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3"/>
  </p:notesMasterIdLst>
  <p:sldIdLst>
    <p:sldId id="256" r:id="rId3"/>
    <p:sldId id="301" r:id="rId4"/>
    <p:sldId id="321" r:id="rId5"/>
    <p:sldId id="302" r:id="rId6"/>
    <p:sldId id="320" r:id="rId7"/>
    <p:sldId id="303" r:id="rId8"/>
    <p:sldId id="322" r:id="rId9"/>
    <p:sldId id="323" r:id="rId10"/>
    <p:sldId id="304" r:id="rId11"/>
    <p:sldId id="324" r:id="rId12"/>
    <p:sldId id="305" r:id="rId13"/>
    <p:sldId id="313" r:id="rId14"/>
    <p:sldId id="325" r:id="rId15"/>
    <p:sldId id="307" r:id="rId16"/>
    <p:sldId id="332" r:id="rId17"/>
    <p:sldId id="306" r:id="rId18"/>
    <p:sldId id="326" r:id="rId19"/>
    <p:sldId id="308" r:id="rId20"/>
    <p:sldId id="316" r:id="rId21"/>
    <p:sldId id="328" r:id="rId22"/>
    <p:sldId id="333" r:id="rId23"/>
    <p:sldId id="310" r:id="rId24"/>
    <p:sldId id="317" r:id="rId25"/>
    <p:sldId id="330" r:id="rId26"/>
    <p:sldId id="311" r:id="rId27"/>
    <p:sldId id="331" r:id="rId28"/>
    <p:sldId id="298" r:id="rId29"/>
    <p:sldId id="334" r:id="rId30"/>
    <p:sldId id="335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0704" autoAdjust="0"/>
  </p:normalViewPr>
  <p:slideViewPr>
    <p:cSldViewPr snapToGrid="0">
      <p:cViewPr>
        <p:scale>
          <a:sx n="125" d="100"/>
          <a:sy n="125" d="100"/>
        </p:scale>
        <p:origin x="151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answers/57444-faq-why-is-0-3-0-2-0-1-not-equal-to-zero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</a:t>
            </a:r>
            <a:r>
              <a:rPr lang="en-US" b="1" dirty="0" smtClean="0"/>
              <a:t>2019-05-06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Trigonometric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86506"/>
            <a:ext cx="7381386" cy="3072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4426937"/>
            <a:ext cx="4874397" cy="159012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1299" y="1087395"/>
            <a:ext cx="7381387" cy="469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62" y="1087395"/>
            <a:ext cx="1749253" cy="3299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26" y="4426937"/>
            <a:ext cx="2017011" cy="230337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71826" y="4446632"/>
            <a:ext cx="1883633" cy="469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634" y="4783135"/>
            <a:ext cx="297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Why isn’t 30 degrees?</a:t>
            </a:r>
          </a:p>
        </p:txBody>
      </p:sp>
    </p:spTree>
    <p:extLst>
      <p:ext uri="{BB962C8B-B14F-4D97-AF65-F5344CB8AC3E}">
        <p14:creationId xmlns:p14="http://schemas.microsoft.com/office/powerpoint/2010/main" val="5574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Maxima and Minima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" b="35191"/>
          <a:stretch/>
        </p:blipFill>
        <p:spPr bwMode="auto">
          <a:xfrm>
            <a:off x="381134" y="1181100"/>
            <a:ext cx="11452228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Maxima and </a:t>
            </a:r>
            <a:r>
              <a:rPr lang="en-US" dirty="0" smtClean="0"/>
              <a:t>Minima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t="64966" r="-55" b="847"/>
          <a:stretch/>
        </p:blipFill>
        <p:spPr bwMode="auto">
          <a:xfrm>
            <a:off x="381134" y="1339850"/>
            <a:ext cx="11452228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Maxima and Minima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77985"/>
            <a:ext cx="7698070" cy="3824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1604"/>
          <a:stretch/>
        </p:blipFill>
        <p:spPr>
          <a:xfrm>
            <a:off x="347436" y="4802660"/>
            <a:ext cx="7994072" cy="1902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972" r="41487"/>
          <a:stretch/>
        </p:blipFill>
        <p:spPr>
          <a:xfrm>
            <a:off x="8045506" y="1115972"/>
            <a:ext cx="3770913" cy="5589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32" r="41487" b="67705"/>
          <a:stretch/>
        </p:blipFill>
        <p:spPr>
          <a:xfrm>
            <a:off x="3429831" y="4609072"/>
            <a:ext cx="4416702" cy="13345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78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Sums and Products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52267"/>
          <a:stretch/>
        </p:blipFill>
        <p:spPr bwMode="auto">
          <a:xfrm>
            <a:off x="241300" y="1027079"/>
            <a:ext cx="10105858" cy="55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Sum and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0026"/>
            <a:ext cx="6606990" cy="4536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641" y="1855143"/>
            <a:ext cx="2693902" cy="43289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87" y="1265237"/>
            <a:ext cx="4387729" cy="17954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41300" y="4914900"/>
            <a:ext cx="6606990" cy="6621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Averages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b="622"/>
          <a:stretch/>
        </p:blipFill>
        <p:spPr bwMode="auto">
          <a:xfrm>
            <a:off x="311150" y="1085849"/>
            <a:ext cx="7588250" cy="54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Averages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4807"/>
            <a:ext cx="2460711" cy="5812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2703753"/>
            <a:ext cx="4229101" cy="27219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72" y="4064713"/>
            <a:ext cx="4122746" cy="27034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75" y="984807"/>
            <a:ext cx="8963472" cy="14250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738" y="1559399"/>
            <a:ext cx="3850202" cy="27997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57697" y="5912247"/>
            <a:ext cx="20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u="sng" dirty="0" smtClean="0">
                <a:solidFill>
                  <a:srgbClr val="FF0000"/>
                </a:solidFill>
                <a:cs typeface="Arial" pitchFamily="34" charset="0"/>
              </a:rPr>
              <a:t>imilar structure</a:t>
            </a:r>
          </a:p>
        </p:txBody>
      </p:sp>
    </p:spTree>
    <p:extLst>
      <p:ext uri="{BB962C8B-B14F-4D97-AF65-F5344CB8AC3E}">
        <p14:creationId xmlns:p14="http://schemas.microsoft.com/office/powerpoint/2010/main" val="219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" b="51806"/>
          <a:stretch/>
        </p:blipFill>
        <p:spPr bwMode="auto">
          <a:xfrm>
            <a:off x="241300" y="1143000"/>
            <a:ext cx="9701770" cy="38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6510" y="3239822"/>
                <a:ext cx="1964690" cy="7124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 smtClean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10" y="3239822"/>
                <a:ext cx="1964690" cy="71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Functions (Continue)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47994" r="-444" b="620"/>
          <a:stretch/>
        </p:blipFill>
        <p:spPr bwMode="auto">
          <a:xfrm>
            <a:off x="241300" y="1143000"/>
            <a:ext cx="9693532" cy="41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6510" y="2038350"/>
            <a:ext cx="4695190" cy="1913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200" dirty="0" smtClean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0610" y="1797050"/>
            <a:ext cx="396240" cy="241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sz="2200" dirty="0" smtClean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5360" y="1265723"/>
            <a:ext cx="115503" cy="19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Math Functions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1300" y="1102360"/>
            <a:ext cx="10929208" cy="5404318"/>
            <a:chOff x="241300" y="1102360"/>
            <a:chExt cx="8551332" cy="422041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" b="81612"/>
            <a:stretch/>
          </p:blipFill>
          <p:spPr bwMode="auto">
            <a:xfrm>
              <a:off x="241300" y="1102360"/>
              <a:ext cx="8551332" cy="95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16" b="401"/>
            <a:stretch/>
          </p:blipFill>
          <p:spPr bwMode="auto">
            <a:xfrm>
              <a:off x="241300" y="2175310"/>
              <a:ext cx="8551332" cy="3147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241300" y="2330502"/>
            <a:ext cx="1433496" cy="643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7750" y="2330502"/>
            <a:ext cx="5124450" cy="1498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200" dirty="0" smtClean="0">
                <a:cs typeface="Arial" pitchFamily="34" charset="0"/>
              </a:rPr>
              <a:t>Return </a:t>
            </a:r>
            <a:r>
              <a:rPr lang="en-US" sz="2200" dirty="0" smtClean="0">
                <a:cs typeface="Arial" pitchFamily="34" charset="0"/>
              </a:rPr>
              <a:t>–1 </a:t>
            </a:r>
            <a:r>
              <a:rPr lang="en-US" sz="2200" dirty="0" smtClean="0">
                <a:cs typeface="Arial" pitchFamily="34" charset="0"/>
              </a:rPr>
              <a:t>is x is less than zero, a value of 0 if x equals zero, and a value of +1 if x is greater than zero</a:t>
            </a:r>
          </a:p>
        </p:txBody>
      </p:sp>
    </p:spTree>
    <p:extLst>
      <p:ext uri="{BB962C8B-B14F-4D97-AF65-F5344CB8AC3E}">
        <p14:creationId xmlns:p14="http://schemas.microsoft.com/office/powerpoint/2010/main" val="27756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2" y="972836"/>
            <a:ext cx="3358205" cy="5735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84" y="1096403"/>
            <a:ext cx="7096428" cy="33602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742"/>
          <a:stretch/>
        </p:blipFill>
        <p:spPr>
          <a:xfrm>
            <a:off x="8726316" y="3168250"/>
            <a:ext cx="2831371" cy="35402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1" t="319" r="-291" b="81678"/>
          <a:stretch/>
        </p:blipFill>
        <p:spPr>
          <a:xfrm>
            <a:off x="3960984" y="4738627"/>
            <a:ext cx="4123664" cy="11566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4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 smtClean="0"/>
              <a:t>sortrows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1042858"/>
            <a:ext cx="4245446" cy="5628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114"/>
          <a:stretch/>
        </p:blipFill>
        <p:spPr>
          <a:xfrm>
            <a:off x="7462279" y="1313710"/>
            <a:ext cx="4349760" cy="53579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160" b="79206"/>
          <a:stretch/>
        </p:blipFill>
        <p:spPr>
          <a:xfrm>
            <a:off x="3521133" y="1042858"/>
            <a:ext cx="3636345" cy="10580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26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Used with Complex Numbers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 b="54361"/>
          <a:stretch/>
        </p:blipFill>
        <p:spPr bwMode="auto">
          <a:xfrm>
            <a:off x="241299" y="1044257"/>
            <a:ext cx="10673836" cy="43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Used with Complex </a:t>
            </a:r>
            <a:r>
              <a:rPr lang="en-US" dirty="0" smtClean="0"/>
              <a:t>Numbers (Continue)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9" b="971"/>
          <a:stretch/>
        </p:blipFill>
        <p:spPr bwMode="auto">
          <a:xfrm>
            <a:off x="241299" y="1155700"/>
            <a:ext cx="9726485" cy="465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Complex Numbers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30300"/>
            <a:ext cx="5772651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328"/>
          <a:stretch/>
        </p:blipFill>
        <p:spPr>
          <a:xfrm>
            <a:off x="7683501" y="1130300"/>
            <a:ext cx="4064000" cy="5501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293" b="72598"/>
          <a:stretch/>
        </p:blipFill>
        <p:spPr>
          <a:xfrm>
            <a:off x="4185151" y="1130300"/>
            <a:ext cx="3168149" cy="16573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14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Limits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b="1404"/>
          <a:stretch/>
        </p:blipFill>
        <p:spPr bwMode="auto">
          <a:xfrm>
            <a:off x="168415" y="1225550"/>
            <a:ext cx="9408438" cy="31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/>
          </p:cNvSpPr>
          <p:nvPr/>
        </p:nvSpPr>
        <p:spPr>
          <a:xfrm>
            <a:off x="364065" y="4647749"/>
            <a:ext cx="11389785" cy="109836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solidFill>
                  <a:srgbClr val="FF0000"/>
                </a:solidFill>
                <a:ea typeface="ＭＳ Ｐゴシック" charset="0"/>
              </a:rPr>
              <a:t>eps </a:t>
            </a:r>
            <a:r>
              <a:rPr lang="en-US" sz="2500" b="1" dirty="0">
                <a:solidFill>
                  <a:srgbClr val="FF0000"/>
                </a:solidFill>
                <a:ea typeface="ＭＳ Ｐゴシック" charset="0"/>
              </a:rPr>
              <a:t>: </a:t>
            </a:r>
            <a:r>
              <a:rPr lang="en-US" sz="2500" dirty="0">
                <a:solidFill>
                  <a:srgbClr val="FF0000"/>
                </a:solidFill>
                <a:ea typeface="ＭＳ Ｐゴシック" charset="0"/>
              </a:rPr>
              <a:t>Floating-point relative accuracy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300" y="6143387"/>
            <a:ext cx="11002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F9F9F"/>
                </a:solidFill>
                <a:latin typeface="Courier"/>
                <a:hlinkClick r:id="rId3"/>
              </a:rPr>
              <a:t>https://</a:t>
            </a:r>
            <a:r>
              <a:rPr lang="en-US" sz="1400" dirty="0" smtClean="0">
                <a:solidFill>
                  <a:srgbClr val="9F9F9F"/>
                </a:solidFill>
                <a:latin typeface="Courier"/>
                <a:hlinkClick r:id="rId3"/>
              </a:rPr>
              <a:t>www.mathworks.com/matlabcentral/answers/57444-faq-why-is-0-3-0-2-0-1-not-equal-to-zero</a:t>
            </a:r>
            <a:r>
              <a:rPr lang="en-US" sz="1400" dirty="0" smtClean="0">
                <a:solidFill>
                  <a:srgbClr val="9F9F9F"/>
                </a:solidFill>
                <a:latin typeface="Courier"/>
              </a:rPr>
              <a:t> </a:t>
            </a:r>
            <a:endParaRPr lang="en-US" sz="1400" dirty="0">
              <a:solidFill>
                <a:srgbClr val="9F9F9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48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Computational Limit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37859"/>
            <a:ext cx="4526307" cy="427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1425"/>
          <a:stretch/>
        </p:blipFill>
        <p:spPr>
          <a:xfrm>
            <a:off x="5170487" y="1037859"/>
            <a:ext cx="3857625" cy="53821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9066"/>
          <a:stretch/>
        </p:blipFill>
        <p:spPr>
          <a:xfrm>
            <a:off x="7846310" y="1301048"/>
            <a:ext cx="3857625" cy="24279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3"/>
          <p:cNvSpPr txBox="1">
            <a:spLocks/>
          </p:cNvSpPr>
          <p:nvPr/>
        </p:nvSpPr>
        <p:spPr>
          <a:xfrm>
            <a:off x="192615" y="5562136"/>
            <a:ext cx="11389785" cy="109836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solidFill>
                  <a:srgbClr val="FF0000"/>
                </a:solidFill>
                <a:ea typeface="ＭＳ Ｐゴシック" charset="0"/>
              </a:rPr>
              <a:t>Precision!</a:t>
            </a:r>
            <a:endParaRPr lang="en-US" sz="2500" dirty="0">
              <a:solidFill>
                <a:srgbClr val="FF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Array Operations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092730"/>
            <a:ext cx="11389785" cy="465338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reshape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changes dimensions of a matrix to any matrix with the same number of elements     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diag </a:t>
            </a:r>
            <a:r>
              <a:rPr lang="en-US" sz="2500" dirty="0" smtClean="0">
                <a:ea typeface="ＭＳ Ｐゴシック" charset="0"/>
              </a:rPr>
              <a:t>create </a:t>
            </a:r>
            <a:r>
              <a:rPr lang="en-US" sz="2500" dirty="0">
                <a:ea typeface="ＭＳ Ｐゴシック" charset="0"/>
              </a:rPr>
              <a:t>diagonal matrix or get diagonal elements of matrix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rot90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rotates a matrix 90 degrees counter-clockwise       </a:t>
            </a: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fliplr</a:t>
            </a:r>
            <a:r>
              <a:rPr lang="en-US" sz="2500" dirty="0">
                <a:ea typeface="ＭＳ Ｐゴシック" charset="0"/>
              </a:rPr>
              <a:t>  flips columns of a matrix from left to right     </a:t>
            </a: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flipud</a:t>
            </a:r>
            <a:r>
              <a:rPr lang="en-US" sz="2500" dirty="0">
                <a:ea typeface="ＭＳ Ｐゴシック" charset="0"/>
              </a:rPr>
              <a:t> flips rows of a matrix up to down</a:t>
            </a:r>
          </a:p>
          <a:p>
            <a:pPr>
              <a:defRPr/>
            </a:pPr>
            <a:r>
              <a:rPr lang="en-US" sz="2500" b="1" dirty="0">
                <a:ea typeface="ＭＳ Ｐゴシック" charset="0"/>
              </a:rPr>
              <a:t>flip</a:t>
            </a:r>
            <a:r>
              <a:rPr lang="en-US" sz="2500" dirty="0">
                <a:ea typeface="ＭＳ Ｐゴシック" charset="0"/>
              </a:rPr>
              <a:t> flips a row vector left to right, column vector or matrix up to down </a:t>
            </a:r>
            <a:endParaRPr lang="en-US" sz="2500" dirty="0" smtClean="0">
              <a:ea typeface="ＭＳ Ｐゴシック" charset="0"/>
            </a:endParaRPr>
          </a:p>
          <a:p>
            <a:r>
              <a:rPr lang="en-US" altLang="en-US" sz="2500" b="1" dirty="0" err="1"/>
              <a:t>repmat</a:t>
            </a:r>
            <a:r>
              <a:rPr lang="en-US" altLang="en-US" sz="2500" dirty="0"/>
              <a:t> replicates an entire matrix; it creates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 copies of the matrix </a:t>
            </a:r>
          </a:p>
          <a:p>
            <a:r>
              <a:rPr lang="en-US" altLang="en-US" sz="2500" b="1" dirty="0" err="1"/>
              <a:t>repelem</a:t>
            </a:r>
            <a:r>
              <a:rPr lang="en-US" altLang="en-US" sz="2500" dirty="0"/>
              <a:t> replicates each element from a matrix in the dimensions </a:t>
            </a:r>
            <a:r>
              <a:rPr lang="en-US" altLang="en-US" sz="2500" dirty="0" smtClean="0"/>
              <a:t>specified </a:t>
            </a:r>
            <a:r>
              <a:rPr lang="en-US" sz="2500" dirty="0" smtClean="0">
                <a:ea typeface="ＭＳ Ｐゴシック" charset="0"/>
              </a:rPr>
              <a:t>   </a:t>
            </a:r>
          </a:p>
          <a:p>
            <a:pPr>
              <a:defRPr/>
            </a:pP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Create and Index Arrays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08" y="1078028"/>
            <a:ext cx="2908163" cy="5614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78028"/>
            <a:ext cx="3129714" cy="2628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19" y="1078028"/>
            <a:ext cx="4997419" cy="26525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44365" y="1901188"/>
            <a:ext cx="5307935" cy="1083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068" y="2886094"/>
            <a:ext cx="2194470" cy="37346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15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Combine and Transform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65199"/>
            <a:ext cx="3891114" cy="5745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71" y="965199"/>
            <a:ext cx="2388659" cy="5745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7169" b="245"/>
          <a:stretch/>
        </p:blipFill>
        <p:spPr>
          <a:xfrm>
            <a:off x="8969810" y="965199"/>
            <a:ext cx="2813209" cy="5745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15" t="94" r="-1615" b="64906"/>
          <a:stretch/>
        </p:blipFill>
        <p:spPr>
          <a:xfrm>
            <a:off x="6147268" y="3619725"/>
            <a:ext cx="2690976" cy="30911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5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Common Math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4381176"/>
            <a:ext cx="5041526" cy="2191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52" y="3980492"/>
            <a:ext cx="2259630" cy="237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027" y="2187274"/>
            <a:ext cx="3499622" cy="189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699" y="4103205"/>
            <a:ext cx="2012950" cy="1903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99" y="1028571"/>
            <a:ext cx="4349951" cy="3161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063" y="1028571"/>
            <a:ext cx="1455611" cy="23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Rounding 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b="1898"/>
          <a:stretch/>
        </p:blipFill>
        <p:spPr bwMode="auto">
          <a:xfrm>
            <a:off x="241300" y="1180029"/>
            <a:ext cx="11792844" cy="41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2515142"/>
            <a:ext cx="2527300" cy="443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200" dirty="0" smtClean="0">
                <a:cs typeface="Arial" pitchFamily="34" charset="0"/>
              </a:rPr>
              <a:t>Truncates</a:t>
            </a:r>
          </a:p>
        </p:txBody>
      </p:sp>
    </p:spTree>
    <p:extLst>
      <p:ext uri="{BB962C8B-B14F-4D97-AF65-F5344CB8AC3E}">
        <p14:creationId xmlns:p14="http://schemas.microsoft.com/office/powerpoint/2010/main" val="2024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Rounding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6274"/>
              </p:ext>
            </p:extLst>
          </p:nvPr>
        </p:nvGraphicFramePr>
        <p:xfrm>
          <a:off x="326768" y="1156270"/>
          <a:ext cx="11641710" cy="215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342">
                  <a:extLst>
                    <a:ext uri="{9D8B030D-6E8A-4147-A177-3AD203B41FA5}">
                      <a16:colId xmlns:a16="http://schemas.microsoft.com/office/drawing/2014/main" val="3249901228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2281305948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3565686239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1564107767"/>
                    </a:ext>
                  </a:extLst>
                </a:gridCol>
                <a:gridCol w="2328342">
                  <a:extLst>
                    <a:ext uri="{9D8B030D-6E8A-4147-A177-3AD203B41FA5}">
                      <a16:colId xmlns:a16="http://schemas.microsoft.com/office/drawing/2014/main" val="35345207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24716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28716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4979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25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52282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940"/>
          <a:stretch/>
        </p:blipFill>
        <p:spPr>
          <a:xfrm>
            <a:off x="326768" y="3777001"/>
            <a:ext cx="5584636" cy="273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227" t="51716" r="227" b="224"/>
          <a:stretch/>
        </p:blipFill>
        <p:spPr>
          <a:xfrm>
            <a:off x="6383842" y="3777001"/>
            <a:ext cx="5584636" cy="27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Used in Discrete Mathematics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1300" y="1230629"/>
            <a:ext cx="11455402" cy="5297170"/>
            <a:chOff x="184148" y="1047749"/>
            <a:chExt cx="11012063" cy="501118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0" b="65432"/>
            <a:stretch/>
          </p:blipFill>
          <p:spPr bwMode="auto">
            <a:xfrm>
              <a:off x="184148" y="1047749"/>
              <a:ext cx="11012063" cy="248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0" b="25475"/>
            <a:stretch/>
          </p:blipFill>
          <p:spPr bwMode="auto">
            <a:xfrm>
              <a:off x="184148" y="3784600"/>
              <a:ext cx="11012063" cy="2274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1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factor(x),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and lcm(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69999"/>
            <a:ext cx="9321800" cy="5326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41" y="3933370"/>
            <a:ext cx="3672539" cy="2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2217"/>
          <a:stretch/>
        </p:blipFill>
        <p:spPr>
          <a:xfrm>
            <a:off x="241300" y="1009649"/>
            <a:ext cx="7846422" cy="48577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factorial(x) and </a:t>
            </a:r>
            <a:r>
              <a:rPr lang="en-US" dirty="0" err="1"/>
              <a:t>nchoosek</a:t>
            </a:r>
            <a:r>
              <a:rPr lang="en-US" dirty="0"/>
              <a:t>(</a:t>
            </a:r>
            <a:r>
              <a:rPr lang="en-US" dirty="0" err="1"/>
              <a:t>n,k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784" b="613"/>
          <a:stretch/>
        </p:blipFill>
        <p:spPr>
          <a:xfrm>
            <a:off x="4571559" y="3571340"/>
            <a:ext cx="6869311" cy="3062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08" y="3055937"/>
            <a:ext cx="2218267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871" y="1009649"/>
            <a:ext cx="2901949" cy="34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Available Trigonometric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1299" y="1047748"/>
            <a:ext cx="9948905" cy="5361289"/>
            <a:chOff x="241300" y="1047749"/>
            <a:chExt cx="8572498" cy="453750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8" b="37312"/>
            <a:stretch/>
          </p:blipFill>
          <p:spPr bwMode="auto">
            <a:xfrm>
              <a:off x="241300" y="1047749"/>
              <a:ext cx="8572498" cy="349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068" b="332"/>
            <a:stretch/>
          </p:blipFill>
          <p:spPr bwMode="auto">
            <a:xfrm>
              <a:off x="241300" y="4539049"/>
              <a:ext cx="8572498" cy="1046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40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5980</TotalTime>
  <Words>370</Words>
  <Application>Microsoft Office PowerPoint</Application>
  <PresentationFormat>Widescreen</PresentationFormat>
  <Paragraphs>82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Courier</vt:lpstr>
      <vt:lpstr>ＭＳ Ｐゴシック</vt:lpstr>
      <vt:lpstr>Arial</vt:lpstr>
      <vt:lpstr>Calibri</vt:lpstr>
      <vt:lpstr>Cambria Math</vt:lpstr>
      <vt:lpstr>Georgia</vt:lpstr>
      <vt:lpstr>Impact</vt:lpstr>
      <vt:lpstr>Wingdings</vt:lpstr>
      <vt:lpstr>Uwaterloo_Theme</vt:lpstr>
      <vt:lpstr>Uwaterloo</vt:lpstr>
      <vt:lpstr>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157</cp:revision>
  <dcterms:created xsi:type="dcterms:W3CDTF">2018-10-10T19:11:49Z</dcterms:created>
  <dcterms:modified xsi:type="dcterms:W3CDTF">2019-05-06T12:41:28Z</dcterms:modified>
</cp:coreProperties>
</file>