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24"/>
  </p:notesMasterIdLst>
  <p:sldIdLst>
    <p:sldId id="256" r:id="rId3"/>
    <p:sldId id="295" r:id="rId4"/>
    <p:sldId id="338" r:id="rId5"/>
    <p:sldId id="318" r:id="rId6"/>
    <p:sldId id="299" r:id="rId7"/>
    <p:sldId id="341" r:id="rId8"/>
    <p:sldId id="337" r:id="rId9"/>
    <p:sldId id="340" r:id="rId10"/>
    <p:sldId id="343" r:id="rId11"/>
    <p:sldId id="344" r:id="rId12"/>
    <p:sldId id="347" r:id="rId13"/>
    <p:sldId id="346" r:id="rId14"/>
    <p:sldId id="350" r:id="rId15"/>
    <p:sldId id="351" r:id="rId16"/>
    <p:sldId id="300" r:id="rId17"/>
    <p:sldId id="342" r:id="rId18"/>
    <p:sldId id="321" r:id="rId19"/>
    <p:sldId id="322" r:id="rId20"/>
    <p:sldId id="348" r:id="rId21"/>
    <p:sldId id="336" r:id="rId22"/>
    <p:sldId id="29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81178" autoAdjust="0"/>
  </p:normalViewPr>
  <p:slideViewPr>
    <p:cSldViewPr snapToGrid="0">
      <p:cViewPr>
        <p:scale>
          <a:sx n="100" d="100"/>
          <a:sy n="100" d="100"/>
        </p:scale>
        <p:origin x="2472" y="1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428F3-B408-4C73-B6CB-14C24F24D2AD}" type="datetimeFigureOut">
              <a:rPr lang="en-US" smtClean="0"/>
              <a:t>4/24/2019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68CA3-21CE-4263-9096-DD522C338350}" type="slidenum">
              <a:rPr lang="en-US" smtClean="0"/>
              <a:t>‹#›</a:t>
            </a:fld>
            <a:endParaRPr lang="en-US"/>
          </a:p>
        </p:txBody>
      </p:sp>
    </p:spTree>
    <p:extLst>
      <p:ext uri="{BB962C8B-B14F-4D97-AF65-F5344CB8AC3E}">
        <p14:creationId xmlns:p14="http://schemas.microsoft.com/office/powerpoint/2010/main" val="3630447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2</a:t>
            </a:fld>
            <a:endParaRPr lang="en-US"/>
          </a:p>
        </p:txBody>
      </p:sp>
    </p:spTree>
    <p:extLst>
      <p:ext uri="{BB962C8B-B14F-4D97-AF65-F5344CB8AC3E}">
        <p14:creationId xmlns:p14="http://schemas.microsoft.com/office/powerpoint/2010/main" val="1453736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20</a:t>
            </a:fld>
            <a:endParaRPr lang="en-US"/>
          </a:p>
        </p:txBody>
      </p:sp>
    </p:spTree>
    <p:extLst>
      <p:ext uri="{BB962C8B-B14F-4D97-AF65-F5344CB8AC3E}">
        <p14:creationId xmlns:p14="http://schemas.microsoft.com/office/powerpoint/2010/main" val="2231480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4</a:t>
            </a:fld>
            <a:endParaRPr lang="en-US"/>
          </a:p>
        </p:txBody>
      </p:sp>
    </p:spTree>
    <p:extLst>
      <p:ext uri="{BB962C8B-B14F-4D97-AF65-F5344CB8AC3E}">
        <p14:creationId xmlns:p14="http://schemas.microsoft.com/office/powerpoint/2010/main" val="3237285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5</a:t>
            </a:fld>
            <a:endParaRPr lang="en-US"/>
          </a:p>
        </p:txBody>
      </p:sp>
    </p:spTree>
    <p:extLst>
      <p:ext uri="{BB962C8B-B14F-4D97-AF65-F5344CB8AC3E}">
        <p14:creationId xmlns:p14="http://schemas.microsoft.com/office/powerpoint/2010/main" val="794190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6</a:t>
            </a:fld>
            <a:endParaRPr lang="en-US"/>
          </a:p>
        </p:txBody>
      </p:sp>
    </p:spTree>
    <p:extLst>
      <p:ext uri="{BB962C8B-B14F-4D97-AF65-F5344CB8AC3E}">
        <p14:creationId xmlns:p14="http://schemas.microsoft.com/office/powerpoint/2010/main" val="3383553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11</a:t>
            </a:fld>
            <a:endParaRPr lang="en-US"/>
          </a:p>
        </p:txBody>
      </p:sp>
    </p:spTree>
    <p:extLst>
      <p:ext uri="{BB962C8B-B14F-4D97-AF65-F5344CB8AC3E}">
        <p14:creationId xmlns:p14="http://schemas.microsoft.com/office/powerpoint/2010/main" val="197776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14</a:t>
            </a:fld>
            <a:endParaRPr lang="en-US"/>
          </a:p>
        </p:txBody>
      </p:sp>
    </p:spTree>
    <p:extLst>
      <p:ext uri="{BB962C8B-B14F-4D97-AF65-F5344CB8AC3E}">
        <p14:creationId xmlns:p14="http://schemas.microsoft.com/office/powerpoint/2010/main" val="4110022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15</a:t>
            </a:fld>
            <a:endParaRPr lang="en-US"/>
          </a:p>
        </p:txBody>
      </p:sp>
    </p:spTree>
    <p:extLst>
      <p:ext uri="{BB962C8B-B14F-4D97-AF65-F5344CB8AC3E}">
        <p14:creationId xmlns:p14="http://schemas.microsoft.com/office/powerpoint/2010/main" val="2221699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17</a:t>
            </a:fld>
            <a:endParaRPr lang="en-US"/>
          </a:p>
        </p:txBody>
      </p:sp>
    </p:spTree>
    <p:extLst>
      <p:ext uri="{BB962C8B-B14F-4D97-AF65-F5344CB8AC3E}">
        <p14:creationId xmlns:p14="http://schemas.microsoft.com/office/powerpoint/2010/main" val="549580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18</a:t>
            </a:fld>
            <a:endParaRPr lang="en-US"/>
          </a:p>
        </p:txBody>
      </p:sp>
    </p:spTree>
    <p:extLst>
      <p:ext uri="{BB962C8B-B14F-4D97-AF65-F5344CB8AC3E}">
        <p14:creationId xmlns:p14="http://schemas.microsoft.com/office/powerpoint/2010/main" val="11815758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First_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03" y="5316469"/>
            <a:ext cx="5054388" cy="1541531"/>
          </a:xfrm>
          <a:prstGeom prst="rect">
            <a:avLst/>
          </a:prstGeom>
        </p:spPr>
      </p:pic>
      <p:sp>
        <p:nvSpPr>
          <p:cNvPr id="4" name="Title 1"/>
          <p:cNvSpPr>
            <a:spLocks noGrp="1"/>
          </p:cNvSpPr>
          <p:nvPr>
            <p:ph type="ctrTitle" hasCustomPrompt="1"/>
          </p:nvPr>
        </p:nvSpPr>
        <p:spPr>
          <a:xfrm>
            <a:off x="452740" y="1521700"/>
            <a:ext cx="8692199" cy="1795540"/>
          </a:xfrm>
          <a:prstGeom prst="rect">
            <a:avLst/>
          </a:prstGeom>
        </p:spPr>
        <p:txBody>
          <a:bodyPr lIns="0" anchor="b">
            <a:noAutofit/>
          </a:bodyPr>
          <a:lstStyle>
            <a:lvl1pPr algn="l">
              <a:defRPr sz="5400">
                <a:solidFill>
                  <a:schemeClr val="tx1"/>
                </a:solidFill>
                <a:latin typeface="Impact" panose="020B0806030902050204" pitchFamily="34" charset="0"/>
              </a:defRPr>
            </a:lvl1pPr>
          </a:lstStyle>
          <a:p>
            <a:r>
              <a:rPr lang="en-US" dirty="0"/>
              <a:t>CLICK TO EDIT MASTER TITLE SLIDE</a:t>
            </a:r>
          </a:p>
        </p:txBody>
      </p:sp>
      <p:sp>
        <p:nvSpPr>
          <p:cNvPr id="5" name="Subtitle 2"/>
          <p:cNvSpPr>
            <a:spLocks noGrp="1"/>
          </p:cNvSpPr>
          <p:nvPr>
            <p:ph type="subTitle" idx="1"/>
          </p:nvPr>
        </p:nvSpPr>
        <p:spPr>
          <a:xfrm>
            <a:off x="452740" y="4190621"/>
            <a:ext cx="5486243" cy="666549"/>
          </a:xfrm>
          <a:prstGeom prst="rect">
            <a:avLst/>
          </a:prstGeom>
        </p:spPr>
        <p:txBody>
          <a:bodyPr lIns="0" anchor="t">
            <a:normAutofit/>
          </a:bodyPr>
          <a:lstStyle>
            <a:lvl1pPr marL="0" indent="0" algn="l">
              <a:buNone/>
              <a:defRPr sz="2000" b="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5644417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ouble Lines">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845CD23B-59A6-4249-B3A2-9419436DCB41}"/>
              </a:ext>
            </a:extLst>
          </p:cNvPr>
          <p:cNvSpPr>
            <a:spLocks noGrp="1"/>
          </p:cNvSpPr>
          <p:nvPr>
            <p:ph type="body" sz="quarter" idx="10"/>
          </p:nvPr>
        </p:nvSpPr>
        <p:spPr>
          <a:xfrm>
            <a:off x="241300" y="6646"/>
            <a:ext cx="11727180" cy="684233"/>
          </a:xfrm>
          <a:prstGeom prst="rect">
            <a:avLst/>
          </a:prstGeom>
        </p:spPr>
        <p:txBody>
          <a:bodyPr anchor="ctr"/>
          <a:lstStyle>
            <a:lvl1pPr marL="0" indent="0">
              <a:buNone/>
              <a:defRPr sz="2400" b="1">
                <a:solidFill>
                  <a:schemeClr val="bg1"/>
                </a:solidFill>
                <a:latin typeface="+mn-lt"/>
              </a:defRPr>
            </a:lvl1pPr>
          </a:lstStyle>
          <a:p>
            <a:pPr lvl="0"/>
            <a:r>
              <a:rPr lang="en-US" noProof="0" dirty="0" smtClean="0"/>
              <a:t>Edit Master text styles</a:t>
            </a:r>
          </a:p>
        </p:txBody>
      </p:sp>
      <p:sp>
        <p:nvSpPr>
          <p:cNvPr id="3"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3294248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White_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3C3C-35A5-4F8A-8559-D4224E8C3B2B}"/>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1940341F-0B28-47F4-81D5-B9FBADB1B1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B594F9C8-6154-4953-B1BB-CF27C323072A}"/>
              </a:ext>
            </a:extLst>
          </p:cNvPr>
          <p:cNvSpPr>
            <a:spLocks noGrp="1"/>
          </p:cNvSpPr>
          <p:nvPr>
            <p:ph type="dt" sz="half" idx="10"/>
          </p:nvPr>
        </p:nvSpPr>
        <p:spPr/>
        <p:txBody>
          <a:bodyPr/>
          <a:lstStyle/>
          <a:p>
            <a:fld id="{EA5CD5D7-1376-454F-9D0D-56EF872F8D99}" type="datetimeFigureOut">
              <a:rPr lang="en-US" smtClean="0"/>
              <a:t>4/24/2019</a:t>
            </a:fld>
            <a:endParaRPr lang="en-US"/>
          </a:p>
        </p:txBody>
      </p:sp>
      <p:sp>
        <p:nvSpPr>
          <p:cNvPr id="5" name="Footer Placeholder 4">
            <a:extLst>
              <a:ext uri="{FF2B5EF4-FFF2-40B4-BE49-F238E27FC236}">
                <a16:creationId xmlns:a16="http://schemas.microsoft.com/office/drawing/2014/main" id="{56C44AE3-2CE9-48EB-A9C3-3742FD396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2B68D-1375-428E-BB86-13585571FE09}"/>
              </a:ext>
            </a:extLst>
          </p:cNvPr>
          <p:cNvSpPr>
            <a:spLocks noGrp="1"/>
          </p:cNvSpPr>
          <p:nvPr>
            <p:ph type="sldNum" sz="quarter" idx="12"/>
          </p:nvPr>
        </p:nvSpPr>
        <p:spPr/>
        <p:txBody>
          <a:bodyPr/>
          <a:lstStyle/>
          <a:p>
            <a:fld id="{F3163237-AE92-4645-95D2-1F8A1B10E7AA}" type="slidenum">
              <a:rPr lang="en-US" smtClean="0"/>
              <a:t>‹#›</a:t>
            </a:fld>
            <a:endParaRPr lang="en-US"/>
          </a:p>
        </p:txBody>
      </p:sp>
      <p:sp>
        <p:nvSpPr>
          <p:cNvPr id="7" name="Rectangle 6">
            <a:extLst>
              <a:ext uri="{FF2B5EF4-FFF2-40B4-BE49-F238E27FC236}">
                <a16:creationId xmlns:a16="http://schemas.microsoft.com/office/drawing/2014/main" id="{9A7AF136-2503-4070-8FCE-EC8E7FCDC68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9807881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5"/>
          <p:cNvSpPr txBox="1">
            <a:spLocks/>
          </p:cNvSpPr>
          <p:nvPr/>
        </p:nvSpPr>
        <p:spPr>
          <a:xfrm>
            <a:off x="9042400" y="6559555"/>
            <a:ext cx="2844800" cy="365125"/>
          </a:xfrm>
          <a:prstGeom prst="rect">
            <a:avLst/>
          </a:prstGeom>
        </p:spPr>
        <p:txBody>
          <a:bodyPr/>
          <a:lstStyle>
            <a:defPPr>
              <a:defRPr lang="en-US"/>
            </a:defPPr>
            <a:lvl1pPr marL="0" algn="l" defTabSz="914400" rtl="0" eaLnBrk="1" latinLnBrk="0" hangingPunct="1">
              <a:defRPr sz="1400" b="1"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5624191-B9E9-41CA-A942-B9B5D1030034}" type="slidenum">
              <a:rPr lang="en-US" sz="1400" smtClean="0"/>
              <a:pPr algn="r"/>
              <a:t>‹#›</a:t>
            </a:fld>
            <a:endParaRPr lang="en-US" sz="1400" dirty="0"/>
          </a:p>
        </p:txBody>
      </p:sp>
      <p:sp>
        <p:nvSpPr>
          <p:cNvPr id="34" name="Rectangle 3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5" name="Rectangle 3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6" name="Rectangle 35">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7" name="Rectangle 36">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8" name="Rectangle 37">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4110399313"/>
      </p:ext>
    </p:extLst>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15" name="Rectangle 1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1" name="Rectangle 20">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2" name="Rectangle 21">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3" name="Rectangle 22">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5" name="Text Placeholder 5">
            <a:extLst>
              <a:ext uri="{FF2B5EF4-FFF2-40B4-BE49-F238E27FC236}">
                <a16:creationId xmlns:a16="http://schemas.microsoft.com/office/drawing/2014/main" id="{CDAA538E-3C43-4881-9A33-4C4D33F2F525}"/>
              </a:ext>
            </a:extLst>
          </p:cNvPr>
          <p:cNvSpPr txBox="1">
            <a:spLocks/>
          </p:cNvSpPr>
          <p:nvPr/>
        </p:nvSpPr>
        <p:spPr>
          <a:xfrm>
            <a:off x="241300" y="6646"/>
            <a:ext cx="11696700" cy="783931"/>
          </a:xfrm>
          <a:prstGeom prst="rect">
            <a:avLst/>
          </a:prstGeom>
        </p:spPr>
        <p:txBody>
          <a:bodyPr anchor="ctr"/>
          <a:lstStyle>
            <a:lvl1pPr marL="0" indent="0" algn="l" defTabSz="914400" rtl="0" eaLnBrk="1" latinLnBrk="0" hangingPunct="1">
              <a:lnSpc>
                <a:spcPct val="100000"/>
              </a:lnSpc>
              <a:spcBef>
                <a:spcPts val="800"/>
              </a:spcBef>
              <a:spcAft>
                <a:spcPts val="800"/>
              </a:spcAft>
              <a:buClr>
                <a:schemeClr val="tx1"/>
              </a:buClr>
              <a:buSzPct val="85000"/>
              <a:buFont typeface="Wingdings" charset="2"/>
              <a:buNone/>
              <a:defRPr sz="2800" b="1" kern="1200">
                <a:solidFill>
                  <a:schemeClr val="bg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800"/>
              </a:spcBef>
              <a:spcAft>
                <a:spcPts val="800"/>
              </a:spcAft>
              <a:buClr>
                <a:sysClr val="windowText" lastClr="000000"/>
              </a:buClr>
              <a:buSzPct val="85000"/>
              <a:buFont typeface="Wingdings" charset="2"/>
              <a:buNone/>
              <a:tabLst/>
              <a:defRPr/>
            </a:pPr>
            <a:r>
              <a:rPr kumimoji="0" lang="en-US" sz="2800" b="1" i="0" u="none" strike="noStrike" kern="1200" cap="none" spc="0" normalizeH="0" baseline="0" noProof="0" smtClean="0">
                <a:ln>
                  <a:noFill/>
                </a:ln>
                <a:solidFill>
                  <a:sysClr val="window" lastClr="FFFFFF"/>
                </a:solidFill>
                <a:effectLst/>
                <a:uLnTx/>
                <a:uFillTx/>
                <a:latin typeface="Calibri"/>
                <a:ea typeface="+mn-ea"/>
                <a:cs typeface="+mn-cs"/>
              </a:rPr>
              <a:t>Edit Master text styles</a:t>
            </a:r>
            <a:endParaRPr kumimoji="0" lang="en-US" sz="2800" b="1" i="0" u="none" strike="noStrike" kern="1200" cap="none" spc="0" normalizeH="0" baseline="0" noProof="0" dirty="0" smtClean="0">
              <a:ln>
                <a:noFill/>
              </a:ln>
              <a:solidFill>
                <a:sysClr val="window" lastClr="FFFFFF"/>
              </a:solidFill>
              <a:effectLst/>
              <a:uLnTx/>
              <a:uFillTx/>
              <a:latin typeface="Calibri"/>
              <a:ea typeface="+mn-ea"/>
              <a:cs typeface="+mn-cs"/>
            </a:endParaRPr>
          </a:p>
        </p:txBody>
      </p:sp>
      <p:sp>
        <p:nvSpPr>
          <p:cNvPr id="26"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37280109"/>
      </p:ext>
    </p:extLst>
  </p:cSld>
  <p:clrMap bg1="lt1" tx1="dk1" bg2="lt2" tx2="dk2" accent1="accent1" accent2="accent2" accent3="accent3" accent4="accent4" accent5="accent5" accent6="accent6" hlink="hlink" folHlink="folHlink"/>
  <p:transition spd="slow">
    <p:push dir="u"/>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p:titleStyle>
    <p:body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athworks.com/help/matlab/matlab_prog/base-and-function-workspace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mathworks.com/help/matlab/matlab_prog/local-function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740" y="1521700"/>
            <a:ext cx="10286380" cy="1795540"/>
          </a:xfrm>
        </p:spPr>
        <p:txBody>
          <a:bodyPr/>
          <a:lstStyle/>
          <a:p>
            <a:r>
              <a:rPr lang="en-US" dirty="0" smtClean="0"/>
              <a:t>Function</a:t>
            </a:r>
            <a:endParaRPr lang="en-US" dirty="0"/>
          </a:p>
        </p:txBody>
      </p:sp>
      <p:sp>
        <p:nvSpPr>
          <p:cNvPr id="5" name="Subtitle 4"/>
          <p:cNvSpPr>
            <a:spLocks noGrp="1"/>
          </p:cNvSpPr>
          <p:nvPr>
            <p:ph type="subTitle" idx="1"/>
          </p:nvPr>
        </p:nvSpPr>
        <p:spPr>
          <a:xfrm>
            <a:off x="452740" y="3757941"/>
            <a:ext cx="5486243" cy="1601459"/>
          </a:xfrm>
        </p:spPr>
        <p:txBody>
          <a:bodyPr>
            <a:normAutofit/>
          </a:bodyPr>
          <a:lstStyle/>
          <a:p>
            <a:r>
              <a:rPr lang="en-US" b="1" dirty="0" smtClean="0"/>
              <a:t>Chul Min Yeum</a:t>
            </a:r>
          </a:p>
          <a:p>
            <a:r>
              <a:rPr lang="en-US" dirty="0"/>
              <a:t>Assistant Professor</a:t>
            </a:r>
          </a:p>
          <a:p>
            <a:r>
              <a:rPr lang="en-US" dirty="0"/>
              <a:t>Civil and Environmental Engineering</a:t>
            </a:r>
          </a:p>
          <a:p>
            <a:r>
              <a:rPr lang="en-US" dirty="0"/>
              <a:t>University of Waterloo, Canada</a:t>
            </a:r>
          </a:p>
          <a:p>
            <a:endParaRPr lang="en-US" dirty="0"/>
          </a:p>
        </p:txBody>
      </p:sp>
      <p:sp>
        <p:nvSpPr>
          <p:cNvPr id="9" name="Subtitle 4"/>
          <p:cNvSpPr txBox="1">
            <a:spLocks/>
          </p:cNvSpPr>
          <p:nvPr/>
        </p:nvSpPr>
        <p:spPr>
          <a:xfrm>
            <a:off x="6096000" y="3757941"/>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AE121</a:t>
            </a:r>
            <a:r>
              <a:rPr lang="en-US" b="1" dirty="0"/>
              <a:t>: Computational Method</a:t>
            </a:r>
            <a:endParaRPr lang="en-US" b="1" dirty="0" smtClean="0"/>
          </a:p>
        </p:txBody>
      </p:sp>
      <p:sp>
        <p:nvSpPr>
          <p:cNvPr id="10" name="Subtitle 4"/>
          <p:cNvSpPr txBox="1">
            <a:spLocks/>
          </p:cNvSpPr>
          <p:nvPr/>
        </p:nvSpPr>
        <p:spPr>
          <a:xfrm>
            <a:off x="6096000" y="5598238"/>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Last updated: 2019-04-12</a:t>
            </a:r>
          </a:p>
        </p:txBody>
      </p:sp>
    </p:spTree>
    <p:extLst>
      <p:ext uri="{BB962C8B-B14F-4D97-AF65-F5344CB8AC3E}">
        <p14:creationId xmlns:p14="http://schemas.microsoft.com/office/powerpoint/2010/main" val="2833930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000" dirty="0" smtClean="0">
                <a:solidFill>
                  <a:srgbClr val="FFFF00"/>
                </a:solidFill>
              </a:rPr>
              <a:t>Example: </a:t>
            </a:r>
            <a:r>
              <a:rPr lang="en-US" sz="2000" dirty="0" smtClean="0"/>
              <a:t>Main and Local Functions </a:t>
            </a:r>
          </a:p>
          <a:p>
            <a:r>
              <a:rPr lang="en-US" sz="2000" dirty="0" smtClean="0"/>
              <a:t>Case2: Functions are stored as local functions.</a:t>
            </a:r>
            <a:endParaRPr lang="en-US" sz="2000" dirty="0"/>
          </a:p>
        </p:txBody>
      </p:sp>
      <p:pic>
        <p:nvPicPr>
          <p:cNvPr id="3" name="Picture 2"/>
          <p:cNvPicPr>
            <a:picLocks noChangeAspect="1"/>
          </p:cNvPicPr>
          <p:nvPr/>
        </p:nvPicPr>
        <p:blipFill>
          <a:blip r:embed="rId2"/>
          <a:stretch>
            <a:fillRect/>
          </a:stretch>
        </p:blipFill>
        <p:spPr>
          <a:xfrm>
            <a:off x="327025" y="1307456"/>
            <a:ext cx="5544518" cy="4808136"/>
          </a:xfrm>
          <a:prstGeom prst="rect">
            <a:avLst/>
          </a:prstGeom>
        </p:spPr>
      </p:pic>
      <p:pic>
        <p:nvPicPr>
          <p:cNvPr id="4" name="Picture 3"/>
          <p:cNvPicPr>
            <a:picLocks noChangeAspect="1"/>
          </p:cNvPicPr>
          <p:nvPr/>
        </p:nvPicPr>
        <p:blipFill>
          <a:blip r:embed="rId3"/>
          <a:stretch>
            <a:fillRect/>
          </a:stretch>
        </p:blipFill>
        <p:spPr>
          <a:xfrm>
            <a:off x="6289675" y="1307456"/>
            <a:ext cx="5542255" cy="4813011"/>
          </a:xfrm>
          <a:prstGeom prst="rect">
            <a:avLst/>
          </a:prstGeom>
        </p:spPr>
      </p:pic>
    </p:spTree>
    <p:extLst>
      <p:ext uri="{BB962C8B-B14F-4D97-AF65-F5344CB8AC3E}">
        <p14:creationId xmlns:p14="http://schemas.microsoft.com/office/powerpoint/2010/main" val="642551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Variable Scope</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The </a:t>
            </a:r>
            <a:r>
              <a:rPr lang="en-US" altLang="en-US" sz="2500" b="1" i="1" dirty="0"/>
              <a:t>scope</a:t>
            </a:r>
            <a:r>
              <a:rPr lang="en-US" altLang="en-US" sz="2500" dirty="0"/>
              <a:t> of any variable is the workspace in which it is valid.  </a:t>
            </a:r>
          </a:p>
          <a:p>
            <a:r>
              <a:rPr lang="en-US" altLang="en-US" sz="2500" dirty="0"/>
              <a:t>The workspace created in the Command Window is called the </a:t>
            </a:r>
            <a:r>
              <a:rPr lang="en-US" altLang="en-US" sz="2500" b="1" i="1" dirty="0"/>
              <a:t>base</a:t>
            </a:r>
            <a:r>
              <a:rPr lang="en-US" altLang="en-US" sz="2500" b="1" dirty="0"/>
              <a:t> </a:t>
            </a:r>
            <a:r>
              <a:rPr lang="en-US" altLang="en-US" sz="2500" b="1" i="1" dirty="0"/>
              <a:t>workspace</a:t>
            </a:r>
            <a:r>
              <a:rPr lang="en-US" altLang="en-US" sz="2500" dirty="0"/>
              <a:t>.</a:t>
            </a:r>
          </a:p>
          <a:p>
            <a:r>
              <a:rPr lang="en-US" altLang="en-US" sz="2500" dirty="0"/>
              <a:t>Scripts also create variables in the base workspace</a:t>
            </a:r>
          </a:p>
          <a:p>
            <a:pPr lvl="1"/>
            <a:r>
              <a:rPr lang="en-US" altLang="en-US" sz="2500" dirty="0"/>
              <a:t>That means that variables created in the Command Window can be used in scripts and vice versa</a:t>
            </a:r>
          </a:p>
          <a:p>
            <a:pPr lvl="1"/>
            <a:r>
              <a:rPr lang="en-US" altLang="en-US" sz="2500" dirty="0"/>
              <a:t>However, that is very poor programming style</a:t>
            </a:r>
          </a:p>
          <a:p>
            <a:r>
              <a:rPr lang="en-US" altLang="en-US" sz="2500" dirty="0"/>
              <a:t>Functions do not use the base workspace. Every function has </a:t>
            </a:r>
            <a:r>
              <a:rPr lang="en-US" altLang="en-US" sz="2500" u="sng" dirty="0">
                <a:solidFill>
                  <a:srgbClr val="FF0000"/>
                </a:solidFill>
              </a:rPr>
              <a:t>its own function workspace. </a:t>
            </a:r>
            <a:r>
              <a:rPr lang="en-US" altLang="en-US" sz="2500" dirty="0"/>
              <a:t>Each function workspace is separate from the base workspace and all other workspaces to protect the integrity of the data. Even local functions in a common file have their own workspaces. Variables specific to a function workspace are called local variables. Typically, local variables do not remain in memory from one function call to the next.</a:t>
            </a:r>
          </a:p>
        </p:txBody>
      </p:sp>
      <p:sp>
        <p:nvSpPr>
          <p:cNvPr id="4" name="Rectangle 3"/>
          <p:cNvSpPr/>
          <p:nvPr/>
        </p:nvSpPr>
        <p:spPr>
          <a:xfrm>
            <a:off x="241299" y="6306235"/>
            <a:ext cx="10245725" cy="369332"/>
          </a:xfrm>
          <a:prstGeom prst="rect">
            <a:avLst/>
          </a:prstGeom>
        </p:spPr>
        <p:txBody>
          <a:bodyPr wrap="square">
            <a:spAutoFit/>
          </a:bodyPr>
          <a:lstStyle/>
          <a:p>
            <a:r>
              <a:rPr lang="en-US" dirty="0">
                <a:hlinkClick r:id="rId3"/>
              </a:rPr>
              <a:t>https://www.mathworks.com/help/matlab/matlab_prog/base-and-function-workspaces.html</a:t>
            </a:r>
            <a:endParaRPr lang="en-US" dirty="0"/>
          </a:p>
        </p:txBody>
      </p:sp>
    </p:spTree>
    <p:extLst>
      <p:ext uri="{BB962C8B-B14F-4D97-AF65-F5344CB8AC3E}">
        <p14:creationId xmlns:p14="http://schemas.microsoft.com/office/powerpoint/2010/main" val="1661599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How to See Variables in Function Workspace</a:t>
            </a:r>
            <a:endParaRPr lang="en-US" dirty="0"/>
          </a:p>
        </p:txBody>
      </p:sp>
      <p:pic>
        <p:nvPicPr>
          <p:cNvPr id="3" name="Picture 2"/>
          <p:cNvPicPr>
            <a:picLocks noChangeAspect="1"/>
          </p:cNvPicPr>
          <p:nvPr/>
        </p:nvPicPr>
        <p:blipFill>
          <a:blip r:embed="rId2"/>
          <a:stretch>
            <a:fillRect/>
          </a:stretch>
        </p:blipFill>
        <p:spPr>
          <a:xfrm>
            <a:off x="2744946" y="1027720"/>
            <a:ext cx="6427629" cy="5576712"/>
          </a:xfrm>
          <a:prstGeom prst="rect">
            <a:avLst/>
          </a:prstGeom>
        </p:spPr>
      </p:pic>
    </p:spTree>
    <p:extLst>
      <p:ext uri="{BB962C8B-B14F-4D97-AF65-F5344CB8AC3E}">
        <p14:creationId xmlns:p14="http://schemas.microsoft.com/office/powerpoint/2010/main" val="16710591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FF00"/>
                </a:solidFill>
              </a:rPr>
              <a:t>Example: </a:t>
            </a:r>
            <a:r>
              <a:rPr lang="en-US" dirty="0" smtClean="0"/>
              <a:t>Variable Scope (Which is a valid code?)</a:t>
            </a:r>
            <a:endParaRPr lang="en-US" dirty="0"/>
          </a:p>
        </p:txBody>
      </p:sp>
      <p:pic>
        <p:nvPicPr>
          <p:cNvPr id="3" name="Picture 2"/>
          <p:cNvPicPr>
            <a:picLocks noChangeAspect="1"/>
          </p:cNvPicPr>
          <p:nvPr/>
        </p:nvPicPr>
        <p:blipFill>
          <a:blip r:embed="rId2"/>
          <a:stretch>
            <a:fillRect/>
          </a:stretch>
        </p:blipFill>
        <p:spPr>
          <a:xfrm>
            <a:off x="241300" y="1048067"/>
            <a:ext cx="4152900" cy="2624946"/>
          </a:xfrm>
          <a:prstGeom prst="rect">
            <a:avLst/>
          </a:prstGeom>
          <a:ln w="19050">
            <a:solidFill>
              <a:srgbClr val="FF0000"/>
            </a:solidFill>
          </a:ln>
        </p:spPr>
      </p:pic>
      <p:pic>
        <p:nvPicPr>
          <p:cNvPr id="5" name="Picture 4"/>
          <p:cNvPicPr>
            <a:picLocks noChangeAspect="1"/>
          </p:cNvPicPr>
          <p:nvPr/>
        </p:nvPicPr>
        <p:blipFill>
          <a:blip r:embed="rId3"/>
          <a:stretch>
            <a:fillRect/>
          </a:stretch>
        </p:blipFill>
        <p:spPr>
          <a:xfrm>
            <a:off x="4945381" y="1044096"/>
            <a:ext cx="4325620" cy="2633235"/>
          </a:xfrm>
          <a:prstGeom prst="rect">
            <a:avLst/>
          </a:prstGeom>
          <a:ln w="19050">
            <a:solidFill>
              <a:srgbClr val="FF0000"/>
            </a:solidFill>
          </a:ln>
        </p:spPr>
      </p:pic>
      <p:pic>
        <p:nvPicPr>
          <p:cNvPr id="7" name="Picture 6"/>
          <p:cNvPicPr>
            <a:picLocks noChangeAspect="1"/>
          </p:cNvPicPr>
          <p:nvPr/>
        </p:nvPicPr>
        <p:blipFill>
          <a:blip r:embed="rId4"/>
          <a:stretch>
            <a:fillRect/>
          </a:stretch>
        </p:blipFill>
        <p:spPr>
          <a:xfrm>
            <a:off x="241299" y="3956328"/>
            <a:ext cx="5395297" cy="2703551"/>
          </a:xfrm>
          <a:prstGeom prst="rect">
            <a:avLst/>
          </a:prstGeom>
          <a:ln w="19050">
            <a:solidFill>
              <a:srgbClr val="FF0000"/>
            </a:solidFill>
          </a:ln>
        </p:spPr>
      </p:pic>
      <p:pic>
        <p:nvPicPr>
          <p:cNvPr id="8" name="Picture 7"/>
          <p:cNvPicPr>
            <a:picLocks noChangeAspect="1"/>
          </p:cNvPicPr>
          <p:nvPr/>
        </p:nvPicPr>
        <p:blipFill>
          <a:blip r:embed="rId5"/>
          <a:stretch>
            <a:fillRect/>
          </a:stretch>
        </p:blipFill>
        <p:spPr>
          <a:xfrm>
            <a:off x="6187777" y="3499166"/>
            <a:ext cx="5035937" cy="3160713"/>
          </a:xfrm>
          <a:prstGeom prst="rect">
            <a:avLst/>
          </a:prstGeom>
          <a:ln w="19050">
            <a:solidFill>
              <a:srgbClr val="FF0000"/>
            </a:solidFill>
          </a:ln>
        </p:spPr>
      </p:pic>
    </p:spTree>
    <p:extLst>
      <p:ext uri="{BB962C8B-B14F-4D97-AF65-F5344CB8AC3E}">
        <p14:creationId xmlns:p14="http://schemas.microsoft.com/office/powerpoint/2010/main" val="781466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Notes on Functions</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smtClean="0"/>
              <a:t>The </a:t>
            </a:r>
            <a:r>
              <a:rPr lang="en-US" altLang="en-US" sz="2500" dirty="0"/>
              <a:t>function header and function call have to match up:</a:t>
            </a:r>
          </a:p>
          <a:p>
            <a:pPr lvl="1"/>
            <a:r>
              <a:rPr lang="en-US" altLang="en-US" sz="2500" dirty="0"/>
              <a:t>the name has to be the same</a:t>
            </a:r>
          </a:p>
          <a:p>
            <a:pPr lvl="1"/>
            <a:r>
              <a:rPr lang="en-US" altLang="en-US" sz="2500" dirty="0"/>
              <a:t>the number of input arguments must be the same</a:t>
            </a:r>
          </a:p>
          <a:p>
            <a:pPr lvl="1"/>
            <a:r>
              <a:rPr lang="en-US" altLang="en-US" sz="2500" dirty="0"/>
              <a:t>the number of variables in the left-hand side of the assignment should be the same as the number of output arguments</a:t>
            </a:r>
          </a:p>
          <a:p>
            <a:pPr lvl="1"/>
            <a:r>
              <a:rPr lang="en-US" altLang="en-US" sz="2500" dirty="0"/>
              <a:t>if there are no output arguments, the function call is a statement</a:t>
            </a:r>
          </a:p>
          <a:p>
            <a:r>
              <a:rPr lang="en-US" altLang="en-US" sz="2500" dirty="0"/>
              <a:t>Functions that return values do not normally print them, also – that is left to the calling function/script</a:t>
            </a:r>
          </a:p>
          <a:p>
            <a:endParaRPr lang="en-US" altLang="en-US" sz="2500" dirty="0"/>
          </a:p>
        </p:txBody>
      </p:sp>
    </p:spTree>
    <p:extLst>
      <p:ext uri="{BB962C8B-B14F-4D97-AF65-F5344CB8AC3E}">
        <p14:creationId xmlns:p14="http://schemas.microsoft.com/office/powerpoint/2010/main" val="1680588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Calling the function</a:t>
            </a:r>
            <a:endParaRPr lang="en-US" dirty="0"/>
          </a:p>
        </p:txBody>
      </p:sp>
      <p:sp>
        <p:nvSpPr>
          <p:cNvPr id="3" name="Rectangle 3"/>
          <p:cNvSpPr txBox="1">
            <a:spLocks/>
          </p:cNvSpPr>
          <p:nvPr/>
        </p:nvSpPr>
        <p:spPr>
          <a:xfrm>
            <a:off x="564515" y="1116013"/>
            <a:ext cx="11080749"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000" dirty="0">
                <a:cs typeface="Arial" panose="020B0604020202020204" pitchFamily="34" charset="0"/>
              </a:rPr>
              <a:t>Since the function is returning multiple values through the output arguments, the function call should be in an assignment statement with multiple variables in a vector on the left-hand side (the same as the number of output arguments in the function header) in order to capture all of them</a:t>
            </a:r>
          </a:p>
          <a:p>
            <a:r>
              <a:rPr lang="en-US" altLang="en-US" sz="2000" dirty="0">
                <a:cs typeface="Arial" panose="020B0604020202020204" pitchFamily="34" charset="0"/>
              </a:rPr>
              <a:t>Otherwise, some will be </a:t>
            </a:r>
            <a:r>
              <a:rPr lang="en-US" altLang="en-US" sz="2000" dirty="0" smtClean="0">
                <a:cs typeface="Arial" panose="020B0604020202020204" pitchFamily="34" charset="0"/>
              </a:rPr>
              <a:t>lost.</a:t>
            </a:r>
            <a:endParaRPr lang="en-US" altLang="en-US" sz="2000" dirty="0">
              <a:cs typeface="Arial" panose="020B0604020202020204" pitchFamily="34" charset="0"/>
            </a:endParaRPr>
          </a:p>
          <a:p>
            <a:endParaRPr lang="en-US" altLang="en-US" sz="2000" dirty="0"/>
          </a:p>
        </p:txBody>
      </p:sp>
      <p:sp>
        <p:nvSpPr>
          <p:cNvPr id="4" name="Rectangle 3"/>
          <p:cNvSpPr txBox="1">
            <a:spLocks/>
          </p:cNvSpPr>
          <p:nvPr/>
        </p:nvSpPr>
        <p:spPr>
          <a:xfrm>
            <a:off x="564515" y="2710657"/>
            <a:ext cx="11080750" cy="3652044"/>
          </a:xfrm>
          <a:prstGeom prst="rect">
            <a:avLst/>
          </a:prstGeom>
          <a:ln w="19050">
            <a:solidFill>
              <a:srgbClr val="FF0000"/>
            </a:solidFill>
          </a:ln>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000" dirty="0"/>
              <a:t>For example, if the function header is:</a:t>
            </a:r>
          </a:p>
          <a:p>
            <a:pPr marL="641350" lvl="2" indent="0">
              <a:buFont typeface="Wingdings 2" panose="05020102010507070707" pitchFamily="18" charset="2"/>
              <a:buNone/>
            </a:pPr>
            <a:r>
              <a:rPr lang="en-US" altLang="en-US" sz="2000" dirty="0"/>
              <a:t>function [</a:t>
            </a:r>
            <a:r>
              <a:rPr lang="en-US" altLang="en-US" sz="2000" dirty="0" err="1"/>
              <a:t>x,y,z</a:t>
            </a:r>
            <a:r>
              <a:rPr lang="en-US" altLang="en-US" sz="2000" dirty="0"/>
              <a:t>] = </a:t>
            </a:r>
            <a:r>
              <a:rPr lang="en-US" altLang="en-US" sz="2000" dirty="0" err="1"/>
              <a:t>fnname</a:t>
            </a:r>
            <a:r>
              <a:rPr lang="en-US" altLang="en-US" sz="2000" dirty="0"/>
              <a:t>(</a:t>
            </a:r>
            <a:r>
              <a:rPr lang="en-US" altLang="en-US" sz="2000" dirty="0" err="1"/>
              <a:t>a,b</a:t>
            </a:r>
            <a:r>
              <a:rPr lang="en-US" altLang="en-US" sz="2000" dirty="0"/>
              <a:t>)</a:t>
            </a:r>
          </a:p>
          <a:p>
            <a:r>
              <a:rPr lang="en-US" altLang="en-US" sz="2000" dirty="0"/>
              <a:t>This indicates that the function is returning 3 things, so a call to the function might be (assuming a and b are numbers):</a:t>
            </a:r>
          </a:p>
          <a:p>
            <a:pPr marL="641350" lvl="2" indent="0">
              <a:buFont typeface="Wingdings 2" panose="05020102010507070707" pitchFamily="18" charset="2"/>
              <a:buNone/>
            </a:pPr>
            <a:r>
              <a:rPr lang="en-US" altLang="en-US" sz="2000" dirty="0"/>
              <a:t>[</a:t>
            </a:r>
            <a:r>
              <a:rPr lang="en-US" altLang="en-US" sz="2000" dirty="0" err="1"/>
              <a:t>g,h,t</a:t>
            </a:r>
            <a:r>
              <a:rPr lang="en-US" altLang="en-US" sz="2000" dirty="0"/>
              <a:t>] = </a:t>
            </a:r>
            <a:r>
              <a:rPr lang="en-US" altLang="en-US" sz="2000" dirty="0" err="1"/>
              <a:t>fnname</a:t>
            </a:r>
            <a:r>
              <a:rPr lang="en-US" altLang="en-US" sz="2000" dirty="0"/>
              <a:t>(11, 4.3);</a:t>
            </a:r>
          </a:p>
          <a:p>
            <a:r>
              <a:rPr lang="en-US" altLang="en-US" sz="2000" dirty="0">
                <a:solidFill>
                  <a:srgbClr val="FF0000"/>
                </a:solidFill>
              </a:rPr>
              <a:t>Or using the same names as the output arguments (it doesn’t matter since the workspace is not shared):</a:t>
            </a:r>
          </a:p>
          <a:p>
            <a:pPr marL="641350" lvl="2" indent="0">
              <a:buFont typeface="Wingdings 2" panose="05020102010507070707" pitchFamily="18" charset="2"/>
              <a:buNone/>
            </a:pPr>
            <a:r>
              <a:rPr lang="en-US" altLang="en-US" sz="2000" dirty="0"/>
              <a:t>[</a:t>
            </a:r>
            <a:r>
              <a:rPr lang="en-US" altLang="en-US" sz="2000" dirty="0" err="1"/>
              <a:t>x,y,z</a:t>
            </a:r>
            <a:r>
              <a:rPr lang="en-US" altLang="en-US" sz="2000" dirty="0"/>
              <a:t>] = </a:t>
            </a:r>
            <a:r>
              <a:rPr lang="en-US" altLang="en-US" sz="2000" dirty="0" err="1"/>
              <a:t>fnname</a:t>
            </a:r>
            <a:r>
              <a:rPr lang="en-US" altLang="en-US" sz="2000" dirty="0"/>
              <a:t>(11, 4.3);</a:t>
            </a:r>
          </a:p>
          <a:p>
            <a:r>
              <a:rPr lang="en-US" altLang="en-US" sz="2000" dirty="0"/>
              <a:t>This function call would only get the first value returned:</a:t>
            </a:r>
          </a:p>
          <a:p>
            <a:pPr marL="641350" lvl="2" indent="0">
              <a:buFont typeface="Wingdings 2" panose="05020102010507070707" pitchFamily="18" charset="2"/>
              <a:buNone/>
            </a:pPr>
            <a:r>
              <a:rPr lang="en-US" altLang="en-US" sz="2000" dirty="0"/>
              <a:t>result = </a:t>
            </a:r>
            <a:r>
              <a:rPr lang="en-US" altLang="en-US" sz="2000" dirty="0" err="1"/>
              <a:t>fnname</a:t>
            </a:r>
            <a:r>
              <a:rPr lang="en-US" altLang="en-US" sz="2000" dirty="0"/>
              <a:t>(11, 4.3);</a:t>
            </a:r>
          </a:p>
        </p:txBody>
      </p:sp>
    </p:spTree>
    <p:extLst>
      <p:ext uri="{BB962C8B-B14F-4D97-AF65-F5344CB8AC3E}">
        <p14:creationId xmlns:p14="http://schemas.microsoft.com/office/powerpoint/2010/main" val="3415626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FF00"/>
                </a:solidFill>
              </a:rPr>
              <a:t>Example: </a:t>
            </a:r>
            <a:r>
              <a:rPr lang="en-US" dirty="0" smtClean="0"/>
              <a:t>Function Call</a:t>
            </a:r>
            <a:endParaRPr lang="en-US" dirty="0"/>
          </a:p>
        </p:txBody>
      </p:sp>
      <p:pic>
        <p:nvPicPr>
          <p:cNvPr id="3" name="Picture 2"/>
          <p:cNvPicPr>
            <a:picLocks noChangeAspect="1"/>
          </p:cNvPicPr>
          <p:nvPr/>
        </p:nvPicPr>
        <p:blipFill>
          <a:blip r:embed="rId2"/>
          <a:stretch>
            <a:fillRect/>
          </a:stretch>
        </p:blipFill>
        <p:spPr>
          <a:xfrm>
            <a:off x="374650" y="1049866"/>
            <a:ext cx="5047373" cy="5689601"/>
          </a:xfrm>
          <a:prstGeom prst="rect">
            <a:avLst/>
          </a:prstGeom>
        </p:spPr>
      </p:pic>
      <p:pic>
        <p:nvPicPr>
          <p:cNvPr id="4" name="Picture 3"/>
          <p:cNvPicPr>
            <a:picLocks noChangeAspect="1"/>
          </p:cNvPicPr>
          <p:nvPr/>
        </p:nvPicPr>
        <p:blipFill rotWithShape="1">
          <a:blip r:embed="rId3"/>
          <a:srcRect l="474" b="42439"/>
          <a:stretch/>
        </p:blipFill>
        <p:spPr>
          <a:xfrm>
            <a:off x="5985934" y="1744132"/>
            <a:ext cx="2715060" cy="3876314"/>
          </a:xfrm>
          <a:prstGeom prst="rect">
            <a:avLst/>
          </a:prstGeom>
          <a:ln>
            <a:solidFill>
              <a:srgbClr val="FF0000"/>
            </a:solidFill>
          </a:ln>
        </p:spPr>
      </p:pic>
      <p:pic>
        <p:nvPicPr>
          <p:cNvPr id="5" name="Picture 4"/>
          <p:cNvPicPr>
            <a:picLocks noChangeAspect="1"/>
          </p:cNvPicPr>
          <p:nvPr/>
        </p:nvPicPr>
        <p:blipFill rotWithShape="1">
          <a:blip r:embed="rId3"/>
          <a:srcRect l="474" t="59391"/>
          <a:stretch/>
        </p:blipFill>
        <p:spPr>
          <a:xfrm>
            <a:off x="9051230" y="1744132"/>
            <a:ext cx="2715059" cy="2734734"/>
          </a:xfrm>
          <a:prstGeom prst="rect">
            <a:avLst/>
          </a:prstGeom>
          <a:ln>
            <a:solidFill>
              <a:srgbClr val="FF0000"/>
            </a:solidFill>
          </a:ln>
        </p:spPr>
      </p:pic>
    </p:spTree>
    <p:extLst>
      <p:ext uri="{BB962C8B-B14F-4D97-AF65-F5344CB8AC3E}">
        <p14:creationId xmlns:p14="http://schemas.microsoft.com/office/powerpoint/2010/main" val="30817409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Functions that </a:t>
            </a:r>
            <a:r>
              <a:rPr lang="en-US" altLang="en-US" dirty="0" smtClean="0"/>
              <a:t>Do Not Return Anything</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500" dirty="0"/>
              <a:t>A function that does not return anything has no output arguments in the function header, nor does it have the assignment operator</a:t>
            </a:r>
          </a:p>
          <a:p>
            <a:pPr>
              <a:lnSpc>
                <a:spcPct val="90000"/>
              </a:lnSpc>
            </a:pPr>
            <a:r>
              <a:rPr lang="en-US" altLang="en-US" sz="2500" dirty="0"/>
              <a:t>The statements in the body would typically display or plot information from the input arguments</a:t>
            </a:r>
          </a:p>
        </p:txBody>
      </p:sp>
      <p:sp>
        <p:nvSpPr>
          <p:cNvPr id="4" name="Text Box 5"/>
          <p:cNvSpPr txBox="1">
            <a:spLocks noChangeArrowheads="1"/>
          </p:cNvSpPr>
          <p:nvPr/>
        </p:nvSpPr>
        <p:spPr bwMode="auto">
          <a:xfrm>
            <a:off x="762000" y="3896498"/>
            <a:ext cx="7924800" cy="15621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2400" dirty="0">
                <a:latin typeface="Constantia" charset="0"/>
                <a:ea typeface="ＭＳ Ｐゴシック" charset="0"/>
                <a:cs typeface="Arial" charset="0"/>
              </a:rPr>
              <a:t>function functionname(input arguments)</a:t>
            </a:r>
          </a:p>
          <a:p>
            <a:pPr>
              <a:defRPr/>
            </a:pPr>
            <a:r>
              <a:rPr lang="en-US" sz="2400" dirty="0">
                <a:latin typeface="Constantia" charset="0"/>
                <a:ea typeface="ＭＳ Ｐゴシック" charset="0"/>
                <a:cs typeface="Arial" charset="0"/>
              </a:rPr>
              <a:t>% Comment describing the function</a:t>
            </a:r>
          </a:p>
          <a:p>
            <a:pPr>
              <a:defRPr/>
            </a:pPr>
            <a:r>
              <a:rPr lang="en-US" sz="2400" dirty="0">
                <a:latin typeface="Constantia" charset="0"/>
                <a:ea typeface="ＭＳ Ｐゴシック" charset="0"/>
                <a:cs typeface="Arial" charset="0"/>
              </a:rPr>
              <a:t>  statements here </a:t>
            </a:r>
          </a:p>
          <a:p>
            <a:pPr>
              <a:defRPr/>
            </a:pPr>
            <a:r>
              <a:rPr lang="en-US" sz="2400" dirty="0">
                <a:latin typeface="Constantia" charset="0"/>
                <a:ea typeface="ＭＳ Ｐゴシック" charset="0"/>
                <a:cs typeface="Arial" charset="0"/>
              </a:rPr>
              <a:t>end</a:t>
            </a:r>
          </a:p>
        </p:txBody>
      </p:sp>
      <p:sp>
        <p:nvSpPr>
          <p:cNvPr id="5" name="Text Box 6"/>
          <p:cNvSpPr txBox="1">
            <a:spLocks noChangeArrowheads="1"/>
          </p:cNvSpPr>
          <p:nvPr/>
        </p:nvSpPr>
        <p:spPr bwMode="auto">
          <a:xfrm>
            <a:off x="685800" y="3439298"/>
            <a:ext cx="3200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Constantia" charset="0"/>
                <a:ea typeface="ＭＳ Ｐゴシック" charset="0"/>
                <a:cs typeface="Arial" charset="0"/>
              </a:rPr>
              <a:t>functionname.m</a:t>
            </a:r>
          </a:p>
        </p:txBody>
      </p:sp>
    </p:spTree>
    <p:extLst>
      <p:ext uri="{BB962C8B-B14F-4D97-AF65-F5344CB8AC3E}">
        <p14:creationId xmlns:p14="http://schemas.microsoft.com/office/powerpoint/2010/main" val="56043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Calling a </a:t>
            </a:r>
            <a:r>
              <a:rPr lang="en-US" altLang="en-US" dirty="0" smtClean="0"/>
              <a:t>Function </a:t>
            </a:r>
            <a:r>
              <a:rPr lang="en-US" altLang="en-US" dirty="0"/>
              <a:t>with </a:t>
            </a:r>
            <a:r>
              <a:rPr lang="en-US" altLang="en-US" dirty="0" smtClean="0"/>
              <a:t>No Output</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Since no value is returned, the call to such a function is a statement </a:t>
            </a:r>
          </a:p>
          <a:p>
            <a:r>
              <a:rPr lang="en-US" altLang="en-US" sz="2500" dirty="0" smtClean="0"/>
              <a:t>For </a:t>
            </a:r>
            <a:r>
              <a:rPr lang="en-US" altLang="en-US" sz="2500" dirty="0"/>
              <a:t>example, if this is the function header:</a:t>
            </a:r>
          </a:p>
          <a:p>
            <a:pPr marL="641350" lvl="2" indent="0">
              <a:buNone/>
            </a:pPr>
            <a:r>
              <a:rPr lang="en-US" altLang="en-US" sz="2500" dirty="0"/>
              <a:t>function </a:t>
            </a:r>
            <a:r>
              <a:rPr lang="en-US" altLang="en-US" sz="2500" dirty="0" err="1"/>
              <a:t>fnname</a:t>
            </a:r>
            <a:r>
              <a:rPr lang="en-US" altLang="en-US" sz="2500" dirty="0"/>
              <a:t>(</a:t>
            </a:r>
            <a:r>
              <a:rPr lang="en-US" altLang="en-US" sz="2500" dirty="0" err="1"/>
              <a:t>x,y</a:t>
            </a:r>
            <a:r>
              <a:rPr lang="en-US" altLang="en-US" sz="2500" dirty="0"/>
              <a:t>)</a:t>
            </a:r>
          </a:p>
          <a:p>
            <a:r>
              <a:rPr lang="en-US" altLang="en-US" sz="2500" dirty="0"/>
              <a:t>A call to the function might look like this:</a:t>
            </a:r>
          </a:p>
          <a:p>
            <a:pPr marL="641350" lvl="2" indent="0">
              <a:buNone/>
            </a:pPr>
            <a:r>
              <a:rPr lang="en-US" altLang="en-US" sz="2500" dirty="0" err="1"/>
              <a:t>fnname</a:t>
            </a:r>
            <a:r>
              <a:rPr lang="en-US" altLang="en-US" sz="2500" dirty="0"/>
              <a:t>(</a:t>
            </a:r>
            <a:r>
              <a:rPr lang="en-US" altLang="en-US" sz="2500" dirty="0" err="1"/>
              <a:t>x,y</a:t>
            </a:r>
            <a:r>
              <a:rPr lang="en-US" altLang="en-US" sz="2500" dirty="0"/>
              <a:t>)</a:t>
            </a:r>
          </a:p>
          <a:p>
            <a:r>
              <a:rPr lang="en-US" altLang="en-US" sz="2500" dirty="0"/>
              <a:t>The following would NOT be a valid call; since the function is not returning anything, there is no value to assign:</a:t>
            </a:r>
          </a:p>
          <a:p>
            <a:pPr marL="641350" lvl="2" indent="0">
              <a:buNone/>
            </a:pPr>
            <a:r>
              <a:rPr lang="en-US" altLang="en-US" sz="2500" dirty="0"/>
              <a:t>result = </a:t>
            </a:r>
            <a:r>
              <a:rPr lang="en-US" altLang="en-US" sz="2500" dirty="0" err="1"/>
              <a:t>fnname</a:t>
            </a:r>
            <a:r>
              <a:rPr lang="en-US" altLang="en-US" sz="2500" dirty="0"/>
              <a:t>(</a:t>
            </a:r>
            <a:r>
              <a:rPr lang="en-US" altLang="en-US" sz="2500" dirty="0" err="1"/>
              <a:t>x,y</a:t>
            </a:r>
            <a:r>
              <a:rPr lang="en-US" altLang="en-US" sz="2500" dirty="0"/>
              <a:t>);  % Invalid</a:t>
            </a:r>
            <a:r>
              <a:rPr lang="en-US" altLang="en-US" sz="2500" dirty="0" smtClean="0"/>
              <a:t>!</a:t>
            </a:r>
          </a:p>
          <a:p>
            <a:r>
              <a:rPr lang="en-US" altLang="en-US" sz="2500" dirty="0"/>
              <a:t>You do not always have to pass input arguments to a function.  If you do not, you can have (both in the function header and in the function call) empty (), or you can just leave them out</a:t>
            </a:r>
          </a:p>
          <a:p>
            <a:endParaRPr lang="en-US" altLang="en-US" sz="2500" dirty="0" smtClean="0"/>
          </a:p>
          <a:p>
            <a:pPr marL="984250" lvl="2" indent="-342900"/>
            <a:endParaRPr lang="en-US" altLang="en-US" sz="2500" dirty="0" smtClean="0"/>
          </a:p>
          <a:p>
            <a:endParaRPr lang="en-US" altLang="en-US" sz="2500" dirty="0"/>
          </a:p>
        </p:txBody>
      </p:sp>
    </p:spTree>
    <p:extLst>
      <p:ext uri="{BB962C8B-B14F-4D97-AF65-F5344CB8AC3E}">
        <p14:creationId xmlns:p14="http://schemas.microsoft.com/office/powerpoint/2010/main" val="1430803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FF00"/>
                </a:solidFill>
              </a:rPr>
              <a:t>Example:</a:t>
            </a:r>
            <a:r>
              <a:rPr lang="en-US" dirty="0" smtClean="0"/>
              <a:t> Functions with No </a:t>
            </a:r>
            <a:r>
              <a:rPr lang="en-US" dirty="0" err="1" smtClean="0"/>
              <a:t>Ouptut</a:t>
            </a:r>
            <a:endParaRPr lang="en-US" dirty="0"/>
          </a:p>
        </p:txBody>
      </p:sp>
      <p:pic>
        <p:nvPicPr>
          <p:cNvPr id="3" name="Picture 2"/>
          <p:cNvPicPr>
            <a:picLocks noChangeAspect="1"/>
          </p:cNvPicPr>
          <p:nvPr/>
        </p:nvPicPr>
        <p:blipFill>
          <a:blip r:embed="rId2"/>
          <a:stretch>
            <a:fillRect/>
          </a:stretch>
        </p:blipFill>
        <p:spPr>
          <a:xfrm>
            <a:off x="347663" y="984519"/>
            <a:ext cx="5595938" cy="5660756"/>
          </a:xfrm>
          <a:prstGeom prst="rect">
            <a:avLst/>
          </a:prstGeom>
        </p:spPr>
      </p:pic>
      <p:pic>
        <p:nvPicPr>
          <p:cNvPr id="4" name="Picture 3"/>
          <p:cNvPicPr>
            <a:picLocks noChangeAspect="1"/>
          </p:cNvPicPr>
          <p:nvPr/>
        </p:nvPicPr>
        <p:blipFill>
          <a:blip r:embed="rId3"/>
          <a:stretch>
            <a:fillRect/>
          </a:stretch>
        </p:blipFill>
        <p:spPr>
          <a:xfrm>
            <a:off x="6172200" y="1679575"/>
            <a:ext cx="5632450" cy="1145405"/>
          </a:xfrm>
          <a:prstGeom prst="rect">
            <a:avLst/>
          </a:prstGeom>
          <a:ln w="19050">
            <a:solidFill>
              <a:srgbClr val="FF0000"/>
            </a:solidFill>
          </a:ln>
        </p:spPr>
      </p:pic>
    </p:spTree>
    <p:extLst>
      <p:ext uri="{BB962C8B-B14F-4D97-AF65-F5344CB8AC3E}">
        <p14:creationId xmlns:p14="http://schemas.microsoft.com/office/powerpoint/2010/main" val="343128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Types of Functions	</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Categories of functions:</a:t>
            </a:r>
          </a:p>
          <a:p>
            <a:pPr lvl="1"/>
            <a:r>
              <a:rPr lang="en-US" altLang="en-US" sz="2500" dirty="0"/>
              <a:t>functions that calculate and return one value</a:t>
            </a:r>
          </a:p>
          <a:p>
            <a:pPr lvl="1"/>
            <a:r>
              <a:rPr lang="en-US" altLang="en-US" sz="2500" dirty="0"/>
              <a:t>functions that calculate and return more than one value</a:t>
            </a:r>
          </a:p>
          <a:p>
            <a:pPr lvl="1"/>
            <a:r>
              <a:rPr lang="en-US" altLang="en-US" sz="2500" dirty="0"/>
              <a:t>functions that just accomplish a task, such as printing, without returning any values</a:t>
            </a:r>
          </a:p>
          <a:p>
            <a:r>
              <a:rPr lang="en-US" altLang="en-US" sz="2500" dirty="0"/>
              <a:t>They are different in:</a:t>
            </a:r>
          </a:p>
          <a:p>
            <a:pPr lvl="1"/>
            <a:r>
              <a:rPr lang="en-US" altLang="en-US" sz="2500" dirty="0"/>
              <a:t>the way they are called</a:t>
            </a:r>
          </a:p>
          <a:p>
            <a:pPr lvl="1"/>
            <a:r>
              <a:rPr lang="en-US" altLang="en-US" sz="2500" dirty="0"/>
              <a:t>what the function header looks like</a:t>
            </a:r>
          </a:p>
          <a:p>
            <a:r>
              <a:rPr lang="en-US" altLang="en-US" sz="2500" u="sng" dirty="0">
                <a:solidFill>
                  <a:srgbClr val="FF0000"/>
                </a:solidFill>
              </a:rPr>
              <a:t>All are stored in code files with the extension .m</a:t>
            </a:r>
          </a:p>
          <a:p>
            <a:endParaRPr lang="en-US" altLang="en-US" sz="2500" dirty="0"/>
          </a:p>
        </p:txBody>
      </p:sp>
    </p:spTree>
    <p:extLst>
      <p:ext uri="{BB962C8B-B14F-4D97-AF65-F5344CB8AC3E}">
        <p14:creationId xmlns:p14="http://schemas.microsoft.com/office/powerpoint/2010/main" val="1090094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Common Pitfalls</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800" dirty="0"/>
              <a:t>Not matching up arguments in a function call with the input arguments in a function header.</a:t>
            </a:r>
          </a:p>
          <a:p>
            <a:r>
              <a:rPr lang="en-US" altLang="en-US" sz="2800" dirty="0"/>
              <a:t>Not having enough variables in an assignment statement to store all of the values returned by a function through the output arguments.</a:t>
            </a:r>
          </a:p>
          <a:p>
            <a:r>
              <a:rPr lang="en-US" altLang="en-US" sz="2800" dirty="0"/>
              <a:t>Attempting to call a function that does not return a value from an assignment statement, or from an output statement</a:t>
            </a:r>
            <a:r>
              <a:rPr lang="en-US" altLang="en-US" sz="2800" dirty="0" smtClean="0"/>
              <a:t>.</a:t>
            </a:r>
            <a:endParaRPr lang="en-US" altLang="en-US" sz="2800" dirty="0"/>
          </a:p>
        </p:txBody>
      </p:sp>
      <p:sp>
        <p:nvSpPr>
          <p:cNvPr id="4" name="Rectangle 3"/>
          <p:cNvSpPr txBox="1">
            <a:spLocks/>
          </p:cNvSpPr>
          <p:nvPr/>
        </p:nvSpPr>
        <p:spPr>
          <a:xfrm>
            <a:off x="5632450" y="4578350"/>
            <a:ext cx="6057900" cy="622300"/>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sz="2500" u="sng" dirty="0" smtClean="0">
                <a:solidFill>
                  <a:srgbClr val="FF0000"/>
                </a:solidFill>
              </a:rPr>
              <a:t>Clear and valid input-output relationship!</a:t>
            </a:r>
            <a:endParaRPr lang="en-US" altLang="en-US" sz="2500" u="sng" dirty="0">
              <a:solidFill>
                <a:srgbClr val="FF0000"/>
              </a:solidFill>
            </a:endParaRPr>
          </a:p>
        </p:txBody>
      </p:sp>
    </p:spTree>
    <p:extLst>
      <p:ext uri="{BB962C8B-B14F-4D97-AF65-F5344CB8AC3E}">
        <p14:creationId xmlns:p14="http://schemas.microsoft.com/office/powerpoint/2010/main" val="33426969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Slide Credits and References</a:t>
            </a:r>
            <a:endParaRPr lang="en-US" dirty="0"/>
          </a:p>
        </p:txBody>
      </p:sp>
      <p:sp>
        <p:nvSpPr>
          <p:cNvPr id="5" name="Rectangle 4"/>
          <p:cNvSpPr/>
          <p:nvPr/>
        </p:nvSpPr>
        <p:spPr>
          <a:xfrm>
            <a:off x="488950" y="1072277"/>
            <a:ext cx="11360149" cy="1429622"/>
          </a:xfrm>
          <a:prstGeom prst="rect">
            <a:avLst/>
          </a:prstGeom>
        </p:spPr>
        <p:txBody>
          <a:bodyPr wrap="square">
            <a:spAutoFit/>
          </a:bodyPr>
          <a:lstStyle/>
          <a:p>
            <a:pPr marL="285750" indent="-285750">
              <a:lnSpc>
                <a:spcPct val="150000"/>
              </a:lnSpc>
              <a:buFont typeface="Arial" panose="020B0604020202020204" pitchFamily="34" charset="0"/>
              <a:buChar char="•"/>
            </a:pPr>
            <a:r>
              <a:rPr lang="en-US" sz="2000" dirty="0" smtClean="0">
                <a:cs typeface="Arial" pitchFamily="34" charset="0"/>
              </a:rPr>
              <a:t>Stormy </a:t>
            </a:r>
            <a:r>
              <a:rPr lang="en-US" sz="2000" dirty="0" err="1" smtClean="0">
                <a:cs typeface="Arial" pitchFamily="34" charset="0"/>
              </a:rPr>
              <a:t>Attaway</a:t>
            </a:r>
            <a:r>
              <a:rPr lang="en-US" sz="2000" dirty="0" smtClean="0">
                <a:cs typeface="Arial" pitchFamily="34" charset="0"/>
              </a:rPr>
              <a:t>, 2018, </a:t>
            </a:r>
            <a:r>
              <a:rPr lang="en-US" sz="2000" dirty="0" err="1" smtClean="0">
                <a:cs typeface="Arial" pitchFamily="34" charset="0"/>
              </a:rPr>
              <a:t>Matlab</a:t>
            </a:r>
            <a:r>
              <a:rPr lang="en-US" sz="2000" dirty="0" smtClean="0">
                <a:cs typeface="Arial" pitchFamily="34" charset="0"/>
              </a:rPr>
              <a:t>: A </a:t>
            </a:r>
            <a:r>
              <a:rPr lang="en-US" sz="2000" dirty="0">
                <a:cs typeface="Arial" pitchFamily="34" charset="0"/>
              </a:rPr>
              <a:t>Practical Introduction to Programming and Problem </a:t>
            </a:r>
            <a:r>
              <a:rPr lang="en-US" sz="2000" dirty="0" smtClean="0">
                <a:cs typeface="Arial" pitchFamily="34" charset="0"/>
              </a:rPr>
              <a:t>Solving, 5</a:t>
            </a:r>
            <a:r>
              <a:rPr lang="en-US" sz="2000" baseline="30000" dirty="0" smtClean="0">
                <a:cs typeface="Arial" pitchFamily="34" charset="0"/>
              </a:rPr>
              <a:t>th</a:t>
            </a:r>
            <a:r>
              <a:rPr lang="en-US" sz="2000" dirty="0" smtClean="0">
                <a:cs typeface="Arial" pitchFamily="34" charset="0"/>
              </a:rPr>
              <a:t> edition</a:t>
            </a:r>
          </a:p>
          <a:p>
            <a:pPr marL="285750" indent="-285750">
              <a:lnSpc>
                <a:spcPct val="150000"/>
              </a:lnSpc>
              <a:buFont typeface="Arial" panose="020B0604020202020204" pitchFamily="34" charset="0"/>
              <a:buChar char="•"/>
            </a:pPr>
            <a:r>
              <a:rPr lang="en-US" sz="2000" dirty="0" smtClean="0">
                <a:cs typeface="Arial" pitchFamily="34" charset="0"/>
              </a:rPr>
              <a:t>Lecture </a:t>
            </a:r>
            <a:r>
              <a:rPr lang="en-US" sz="2000" dirty="0">
                <a:cs typeface="Arial" pitchFamily="34" charset="0"/>
              </a:rPr>
              <a:t>slides for </a:t>
            </a:r>
            <a:r>
              <a:rPr lang="en-US" sz="2000" dirty="0" smtClean="0">
                <a:cs typeface="Arial" pitchFamily="34" charset="0"/>
              </a:rPr>
              <a:t>“</a:t>
            </a:r>
            <a:r>
              <a:rPr lang="en-US" sz="2000" dirty="0" err="1" smtClean="0">
                <a:cs typeface="Arial" pitchFamily="34" charset="0"/>
              </a:rPr>
              <a:t>Matlab</a:t>
            </a:r>
            <a:r>
              <a:rPr lang="en-US" sz="2000" dirty="0">
                <a:cs typeface="Arial" pitchFamily="34" charset="0"/>
              </a:rPr>
              <a:t>: A Practical Introduction to Programming and Problem </a:t>
            </a:r>
            <a:r>
              <a:rPr lang="en-US" sz="2000" dirty="0" smtClean="0">
                <a:cs typeface="Arial" pitchFamily="34" charset="0"/>
              </a:rPr>
              <a:t>Solving”</a:t>
            </a:r>
            <a:endParaRPr lang="en-US" sz="2000" dirty="0">
              <a:cs typeface="Arial" pitchFamily="34" charset="0"/>
            </a:endParaRPr>
          </a:p>
          <a:p>
            <a:pPr marL="285750" indent="-285750">
              <a:lnSpc>
                <a:spcPct val="150000"/>
              </a:lnSpc>
              <a:buFont typeface="Arial" panose="020B0604020202020204" pitchFamily="34" charset="0"/>
              <a:buChar char="•"/>
            </a:pPr>
            <a:r>
              <a:rPr lang="en-US" sz="2000" dirty="0" smtClean="0">
                <a:cs typeface="Arial" pitchFamily="34" charset="0"/>
              </a:rPr>
              <a:t>Holly Moore, 2018, MATLAB for Engineers, 5</a:t>
            </a:r>
            <a:r>
              <a:rPr lang="en-US" sz="2000" baseline="30000" dirty="0" smtClean="0">
                <a:cs typeface="Arial" pitchFamily="34" charset="0"/>
              </a:rPr>
              <a:t>th</a:t>
            </a:r>
            <a:r>
              <a:rPr lang="en-US" sz="2000" dirty="0" smtClean="0">
                <a:cs typeface="Arial" pitchFamily="34" charset="0"/>
              </a:rPr>
              <a:t> edition</a:t>
            </a:r>
            <a:endParaRPr lang="en-US" sz="2000" dirty="0">
              <a:cs typeface="Arial" pitchFamily="34" charset="0"/>
            </a:endParaRPr>
          </a:p>
        </p:txBody>
      </p:sp>
    </p:spTree>
    <p:extLst>
      <p:ext uri="{BB962C8B-B14F-4D97-AF65-F5344CB8AC3E}">
        <p14:creationId xmlns:p14="http://schemas.microsoft.com/office/powerpoint/2010/main" val="3778152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Example: Size Function</a:t>
            </a:r>
            <a:endParaRPr lang="en-US" dirty="0"/>
          </a:p>
        </p:txBody>
      </p:sp>
      <p:pic>
        <p:nvPicPr>
          <p:cNvPr id="3" name="Picture 2"/>
          <p:cNvPicPr>
            <a:picLocks noChangeAspect="1"/>
          </p:cNvPicPr>
          <p:nvPr/>
        </p:nvPicPr>
        <p:blipFill>
          <a:blip r:embed="rId2"/>
          <a:stretch>
            <a:fillRect/>
          </a:stretch>
        </p:blipFill>
        <p:spPr>
          <a:xfrm>
            <a:off x="417864" y="1021711"/>
            <a:ext cx="11374051" cy="5399455"/>
          </a:xfrm>
          <a:prstGeom prst="rect">
            <a:avLst/>
          </a:prstGeom>
        </p:spPr>
      </p:pic>
    </p:spTree>
    <p:extLst>
      <p:ext uri="{BB962C8B-B14F-4D97-AF65-F5344CB8AC3E}">
        <p14:creationId xmlns:p14="http://schemas.microsoft.com/office/powerpoint/2010/main" val="591896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Generic Function Definition</a:t>
            </a:r>
            <a:endParaRPr lang="en-US" dirty="0"/>
          </a:p>
        </p:txBody>
      </p:sp>
      <p:sp>
        <p:nvSpPr>
          <p:cNvPr id="3" name="Rectangle 3"/>
          <p:cNvSpPr txBox="1">
            <a:spLocks/>
          </p:cNvSpPr>
          <p:nvPr/>
        </p:nvSpPr>
        <p:spPr>
          <a:xfrm>
            <a:off x="457200" y="1192213"/>
            <a:ext cx="11080750" cy="5150922"/>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All function definitions consist of:</a:t>
            </a:r>
          </a:p>
          <a:p>
            <a:pPr lvl="1"/>
            <a:r>
              <a:rPr lang="en-US" altLang="en-US" sz="2500" dirty="0"/>
              <a:t>The function header</a:t>
            </a:r>
          </a:p>
          <a:p>
            <a:pPr lvl="2"/>
            <a:r>
              <a:rPr lang="en-US" altLang="en-US" sz="2500" dirty="0"/>
              <a:t>The </a:t>
            </a:r>
            <a:r>
              <a:rPr lang="en-US" altLang="en-US" sz="2500" u="sng" dirty="0">
                <a:solidFill>
                  <a:srgbClr val="FF0000"/>
                </a:solidFill>
              </a:rPr>
              <a:t>reserved word </a:t>
            </a:r>
            <a:r>
              <a:rPr lang="en-US" altLang="en-US" sz="2500" b="1" dirty="0"/>
              <a:t>function</a:t>
            </a:r>
          </a:p>
          <a:p>
            <a:pPr lvl="2"/>
            <a:r>
              <a:rPr lang="en-US" altLang="en-US" sz="2500" u="sng" dirty="0">
                <a:solidFill>
                  <a:srgbClr val="FF0000"/>
                </a:solidFill>
              </a:rPr>
              <a:t>Output arguments </a:t>
            </a:r>
            <a:r>
              <a:rPr lang="en-US" altLang="en-US" sz="2500" dirty="0"/>
              <a:t>and the assignment operator (only if the function returns value(s)</a:t>
            </a:r>
          </a:p>
          <a:p>
            <a:pPr lvl="2"/>
            <a:r>
              <a:rPr lang="en-US" altLang="en-US" sz="2500" dirty="0"/>
              <a:t>Function name </a:t>
            </a:r>
          </a:p>
          <a:p>
            <a:pPr lvl="2"/>
            <a:r>
              <a:rPr lang="en-US" altLang="en-US" sz="2500" u="sng" dirty="0">
                <a:solidFill>
                  <a:srgbClr val="FF0000"/>
                </a:solidFill>
              </a:rPr>
              <a:t>Input arguments</a:t>
            </a:r>
          </a:p>
          <a:p>
            <a:pPr lvl="1"/>
            <a:r>
              <a:rPr lang="en-US" altLang="en-US" sz="2500" dirty="0"/>
              <a:t>A block comment describing the function</a:t>
            </a:r>
          </a:p>
          <a:p>
            <a:pPr lvl="1"/>
            <a:r>
              <a:rPr lang="en-US" altLang="en-US" sz="2500" dirty="0"/>
              <a:t>The body of the function which includes all statements, including putting values in all output arguments, if there are any</a:t>
            </a:r>
          </a:p>
          <a:p>
            <a:pPr lvl="1"/>
            <a:r>
              <a:rPr lang="en-US" altLang="en-US" sz="2500" b="1" dirty="0"/>
              <a:t>end</a:t>
            </a:r>
          </a:p>
        </p:txBody>
      </p:sp>
    </p:spTree>
    <p:extLst>
      <p:ext uri="{BB962C8B-B14F-4D97-AF65-F5344CB8AC3E}">
        <p14:creationId xmlns:p14="http://schemas.microsoft.com/office/powerpoint/2010/main" val="3629692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Functions that Return &gt;1 Value</a:t>
            </a:r>
            <a:endParaRPr lang="en-US" dirty="0"/>
          </a:p>
        </p:txBody>
      </p:sp>
      <p:sp>
        <p:nvSpPr>
          <p:cNvPr id="4" name="Rectangle 3"/>
          <p:cNvSpPr txBox="1">
            <a:spLocks/>
          </p:cNvSpPr>
          <p:nvPr/>
        </p:nvSpPr>
        <p:spPr>
          <a:xfrm>
            <a:off x="427507" y="1344613"/>
            <a:ext cx="11431117"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500" dirty="0"/>
              <a:t>General form of a function that returns more than one value; it has multiple output arguments in the header</a:t>
            </a:r>
          </a:p>
          <a:p>
            <a:pPr>
              <a:lnSpc>
                <a:spcPct val="90000"/>
              </a:lnSpc>
            </a:pPr>
            <a:r>
              <a:rPr lang="en-US" altLang="en-US" sz="2500" dirty="0"/>
              <a:t>The output arguments are separated by commas</a:t>
            </a:r>
          </a:p>
        </p:txBody>
      </p:sp>
      <p:sp>
        <p:nvSpPr>
          <p:cNvPr id="6" name="Rectangle 5"/>
          <p:cNvSpPr>
            <a:spLocks noChangeArrowheads="1"/>
          </p:cNvSpPr>
          <p:nvPr/>
        </p:nvSpPr>
        <p:spPr bwMode="auto">
          <a:xfrm>
            <a:off x="685799" y="3776078"/>
            <a:ext cx="10822459" cy="216982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nSpc>
                <a:spcPct val="150000"/>
              </a:lnSpc>
              <a:defRPr/>
            </a:pPr>
            <a:r>
              <a:rPr lang="en-US" dirty="0">
                <a:latin typeface="Constantia" charset="0"/>
                <a:ea typeface="ＭＳ Ｐゴシック" charset="0"/>
                <a:cs typeface="Arial" charset="0"/>
              </a:rPr>
              <a:t>function [output arguments] = </a:t>
            </a:r>
            <a:r>
              <a:rPr lang="en-US" u="sng" dirty="0">
                <a:solidFill>
                  <a:srgbClr val="FF0000"/>
                </a:solidFill>
                <a:latin typeface="Constantia" charset="0"/>
                <a:ea typeface="ＭＳ Ｐゴシック" charset="0"/>
                <a:cs typeface="Arial" charset="0"/>
              </a:rPr>
              <a:t>functionname</a:t>
            </a:r>
            <a:r>
              <a:rPr lang="en-US" dirty="0">
                <a:latin typeface="Constantia" charset="0"/>
                <a:ea typeface="ＭＳ Ｐゴシック" charset="0"/>
                <a:cs typeface="Arial" charset="0"/>
              </a:rPr>
              <a:t>(input arguments)</a:t>
            </a:r>
          </a:p>
          <a:p>
            <a:pPr>
              <a:lnSpc>
                <a:spcPct val="150000"/>
              </a:lnSpc>
              <a:defRPr/>
            </a:pPr>
            <a:r>
              <a:rPr lang="en-US" dirty="0">
                <a:latin typeface="Constantia" charset="0"/>
                <a:ea typeface="ＭＳ Ｐゴシック" charset="0"/>
                <a:cs typeface="Arial" charset="0"/>
              </a:rPr>
              <a:t>% Comment describing the function</a:t>
            </a:r>
          </a:p>
          <a:p>
            <a:pPr>
              <a:lnSpc>
                <a:spcPct val="150000"/>
              </a:lnSpc>
              <a:defRPr/>
            </a:pPr>
            <a:r>
              <a:rPr lang="en-US" dirty="0">
                <a:latin typeface="Constantia" charset="0"/>
                <a:ea typeface="ＭＳ Ｐゴシック" charset="0"/>
                <a:cs typeface="Arial" charset="0"/>
              </a:rPr>
              <a:t>Statements here; these must include putting values in all</a:t>
            </a:r>
          </a:p>
          <a:p>
            <a:pPr>
              <a:lnSpc>
                <a:spcPct val="150000"/>
              </a:lnSpc>
              <a:defRPr/>
            </a:pPr>
            <a:r>
              <a:rPr lang="en-US" dirty="0">
                <a:latin typeface="Constantia" charset="0"/>
                <a:ea typeface="ＭＳ Ｐゴシック" charset="0"/>
                <a:cs typeface="Arial" charset="0"/>
              </a:rPr>
              <a:t>of the output arguments listed in the header</a:t>
            </a:r>
          </a:p>
          <a:p>
            <a:pPr>
              <a:lnSpc>
                <a:spcPct val="150000"/>
              </a:lnSpc>
              <a:defRPr/>
            </a:pPr>
            <a:r>
              <a:rPr lang="en-US" dirty="0">
                <a:latin typeface="Constantia" charset="0"/>
                <a:ea typeface="ＭＳ Ｐゴシック" charset="0"/>
                <a:cs typeface="Arial" charset="0"/>
              </a:rPr>
              <a:t>end</a:t>
            </a:r>
          </a:p>
        </p:txBody>
      </p:sp>
      <p:sp>
        <p:nvSpPr>
          <p:cNvPr id="7" name="Text Box 6"/>
          <p:cNvSpPr txBox="1">
            <a:spLocks noChangeArrowheads="1"/>
          </p:cNvSpPr>
          <p:nvPr/>
        </p:nvSpPr>
        <p:spPr bwMode="auto">
          <a:xfrm>
            <a:off x="685800" y="3047747"/>
            <a:ext cx="23622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u="sng" dirty="0">
                <a:solidFill>
                  <a:srgbClr val="FF0000"/>
                </a:solidFill>
                <a:latin typeface="Arial" charset="0"/>
                <a:ea typeface="ＭＳ Ｐゴシック" charset="0"/>
                <a:cs typeface="Arial" charset="0"/>
              </a:rPr>
              <a:t>functionname</a:t>
            </a:r>
            <a:r>
              <a:rPr lang="en-US" dirty="0">
                <a:latin typeface="Arial" charset="0"/>
                <a:ea typeface="ＭＳ Ｐゴシック" charset="0"/>
                <a:cs typeface="Arial" charset="0"/>
              </a:rPr>
              <a:t>.m</a:t>
            </a:r>
          </a:p>
        </p:txBody>
      </p:sp>
    </p:spTree>
    <p:extLst>
      <p:ext uri="{BB962C8B-B14F-4D97-AF65-F5344CB8AC3E}">
        <p14:creationId xmlns:p14="http://schemas.microsoft.com/office/powerpoint/2010/main" val="2117956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Local Functions</a:t>
            </a:r>
            <a:endParaRPr lang="en-US" dirty="0"/>
          </a:p>
        </p:txBody>
      </p:sp>
      <p:sp>
        <p:nvSpPr>
          <p:cNvPr id="3" name="Rectangle 3"/>
          <p:cNvSpPr txBox="1">
            <a:spLocks/>
          </p:cNvSpPr>
          <p:nvPr/>
        </p:nvSpPr>
        <p:spPr>
          <a:xfrm>
            <a:off x="390525" y="1211263"/>
            <a:ext cx="11391900" cy="5150922"/>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500" dirty="0"/>
              <a:t>This topic explains the term </a:t>
            </a:r>
            <a:r>
              <a:rPr lang="en-US" sz="2500" i="1" u="sng" dirty="0">
                <a:solidFill>
                  <a:srgbClr val="FF0000"/>
                </a:solidFill>
              </a:rPr>
              <a:t>local function</a:t>
            </a:r>
            <a:r>
              <a:rPr lang="en-US" sz="2500" dirty="0"/>
              <a:t>, and shows how to create and use local functions</a:t>
            </a:r>
            <a:r>
              <a:rPr lang="en-US" sz="2500" dirty="0" smtClean="0"/>
              <a:t>.</a:t>
            </a:r>
          </a:p>
          <a:p>
            <a:endParaRPr lang="en-US" sz="2500" dirty="0"/>
          </a:p>
          <a:p>
            <a:r>
              <a:rPr lang="en-US" sz="2500" dirty="0"/>
              <a:t>MATLAB</a:t>
            </a:r>
            <a:r>
              <a:rPr lang="en-US" sz="2500" baseline="30000" dirty="0"/>
              <a:t>®</a:t>
            </a:r>
            <a:r>
              <a:rPr lang="en-US" sz="2500" dirty="0"/>
              <a:t> program files can contain code for more than one function. In a function file, the first function in the file is called the </a:t>
            </a:r>
            <a:r>
              <a:rPr lang="en-US" sz="2500" u="sng" dirty="0">
                <a:solidFill>
                  <a:srgbClr val="FF0000"/>
                </a:solidFill>
              </a:rPr>
              <a:t>main function</a:t>
            </a:r>
            <a:r>
              <a:rPr lang="en-US" sz="2500" dirty="0"/>
              <a:t>. This function is visible to functions in other files, or you can call it from the command line. Additional functions within the file are called local functions, and they can occur in any order after the main function. </a:t>
            </a:r>
            <a:r>
              <a:rPr lang="en-US" sz="2500" u="sng" dirty="0">
                <a:solidFill>
                  <a:srgbClr val="FF0000"/>
                </a:solidFill>
              </a:rPr>
              <a:t>Local functions are only visible to other functions in the same file. </a:t>
            </a:r>
            <a:r>
              <a:rPr lang="en-US" sz="2500" dirty="0"/>
              <a:t>They are equivalent to subroutines in other programming languages, and are sometimes called </a:t>
            </a:r>
            <a:r>
              <a:rPr lang="en-US" sz="2500" dirty="0" err="1"/>
              <a:t>subfunctions</a:t>
            </a:r>
            <a:r>
              <a:rPr lang="en-US" sz="2500" dirty="0"/>
              <a:t>.</a:t>
            </a:r>
          </a:p>
        </p:txBody>
      </p:sp>
      <p:sp>
        <p:nvSpPr>
          <p:cNvPr id="4" name="Rectangle 3"/>
          <p:cNvSpPr/>
          <p:nvPr/>
        </p:nvSpPr>
        <p:spPr>
          <a:xfrm>
            <a:off x="609599" y="6272769"/>
            <a:ext cx="10048875" cy="369332"/>
          </a:xfrm>
          <a:prstGeom prst="rect">
            <a:avLst/>
          </a:prstGeom>
        </p:spPr>
        <p:txBody>
          <a:bodyPr wrap="square">
            <a:spAutoFit/>
          </a:bodyPr>
          <a:lstStyle/>
          <a:p>
            <a:r>
              <a:rPr lang="en-US" dirty="0">
                <a:hlinkClick r:id="rId3"/>
              </a:rPr>
              <a:t>https://www.mathworks.com/help/matlab/matlab_prog/local-functions.html</a:t>
            </a:r>
            <a:endParaRPr lang="en-US" dirty="0"/>
          </a:p>
        </p:txBody>
      </p:sp>
    </p:spTree>
    <p:extLst>
      <p:ext uri="{BB962C8B-B14F-4D97-AF65-F5344CB8AC3E}">
        <p14:creationId xmlns:p14="http://schemas.microsoft.com/office/powerpoint/2010/main" val="3092906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Add Functions to Scripts</a:t>
            </a:r>
            <a:endParaRPr lang="en-US" dirty="0"/>
          </a:p>
        </p:txBody>
      </p:sp>
      <p:sp>
        <p:nvSpPr>
          <p:cNvPr id="5" name="Rectangle 3"/>
          <p:cNvSpPr txBox="1">
            <a:spLocks/>
          </p:cNvSpPr>
          <p:nvPr/>
        </p:nvSpPr>
        <p:spPr>
          <a:xfrm>
            <a:off x="390525" y="982663"/>
            <a:ext cx="11254740" cy="5150922"/>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400" dirty="0"/>
              <a:t>MATLAB® scripts, including live scripts, can contain code to define functions. These functions are called local functions. Local functions are useful if you want to reuse code </a:t>
            </a:r>
            <a:r>
              <a:rPr lang="en-US" altLang="en-US" sz="2400" u="sng" dirty="0">
                <a:solidFill>
                  <a:srgbClr val="FF0000"/>
                </a:solidFill>
              </a:rPr>
              <a:t>within a script</a:t>
            </a:r>
            <a:r>
              <a:rPr lang="en-US" altLang="en-US" sz="2400" dirty="0"/>
              <a:t>. By adding local functions, you can avoid creating and managing separate function files. They are also useful for </a:t>
            </a:r>
            <a:r>
              <a:rPr lang="en-US" altLang="en-US" sz="2400" u="sng" dirty="0">
                <a:solidFill>
                  <a:srgbClr val="FF0000"/>
                </a:solidFill>
              </a:rPr>
              <a:t>experimenting with functions</a:t>
            </a:r>
            <a:r>
              <a:rPr lang="en-US" altLang="en-US" sz="2400" dirty="0"/>
              <a:t>, which can be added, modified, and deleted easily as needed. Functions in scripts are supported in R2016b or later.</a:t>
            </a:r>
          </a:p>
          <a:p>
            <a:r>
              <a:rPr lang="en-US" altLang="en-US" sz="2400" dirty="0" smtClean="0"/>
              <a:t>Local </a:t>
            </a:r>
            <a:r>
              <a:rPr lang="en-US" altLang="en-US" sz="2400" dirty="0"/>
              <a:t>functions </a:t>
            </a:r>
            <a:r>
              <a:rPr lang="en-US" altLang="en-US" sz="2400" u="sng" dirty="0">
                <a:solidFill>
                  <a:srgbClr val="FF0000"/>
                </a:solidFill>
              </a:rPr>
              <a:t>are only visible within the file where they are defined</a:t>
            </a:r>
            <a:r>
              <a:rPr lang="en-US" altLang="en-US" sz="2400" dirty="0"/>
              <a:t>, both to the script code and other local functions within the file. </a:t>
            </a:r>
            <a:r>
              <a:rPr lang="en-US" altLang="en-US" sz="2400" u="sng" dirty="0">
                <a:solidFill>
                  <a:srgbClr val="FF0000"/>
                </a:solidFill>
              </a:rPr>
              <a:t>They are not visible to functions in other files, and cannot be called from the command line.</a:t>
            </a:r>
            <a:r>
              <a:rPr lang="en-US" altLang="en-US" sz="2400" dirty="0"/>
              <a:t> They are equivalent to </a:t>
            </a:r>
            <a:r>
              <a:rPr lang="en-US" altLang="en-US" sz="2400" dirty="0" smtClean="0"/>
              <a:t>subroutines </a:t>
            </a:r>
            <a:r>
              <a:rPr lang="en-US" altLang="en-US" sz="2400" dirty="0"/>
              <a:t>in other programming languages, and are sometimes called </a:t>
            </a:r>
            <a:r>
              <a:rPr lang="en-US" altLang="en-US" sz="2400" dirty="0" err="1"/>
              <a:t>subfunctions</a:t>
            </a:r>
            <a:r>
              <a:rPr lang="en-US" altLang="en-US" sz="2400" dirty="0" smtClean="0"/>
              <a:t>.</a:t>
            </a:r>
          </a:p>
          <a:p>
            <a:r>
              <a:rPr lang="en-US" altLang="en-US" sz="2400" dirty="0" smtClean="0"/>
              <a:t>To </a:t>
            </a:r>
            <a:r>
              <a:rPr lang="en-US" altLang="en-US" sz="2400" dirty="0"/>
              <a:t>add local functions to a script, first, create the script. Go to the Home tab and select New &gt; Script. For more information about creating scripts, see Create Scripts. You also can Create Live Scripts in the Live Editor.</a:t>
            </a:r>
          </a:p>
          <a:p>
            <a:endParaRPr lang="en-US" altLang="en-US" sz="2400" dirty="0" smtClean="0"/>
          </a:p>
        </p:txBody>
      </p:sp>
    </p:spTree>
    <p:extLst>
      <p:ext uri="{BB962C8B-B14F-4D97-AF65-F5344CB8AC3E}">
        <p14:creationId xmlns:p14="http://schemas.microsoft.com/office/powerpoint/2010/main" val="1922797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FF00"/>
                </a:solidFill>
              </a:rPr>
              <a:t>Example: </a:t>
            </a:r>
            <a:r>
              <a:rPr lang="en-US" dirty="0" smtClean="0"/>
              <a:t>Main and Local Functions</a:t>
            </a:r>
            <a:endParaRPr lang="en-US" dirty="0"/>
          </a:p>
        </p:txBody>
      </p:sp>
      <p:pic>
        <p:nvPicPr>
          <p:cNvPr id="3" name="Picture 2"/>
          <p:cNvPicPr>
            <a:picLocks noChangeAspect="1"/>
          </p:cNvPicPr>
          <p:nvPr/>
        </p:nvPicPr>
        <p:blipFill>
          <a:blip r:embed="rId2"/>
          <a:stretch>
            <a:fillRect/>
          </a:stretch>
        </p:blipFill>
        <p:spPr>
          <a:xfrm>
            <a:off x="357188" y="1943100"/>
            <a:ext cx="4929188" cy="2941954"/>
          </a:xfrm>
          <a:prstGeom prst="rect">
            <a:avLst/>
          </a:prstGeom>
        </p:spPr>
      </p:pic>
      <p:pic>
        <p:nvPicPr>
          <p:cNvPr id="4" name="Picture 3"/>
          <p:cNvPicPr>
            <a:picLocks noChangeAspect="1"/>
          </p:cNvPicPr>
          <p:nvPr/>
        </p:nvPicPr>
        <p:blipFill>
          <a:blip r:embed="rId3"/>
          <a:stretch>
            <a:fillRect/>
          </a:stretch>
        </p:blipFill>
        <p:spPr>
          <a:xfrm>
            <a:off x="5619750" y="1943099"/>
            <a:ext cx="6348730" cy="3529869"/>
          </a:xfrm>
          <a:prstGeom prst="rect">
            <a:avLst/>
          </a:prstGeom>
        </p:spPr>
      </p:pic>
    </p:spTree>
    <p:extLst>
      <p:ext uri="{BB962C8B-B14F-4D97-AF65-F5344CB8AC3E}">
        <p14:creationId xmlns:p14="http://schemas.microsoft.com/office/powerpoint/2010/main" val="25607672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000" dirty="0" smtClean="0">
                <a:solidFill>
                  <a:srgbClr val="FFFF00"/>
                </a:solidFill>
              </a:rPr>
              <a:t>Example: </a:t>
            </a:r>
            <a:r>
              <a:rPr lang="en-US" sz="2000" dirty="0" smtClean="0"/>
              <a:t>Main and Local Functions </a:t>
            </a:r>
          </a:p>
          <a:p>
            <a:r>
              <a:rPr lang="en-US" sz="2000" dirty="0" smtClean="0"/>
              <a:t>Case1: Each function is stored in a m file (define them as main functions). </a:t>
            </a:r>
            <a:endParaRPr lang="en-US" sz="2000" dirty="0"/>
          </a:p>
        </p:txBody>
      </p:sp>
      <p:pic>
        <p:nvPicPr>
          <p:cNvPr id="6" name="Picture 5"/>
          <p:cNvPicPr>
            <a:picLocks noChangeAspect="1"/>
          </p:cNvPicPr>
          <p:nvPr/>
        </p:nvPicPr>
        <p:blipFill>
          <a:blip r:embed="rId2"/>
          <a:stretch>
            <a:fillRect/>
          </a:stretch>
        </p:blipFill>
        <p:spPr>
          <a:xfrm>
            <a:off x="241300" y="1103312"/>
            <a:ext cx="4572000" cy="2215481"/>
          </a:xfrm>
          <a:prstGeom prst="rect">
            <a:avLst/>
          </a:prstGeom>
        </p:spPr>
      </p:pic>
      <p:pic>
        <p:nvPicPr>
          <p:cNvPr id="7" name="Picture 6"/>
          <p:cNvPicPr>
            <a:picLocks noChangeAspect="1"/>
          </p:cNvPicPr>
          <p:nvPr/>
        </p:nvPicPr>
        <p:blipFill>
          <a:blip r:embed="rId3"/>
          <a:stretch>
            <a:fillRect/>
          </a:stretch>
        </p:blipFill>
        <p:spPr>
          <a:xfrm>
            <a:off x="5355280" y="1103312"/>
            <a:ext cx="4572000" cy="2228154"/>
          </a:xfrm>
          <a:prstGeom prst="rect">
            <a:avLst/>
          </a:prstGeom>
        </p:spPr>
      </p:pic>
      <p:pic>
        <p:nvPicPr>
          <p:cNvPr id="9" name="Picture 8"/>
          <p:cNvPicPr>
            <a:picLocks noChangeAspect="1"/>
          </p:cNvPicPr>
          <p:nvPr/>
        </p:nvPicPr>
        <p:blipFill>
          <a:blip r:embed="rId4"/>
          <a:stretch>
            <a:fillRect/>
          </a:stretch>
        </p:blipFill>
        <p:spPr>
          <a:xfrm>
            <a:off x="241300" y="3718553"/>
            <a:ext cx="7951516" cy="2940199"/>
          </a:xfrm>
          <a:prstGeom prst="rect">
            <a:avLst/>
          </a:prstGeom>
        </p:spPr>
      </p:pic>
      <p:pic>
        <p:nvPicPr>
          <p:cNvPr id="10" name="Picture 9"/>
          <p:cNvPicPr>
            <a:picLocks noChangeAspect="1"/>
          </p:cNvPicPr>
          <p:nvPr/>
        </p:nvPicPr>
        <p:blipFill>
          <a:blip r:embed="rId5"/>
          <a:stretch>
            <a:fillRect/>
          </a:stretch>
        </p:blipFill>
        <p:spPr>
          <a:xfrm>
            <a:off x="9097388" y="3721232"/>
            <a:ext cx="2105812" cy="2937520"/>
          </a:xfrm>
          <a:prstGeom prst="rect">
            <a:avLst/>
          </a:prstGeom>
        </p:spPr>
      </p:pic>
    </p:spTree>
    <p:extLst>
      <p:ext uri="{BB962C8B-B14F-4D97-AF65-F5344CB8AC3E}">
        <p14:creationId xmlns:p14="http://schemas.microsoft.com/office/powerpoint/2010/main" val="2610197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Uwaterloo_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Uwaterloo_Theme" id="{F7BD0320-7428-483A-9DFB-560F4F77CD51}" vid="{FB630A13-1CAF-4B8C-927A-D2F553D6B205}"/>
    </a:ext>
  </a:extLst>
</a:theme>
</file>

<file path=ppt/theme/theme2.xml><?xml version="1.0" encoding="utf-8"?>
<a:theme xmlns:a="http://schemas.openxmlformats.org/drawingml/2006/main" name="Uwaterloo">
  <a:themeElements>
    <a:clrScheme name="Custom 7">
      <a:dk1>
        <a:srgbClr val="000000"/>
      </a:dk1>
      <a:lt1>
        <a:srgbClr val="FFFFFF"/>
      </a:lt1>
      <a:dk2>
        <a:srgbClr val="757575"/>
      </a:dk2>
      <a:lt2>
        <a:srgbClr val="D6D6D6"/>
      </a:lt2>
      <a:accent1>
        <a:srgbClr val="8000B3"/>
      </a:accent1>
      <a:accent2>
        <a:srgbClr val="0C0C0C"/>
      </a:accent2>
      <a:accent3>
        <a:srgbClr val="BD33DA"/>
      </a:accent3>
      <a:accent4>
        <a:srgbClr val="CFB3E6"/>
      </a:accent4>
      <a:accent5>
        <a:srgbClr val="57058A"/>
      </a:accent5>
      <a:accent6>
        <a:srgbClr val="F1F1F1"/>
      </a:accent6>
      <a:hlink>
        <a:srgbClr val="57058A"/>
      </a:hlink>
      <a:folHlink>
        <a:srgbClr val="595959"/>
      </a:folHlink>
    </a:clrScheme>
    <a:fontScheme name="Impact + Georgia">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aterloo_engineering_16x9" id="{13A97B2F-F17F-6849-9F82-B721B10E3869}" vid="{A4E74281-1FF5-2047-BC63-3BF2D22759F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Uwaterloo_Theme</Template>
  <TotalTime>5786</TotalTime>
  <Words>1122</Words>
  <Application>Microsoft Office PowerPoint</Application>
  <PresentationFormat>Widescreen</PresentationFormat>
  <Paragraphs>117</Paragraphs>
  <Slides>21</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ＭＳ Ｐゴシック</vt:lpstr>
      <vt:lpstr>Arial</vt:lpstr>
      <vt:lpstr>Calibri</vt:lpstr>
      <vt:lpstr>Constantia</vt:lpstr>
      <vt:lpstr>Georgia</vt:lpstr>
      <vt:lpstr>Impact</vt:lpstr>
      <vt:lpstr>Wingdings</vt:lpstr>
      <vt:lpstr>Wingdings 2</vt:lpstr>
      <vt:lpstr>Uwaterloo_Theme</vt:lpstr>
      <vt:lpstr>Uwaterloo</vt:lpstr>
      <vt:lpstr>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Waterloo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Chul Min Yeum</dc:creator>
  <cp:lastModifiedBy>Chul Min Yeum</cp:lastModifiedBy>
  <cp:revision>159</cp:revision>
  <dcterms:created xsi:type="dcterms:W3CDTF">2018-10-10T19:11:49Z</dcterms:created>
  <dcterms:modified xsi:type="dcterms:W3CDTF">2019-04-24T13:32:15Z</dcterms:modified>
</cp:coreProperties>
</file>