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9"/>
  </p:notesMasterIdLst>
  <p:sldIdLst>
    <p:sldId id="256" r:id="rId3"/>
    <p:sldId id="295" r:id="rId4"/>
    <p:sldId id="329" r:id="rId5"/>
    <p:sldId id="327" r:id="rId6"/>
    <p:sldId id="332" r:id="rId7"/>
    <p:sldId id="328" r:id="rId8"/>
    <p:sldId id="333" r:id="rId9"/>
    <p:sldId id="318" r:id="rId10"/>
    <p:sldId id="334" r:id="rId11"/>
    <p:sldId id="300" r:id="rId12"/>
    <p:sldId id="336" r:id="rId13"/>
    <p:sldId id="337" r:id="rId14"/>
    <p:sldId id="301" r:id="rId15"/>
    <p:sldId id="331" r:id="rId16"/>
    <p:sldId id="302" r:id="rId17"/>
    <p:sldId id="341" r:id="rId18"/>
    <p:sldId id="325" r:id="rId19"/>
    <p:sldId id="340" r:id="rId20"/>
    <p:sldId id="304" r:id="rId21"/>
    <p:sldId id="324" r:id="rId22"/>
    <p:sldId id="339" r:id="rId23"/>
    <p:sldId id="319" r:id="rId24"/>
    <p:sldId id="338" r:id="rId25"/>
    <p:sldId id="297" r:id="rId26"/>
    <p:sldId id="296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0704" autoAdjust="0"/>
  </p:normalViewPr>
  <p:slideViewPr>
    <p:cSldViewPr snapToGrid="0">
      <p:cViewPr varScale="1">
        <p:scale>
          <a:sx n="64" d="100"/>
          <a:sy n="64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True/False Concepts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Note: to represent the concept of false,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0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used.  To represent the concept of true, any nonzero value can be used – so expressions like 5 or </a:t>
            </a:r>
            <a:r>
              <a:rPr lang="ja-JP" altLang="en-US" sz="2500" dirty="0"/>
              <a:t>‘</a:t>
            </a:r>
            <a:r>
              <a:rPr lang="en-US" altLang="ja-JP" sz="2500" dirty="0"/>
              <a:t>x</a:t>
            </a:r>
            <a:r>
              <a:rPr lang="ja-JP" altLang="en-US" sz="2500" dirty="0"/>
              <a:t>’</a:t>
            </a:r>
            <a:r>
              <a:rPr lang="en-US" altLang="ja-JP" sz="2500" dirty="0"/>
              <a:t> result in logical true</a:t>
            </a:r>
          </a:p>
          <a:p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can lead to some common logical errors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For example, the following expressions are always true (because the “relational expressions” on the right, 6 and ‘N’, are nonzero so they are true; therefore, it does not matter what the results of the others are):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(number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5)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|| 6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(letter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 smtClean="0"/>
              <a:t>’</a:t>
            </a:r>
            <a:r>
              <a:rPr lang="en-US" altLang="ja-JP" sz="2500" dirty="0" smtClean="0"/>
              <a:t>)</a:t>
            </a:r>
            <a:r>
              <a:rPr lang="en-US" altLang="ja-JP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/>
              <a:t>’</a:t>
            </a:r>
            <a:endParaRPr lang="en-US" altLang="en-US" sz="25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7275" y="4067176"/>
            <a:ext cx="4229100" cy="1028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942667" y="5095876"/>
            <a:ext cx="4419600" cy="101811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You always check your answers using testing.</a:t>
            </a:r>
            <a:endParaRPr lang="en-US" altLang="en-US" sz="25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Revisit</a:t>
            </a:r>
            <a:r>
              <a:rPr lang="en-US" dirty="0" smtClean="0"/>
              <a:t>: Operator Precedence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300" y="1061533"/>
            <a:ext cx="11414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make an expression of ? in other words, how to write a code to check if x lies in between 5 and 10. If yes, 1 and otherwise 0.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8" y="2484565"/>
            <a:ext cx="4063429" cy="363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00" y="2302142"/>
            <a:ext cx="2524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If-else Statements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</a:t>
            </a:r>
            <a:r>
              <a:rPr lang="en-US" altLang="en-US" b="1" dirty="0"/>
              <a:t>if-else</a:t>
            </a:r>
            <a:r>
              <a:rPr lang="en-US" altLang="en-US" dirty="0"/>
              <a:t> statement chooses between two actions</a:t>
            </a:r>
          </a:p>
          <a:p>
            <a:r>
              <a:rPr lang="en-US" altLang="en-US" dirty="0"/>
              <a:t>General form:</a:t>
            </a:r>
          </a:p>
          <a:p>
            <a:pPr lvl="3">
              <a:buNone/>
            </a:pPr>
            <a:r>
              <a:rPr lang="en-US" altLang="en-US" dirty="0"/>
              <a:t>if condition</a:t>
            </a:r>
          </a:p>
          <a:p>
            <a:pPr lvl="3">
              <a:buNone/>
            </a:pPr>
            <a:r>
              <a:rPr lang="en-US" altLang="en-US" dirty="0"/>
              <a:t>    action1</a:t>
            </a:r>
          </a:p>
          <a:p>
            <a:pPr lvl="3">
              <a:buNone/>
            </a:pPr>
            <a:r>
              <a:rPr lang="en-US" altLang="en-US" dirty="0"/>
              <a:t>else</a:t>
            </a:r>
          </a:p>
          <a:p>
            <a:pPr lvl="3">
              <a:buNone/>
            </a:pPr>
            <a:r>
              <a:rPr lang="en-US" altLang="en-US" dirty="0"/>
              <a:t>    action2</a:t>
            </a:r>
          </a:p>
          <a:p>
            <a:pPr lvl="3">
              <a:buNone/>
            </a:pPr>
            <a:r>
              <a:rPr lang="en-US" altLang="en-US" dirty="0"/>
              <a:t>end</a:t>
            </a:r>
          </a:p>
          <a:p>
            <a:r>
              <a:rPr lang="en-US" altLang="en-US" dirty="0"/>
              <a:t>One and only one action is executed; which one depends on the value of the condition (action1 if it is logical true or action2 if it is false)</a:t>
            </a:r>
          </a:p>
        </p:txBody>
      </p:sp>
    </p:spTree>
    <p:extLst>
      <p:ext uri="{BB962C8B-B14F-4D97-AF65-F5344CB8AC3E}">
        <p14:creationId xmlns:p14="http://schemas.microsoft.com/office/powerpoint/2010/main" val="21780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If-else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Statements </a:t>
            </a:r>
            <a:r>
              <a:rPr lang="en-US" altLang="en-US" dirty="0">
                <a:ea typeface="ＭＳ Ｐゴシック" panose="020B0600070205080204" pitchFamily="34" charset="-128"/>
              </a:rPr>
              <a:t>are not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160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num;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end</a:t>
            </a:r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end</a:t>
            </a:r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The point is that the </a:t>
            </a:r>
            <a:r>
              <a:rPr lang="en-US" altLang="en-US" sz="2500" b="1" dirty="0" smtClean="0">
                <a:ea typeface="ＭＳ Ｐゴシック" panose="020B0600070205080204" pitchFamily="34" charset="-128"/>
              </a:rPr>
              <a:t>else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clause does not accomplish anything, so it is not necessary … sometimes just an </a:t>
            </a:r>
            <a:r>
              <a:rPr lang="en-US" altLang="en-US" sz="2500" b="1" dirty="0" smtClean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statement is all you need!</a:t>
            </a:r>
          </a:p>
          <a:p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Rectifier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max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⁡(0,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Throwing an Error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MATLAB has an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error</a:t>
            </a:r>
            <a:r>
              <a:rPr lang="en-US" altLang="en-US" sz="2500" dirty="0">
                <a:ea typeface="ＭＳ Ｐゴシック" panose="020B0600070205080204" pitchFamily="34" charset="-128"/>
              </a:rPr>
              <a:t> function that can be used to display an error message in red, similar to the error messages generated by MATLAB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if radius &lt;= 0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error('Sorry; %.2f is not a valid radius\n', radius)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else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% carry 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end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When an error is thrown in a script, the script stops executing</a:t>
            </a: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Nested if-else Statements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087438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To choose from more than two actions,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statements can be used (an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2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 as the action of another)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if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if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            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%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2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    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17600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MATLAB also has an </a:t>
            </a:r>
            <a:r>
              <a:rPr lang="en-US" altLang="en-US" sz="2500" b="1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which shortens the code (and cuts down on the number of ends)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	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%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5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5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Recall Relational Expressions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&gt;=	greater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&lt;=	less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==	equality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~=	inequality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resulting type is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logical 1 for true </a:t>
            </a:r>
            <a:r>
              <a:rPr lang="en-US" altLang="en-US" sz="2500" dirty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 for false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||	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(and)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&amp;&amp;	and 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(or)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		not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Also, </a:t>
            </a:r>
            <a:r>
              <a:rPr lang="en-US" altLang="en-US" sz="2500" b="1" dirty="0" err="1" smtClean="0">
                <a:ea typeface="ＭＳ Ｐゴシック" panose="020B0600070205080204" pitchFamily="34" charset="-128"/>
              </a:rPr>
              <a:t>xor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500" dirty="0">
                <a:ea typeface="ＭＳ Ｐゴシック" panose="020B0600070205080204" pitchFamily="34" charset="-128"/>
              </a:rPr>
              <a:t>function which returns logical true if only one of the arguments is true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  <a:r>
              <a:rPr lang="en-US" altLang="en-US" dirty="0">
                <a:ea typeface="ＭＳ Ｐゴシック" panose="020B0600070205080204" pitchFamily="34" charset="-128"/>
              </a:rPr>
              <a:t>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Not 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elseif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point is that if you get to the else clause, you know that the expression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&gt;= 4 is false – so,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must be less than 4 so there is no need to check that.</a:t>
            </a:r>
          </a:p>
        </p:txBody>
      </p:sp>
    </p:spTree>
    <p:extLst>
      <p:ext uri="{BB962C8B-B14F-4D97-AF65-F5344CB8AC3E}">
        <p14:creationId xmlns:p14="http://schemas.microsoft.com/office/powerpoint/2010/main" val="36611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Switch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switch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can frequently be used in place of a nested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switch_expression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%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 there can be many of these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otherwise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actionn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can be used when comparing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see if it is equal to the values on the case labels (the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otherwise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clause handles all other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3157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Some common pitfalls have been pointed out already; others include:</a:t>
            </a:r>
          </a:p>
          <a:p>
            <a:pPr lvl="1"/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 = instead of == for equality in conditions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Putting a space in the keyword </a:t>
            </a:r>
            <a:r>
              <a:rPr lang="en-US" altLang="en-US" sz="2500" b="1" u="sng" dirty="0" err="1">
                <a:ea typeface="ＭＳ Ｐゴシック" panose="020B0600070205080204" pitchFamily="34" charset="-128"/>
              </a:rPr>
              <a:t>elseif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Not using quotes when comparing a string variable to a string, such as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letter == y</a:t>
            </a:r>
          </a:p>
          <a:p>
            <a:pPr marL="666750" lvl="2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instead of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letter == 'y'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Writing conditions that are more complicated than necessary, such as 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 == 1 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instead of just   </a:t>
            </a:r>
            <a:r>
              <a:rPr lang="en-US" altLang="en-US" sz="2500" u="sng" dirty="0" smtClean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Use indentation to show the structure of a script or function.  In particular, the actions in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should be indented.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When the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else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isn’t needed, use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rather than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Relational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1100"/>
            <a:ext cx="5273788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1181100"/>
            <a:ext cx="231050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There are many </a:t>
            </a:r>
            <a:r>
              <a:rPr lang="ja-JP" altLang="en-US" sz="2500" dirty="0"/>
              <a:t>“</a:t>
            </a:r>
            <a:r>
              <a:rPr lang="en-US" altLang="ja-JP" sz="2500" dirty="0"/>
              <a:t>is</a:t>
            </a:r>
            <a:r>
              <a:rPr lang="ja-JP" altLang="en-US" sz="2500" dirty="0"/>
              <a:t>”</a:t>
            </a:r>
            <a:r>
              <a:rPr lang="en-US" altLang="ja-JP" sz="2500" dirty="0"/>
              <a:t> functions in MATLAB that essentially ask a true/false question, and return logical 1 for true or 0 for false</a:t>
            </a:r>
          </a:p>
          <a:p>
            <a:r>
              <a:rPr lang="en-US" altLang="ja-JP" sz="2500" b="1" dirty="0" err="1" smtClean="0"/>
              <a:t>isletter</a:t>
            </a:r>
            <a:r>
              <a:rPr lang="en-US" altLang="ja-JP" sz="2500" dirty="0" smtClean="0"/>
              <a:t> returns 1 or 0 for every character in a string – whether it is a letter of the alphabet or not</a:t>
            </a:r>
          </a:p>
          <a:p>
            <a:r>
              <a:rPr lang="en-US" altLang="ja-JP" sz="2500" b="1" dirty="0" err="1" smtClean="0"/>
              <a:t>isempty</a:t>
            </a:r>
            <a:r>
              <a:rPr lang="en-US" altLang="ja-JP" sz="2500" b="1" dirty="0" smtClean="0"/>
              <a:t> </a:t>
            </a:r>
            <a:r>
              <a:rPr lang="en-US" altLang="ja-JP" sz="2500" dirty="0"/>
              <a:t>returns 1 if the variable argument is empty, or 0 if not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3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/>
              <a:t>i</a:t>
            </a:r>
            <a:r>
              <a:rPr lang="en-US" dirty="0" err="1" smtClean="0"/>
              <a:t>sscalar</a:t>
            </a:r>
            <a:r>
              <a:rPr lang="en-US" dirty="0" smtClean="0"/>
              <a:t>, </a:t>
            </a:r>
            <a:r>
              <a:rPr lang="en-US" dirty="0" err="1" smtClean="0"/>
              <a:t>isvector</a:t>
            </a:r>
            <a:r>
              <a:rPr lang="en-US" dirty="0" smtClean="0"/>
              <a:t>, and </a:t>
            </a:r>
            <a:r>
              <a:rPr lang="en-US" dirty="0" err="1" smtClean="0"/>
              <a:t>ismatrix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174750"/>
            <a:ext cx="504825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2165"/>
          <a:stretch/>
        </p:blipFill>
        <p:spPr>
          <a:xfrm>
            <a:off x="5768290" y="1073151"/>
            <a:ext cx="2155200" cy="454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938"/>
          <a:stretch/>
        </p:blipFill>
        <p:spPr>
          <a:xfrm>
            <a:off x="8590865" y="1174750"/>
            <a:ext cx="1989719" cy="465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5150" y="5829300"/>
            <a:ext cx="632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A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scalar is considered to be a 1 x 1 vector or 1 x 1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A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n x 1 vector is considered to be a n x 1 matrix.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2750" y="2698750"/>
            <a:ext cx="4914900" cy="7810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isrow, </a:t>
            </a:r>
            <a:r>
              <a:rPr lang="en-US" dirty="0" err="1" smtClean="0"/>
              <a:t>iscolumn</a:t>
            </a:r>
            <a:r>
              <a:rPr lang="en-US" dirty="0" smtClean="0"/>
              <a:t>, </a:t>
            </a:r>
            <a:r>
              <a:rPr lang="en-US" dirty="0" err="1" smtClean="0"/>
              <a:t>isempty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96975"/>
            <a:ext cx="3786926" cy="286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3" y="1196975"/>
            <a:ext cx="2360126" cy="437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3" y="1196975"/>
            <a:ext cx="3128038" cy="341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250" y="3971924"/>
            <a:ext cx="3077499" cy="23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/>
              <a:t>ischar</a:t>
            </a:r>
            <a:r>
              <a:rPr lang="en-US" dirty="0"/>
              <a:t>, </a:t>
            </a:r>
            <a:r>
              <a:rPr lang="en-US" dirty="0" err="1"/>
              <a:t>isletter</a:t>
            </a:r>
            <a:r>
              <a:rPr lang="en-US" dirty="0"/>
              <a:t>, and </a:t>
            </a:r>
            <a:r>
              <a:rPr lang="en-US" dirty="0" err="1"/>
              <a:t>isspace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1182370"/>
            <a:ext cx="4031626" cy="4456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435542" y="1182371"/>
            <a:ext cx="3669977" cy="462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894"/>
          <a:stretch/>
        </p:blipFill>
        <p:spPr>
          <a:xfrm>
            <a:off x="8268134" y="1182370"/>
            <a:ext cx="3669977" cy="34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is used to determine whether or not a statement or group of statements is to be executed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number of valid statements (including, possibly, just one)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if the condition is true, the action is executed –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otherwise, it is skipped entirely</a:t>
            </a:r>
          </a:p>
          <a:p>
            <a:pPr>
              <a:lnSpc>
                <a:spcPct val="8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Simple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158875"/>
            <a:ext cx="3115733" cy="3762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1158875"/>
            <a:ext cx="4404104" cy="321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62" y="3973088"/>
            <a:ext cx="32670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139776"/>
            <a:ext cx="3352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6910</TotalTime>
  <Words>891</Words>
  <Application>Microsoft Office PowerPoint</Application>
  <PresentationFormat>Widescreen</PresentationFormat>
  <Paragraphs>170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Courier New</vt:lpstr>
      <vt:lpstr>Georgia</vt:lpstr>
      <vt:lpstr>Helvetica</vt:lpstr>
      <vt:lpstr>Impact</vt:lpstr>
      <vt:lpstr>Wingdings</vt:lpstr>
      <vt:lpstr>Wingdings 2</vt:lpstr>
      <vt:lpstr>Uwaterloo_Theme</vt:lpstr>
      <vt:lpstr>Uwaterloo</vt:lpstr>
      <vt:lpstr>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157</cp:revision>
  <dcterms:created xsi:type="dcterms:W3CDTF">2018-10-10T19:11:49Z</dcterms:created>
  <dcterms:modified xsi:type="dcterms:W3CDTF">2019-04-24T11:55:03Z</dcterms:modified>
</cp:coreProperties>
</file>