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5503" autoAdjust="0"/>
  </p:normalViewPr>
  <p:slideViewPr>
    <p:cSldViewPr snapToGrid="0">
      <p:cViewPr varScale="1">
        <p:scale>
          <a:sx n="71" d="100"/>
          <a:sy n="71" d="100"/>
        </p:scale>
        <p:origin x="72"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1D60D-A3EA-49E8-8119-725038FAD681}" type="datetimeFigureOut">
              <a:rPr lang="en-US" smtClean="0"/>
              <a:t>11/28/2020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F773-9308-4F26-8A53-9EAAF32B243D}" type="slidenum">
              <a:rPr lang="en-US" smtClean="0"/>
              <a:t>‹#›</a:t>
            </a:fld>
            <a:endParaRPr lang="en-US"/>
          </a:p>
        </p:txBody>
      </p:sp>
    </p:spTree>
    <p:extLst>
      <p:ext uri="{BB962C8B-B14F-4D97-AF65-F5344CB8AC3E}">
        <p14:creationId xmlns:p14="http://schemas.microsoft.com/office/powerpoint/2010/main" val="413444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ivethirtyeight.com/features/some-people-are-too-superstitious-to-have-a-baby-on-friday-the-13th/%5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1</a:t>
            </a:fld>
            <a:endParaRPr lang="en-US"/>
          </a:p>
        </p:txBody>
      </p:sp>
    </p:spTree>
    <p:extLst>
      <p:ext uri="{BB962C8B-B14F-4D97-AF65-F5344CB8AC3E}">
        <p14:creationId xmlns:p14="http://schemas.microsoft.com/office/powerpoint/2010/main" val="168062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 read an article written by **Ravi </a:t>
            </a:r>
            <a:r>
              <a:rPr lang="en-US" b="0" i="0" dirty="0" err="1">
                <a:solidFill>
                  <a:srgbClr val="000000"/>
                </a:solidFill>
                <a:effectLst/>
                <a:latin typeface="Helvetica Neue"/>
              </a:rPr>
              <a:t>Charan</a:t>
            </a:r>
            <a:r>
              <a:rPr lang="en-US" b="0" i="0" dirty="0">
                <a:solidFill>
                  <a:srgbClr val="000000"/>
                </a:solidFill>
                <a:effectLst/>
                <a:latin typeface="Helvetica Neue"/>
              </a:rPr>
              <a:t>** in **Towards Data Science** that discussed the uniform birthday problem and created a model to understand the variations in birth https://towardsdatascience.com/how-popular-is-your-birthday-91ab133f7fc4]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Thought the article was interesting I did not think the content of the article was really answering the question raised in the title **"How Popular is your Birthday"**, as in "How Popular is **MY** Birthday" **:)** So I set out to get the data https://github.com/fivethirtyeight/data/tree/master/births] and look into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This is the (granular) 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 title of the original article written by </a:t>
            </a:r>
            <a:r>
              <a:rPr lang="en-US" b="1" i="0" dirty="0">
                <a:solidFill>
                  <a:srgbClr val="000000"/>
                </a:solidFill>
                <a:effectLst/>
                <a:latin typeface="Helvetica Neue"/>
              </a:rPr>
              <a:t>Carl Bialik</a:t>
            </a:r>
            <a:r>
              <a:rPr lang="en-US" b="0" i="0" dirty="0">
                <a:solidFill>
                  <a:srgbClr val="000000"/>
                </a:solidFill>
                <a:effectLst/>
                <a:latin typeface="Helvetica Neue"/>
              </a:rPr>
              <a:t> "Some people are too superstitious to have a baby on </a:t>
            </a:r>
            <a:r>
              <a:rPr lang="en-US" b="0" i="0" dirty="0" err="1">
                <a:solidFill>
                  <a:srgbClr val="000000"/>
                </a:solidFill>
                <a:effectLst/>
                <a:latin typeface="Helvetica Neue"/>
              </a:rPr>
              <a:t>friday</a:t>
            </a:r>
            <a:r>
              <a:rPr lang="en-US" b="0" i="0" dirty="0">
                <a:solidFill>
                  <a:srgbClr val="000000"/>
                </a:solidFill>
                <a:effectLst/>
                <a:latin typeface="Helvetica Neue"/>
              </a:rPr>
              <a:t> the 13th" amused me because my 13th birthday was a Friday and I was born at 13h00. [</a:t>
            </a:r>
            <a:r>
              <a:rPr lang="en-US" b="0" i="0" u="sng" dirty="0">
                <a:solidFill>
                  <a:srgbClr val="296EAA"/>
                </a:solidFill>
                <a:effectLst/>
                <a:latin typeface="Helvetica Neue"/>
                <a:hlinkClick r:id="rId3"/>
              </a:rPr>
              <a:t>https://fivethirtyeight.com/features/some-people-are-too-superstitious-to-have-a-baby-on-friday-the-13th/]</a:t>
            </a:r>
            <a:endParaRPr lang="en-US" dirty="0"/>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2</a:t>
            </a:fld>
            <a:endParaRPr lang="en-US"/>
          </a:p>
        </p:txBody>
      </p:sp>
    </p:spTree>
    <p:extLst>
      <p:ext uri="{BB962C8B-B14F-4D97-AF65-F5344CB8AC3E}">
        <p14:creationId xmlns:p14="http://schemas.microsoft.com/office/powerpoint/2010/main" val="300552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accent5">
                    <a:lumMod val="75000"/>
                  </a:schemeClr>
                </a:solidFill>
                <a:effectLst/>
                <a:latin typeface="Helvetica Neue"/>
              </a:rPr>
              <a:t>Birth</a:t>
            </a:r>
            <a:r>
              <a:rPr lang="en-US" b="0" i="0" dirty="0">
                <a:solidFill>
                  <a:srgbClr val="000000"/>
                </a:solidFill>
                <a:effectLst/>
                <a:latin typeface="Helvetica Neue"/>
              </a:rPr>
              <a:t> may happen </a:t>
            </a:r>
            <a:r>
              <a:rPr lang="en-US" b="1" i="0" dirty="0">
                <a:solidFill>
                  <a:schemeClr val="accent5">
                    <a:lumMod val="75000"/>
                  </a:schemeClr>
                </a:solidFill>
                <a:effectLst/>
                <a:latin typeface="Helvetica Neue"/>
              </a:rPr>
              <a:t>naturally</a:t>
            </a:r>
            <a:r>
              <a:rPr lang="en-US" b="0" i="0" dirty="0">
                <a:solidFill>
                  <a:srgbClr val="000000"/>
                </a:solidFill>
                <a:effectLst/>
                <a:latin typeface="Helvetica Neue"/>
              </a:rPr>
              <a:t> or can be </a:t>
            </a:r>
            <a:r>
              <a:rPr lang="en-US" b="1" i="0" dirty="0">
                <a:solidFill>
                  <a:schemeClr val="accent5">
                    <a:lumMod val="75000"/>
                  </a:schemeClr>
                </a:solidFill>
                <a:effectLst/>
                <a:latin typeface="Helvetica Neue"/>
              </a:rPr>
              <a:t>induced</a:t>
            </a:r>
            <a:r>
              <a:rPr lang="en-US" b="0" i="0" dirty="0">
                <a:solidFill>
                  <a:srgbClr val="000000"/>
                </a:solidFill>
                <a:effectLst/>
                <a:latin typeface="Helvetica Neue"/>
              </a:rPr>
              <a:t> for practical or medical reasons.  According to the CDC the current rate of induction is 23% and "Trends in induction rates vary by gestational age, with rates for most gestational age groups declining since 2010. Induction rates for births at 36, 37, and 38 weeks have declined since 2006, with the largest decrease at 38 weeks." [https://www.cdc.gov/nchs/products/databriefs/db155.htm] In other words there is no need to bother looking at births happening around major holidays because the rate of induction suggests it is not a discrete practice.</a:t>
            </a:r>
          </a:p>
          <a:p>
            <a:r>
              <a:rPr lang="en-US" b="0" i="0" dirty="0">
                <a:solidFill>
                  <a:srgbClr val="000000"/>
                </a:solidFill>
                <a:effectLst/>
                <a:latin typeface="Helvetica Neue"/>
              </a:rPr>
              <a:t>My questions are:</a:t>
            </a:r>
          </a:p>
          <a:p>
            <a:r>
              <a:rPr lang="en-US" b="0" i="0" dirty="0">
                <a:solidFill>
                  <a:srgbClr val="000000"/>
                </a:solidFill>
                <a:effectLst/>
                <a:latin typeface="Helvetica Neue"/>
              </a:rPr>
              <a:t>- which birthday has the most births? the least birth? is it consistent throughout the years (1994-2014)?</a:t>
            </a:r>
          </a:p>
          <a:p>
            <a:r>
              <a:rPr lang="en-US" b="0" i="0" dirty="0">
                <a:solidFill>
                  <a:srgbClr val="000000"/>
                </a:solidFill>
                <a:effectLst/>
                <a:latin typeface="Helvetica Neue"/>
              </a:rPr>
              <a:t>- where does my birthday (03/13) stand?</a:t>
            </a:r>
          </a:p>
          <a:p>
            <a:r>
              <a:rPr lang="en-US" b="0" i="0" dirty="0">
                <a:solidFill>
                  <a:srgbClr val="000000"/>
                </a:solidFill>
                <a:effectLst/>
                <a:latin typeface="Helvetica Neue"/>
              </a:rPr>
              <a:t>- how many kids are part of the "13 on Friday 13th" VIP club (like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3</a:t>
            </a:fld>
            <a:endParaRPr lang="en-US"/>
          </a:p>
        </p:txBody>
      </p:sp>
    </p:spTree>
    <p:extLst>
      <p:ext uri="{BB962C8B-B14F-4D97-AF65-F5344CB8AC3E}">
        <p14:creationId xmlns:p14="http://schemas.microsoft.com/office/powerpoint/2010/main" val="361565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4</a:t>
            </a:fld>
            <a:endParaRPr lang="en-US"/>
          </a:p>
        </p:txBody>
      </p:sp>
    </p:spTree>
    <p:extLst>
      <p:ext uri="{BB962C8B-B14F-4D97-AF65-F5344CB8AC3E}">
        <p14:creationId xmlns:p14="http://schemas.microsoft.com/office/powerpoint/2010/main" val="41208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accent5">
                    <a:lumMod val="75000"/>
                  </a:schemeClr>
                </a:solidFill>
                <a:effectLst/>
                <a:latin typeface="Helvetica Neue"/>
              </a:rPr>
              <a:t>Birth</a:t>
            </a:r>
            <a:r>
              <a:rPr lang="en-US" b="0" i="0" dirty="0">
                <a:solidFill>
                  <a:srgbClr val="000000"/>
                </a:solidFill>
                <a:effectLst/>
                <a:latin typeface="Helvetica Neue"/>
              </a:rPr>
              <a:t> may happen </a:t>
            </a:r>
            <a:r>
              <a:rPr lang="en-US" b="1" i="0" dirty="0">
                <a:solidFill>
                  <a:schemeClr val="accent5">
                    <a:lumMod val="75000"/>
                  </a:schemeClr>
                </a:solidFill>
                <a:effectLst/>
                <a:latin typeface="Helvetica Neue"/>
              </a:rPr>
              <a:t>naturally</a:t>
            </a:r>
            <a:r>
              <a:rPr lang="en-US" b="0" i="0" dirty="0">
                <a:solidFill>
                  <a:srgbClr val="000000"/>
                </a:solidFill>
                <a:effectLst/>
                <a:latin typeface="Helvetica Neue"/>
              </a:rPr>
              <a:t> or can be </a:t>
            </a:r>
            <a:r>
              <a:rPr lang="en-US" b="1" i="0" dirty="0">
                <a:solidFill>
                  <a:schemeClr val="accent5">
                    <a:lumMod val="75000"/>
                  </a:schemeClr>
                </a:solidFill>
                <a:effectLst/>
                <a:latin typeface="Helvetica Neue"/>
              </a:rPr>
              <a:t>induced</a:t>
            </a:r>
            <a:r>
              <a:rPr lang="en-US" b="0" i="0" dirty="0">
                <a:solidFill>
                  <a:srgbClr val="000000"/>
                </a:solidFill>
                <a:effectLst/>
                <a:latin typeface="Helvetica Neue"/>
              </a:rPr>
              <a:t> for practical or medical reasons.  According to the CDC the current rate of induction is 23% and "Trends in induction rates vary by gestational age, with rates for most gestational age groups declining since 2010. Induction rates for births at 36, 37, and 38 weeks have declined since 2006, with the largest decrease at 38 weeks." [https://www.cdc.gov/nchs/products/databriefs/db155.htm] In other words there is no need to bother looking at births happening around major holidays because the rate of induction suggests it is not a discrete practice.</a:t>
            </a:r>
          </a:p>
          <a:p>
            <a:r>
              <a:rPr lang="en-US" b="0" i="0" dirty="0">
                <a:solidFill>
                  <a:srgbClr val="000000"/>
                </a:solidFill>
                <a:effectLst/>
                <a:latin typeface="Helvetica Neue"/>
              </a:rPr>
              <a:t>My questions are:</a:t>
            </a:r>
          </a:p>
          <a:p>
            <a:r>
              <a:rPr lang="en-US" b="0" i="0" dirty="0">
                <a:solidFill>
                  <a:srgbClr val="000000"/>
                </a:solidFill>
                <a:effectLst/>
                <a:latin typeface="Helvetica Neue"/>
              </a:rPr>
              <a:t>- which birthday has the most births? the least birth? is it consistent throughout the years (1994-2014)?</a:t>
            </a:r>
          </a:p>
          <a:p>
            <a:r>
              <a:rPr lang="en-US" b="0" i="0" dirty="0">
                <a:solidFill>
                  <a:srgbClr val="000000"/>
                </a:solidFill>
                <a:effectLst/>
                <a:latin typeface="Helvetica Neue"/>
              </a:rPr>
              <a:t>- where does my birthday (03/13) stand?</a:t>
            </a:r>
          </a:p>
          <a:p>
            <a:r>
              <a:rPr lang="en-US" b="0" i="0" dirty="0">
                <a:solidFill>
                  <a:srgbClr val="000000"/>
                </a:solidFill>
                <a:effectLst/>
                <a:latin typeface="Helvetica Neue"/>
              </a:rPr>
              <a:t>- how many kids are part of the "13 on Friday 13th" VIP club (like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8</a:t>
            </a:fld>
            <a:endParaRPr lang="en-US"/>
          </a:p>
        </p:txBody>
      </p:sp>
    </p:spTree>
    <p:extLst>
      <p:ext uri="{BB962C8B-B14F-4D97-AF65-F5344CB8AC3E}">
        <p14:creationId xmlns:p14="http://schemas.microsoft.com/office/powerpoint/2010/main" val="295962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045-591F-4B77-B286-512FDEB21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0DA9E-12DE-4289-ADEC-1BE7765F3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C9A4F-32D7-4D08-A2EB-2C2D8EE10D18}"/>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2616DA32-A596-46E1-B9AB-F6936C6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4FE1-1338-4E7B-A393-42287F86F7A0}"/>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7692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82B-E22A-438B-B990-67E41F07E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04EB1-C82B-4D02-9D81-E801D3752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458-7A1F-4701-9A44-4BF04BF20D84}"/>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DAB8910C-12C3-4346-AC53-E40D4874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626FE-59B5-4786-96CE-6BE102EFD041}"/>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494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4BB89-94C3-4283-88C1-F1116EBF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6BD5-66B9-46CF-91B1-F69F5BE3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BF32-B2F2-4EC4-9434-22948DE078CA}"/>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593A7274-7ED8-41FC-81C7-5F16399A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8A8D-D004-4D4A-A334-FA7A384079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569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2EF-F025-49D6-B956-0DBB1588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E3EB-73F2-4D72-867F-2044B062C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6D237-32A1-4BFD-A9F2-FAE0C0E3B07A}"/>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F5157A38-B977-4F4C-B3A7-3928F9AE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2AD55-AE23-458B-B50C-E212E62323C8}"/>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6609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873-4596-409C-90C5-5F18777C5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E5687-5F8C-4A8E-B14A-DFD27384A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6330-C88C-47F7-96F8-7C5420349123}"/>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BCB2AFBA-95D4-48D9-B796-71EA278A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4381-3F8C-41B5-A787-3CF0DF59411B}"/>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91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420E-F5B1-4708-AFA4-84057635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11E38-BBF6-4B8B-849A-D6EFC4D45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D578E-02B8-4B6E-9A8E-88C5D04C4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8F968-5740-43C9-A85A-A999E21371DF}"/>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6" name="Footer Placeholder 5">
            <a:extLst>
              <a:ext uri="{FF2B5EF4-FFF2-40B4-BE49-F238E27FC236}">
                <a16:creationId xmlns:a16="http://schemas.microsoft.com/office/drawing/2014/main" id="{004061BE-304F-4FBF-B700-80EA0D03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EE56-8482-47E5-AEEF-C0A3D1701D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2806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3137-DBFB-4C1E-921C-977CABAC2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96B53-F857-4281-AA07-F17E13DFC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C7FB9-AE18-4DCA-9843-B144762F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BBE21-29A7-4B66-B33D-EF8F957A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9844-6AD5-434C-84CA-A3E30C3F2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D3E8A-2A1B-4D9E-905A-DE22DF30EE64}"/>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8" name="Footer Placeholder 7">
            <a:extLst>
              <a:ext uri="{FF2B5EF4-FFF2-40B4-BE49-F238E27FC236}">
                <a16:creationId xmlns:a16="http://schemas.microsoft.com/office/drawing/2014/main" id="{5224BF80-E8FE-4AEB-A6E1-A75004A32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F5067-0245-4F29-A642-FFC72828993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353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EC1-6997-4484-B421-110E428F9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C3853-2FDE-4121-8521-C96C81FCC3BB}"/>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4" name="Footer Placeholder 3">
            <a:extLst>
              <a:ext uri="{FF2B5EF4-FFF2-40B4-BE49-F238E27FC236}">
                <a16:creationId xmlns:a16="http://schemas.microsoft.com/office/drawing/2014/main" id="{2F23F7BC-8F04-4C4F-8D0F-1D100E74A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5B177-6328-40C1-A8A6-AB921E8553E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82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F55C2-354F-4029-9F63-606D66A6A123}"/>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3" name="Footer Placeholder 2">
            <a:extLst>
              <a:ext uri="{FF2B5EF4-FFF2-40B4-BE49-F238E27FC236}">
                <a16:creationId xmlns:a16="http://schemas.microsoft.com/office/drawing/2014/main" id="{C3D1E32B-D5E4-44E3-9273-A197B8298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EE28-31B5-413F-BD73-A14936192C7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9753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F5FB-6C30-4F04-9ABB-FC17DCB29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35C7-7A76-47AC-9A3E-C6F0B96E9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093D7-0013-48FA-AE5F-11DA9458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3AB0-AF30-4FA0-98F5-024221FFA942}"/>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6" name="Footer Placeholder 5">
            <a:extLst>
              <a:ext uri="{FF2B5EF4-FFF2-40B4-BE49-F238E27FC236}">
                <a16:creationId xmlns:a16="http://schemas.microsoft.com/office/drawing/2014/main" id="{547420B2-0811-401D-B272-70A1471FA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0095-647E-4D63-AF7B-19F8DFE73FB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20327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B9-E0C7-4744-BADA-82AA1F7B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81334-18A1-4032-95B4-3821C35D8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F2D76-29F0-4756-A489-9698ECB0A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409C-771E-4D83-89D5-DF54FC3FB66E}"/>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6" name="Footer Placeholder 5">
            <a:extLst>
              <a:ext uri="{FF2B5EF4-FFF2-40B4-BE49-F238E27FC236}">
                <a16:creationId xmlns:a16="http://schemas.microsoft.com/office/drawing/2014/main" id="{DF88A8A3-8FB4-4DF4-9407-888724E6B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8DD91-D69C-4E2B-BF61-CC48C6D3BB86}"/>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455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D078-4EB7-4450-AB7B-4351C354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442B9-69D3-4F1A-BAAD-A01EEDEE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FFD2F-7C99-4D1D-B822-AA4C6388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C41CD767-8FA5-405D-A11B-3E17872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EDCF4-EA9D-4A93-BB74-8BD987105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8D4E-B4AD-4F35-B04B-B580F2A07161}" type="slidenum">
              <a:rPr lang="en-US" smtClean="0"/>
              <a:t>‹#›</a:t>
            </a:fld>
            <a:endParaRPr lang="en-US"/>
          </a:p>
        </p:txBody>
      </p:sp>
    </p:spTree>
    <p:extLst>
      <p:ext uri="{BB962C8B-B14F-4D97-AF65-F5344CB8AC3E}">
        <p14:creationId xmlns:p14="http://schemas.microsoft.com/office/powerpoint/2010/main" val="295032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D34C28E-31DB-4166-BA69-2DF465050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C89D22-2FD6-4B4B-954D-0B4EB2429383}"/>
              </a:ext>
            </a:extLst>
          </p:cNvPr>
          <p:cNvSpPr txBox="1"/>
          <p:nvPr/>
        </p:nvSpPr>
        <p:spPr>
          <a:xfrm>
            <a:off x="5628771" y="2014539"/>
            <a:ext cx="6408547" cy="3231654"/>
          </a:xfrm>
          <a:prstGeom prst="rect">
            <a:avLst/>
          </a:prstGeom>
          <a:noFill/>
        </p:spPr>
        <p:txBody>
          <a:bodyPr wrap="square" rtlCol="0">
            <a:spAutoFit/>
          </a:bodyPr>
          <a:lstStyle/>
          <a:p>
            <a:pPr algn="ctr"/>
            <a:r>
              <a:rPr lang="en-US" sz="5400" b="1" dirty="0">
                <a:solidFill>
                  <a:schemeClr val="accent5">
                    <a:lumMod val="75000"/>
                  </a:schemeClr>
                </a:solidFill>
                <a:latin typeface="Segoe UI" panose="020B0502040204020203" pitchFamily="34" charset="0"/>
                <a:cs typeface="Segoe UI" panose="020B0502040204020203" pitchFamily="34" charset="0"/>
              </a:rPr>
              <a:t>How Popular is </a:t>
            </a:r>
          </a:p>
          <a:p>
            <a:pPr algn="ctr"/>
            <a:r>
              <a:rPr lang="en-US" sz="5400" b="1" dirty="0">
                <a:solidFill>
                  <a:schemeClr val="accent5">
                    <a:lumMod val="75000"/>
                  </a:schemeClr>
                </a:solidFill>
                <a:latin typeface="Segoe UI" panose="020B0502040204020203" pitchFamily="34" charset="0"/>
                <a:cs typeface="Segoe UI" panose="020B0502040204020203" pitchFamily="34" charset="0"/>
              </a:rPr>
              <a:t>my Birthday?</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b="1" dirty="0">
                <a:solidFill>
                  <a:schemeClr val="accent5">
                    <a:lumMod val="75000"/>
                  </a:schemeClr>
                </a:solidFill>
                <a:latin typeface="Segoe UI" panose="020B0502040204020203" pitchFamily="34" charset="0"/>
                <a:cs typeface="Segoe UI" panose="020B0502040204020203" pitchFamily="34" charset="0"/>
              </a:rPr>
              <a:t>Springboard Data Storytelling</a:t>
            </a:r>
          </a:p>
          <a:p>
            <a:pPr algn="ctr"/>
            <a:r>
              <a:rPr lang="en-US" b="1" dirty="0">
                <a:solidFill>
                  <a:schemeClr val="accent5">
                    <a:lumMod val="75000"/>
                  </a:schemeClr>
                </a:solidFill>
                <a:latin typeface="Segoe UI" panose="020B0502040204020203" pitchFamily="34" charset="0"/>
                <a:cs typeface="Segoe UI" panose="020B0502040204020203" pitchFamily="34" charset="0"/>
              </a:rPr>
              <a:t>For Non Technical, Non Executive Audience</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sz="2400" b="1" dirty="0">
                <a:solidFill>
                  <a:schemeClr val="accent5">
                    <a:lumMod val="75000"/>
                  </a:schemeClr>
                </a:solidFill>
                <a:latin typeface="Segoe UI" panose="020B0502040204020203" pitchFamily="34" charset="0"/>
                <a:cs typeface="Segoe UI" panose="020B0502040204020203" pitchFamily="34" charset="0"/>
              </a:rPr>
              <a:t>Anne Warren</a:t>
            </a:r>
          </a:p>
        </p:txBody>
      </p:sp>
      <p:sp>
        <p:nvSpPr>
          <p:cNvPr id="5" name="Rectangle 4">
            <a:extLst>
              <a:ext uri="{FF2B5EF4-FFF2-40B4-BE49-F238E27FC236}">
                <a16:creationId xmlns:a16="http://schemas.microsoft.com/office/drawing/2014/main" id="{0E42DFFD-4690-4963-B0FB-9B30FDF041D5}"/>
              </a:ext>
            </a:extLst>
          </p:cNvPr>
          <p:cNvSpPr/>
          <p:nvPr/>
        </p:nvSpPr>
        <p:spPr>
          <a:xfrm>
            <a:off x="0" y="617220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0FEBFCF-38C4-4964-9A00-71EC3F1AE258}"/>
              </a:ext>
            </a:extLst>
          </p:cNvPr>
          <p:cNvSpPr/>
          <p:nvPr/>
        </p:nvSpPr>
        <p:spPr>
          <a:xfrm>
            <a:off x="3208020" y="630936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0406980-8182-40CF-B520-F5A379DA93D7}"/>
              </a:ext>
            </a:extLst>
          </p:cNvPr>
          <p:cNvSpPr/>
          <p:nvPr/>
        </p:nvSpPr>
        <p:spPr>
          <a:xfrm rot="18123883">
            <a:off x="5049422" y="5537921"/>
            <a:ext cx="2057400" cy="38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B055BC9-489B-49CA-933F-4AA7000F630E}"/>
              </a:ext>
            </a:extLst>
          </p:cNvPr>
          <p:cNvSpPr/>
          <p:nvPr/>
        </p:nvSpPr>
        <p:spPr>
          <a:xfrm rot="14911074">
            <a:off x="-696957" y="5068258"/>
            <a:ext cx="2336922" cy="575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291E37-BFA5-4E80-A7D3-04E2B5E22160}"/>
              </a:ext>
            </a:extLst>
          </p:cNvPr>
          <p:cNvSpPr txBox="1"/>
          <p:nvPr/>
        </p:nvSpPr>
        <p:spPr>
          <a:xfrm>
            <a:off x="123446" y="6360490"/>
            <a:ext cx="6208776" cy="230832"/>
          </a:xfrm>
          <a:prstGeom prst="rect">
            <a:avLst/>
          </a:prstGeom>
          <a:noFill/>
        </p:spPr>
        <p:txBody>
          <a:bodyPr wrap="square">
            <a:spAutoFit/>
          </a:bodyPr>
          <a:lstStyle/>
          <a:p>
            <a:r>
              <a:rPr lang="en-US" sz="900" dirty="0"/>
              <a:t>Picture from https://www.paws2purrfection.com/customized-birthday-cakes-for-dogs-blue-skull-theme/</a:t>
            </a:r>
          </a:p>
        </p:txBody>
      </p:sp>
    </p:spTree>
    <p:extLst>
      <p:ext uri="{BB962C8B-B14F-4D97-AF65-F5344CB8AC3E}">
        <p14:creationId xmlns:p14="http://schemas.microsoft.com/office/powerpoint/2010/main" val="24325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22856D33-177C-4AE5-9C17-B8196063D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Data: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288AEA-1B2E-4886-8812-4072A377E4CF}"/>
              </a:ext>
            </a:extLst>
          </p:cNvPr>
          <p:cNvSpPr txBox="1"/>
          <p:nvPr/>
        </p:nvSpPr>
        <p:spPr>
          <a:xfrm>
            <a:off x="282388" y="1069971"/>
            <a:ext cx="11909612" cy="5016758"/>
          </a:xfrm>
          <a:prstGeom prst="rect">
            <a:avLst/>
          </a:prstGeom>
          <a:noFill/>
        </p:spPr>
        <p:txBody>
          <a:bodyPr wrap="square">
            <a:spAutoFit/>
          </a:bodyPr>
          <a:lstStyle/>
          <a:p>
            <a:r>
              <a:rPr lang="en-US" sz="2000" b="0" i="0" dirty="0">
                <a:solidFill>
                  <a:srgbClr val="000000"/>
                </a:solidFill>
                <a:effectLst/>
                <a:latin typeface="Helvetica Neue"/>
              </a:rPr>
              <a:t>Article written by </a:t>
            </a:r>
            <a:r>
              <a:rPr lang="en-US" sz="2000" b="1" i="0" dirty="0">
                <a:solidFill>
                  <a:schemeClr val="accent5">
                    <a:lumMod val="75000"/>
                  </a:schemeClr>
                </a:solidFill>
                <a:effectLst/>
                <a:latin typeface="Helvetica Neue"/>
              </a:rPr>
              <a:t>Ravi </a:t>
            </a:r>
            <a:r>
              <a:rPr lang="en-US" sz="2000" b="1" i="0" dirty="0" err="1">
                <a:solidFill>
                  <a:schemeClr val="accent5">
                    <a:lumMod val="75000"/>
                  </a:schemeClr>
                </a:solidFill>
                <a:effectLst/>
                <a:latin typeface="Helvetica Neue"/>
              </a:rPr>
              <a:t>Charan</a:t>
            </a:r>
            <a:r>
              <a:rPr lang="en-US" sz="2000" b="1" i="0" dirty="0">
                <a:solidFill>
                  <a:schemeClr val="accent5">
                    <a:lumMod val="75000"/>
                  </a:schemeClr>
                </a:solidFill>
                <a:effectLst/>
                <a:latin typeface="Helvetica Neue"/>
              </a:rPr>
              <a:t> </a:t>
            </a:r>
            <a:r>
              <a:rPr lang="en-US" sz="2000" b="0" i="0" dirty="0">
                <a:solidFill>
                  <a:srgbClr val="000000"/>
                </a:solidFill>
                <a:effectLst/>
                <a:latin typeface="Helvetica Neue"/>
              </a:rPr>
              <a:t>in </a:t>
            </a:r>
            <a:r>
              <a:rPr lang="en-US" sz="2000" i="0" dirty="0">
                <a:effectLst/>
                <a:latin typeface="Helvetica Neue"/>
              </a:rPr>
              <a:t>Towards Data Science </a:t>
            </a:r>
            <a:r>
              <a:rPr lang="en-US" sz="2000" b="1" i="1" dirty="0">
                <a:solidFill>
                  <a:schemeClr val="accent5">
                    <a:lumMod val="75000"/>
                  </a:schemeClr>
                </a:solidFill>
                <a:effectLst/>
                <a:latin typeface="Helvetica Neue"/>
              </a:rPr>
              <a:t>“How Popul</a:t>
            </a:r>
            <a:r>
              <a:rPr lang="en-US" sz="2000" b="1" i="1" dirty="0">
                <a:solidFill>
                  <a:schemeClr val="accent5">
                    <a:lumMod val="75000"/>
                  </a:schemeClr>
                </a:solidFill>
                <a:latin typeface="Helvetica Neue"/>
              </a:rPr>
              <a:t>ar is your Birthday?” </a:t>
            </a:r>
            <a:r>
              <a:rPr lang="en-US" sz="2000" b="0" i="0" dirty="0">
                <a:solidFill>
                  <a:srgbClr val="000000"/>
                </a:solidFill>
                <a:effectLst/>
                <a:latin typeface="Helvetica Neue"/>
              </a:rPr>
              <a:t>that discussed the uniform birthday problem and created a model to understand the variations in birth </a:t>
            </a:r>
          </a:p>
          <a:p>
            <a:r>
              <a:rPr lang="en-US" sz="2000" b="0" i="0" dirty="0">
                <a:solidFill>
                  <a:srgbClr val="000000"/>
                </a:solidFill>
                <a:effectLst/>
                <a:latin typeface="Helvetica Neue"/>
              </a:rPr>
              <a:t>https://towardsdatascience.com/how-popular-is-your-birthday-91ab133f7fc4</a:t>
            </a:r>
          </a:p>
          <a:p>
            <a:endParaRPr lang="en-US" sz="2000" dirty="0">
              <a:solidFill>
                <a:srgbClr val="000000"/>
              </a:solidFill>
              <a:latin typeface="Helvetica Neue"/>
            </a:endParaRPr>
          </a:p>
          <a:p>
            <a:r>
              <a:rPr lang="en-US" sz="2000" b="0" i="0" dirty="0">
                <a:solidFill>
                  <a:srgbClr val="000000"/>
                </a:solidFill>
                <a:effectLst/>
                <a:latin typeface="Helvetica Neue"/>
              </a:rPr>
              <a:t>After reading still wondering “How </a:t>
            </a:r>
            <a:r>
              <a:rPr lang="en-US" sz="2000" dirty="0">
                <a:solidFill>
                  <a:srgbClr val="000000"/>
                </a:solidFill>
                <a:latin typeface="Helvetica Neue"/>
              </a:rPr>
              <a:t>Popular is </a:t>
            </a:r>
            <a:r>
              <a:rPr lang="en-US" sz="2000" b="1" dirty="0">
                <a:solidFill>
                  <a:schemeClr val="accent5">
                    <a:lumMod val="75000"/>
                  </a:schemeClr>
                </a:solidFill>
                <a:latin typeface="Helvetica Neue"/>
              </a:rPr>
              <a:t>MY</a:t>
            </a:r>
            <a:r>
              <a:rPr lang="en-US" sz="2000" dirty="0">
                <a:solidFill>
                  <a:srgbClr val="000000"/>
                </a:solidFill>
                <a:latin typeface="Helvetica Neue"/>
              </a:rPr>
              <a:t> Birthday”: </a:t>
            </a:r>
            <a:r>
              <a:rPr lang="en-US" sz="2000" b="1" dirty="0">
                <a:solidFill>
                  <a:schemeClr val="accent5">
                    <a:lumMod val="75000"/>
                  </a:schemeClr>
                </a:solidFill>
                <a:latin typeface="Helvetica Neue"/>
              </a:rPr>
              <a:t>March 13th</a:t>
            </a:r>
            <a:endParaRPr lang="en-US" sz="2000" b="1" i="0" dirty="0">
              <a:solidFill>
                <a:schemeClr val="accent5">
                  <a:lumMod val="75000"/>
                </a:schemeClr>
              </a:solidFill>
              <a:effectLst/>
              <a:latin typeface="Helvetica Neue"/>
            </a:endParaRPr>
          </a:p>
          <a:p>
            <a:endParaRPr lang="en-US" sz="2000" b="0" i="0" dirty="0">
              <a:solidFill>
                <a:srgbClr val="000000"/>
              </a:solidFill>
              <a:effectLst/>
              <a:latin typeface="Helvetica Neue"/>
            </a:endParaRPr>
          </a:p>
          <a:p>
            <a:r>
              <a:rPr lang="en-US" sz="2000" b="0" i="0" dirty="0">
                <a:solidFill>
                  <a:srgbClr val="000000"/>
                </a:solidFill>
                <a:effectLst/>
                <a:latin typeface="Helvetica Neue"/>
              </a:rPr>
              <a:t>Original article written by </a:t>
            </a:r>
            <a:r>
              <a:rPr lang="en-US" sz="2000" b="1" i="0" dirty="0">
                <a:solidFill>
                  <a:schemeClr val="accent5">
                    <a:lumMod val="75000"/>
                  </a:schemeClr>
                </a:solidFill>
                <a:effectLst/>
                <a:latin typeface="Helvetica Neue"/>
              </a:rPr>
              <a:t>Carl Bialik </a:t>
            </a:r>
            <a:r>
              <a:rPr lang="en-US" sz="2000" b="0" i="0" dirty="0">
                <a:solidFill>
                  <a:srgbClr val="000000"/>
                </a:solidFill>
                <a:effectLst/>
                <a:latin typeface="Helvetica Neue"/>
              </a:rPr>
              <a:t>"</a:t>
            </a:r>
            <a:r>
              <a:rPr lang="en-US" sz="2000" b="1" i="1" dirty="0">
                <a:solidFill>
                  <a:schemeClr val="accent5">
                    <a:lumMod val="75000"/>
                  </a:schemeClr>
                </a:solidFill>
                <a:effectLst/>
                <a:latin typeface="Helvetica Neue"/>
              </a:rPr>
              <a:t>Some people are too superstitious to have a baby on Friday the 13th</a:t>
            </a:r>
            <a:r>
              <a:rPr lang="en-US" sz="2000" b="0" i="0" dirty="0">
                <a:solidFill>
                  <a:srgbClr val="000000"/>
                </a:solidFill>
                <a:effectLst/>
                <a:latin typeface="Helvetica Neue"/>
              </a:rPr>
              <a:t>“. </a:t>
            </a:r>
            <a:r>
              <a:rPr lang="en-US" sz="2000" dirty="0">
                <a:solidFill>
                  <a:srgbClr val="000000"/>
                </a:solidFill>
                <a:latin typeface="Helvetica Neue"/>
              </a:rPr>
              <a:t>I celebrated my 13</a:t>
            </a:r>
            <a:r>
              <a:rPr lang="en-US" sz="2000" baseline="30000" dirty="0">
                <a:solidFill>
                  <a:srgbClr val="000000"/>
                </a:solidFill>
                <a:latin typeface="Helvetica Neue"/>
              </a:rPr>
              <a:t>th</a:t>
            </a:r>
            <a:r>
              <a:rPr lang="en-US" sz="2000" dirty="0">
                <a:solidFill>
                  <a:srgbClr val="000000"/>
                </a:solidFill>
                <a:latin typeface="Helvetica Neue"/>
              </a:rPr>
              <a:t> birthday on a Friday.</a:t>
            </a:r>
            <a:endParaRPr lang="en-US" sz="2000" b="0" i="0" dirty="0">
              <a:solidFill>
                <a:srgbClr val="000000"/>
              </a:solidFill>
              <a:effectLst/>
              <a:latin typeface="Helvetica Neue"/>
            </a:endParaRPr>
          </a:p>
          <a:p>
            <a:r>
              <a:rPr lang="en-US" sz="2000" u="sng" dirty="0">
                <a:solidFill>
                  <a:srgbClr val="296EAA"/>
                </a:solidFill>
                <a:latin typeface="Helvetica Neue"/>
              </a:rPr>
              <a:t>https://fivethirtyeight.com/features/some-people-are-too-superstitious-to-have-a-baby-on-friday-the-13th/</a:t>
            </a:r>
            <a:endParaRPr lang="en-US" sz="2000" b="0" i="0" u="sng" dirty="0">
              <a:solidFill>
                <a:srgbClr val="296EAA"/>
              </a:solidFill>
              <a:effectLst/>
              <a:latin typeface="Helvetica Neue"/>
            </a:endParaRPr>
          </a:p>
          <a:p>
            <a:endParaRPr lang="en-US" sz="2000" u="sng" dirty="0">
              <a:solidFill>
                <a:srgbClr val="296EAA"/>
              </a:solidFill>
              <a:latin typeface="Helvetica Neue"/>
            </a:endParaRPr>
          </a:p>
          <a:p>
            <a:r>
              <a:rPr lang="en-US" sz="2000" b="0" i="0" dirty="0">
                <a:solidFill>
                  <a:srgbClr val="000000"/>
                </a:solidFill>
                <a:effectLst/>
                <a:latin typeface="Helvetica Neue"/>
              </a:rPr>
              <a:t>Data from the </a:t>
            </a:r>
            <a:r>
              <a:rPr lang="en-US" sz="2000" b="1" i="0" dirty="0">
                <a:solidFill>
                  <a:schemeClr val="accent5">
                    <a:lumMod val="75000"/>
                  </a:schemeClr>
                </a:solidFill>
                <a:effectLst/>
                <a:latin typeface="Helvetica Neue"/>
              </a:rPr>
              <a:t>National Center for Health Statistics</a:t>
            </a:r>
            <a:r>
              <a:rPr lang="en-US" sz="2000" b="0" i="0" dirty="0">
                <a:solidFill>
                  <a:srgbClr val="000000"/>
                </a:solidFill>
                <a:effectLst/>
                <a:latin typeface="Helvetica Neue"/>
              </a:rPr>
              <a:t> (1994-2003) and the </a:t>
            </a:r>
            <a:r>
              <a:rPr lang="en-US" sz="2000" b="1" i="0" dirty="0">
                <a:solidFill>
                  <a:schemeClr val="accent5">
                    <a:lumMod val="75000"/>
                  </a:schemeClr>
                </a:solidFill>
                <a:effectLst/>
                <a:latin typeface="Helvetica Neue"/>
              </a:rPr>
              <a:t>Social Security Administration</a:t>
            </a:r>
            <a:r>
              <a:rPr lang="en-US" sz="2000" b="0" i="0" dirty="0">
                <a:solidFill>
                  <a:srgbClr val="000000"/>
                </a:solidFill>
                <a:effectLst/>
                <a:latin typeface="Helvetica Neue"/>
              </a:rPr>
              <a:t> (2000-2014).</a:t>
            </a:r>
          </a:p>
          <a:p>
            <a:r>
              <a:rPr lang="en-US" sz="2000" b="0" i="0" dirty="0">
                <a:solidFill>
                  <a:srgbClr val="000000"/>
                </a:solidFill>
                <a:effectLst/>
                <a:latin typeface="Helvetica Neue"/>
              </a:rPr>
              <a:t>https://github.com/fivethirtyeight/data/tree/master/births</a:t>
            </a:r>
          </a:p>
          <a:p>
            <a:endParaRPr lang="en-US" sz="2000" dirty="0">
              <a:solidFill>
                <a:srgbClr val="000000"/>
              </a:solidFill>
              <a:latin typeface="Helvetica Neue"/>
            </a:endParaRPr>
          </a:p>
          <a:p>
            <a:r>
              <a:rPr lang="en-US" sz="2000" b="0" i="0" dirty="0">
                <a:solidFill>
                  <a:srgbClr val="000000"/>
                </a:solidFill>
                <a:effectLst/>
                <a:latin typeface="Helvetica Neue"/>
              </a:rPr>
              <a:t>Two stories already told from one data set. Here is a third (more granular) one...</a:t>
            </a:r>
          </a:p>
          <a:p>
            <a:endParaRPr lang="en-US" sz="2000" dirty="0">
              <a:solidFill>
                <a:srgbClr val="000000"/>
              </a:solidFill>
              <a:latin typeface="Helvetica Neue"/>
            </a:endParaRPr>
          </a:p>
        </p:txBody>
      </p:sp>
    </p:spTree>
    <p:extLst>
      <p:ext uri="{BB962C8B-B14F-4D97-AF65-F5344CB8AC3E}">
        <p14:creationId xmlns:p14="http://schemas.microsoft.com/office/powerpoint/2010/main" val="13102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Thinking and The Questions</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1069971"/>
            <a:ext cx="11787692" cy="4401205"/>
          </a:xfrm>
          <a:prstGeom prst="rect">
            <a:avLst/>
          </a:prstGeom>
          <a:noFill/>
        </p:spPr>
        <p:txBody>
          <a:bodyPr wrap="square">
            <a:spAutoFit/>
          </a:bodyPr>
          <a:lstStyle/>
          <a:p>
            <a:r>
              <a:rPr lang="en-US" sz="2000" b="1" i="0" dirty="0">
                <a:solidFill>
                  <a:schemeClr val="accent5">
                    <a:lumMod val="75000"/>
                  </a:schemeClr>
                </a:solidFill>
                <a:effectLst/>
                <a:latin typeface="Helvetica Neue"/>
              </a:rPr>
              <a:t>Birth</a:t>
            </a:r>
            <a:r>
              <a:rPr lang="en-US" sz="2000" b="0" i="0" dirty="0">
                <a:solidFill>
                  <a:srgbClr val="000000"/>
                </a:solidFill>
                <a:effectLst/>
                <a:latin typeface="Helvetica Neue"/>
              </a:rPr>
              <a:t> may happen </a:t>
            </a:r>
            <a:r>
              <a:rPr lang="en-US" sz="2000" b="1" i="0" dirty="0">
                <a:solidFill>
                  <a:schemeClr val="accent5">
                    <a:lumMod val="75000"/>
                  </a:schemeClr>
                </a:solidFill>
                <a:effectLst/>
                <a:latin typeface="Helvetica Neue"/>
              </a:rPr>
              <a:t>naturally</a:t>
            </a:r>
            <a:r>
              <a:rPr lang="en-US" sz="2000" b="0" i="0" dirty="0">
                <a:solidFill>
                  <a:srgbClr val="000000"/>
                </a:solidFill>
                <a:effectLst/>
                <a:latin typeface="Helvetica Neue"/>
              </a:rPr>
              <a:t> or can be </a:t>
            </a:r>
            <a:r>
              <a:rPr lang="en-US" sz="2000" b="1" i="0" dirty="0">
                <a:solidFill>
                  <a:schemeClr val="accent5">
                    <a:lumMod val="75000"/>
                  </a:schemeClr>
                </a:solidFill>
                <a:effectLst/>
                <a:latin typeface="Helvetica Neue"/>
              </a:rPr>
              <a:t>induced</a:t>
            </a:r>
            <a:r>
              <a:rPr lang="en-US" sz="2000" b="0" i="0" dirty="0">
                <a:solidFill>
                  <a:srgbClr val="000000"/>
                </a:solidFill>
                <a:effectLst/>
                <a:latin typeface="Helvetica Neue"/>
              </a:rPr>
              <a:t> for practical or medical reasons. </a:t>
            </a:r>
          </a:p>
          <a:p>
            <a:endParaRPr lang="en-US" sz="2000" dirty="0">
              <a:solidFill>
                <a:srgbClr val="000000"/>
              </a:solidFill>
              <a:latin typeface="Helvetica Neue"/>
            </a:endParaRPr>
          </a:p>
          <a:p>
            <a:r>
              <a:rPr lang="en-US" sz="2000" b="0" i="0" dirty="0">
                <a:solidFill>
                  <a:srgbClr val="000000"/>
                </a:solidFill>
                <a:effectLst/>
                <a:latin typeface="Helvetica Neue"/>
              </a:rPr>
              <a:t>According to the CDC the current </a:t>
            </a:r>
            <a:r>
              <a:rPr lang="en-US" sz="2000" b="1" i="0" dirty="0">
                <a:solidFill>
                  <a:schemeClr val="accent5">
                    <a:lumMod val="75000"/>
                  </a:schemeClr>
                </a:solidFill>
                <a:effectLst/>
                <a:latin typeface="Helvetica Neue"/>
              </a:rPr>
              <a:t>rate of induction is 23%</a:t>
            </a:r>
            <a:r>
              <a:rPr lang="en-US" sz="2000" b="0" i="0" dirty="0">
                <a:solidFill>
                  <a:srgbClr val="000000"/>
                </a:solidFill>
                <a:effectLst/>
                <a:latin typeface="Helvetica Neue"/>
              </a:rPr>
              <a:t> and the trend has been decreasing.</a:t>
            </a:r>
          </a:p>
          <a:p>
            <a:r>
              <a:rPr lang="en-US" sz="2000" b="0" i="0" dirty="0">
                <a:solidFill>
                  <a:srgbClr val="000000"/>
                </a:solidFill>
                <a:effectLst/>
                <a:latin typeface="Helvetica Neue"/>
              </a:rPr>
              <a:t>[https://www.cdc.gov/nchs/products/databriefs/db155.htm] </a:t>
            </a:r>
          </a:p>
          <a:p>
            <a:endParaRPr lang="en-US" sz="2000" b="0" i="0" dirty="0">
              <a:solidFill>
                <a:srgbClr val="000000"/>
              </a:solidFill>
              <a:effectLst/>
              <a:latin typeface="Helvetica Neue"/>
            </a:endParaRPr>
          </a:p>
          <a:p>
            <a:r>
              <a:rPr lang="en-US" sz="2000" b="0" i="0" dirty="0">
                <a:solidFill>
                  <a:srgbClr val="000000"/>
                </a:solidFill>
                <a:effectLst/>
                <a:latin typeface="Helvetica Neue"/>
              </a:rPr>
              <a:t>In other words induction is not a discrete practice, probably happening all year long.</a:t>
            </a:r>
          </a:p>
          <a:p>
            <a:endParaRPr lang="en-US" sz="2000" b="0" i="0" dirty="0">
              <a:solidFill>
                <a:srgbClr val="000000"/>
              </a:solidFill>
              <a:effectLst/>
              <a:latin typeface="Helvetica Neue"/>
            </a:endParaRPr>
          </a:p>
          <a:p>
            <a:r>
              <a:rPr lang="en-US" sz="2000" b="0" i="0" dirty="0">
                <a:solidFill>
                  <a:srgbClr val="000000"/>
                </a:solidFill>
                <a:effectLst/>
                <a:latin typeface="Helvetica Neue"/>
              </a:rPr>
              <a:t>My questions are:</a:t>
            </a:r>
          </a:p>
          <a:p>
            <a:pPr marL="342900" indent="-342900">
              <a:buFontTx/>
              <a:buChar char="-"/>
            </a:pPr>
            <a:r>
              <a:rPr lang="en-US" sz="2000" b="0" i="0" dirty="0">
                <a:solidFill>
                  <a:srgbClr val="000000"/>
                </a:solidFill>
                <a:effectLst/>
                <a:latin typeface="Helvetica Neue"/>
              </a:rPr>
              <a:t>Which birthdays have the </a:t>
            </a:r>
            <a:r>
              <a:rPr lang="en-US" sz="2000" b="1" i="0" dirty="0">
                <a:solidFill>
                  <a:schemeClr val="accent5">
                    <a:lumMod val="75000"/>
                  </a:schemeClr>
                </a:solidFill>
                <a:effectLst/>
                <a:latin typeface="Helvetica Neue"/>
              </a:rPr>
              <a:t>most births</a:t>
            </a:r>
            <a:r>
              <a:rPr lang="en-US" sz="2000" b="0" i="0" dirty="0">
                <a:solidFill>
                  <a:srgbClr val="000000"/>
                </a:solidFill>
                <a:effectLst/>
                <a:latin typeface="Helvetica Neue"/>
              </a:rPr>
              <a:t>? the </a:t>
            </a:r>
            <a:r>
              <a:rPr lang="en-US" sz="2000" b="1" i="0" dirty="0">
                <a:solidFill>
                  <a:schemeClr val="accent5">
                    <a:lumMod val="75000"/>
                  </a:schemeClr>
                </a:solidFill>
                <a:effectLst/>
                <a:latin typeface="Helvetica Neue"/>
              </a:rPr>
              <a:t>least births</a:t>
            </a:r>
            <a:r>
              <a:rPr lang="en-US" sz="2000" b="0" i="0" dirty="0">
                <a:solidFill>
                  <a:srgbClr val="000000"/>
                </a:solidFill>
                <a:effectLst/>
                <a:latin typeface="Helvetica Neue"/>
              </a:rPr>
              <a:t>? </a:t>
            </a:r>
          </a:p>
          <a:p>
            <a:pPr marL="342900" indent="-342900">
              <a:buFontTx/>
              <a:buChar char="-"/>
            </a:pPr>
            <a:r>
              <a:rPr lang="en-US" sz="2000" dirty="0">
                <a:solidFill>
                  <a:srgbClr val="000000"/>
                </a:solidFill>
                <a:latin typeface="Helvetica Neue"/>
              </a:rPr>
              <a:t>I</a:t>
            </a:r>
            <a:r>
              <a:rPr lang="en-US" sz="2000" b="0" i="0" dirty="0">
                <a:solidFill>
                  <a:srgbClr val="000000"/>
                </a:solidFill>
                <a:effectLst/>
                <a:latin typeface="Helvetica Neue"/>
              </a:rPr>
              <a:t>s it consistent throughout the years (</a:t>
            </a:r>
            <a:r>
              <a:rPr lang="en-US" sz="2000" b="1" i="0" dirty="0">
                <a:solidFill>
                  <a:schemeClr val="accent5">
                    <a:lumMod val="75000"/>
                  </a:schemeClr>
                </a:solidFill>
                <a:effectLst/>
                <a:latin typeface="Helvetica Neue"/>
              </a:rPr>
              <a:t>1994-2014</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What about births on </a:t>
            </a:r>
            <a:r>
              <a:rPr lang="en-US" sz="2000" b="1" i="0" dirty="0">
                <a:solidFill>
                  <a:schemeClr val="accent5">
                    <a:lumMod val="75000"/>
                  </a:schemeClr>
                </a:solidFill>
                <a:effectLst/>
                <a:latin typeface="Helvetica Neue"/>
              </a:rPr>
              <a:t>my birthday</a:t>
            </a:r>
            <a:r>
              <a:rPr lang="en-US" sz="2000" dirty="0">
                <a:solidFill>
                  <a:srgbClr val="000000"/>
                </a:solidFill>
                <a:latin typeface="Helvetica Neue"/>
              </a:rPr>
              <a:t> </a:t>
            </a:r>
            <a:r>
              <a:rPr lang="en-US" sz="2000" b="0" i="0" dirty="0">
                <a:solidFill>
                  <a:srgbClr val="000000"/>
                </a:solidFill>
                <a:effectLst/>
                <a:latin typeface="Helvetica Neue"/>
              </a:rPr>
              <a:t>(March 13</a:t>
            </a:r>
            <a:r>
              <a:rPr lang="en-US" sz="2000" b="0" i="0" baseline="30000" dirty="0">
                <a:solidFill>
                  <a:srgbClr val="000000"/>
                </a:solidFill>
                <a:effectLst/>
                <a:latin typeface="Helvetica Neue"/>
              </a:rPr>
              <a:t>th</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How many kids are part of the </a:t>
            </a:r>
            <a:r>
              <a:rPr lang="en-US" sz="2000" b="1" i="0" dirty="0">
                <a:solidFill>
                  <a:schemeClr val="accent5">
                    <a:lumMod val="75000"/>
                  </a:schemeClr>
                </a:solidFill>
                <a:effectLst/>
                <a:latin typeface="Helvetica Neue"/>
              </a:rPr>
              <a:t>"13</a:t>
            </a:r>
            <a:r>
              <a:rPr lang="en-US" sz="2000" b="1" i="0" baseline="30000" dirty="0">
                <a:solidFill>
                  <a:schemeClr val="accent5">
                    <a:lumMod val="75000"/>
                  </a:schemeClr>
                </a:solidFill>
                <a:effectLst/>
                <a:latin typeface="Helvetica Neue"/>
              </a:rPr>
              <a:t>th</a:t>
            </a:r>
            <a:r>
              <a:rPr lang="en-US" sz="2000" b="1" i="0" dirty="0">
                <a:solidFill>
                  <a:schemeClr val="accent5">
                    <a:lumMod val="75000"/>
                  </a:schemeClr>
                </a:solidFill>
                <a:effectLst/>
                <a:latin typeface="Helvetica Neue"/>
              </a:rPr>
              <a:t> Birthday on Friday 13th" VIP club </a:t>
            </a:r>
            <a:r>
              <a:rPr lang="en-US" sz="2000" b="0" i="0" dirty="0">
                <a:solidFill>
                  <a:srgbClr val="000000"/>
                </a:solidFill>
                <a:effectLst/>
                <a:latin typeface="Helvetica Neue"/>
              </a:rPr>
              <a:t>(like I do)?</a:t>
            </a:r>
          </a:p>
          <a:p>
            <a:endParaRPr lang="en-US" sz="2000" dirty="0">
              <a:solidFill>
                <a:srgbClr val="000000"/>
              </a:solidFill>
              <a:latin typeface="Helvetica Neue"/>
            </a:endParaRPr>
          </a:p>
          <a:p>
            <a:endParaRPr lang="en-US" sz="2000" dirty="0">
              <a:solidFill>
                <a:srgbClr val="000000"/>
              </a:solidFill>
              <a:latin typeface="Helvetica Neue"/>
            </a:endParaRPr>
          </a:p>
        </p:txBody>
      </p:sp>
    </p:spTree>
    <p:extLst>
      <p:ext uri="{BB962C8B-B14F-4D97-AF65-F5344CB8AC3E}">
        <p14:creationId xmlns:p14="http://schemas.microsoft.com/office/powerpoint/2010/main" val="19151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Overview of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able&#10;&#10;Description automatically generated">
            <a:extLst>
              <a:ext uri="{FF2B5EF4-FFF2-40B4-BE49-F238E27FC236}">
                <a16:creationId xmlns:a16="http://schemas.microsoft.com/office/drawing/2014/main" id="{36ABCAB3-2054-4848-8E79-239C83D38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188720"/>
            <a:ext cx="3018354" cy="5486400"/>
          </a:xfrm>
          <a:prstGeom prst="rect">
            <a:avLst/>
          </a:prstGeom>
        </p:spPr>
      </p:pic>
      <p:pic>
        <p:nvPicPr>
          <p:cNvPr id="21" name="Picture 20" descr="Chart, bar chart&#10;&#10;Description automatically generated">
            <a:extLst>
              <a:ext uri="{FF2B5EF4-FFF2-40B4-BE49-F238E27FC236}">
                <a16:creationId xmlns:a16="http://schemas.microsoft.com/office/drawing/2014/main" id="{33104143-0ADE-41CC-8C50-4D2D5E12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194" y="1188720"/>
            <a:ext cx="3451930" cy="5486400"/>
          </a:xfrm>
          <a:prstGeom prst="rect">
            <a:avLst/>
          </a:prstGeom>
        </p:spPr>
      </p:pic>
      <p:pic>
        <p:nvPicPr>
          <p:cNvPr id="23" name="Picture 22" descr="A picture containing bar chart&#10;&#10;Description automatically generated">
            <a:extLst>
              <a:ext uri="{FF2B5EF4-FFF2-40B4-BE49-F238E27FC236}">
                <a16:creationId xmlns:a16="http://schemas.microsoft.com/office/drawing/2014/main" id="{47B72A81-DB48-4326-B995-64032298A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281" y="1188720"/>
            <a:ext cx="4369110" cy="5486400"/>
          </a:xfrm>
          <a:prstGeom prst="rect">
            <a:avLst/>
          </a:prstGeom>
        </p:spPr>
      </p:pic>
      <p:sp>
        <p:nvSpPr>
          <p:cNvPr id="24" name="TextBox 23">
            <a:extLst>
              <a:ext uri="{FF2B5EF4-FFF2-40B4-BE49-F238E27FC236}">
                <a16:creationId xmlns:a16="http://schemas.microsoft.com/office/drawing/2014/main" id="{C6A2F7EB-C70C-4D75-8165-6A0D1ECA6A92}"/>
              </a:ext>
            </a:extLst>
          </p:cNvPr>
          <p:cNvSpPr txBox="1"/>
          <p:nvPr/>
        </p:nvSpPr>
        <p:spPr>
          <a:xfrm>
            <a:off x="0" y="822960"/>
            <a:ext cx="338328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~4 millions per Year</a:t>
            </a:r>
          </a:p>
          <a:p>
            <a:pPr algn="ctr"/>
            <a:endParaRPr lang="en-US" sz="2000" dirty="0">
              <a:solidFill>
                <a:schemeClr val="tx1">
                  <a:lumMod val="50000"/>
                  <a:lumOff val="50000"/>
                </a:schemeClr>
              </a:solidFill>
              <a:latin typeface="Helvetica Neue"/>
            </a:endParaRPr>
          </a:p>
        </p:txBody>
      </p:sp>
      <p:sp>
        <p:nvSpPr>
          <p:cNvPr id="25" name="TextBox 24">
            <a:extLst>
              <a:ext uri="{FF2B5EF4-FFF2-40B4-BE49-F238E27FC236}">
                <a16:creationId xmlns:a16="http://schemas.microsoft.com/office/drawing/2014/main" id="{92155926-3CB1-41AA-9F09-25910C59BF43}"/>
              </a:ext>
            </a:extLst>
          </p:cNvPr>
          <p:cNvSpPr txBox="1"/>
          <p:nvPr/>
        </p:nvSpPr>
        <p:spPr>
          <a:xfrm>
            <a:off x="3738880" y="822960"/>
            <a:ext cx="4004314"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No Leading Month</a:t>
            </a:r>
          </a:p>
          <a:p>
            <a:pPr algn="ctr"/>
            <a:endParaRPr lang="en-US" sz="2000" dirty="0">
              <a:solidFill>
                <a:schemeClr val="tx1">
                  <a:lumMod val="50000"/>
                  <a:lumOff val="50000"/>
                </a:schemeClr>
              </a:solidFill>
              <a:latin typeface="Helvetica Neue"/>
            </a:endParaRPr>
          </a:p>
        </p:txBody>
      </p:sp>
      <p:sp>
        <p:nvSpPr>
          <p:cNvPr id="26" name="TextBox 25">
            <a:extLst>
              <a:ext uri="{FF2B5EF4-FFF2-40B4-BE49-F238E27FC236}">
                <a16:creationId xmlns:a16="http://schemas.microsoft.com/office/drawing/2014/main" id="{C6BA7215-F4D7-481F-A5F8-71B2DF72FD0C}"/>
              </a:ext>
            </a:extLst>
          </p:cNvPr>
          <p:cNvSpPr txBox="1"/>
          <p:nvPr/>
        </p:nvSpPr>
        <p:spPr>
          <a:xfrm>
            <a:off x="7743194" y="822960"/>
            <a:ext cx="4132144"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Rather</a:t>
            </a:r>
            <a:r>
              <a:rPr lang="en-US" sz="2000" b="1" dirty="0">
                <a:solidFill>
                  <a:schemeClr val="tx1">
                    <a:lumMod val="50000"/>
                    <a:lumOff val="50000"/>
                  </a:schemeClr>
                </a:solidFill>
                <a:effectLst/>
                <a:latin typeface="Helvetica Neue"/>
              </a:rPr>
              <a:t> on Weekdays</a:t>
            </a:r>
          </a:p>
          <a:p>
            <a:pPr algn="ctr"/>
            <a:endParaRPr lang="en-US" sz="2000" dirty="0">
              <a:solidFill>
                <a:schemeClr val="tx1">
                  <a:lumMod val="50000"/>
                  <a:lumOff val="50000"/>
                </a:schemeClr>
              </a:solidFill>
              <a:latin typeface="Helvetica Neue"/>
            </a:endParaRPr>
          </a:p>
        </p:txBody>
      </p:sp>
    </p:spTree>
    <p:extLst>
      <p:ext uri="{BB962C8B-B14F-4D97-AF65-F5344CB8AC3E}">
        <p14:creationId xmlns:p14="http://schemas.microsoft.com/office/powerpoint/2010/main" val="32348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bar chart&#10;&#10;Description automatically generated">
            <a:extLst>
              <a:ext uri="{FF2B5EF4-FFF2-40B4-BE49-F238E27FC236}">
                <a16:creationId xmlns:a16="http://schemas.microsoft.com/office/drawing/2014/main" id="{21325377-8A5D-48B7-9C5A-DD0EC460F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8" y="1097280"/>
            <a:ext cx="3686501" cy="5669280"/>
          </a:xfrm>
          <a:prstGeom prst="rect">
            <a:avLst/>
          </a:prstGeom>
        </p:spPr>
      </p:pic>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Most Births? Least Births?</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7E4205-8DA1-4EE9-82FE-E9B4700699AF}"/>
              </a:ext>
            </a:extLst>
          </p:cNvPr>
          <p:cNvSpPr txBox="1"/>
          <p:nvPr/>
        </p:nvSpPr>
        <p:spPr>
          <a:xfrm>
            <a:off x="0" y="731520"/>
            <a:ext cx="3493461"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Popular</a:t>
            </a:r>
            <a:r>
              <a:rPr lang="en-US" sz="2000" b="1" dirty="0">
                <a:solidFill>
                  <a:schemeClr val="tx1">
                    <a:lumMod val="50000"/>
                    <a:lumOff val="50000"/>
                  </a:schemeClr>
                </a:solidFill>
                <a:effectLst/>
                <a:latin typeface="Helvetica Neue"/>
              </a:rPr>
              <a:t>: 2</a:t>
            </a:r>
            <a:r>
              <a:rPr lang="en-US" sz="2000" b="1" baseline="30000" dirty="0">
                <a:solidFill>
                  <a:schemeClr val="tx1">
                    <a:lumMod val="50000"/>
                    <a:lumOff val="50000"/>
                  </a:schemeClr>
                </a:solidFill>
                <a:effectLst/>
                <a:latin typeface="Helvetica Neue"/>
              </a:rPr>
              <a:t>nd</a:t>
            </a:r>
            <a:r>
              <a:rPr lang="en-US" sz="2000" b="1" dirty="0">
                <a:solidFill>
                  <a:schemeClr val="tx1">
                    <a:lumMod val="50000"/>
                    <a:lumOff val="50000"/>
                  </a:schemeClr>
                </a:solidFill>
                <a:effectLst/>
                <a:latin typeface="Helvetica Neue"/>
              </a:rPr>
              <a:t> semester</a:t>
            </a:r>
            <a:endParaRPr lang="en-US" sz="2000" dirty="0">
              <a:solidFill>
                <a:schemeClr val="tx1">
                  <a:lumMod val="50000"/>
                  <a:lumOff val="50000"/>
                </a:schemeClr>
              </a:solidFill>
              <a:latin typeface="Helvetica Neue"/>
            </a:endParaRPr>
          </a:p>
        </p:txBody>
      </p:sp>
      <p:sp>
        <p:nvSpPr>
          <p:cNvPr id="5" name="TextBox 4">
            <a:extLst>
              <a:ext uri="{FF2B5EF4-FFF2-40B4-BE49-F238E27FC236}">
                <a16:creationId xmlns:a16="http://schemas.microsoft.com/office/drawing/2014/main" id="{43EECABC-E3D4-49C3-9E30-EB14D5AE2D69}"/>
              </a:ext>
            </a:extLst>
          </p:cNvPr>
          <p:cNvSpPr txBox="1"/>
          <p:nvPr/>
        </p:nvSpPr>
        <p:spPr>
          <a:xfrm>
            <a:off x="3684659" y="731520"/>
            <a:ext cx="349346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a:t>
            </a:r>
          </a:p>
          <a:p>
            <a:pPr algn="ctr"/>
            <a:endParaRPr lang="en-US" sz="2000" dirty="0">
              <a:solidFill>
                <a:schemeClr val="tx1">
                  <a:lumMod val="50000"/>
                  <a:lumOff val="50000"/>
                </a:schemeClr>
              </a:solidFill>
              <a:latin typeface="Helvetica Neue"/>
            </a:endParaRPr>
          </a:p>
        </p:txBody>
      </p:sp>
      <p:pic>
        <p:nvPicPr>
          <p:cNvPr id="25" name="Picture 24" descr="Chart&#10;&#10;Description automatically generated">
            <a:extLst>
              <a:ext uri="{FF2B5EF4-FFF2-40B4-BE49-F238E27FC236}">
                <a16:creationId xmlns:a16="http://schemas.microsoft.com/office/drawing/2014/main" id="{7A0C5250-F7D5-4E9D-9043-C70DC331A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920" y="1097280"/>
            <a:ext cx="3686501" cy="5669280"/>
          </a:xfrm>
          <a:prstGeom prst="rect">
            <a:avLst/>
          </a:prstGeom>
        </p:spPr>
      </p:pic>
      <p:pic>
        <p:nvPicPr>
          <p:cNvPr id="27" name="Picture 26" descr="A close up of text on a white surface&#10;&#10;Description automatically generated">
            <a:extLst>
              <a:ext uri="{FF2B5EF4-FFF2-40B4-BE49-F238E27FC236}">
                <a16:creationId xmlns:a16="http://schemas.microsoft.com/office/drawing/2014/main" id="{887B2308-304B-41B9-8D8D-FF22E4462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840" y="1097280"/>
            <a:ext cx="3642439" cy="5669280"/>
          </a:xfrm>
          <a:prstGeom prst="rect">
            <a:avLst/>
          </a:prstGeom>
        </p:spPr>
      </p:pic>
      <p:sp>
        <p:nvSpPr>
          <p:cNvPr id="28" name="TextBox 27">
            <a:extLst>
              <a:ext uri="{FF2B5EF4-FFF2-40B4-BE49-F238E27FC236}">
                <a16:creationId xmlns:a16="http://schemas.microsoft.com/office/drawing/2014/main" id="{D47CE901-AACF-4389-9D50-EE28AE068037}"/>
              </a:ext>
            </a:extLst>
          </p:cNvPr>
          <p:cNvSpPr txBox="1"/>
          <p:nvPr/>
        </p:nvSpPr>
        <p:spPr>
          <a:xfrm>
            <a:off x="7726681" y="731520"/>
            <a:ext cx="3779597"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 Not Summer</a:t>
            </a:r>
          </a:p>
          <a:p>
            <a:pPr algn="ctr"/>
            <a:endParaRPr lang="en-US" sz="2000" dirty="0">
              <a:solidFill>
                <a:schemeClr val="tx1">
                  <a:lumMod val="50000"/>
                  <a:lumOff val="50000"/>
                </a:schemeClr>
              </a:solidFill>
              <a:latin typeface="Helvetica Neue"/>
            </a:endParaRPr>
          </a:p>
        </p:txBody>
      </p:sp>
      <p:sp>
        <p:nvSpPr>
          <p:cNvPr id="29" name="Callout: Line 28">
            <a:extLst>
              <a:ext uri="{FF2B5EF4-FFF2-40B4-BE49-F238E27FC236}">
                <a16:creationId xmlns:a16="http://schemas.microsoft.com/office/drawing/2014/main" id="{10BE2A6A-EF65-4ABD-AB52-0D77B3E9E61A}"/>
              </a:ext>
            </a:extLst>
          </p:cNvPr>
          <p:cNvSpPr/>
          <p:nvPr/>
        </p:nvSpPr>
        <p:spPr>
          <a:xfrm>
            <a:off x="2661557" y="1169432"/>
            <a:ext cx="1098913" cy="307776"/>
          </a:xfrm>
          <a:prstGeom prst="borderCallout1">
            <a:avLst>
              <a:gd name="adj1" fmla="val 47446"/>
              <a:gd name="adj2" fmla="val -157"/>
              <a:gd name="adj3" fmla="val 122432"/>
              <a:gd name="adj4" fmla="val -51958"/>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September</a:t>
            </a:r>
          </a:p>
        </p:txBody>
      </p:sp>
      <p:sp>
        <p:nvSpPr>
          <p:cNvPr id="30" name="Callout: Line 29">
            <a:extLst>
              <a:ext uri="{FF2B5EF4-FFF2-40B4-BE49-F238E27FC236}">
                <a16:creationId xmlns:a16="http://schemas.microsoft.com/office/drawing/2014/main" id="{5CAA0A90-76E5-4068-A94A-5084B7BAC9BF}"/>
              </a:ext>
            </a:extLst>
          </p:cNvPr>
          <p:cNvSpPr/>
          <p:nvPr/>
        </p:nvSpPr>
        <p:spPr>
          <a:xfrm>
            <a:off x="6604029" y="5974080"/>
            <a:ext cx="670532" cy="306288"/>
          </a:xfrm>
          <a:prstGeom prst="borderCallout1">
            <a:avLst>
              <a:gd name="adj1" fmla="val 47446"/>
              <a:gd name="adj2" fmla="val -157"/>
              <a:gd name="adj3" fmla="val -240689"/>
              <a:gd name="adj4" fmla="val -4148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Xmas</a:t>
            </a:r>
          </a:p>
        </p:txBody>
      </p:sp>
      <p:sp>
        <p:nvSpPr>
          <p:cNvPr id="31" name="TextBox 30">
            <a:extLst>
              <a:ext uri="{FF2B5EF4-FFF2-40B4-BE49-F238E27FC236}">
                <a16:creationId xmlns:a16="http://schemas.microsoft.com/office/drawing/2014/main" id="{4AB5656C-2CF3-40B9-9FD1-525D8B2F97F6}"/>
              </a:ext>
            </a:extLst>
          </p:cNvPr>
          <p:cNvSpPr txBox="1"/>
          <p:nvPr/>
        </p:nvSpPr>
        <p:spPr>
          <a:xfrm>
            <a:off x="10424160" y="6280368"/>
            <a:ext cx="1440438" cy="707886"/>
          </a:xfrm>
          <a:prstGeom prst="rect">
            <a:avLst/>
          </a:prstGeom>
          <a:noFill/>
        </p:spPr>
        <p:txBody>
          <a:bodyPr wrap="square">
            <a:spAutoFit/>
          </a:bodyPr>
          <a:lstStyle/>
          <a:p>
            <a:pPr algn="ctr"/>
            <a:r>
              <a:rPr lang="en-US" sz="1000" b="1" dirty="0">
                <a:solidFill>
                  <a:schemeClr val="tx1">
                    <a:lumMod val="50000"/>
                    <a:lumOff val="50000"/>
                  </a:schemeClr>
                </a:solidFill>
                <a:effectLst/>
                <a:latin typeface="Helvetica Neue"/>
              </a:rPr>
              <a:t>*least popular birthday distribution </a:t>
            </a:r>
            <a:r>
              <a:rPr lang="en-US" sz="1000" b="1" dirty="0">
                <a:solidFill>
                  <a:schemeClr val="tx1">
                    <a:lumMod val="50000"/>
                    <a:lumOff val="50000"/>
                  </a:schemeClr>
                </a:solidFill>
                <a:latin typeface="Helvetica Neue"/>
              </a:rPr>
              <a:t>after removing</a:t>
            </a:r>
            <a:r>
              <a:rPr lang="en-US" sz="1000" b="1" dirty="0">
                <a:solidFill>
                  <a:schemeClr val="tx1">
                    <a:lumMod val="50000"/>
                    <a:lumOff val="50000"/>
                  </a:schemeClr>
                </a:solidFill>
                <a:effectLst/>
                <a:latin typeface="Helvetica Neue"/>
              </a:rPr>
              <a:t> Xmas</a:t>
            </a:r>
          </a:p>
          <a:p>
            <a:pPr algn="ctr"/>
            <a:endParaRPr lang="en-US" sz="1000" dirty="0">
              <a:solidFill>
                <a:schemeClr val="tx1">
                  <a:lumMod val="50000"/>
                  <a:lumOff val="50000"/>
                </a:schemeClr>
              </a:solidFill>
              <a:latin typeface="Helvetica Neue"/>
            </a:endParaRPr>
          </a:p>
        </p:txBody>
      </p:sp>
      <p:sp>
        <p:nvSpPr>
          <p:cNvPr id="32" name="Callout: Line 31">
            <a:extLst>
              <a:ext uri="{FF2B5EF4-FFF2-40B4-BE49-F238E27FC236}">
                <a16:creationId xmlns:a16="http://schemas.microsoft.com/office/drawing/2014/main" id="{00F761B7-B05E-465D-AC41-2A379A702C83}"/>
              </a:ext>
            </a:extLst>
          </p:cNvPr>
          <p:cNvSpPr/>
          <p:nvPr/>
        </p:nvSpPr>
        <p:spPr>
          <a:xfrm>
            <a:off x="7505520" y="1131630"/>
            <a:ext cx="533373" cy="306288"/>
          </a:xfrm>
          <a:prstGeom prst="borderCallout1">
            <a:avLst>
              <a:gd name="adj1" fmla="val 40812"/>
              <a:gd name="adj2" fmla="val 99847"/>
              <a:gd name="adj3" fmla="val 694080"/>
              <a:gd name="adj4" fmla="val 22873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Me</a:t>
            </a:r>
          </a:p>
        </p:txBody>
      </p:sp>
    </p:spTree>
    <p:extLst>
      <p:ext uri="{BB962C8B-B14F-4D97-AF65-F5344CB8AC3E}">
        <p14:creationId xmlns:p14="http://schemas.microsoft.com/office/powerpoint/2010/main" val="219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March 13</a:t>
            </a:r>
            <a:r>
              <a:rPr lang="en-US" sz="2800" b="1" baseline="30000" dirty="0">
                <a:solidFill>
                  <a:schemeClr val="accent5">
                    <a:lumMod val="75000"/>
                  </a:schemeClr>
                </a:solidFill>
                <a:latin typeface="Segoe UI" panose="020B0502040204020203" pitchFamily="34" charset="0"/>
                <a:cs typeface="Segoe UI" panose="020B0502040204020203" pitchFamily="34" charset="0"/>
              </a:rPr>
              <a:t>th</a:t>
            </a:r>
            <a:r>
              <a:rPr lang="en-US" sz="2800" b="1" dirty="0">
                <a:solidFill>
                  <a:schemeClr val="accent5">
                    <a:lumMod val="75000"/>
                  </a:schemeClr>
                </a:solidFill>
                <a:latin typeface="Segoe UI" panose="020B0502040204020203" pitchFamily="34" charset="0"/>
                <a:cs typeface="Segoe UI" panose="020B0502040204020203" pitchFamily="34" charset="0"/>
              </a:rPr>
              <a:t> through time (1994-2014)</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53E3F5F8-4438-42B2-A576-F099D6831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51" y="1638001"/>
            <a:ext cx="9832378" cy="4297680"/>
          </a:xfrm>
          <a:prstGeom prst="rect">
            <a:avLst/>
          </a:prstGeom>
        </p:spPr>
      </p:pic>
      <p:sp>
        <p:nvSpPr>
          <p:cNvPr id="10" name="TextBox 9">
            <a:extLst>
              <a:ext uri="{FF2B5EF4-FFF2-40B4-BE49-F238E27FC236}">
                <a16:creationId xmlns:a16="http://schemas.microsoft.com/office/drawing/2014/main" id="{4612C30A-EDCB-48CA-8A46-06815644B283}"/>
              </a:ext>
            </a:extLst>
          </p:cNvPr>
          <p:cNvSpPr txBox="1"/>
          <p:nvPr/>
        </p:nvSpPr>
        <p:spPr>
          <a:xfrm>
            <a:off x="137158" y="1171219"/>
            <a:ext cx="10351548"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Being born is a process. On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it’s a 5 year cycle.</a:t>
            </a:r>
          </a:p>
          <a:p>
            <a:pPr algn="ctr"/>
            <a:r>
              <a:rPr lang="en-US" sz="1600" dirty="0">
                <a:solidFill>
                  <a:schemeClr val="tx1">
                    <a:lumMod val="50000"/>
                    <a:lumOff val="50000"/>
                  </a:schemeClr>
                </a:solidFill>
                <a:latin typeface="Helvetica Neue"/>
              </a:rPr>
              <a:t>224,642 </a:t>
            </a:r>
            <a:r>
              <a:rPr lang="en-US" sz="1600" dirty="0" err="1">
                <a:solidFill>
                  <a:schemeClr val="tx1">
                    <a:lumMod val="50000"/>
                    <a:lumOff val="50000"/>
                  </a:schemeClr>
                </a:solidFill>
                <a:latin typeface="Helvetica Neue"/>
              </a:rPr>
              <a:t>americans</a:t>
            </a:r>
            <a:r>
              <a:rPr lang="en-US" sz="1600" dirty="0">
                <a:solidFill>
                  <a:schemeClr val="tx1">
                    <a:lumMod val="50000"/>
                    <a:lumOff val="50000"/>
                  </a:schemeClr>
                </a:solidFill>
                <a:latin typeface="Helvetica Neue"/>
              </a:rPr>
              <a:t> were born on March 13</a:t>
            </a:r>
            <a:r>
              <a:rPr lang="en-US" sz="1600" baseline="30000" dirty="0">
                <a:solidFill>
                  <a:schemeClr val="tx1">
                    <a:lumMod val="50000"/>
                    <a:lumOff val="50000"/>
                  </a:schemeClr>
                </a:solidFill>
                <a:latin typeface="Helvetica Neue"/>
              </a:rPr>
              <a:t>th</a:t>
            </a:r>
            <a:r>
              <a:rPr lang="en-US" sz="1600" dirty="0">
                <a:solidFill>
                  <a:schemeClr val="tx1">
                    <a:lumMod val="50000"/>
                    <a:lumOff val="50000"/>
                  </a:schemeClr>
                </a:solidFill>
                <a:latin typeface="Helvetica Neue"/>
              </a:rPr>
              <a:t> between 1994 and 2014</a:t>
            </a:r>
            <a:r>
              <a:rPr lang="en-US" sz="2000" dirty="0">
                <a:solidFill>
                  <a:schemeClr val="tx1">
                    <a:lumMod val="50000"/>
                    <a:lumOff val="50000"/>
                  </a:schemeClr>
                </a:solidFill>
                <a:latin typeface="Helvetica Neue"/>
              </a:rPr>
              <a:t>.</a:t>
            </a:r>
          </a:p>
        </p:txBody>
      </p:sp>
      <p:sp>
        <p:nvSpPr>
          <p:cNvPr id="12" name="Callout: Line 11">
            <a:extLst>
              <a:ext uri="{FF2B5EF4-FFF2-40B4-BE49-F238E27FC236}">
                <a16:creationId xmlns:a16="http://schemas.microsoft.com/office/drawing/2014/main" id="{7619FCEF-3942-4B78-AFD7-AEF7BD0D021A}"/>
              </a:ext>
            </a:extLst>
          </p:cNvPr>
          <p:cNvSpPr/>
          <p:nvPr/>
        </p:nvSpPr>
        <p:spPr>
          <a:xfrm>
            <a:off x="9948884" y="2760057"/>
            <a:ext cx="1722674"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Popular Birthdays</a:t>
            </a:r>
          </a:p>
        </p:txBody>
      </p:sp>
      <p:sp>
        <p:nvSpPr>
          <p:cNvPr id="13" name="Callout: Line 12">
            <a:extLst>
              <a:ext uri="{FF2B5EF4-FFF2-40B4-BE49-F238E27FC236}">
                <a16:creationId xmlns:a16="http://schemas.microsoft.com/office/drawing/2014/main" id="{1D88184D-0699-4A57-88A1-BCEF6ADFC551}"/>
              </a:ext>
            </a:extLst>
          </p:cNvPr>
          <p:cNvSpPr/>
          <p:nvPr/>
        </p:nvSpPr>
        <p:spPr>
          <a:xfrm>
            <a:off x="9948883" y="4153498"/>
            <a:ext cx="1945265"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Unpopular Birthdays</a:t>
            </a:r>
          </a:p>
        </p:txBody>
      </p:sp>
    </p:spTree>
    <p:extLst>
      <p:ext uri="{BB962C8B-B14F-4D97-AF65-F5344CB8AC3E}">
        <p14:creationId xmlns:p14="http://schemas.microsoft.com/office/powerpoint/2010/main" val="10024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VIP Club: 13 on Friday 13th</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ECABC-E3D4-49C3-9E30-EB14D5AE2D69}"/>
              </a:ext>
            </a:extLst>
          </p:cNvPr>
          <p:cNvSpPr txBox="1"/>
          <p:nvPr/>
        </p:nvSpPr>
        <p:spPr>
          <a:xfrm>
            <a:off x="6675120" y="1655686"/>
            <a:ext cx="4004314" cy="2862322"/>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New Members (1994-2014):</a:t>
            </a:r>
          </a:p>
          <a:p>
            <a:pPr algn="ctr"/>
            <a:endParaRPr lang="en-US" sz="2000" b="1" dirty="0">
              <a:solidFill>
                <a:schemeClr val="tx1">
                  <a:lumMod val="50000"/>
                  <a:lumOff val="50000"/>
                </a:schemeClr>
              </a:solidFill>
              <a:effectLst/>
              <a:latin typeface="Helvetica Neue"/>
            </a:endParaRPr>
          </a:p>
          <a:p>
            <a:pPr algn="ctr"/>
            <a:r>
              <a:rPr lang="en-US" sz="2000" b="1" dirty="0">
                <a:solidFill>
                  <a:schemeClr val="tx1">
                    <a:lumMod val="50000"/>
                    <a:lumOff val="50000"/>
                  </a:schemeClr>
                </a:solidFill>
                <a:effectLst/>
                <a:latin typeface="Helvetica Neue"/>
              </a:rPr>
              <a:t>461,427 members </a:t>
            </a:r>
          </a:p>
          <a:p>
            <a:pPr algn="ctr"/>
            <a:endParaRPr lang="en-US" sz="2000" b="1" dirty="0">
              <a:solidFill>
                <a:schemeClr val="tx1">
                  <a:lumMod val="50000"/>
                  <a:lumOff val="50000"/>
                </a:schemeClr>
              </a:solidFill>
              <a:effectLst/>
              <a:latin typeface="Helvetica Neue"/>
            </a:endParaRPr>
          </a:p>
          <a:p>
            <a:pPr algn="ctr"/>
            <a:r>
              <a:rPr lang="en-US" sz="2000" b="1" dirty="0">
                <a:solidFill>
                  <a:schemeClr val="tx1">
                    <a:lumMod val="50000"/>
                    <a:lumOff val="50000"/>
                  </a:schemeClr>
                </a:solidFill>
                <a:latin typeface="Helvetica Neue"/>
              </a:rPr>
              <a:t>48,453 born on March 13</a:t>
            </a:r>
            <a:r>
              <a:rPr lang="en-US" sz="2000" b="1" baseline="30000" dirty="0">
                <a:solidFill>
                  <a:schemeClr val="tx1">
                    <a:lumMod val="50000"/>
                    <a:lumOff val="50000"/>
                  </a:schemeClr>
                </a:solidFill>
                <a:latin typeface="Helvetica Neue"/>
              </a:rPr>
              <a:t>th</a:t>
            </a:r>
            <a:endParaRPr lang="en-US" sz="2000" b="1" dirty="0">
              <a:solidFill>
                <a:schemeClr val="tx1">
                  <a:lumMod val="50000"/>
                  <a:lumOff val="50000"/>
                </a:schemeClr>
              </a:solidFill>
              <a:latin typeface="Helvetica Neue"/>
            </a:endParaRPr>
          </a:p>
          <a:p>
            <a:pPr algn="ctr"/>
            <a:endParaRPr lang="en-US" sz="2000" b="1" dirty="0">
              <a:solidFill>
                <a:schemeClr val="tx1">
                  <a:lumMod val="50000"/>
                  <a:lumOff val="50000"/>
                </a:schemeClr>
              </a:solidFill>
              <a:effectLst/>
              <a:latin typeface="Helvetica Neue"/>
            </a:endParaRPr>
          </a:p>
          <a:p>
            <a:pPr algn="ctr"/>
            <a:r>
              <a:rPr lang="en-US" sz="2000" b="1" dirty="0">
                <a:solidFill>
                  <a:schemeClr val="tx1">
                    <a:lumMod val="50000"/>
                    <a:lumOff val="50000"/>
                  </a:schemeClr>
                </a:solidFill>
                <a:latin typeface="Helvetica Neue"/>
              </a:rPr>
              <a:t>None born in January</a:t>
            </a:r>
          </a:p>
          <a:p>
            <a:pPr algn="ctr"/>
            <a:endParaRPr lang="en-US" sz="2000" b="1" dirty="0">
              <a:solidFill>
                <a:schemeClr val="tx1">
                  <a:lumMod val="50000"/>
                  <a:lumOff val="50000"/>
                </a:schemeClr>
              </a:solidFill>
              <a:effectLst/>
              <a:latin typeface="Helvetica Neue"/>
            </a:endParaRPr>
          </a:p>
          <a:p>
            <a:pPr algn="ctr"/>
            <a:endParaRPr lang="en-US" sz="2000" dirty="0">
              <a:solidFill>
                <a:schemeClr val="accent5">
                  <a:lumMod val="75000"/>
                </a:schemeClr>
              </a:solidFill>
              <a:latin typeface="Helvetica Neue"/>
            </a:endParaRPr>
          </a:p>
        </p:txBody>
      </p:sp>
      <p:pic>
        <p:nvPicPr>
          <p:cNvPr id="9" name="Picture 8" descr="Chart&#10;&#10;Description automatically generated">
            <a:extLst>
              <a:ext uri="{FF2B5EF4-FFF2-40B4-BE49-F238E27FC236}">
                <a16:creationId xmlns:a16="http://schemas.microsoft.com/office/drawing/2014/main" id="{43A0682B-404C-4D9F-B71E-6EBD1DFBF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72501"/>
            <a:ext cx="4342930" cy="5760720"/>
          </a:xfrm>
          <a:prstGeom prst="rect">
            <a:avLst/>
          </a:prstGeom>
        </p:spPr>
      </p:pic>
    </p:spTree>
    <p:extLst>
      <p:ext uri="{BB962C8B-B14F-4D97-AF65-F5344CB8AC3E}">
        <p14:creationId xmlns:p14="http://schemas.microsoft.com/office/powerpoint/2010/main" val="17893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Summary &amp; Conclusion</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822960"/>
            <a:ext cx="11787692" cy="5940088"/>
          </a:xfrm>
          <a:prstGeom prst="rect">
            <a:avLst/>
          </a:prstGeom>
          <a:noFill/>
        </p:spPr>
        <p:txBody>
          <a:bodyPr wrap="square">
            <a:spAutoFit/>
          </a:bodyPr>
          <a:lstStyle/>
          <a:p>
            <a:r>
              <a:rPr lang="en-US" sz="2000" i="0" dirty="0">
                <a:effectLst/>
                <a:latin typeface="Helvetica Neue"/>
              </a:rPr>
              <a:t>U.S. Birth data from 1994 to 2014 showed:</a:t>
            </a:r>
            <a:endParaRPr lang="en-US" sz="2000" dirty="0">
              <a:solidFill>
                <a:srgbClr val="000000"/>
              </a:solidFill>
              <a:latin typeface="Helvetica Neue"/>
            </a:endParaRPr>
          </a:p>
          <a:p>
            <a:pPr marL="342900" indent="-342900">
              <a:buFont typeface="Arial" panose="020B0604020202020204" pitchFamily="34" charset="0"/>
              <a:buChar char="•"/>
            </a:pPr>
            <a:r>
              <a:rPr lang="en-US" sz="2000" dirty="0">
                <a:solidFill>
                  <a:srgbClr val="000000"/>
                </a:solidFill>
                <a:latin typeface="Helvetica Neue"/>
              </a:rPr>
              <a:t>About 4 million births per year.</a:t>
            </a:r>
          </a:p>
          <a:p>
            <a:pPr marL="342900" indent="-342900">
              <a:buFont typeface="Arial" panose="020B0604020202020204" pitchFamily="34" charset="0"/>
              <a:buChar char="•"/>
            </a:pPr>
            <a:r>
              <a:rPr lang="en-US" sz="2000" dirty="0">
                <a:solidFill>
                  <a:srgbClr val="000000"/>
                </a:solidFill>
                <a:latin typeface="Helvetica Neue"/>
              </a:rPr>
              <a:t>Birth is more likely to happen on weekdays than weekends.</a:t>
            </a:r>
          </a:p>
          <a:p>
            <a:pPr marL="342900" indent="-342900">
              <a:buFont typeface="Arial" panose="020B0604020202020204" pitchFamily="34" charset="0"/>
              <a:buChar char="•"/>
            </a:pPr>
            <a:r>
              <a:rPr lang="en-US" sz="2000" dirty="0">
                <a:solidFill>
                  <a:srgbClr val="000000"/>
                </a:solidFill>
                <a:latin typeface="Helvetica Neue"/>
              </a:rPr>
              <a:t>Most births happen in Summer. The most popular birth month is September. </a:t>
            </a:r>
          </a:p>
          <a:p>
            <a:pPr marL="342900" indent="-342900">
              <a:buFont typeface="Arial" panose="020B0604020202020204" pitchFamily="34" charset="0"/>
              <a:buChar char="•"/>
            </a:pPr>
            <a:r>
              <a:rPr lang="en-US" sz="2000" dirty="0">
                <a:solidFill>
                  <a:srgbClr val="000000"/>
                </a:solidFill>
                <a:latin typeface="Helvetica Neue"/>
              </a:rPr>
              <a:t>Xmas is a cumulative popular birthday, though it falls in the unpopular birthday when looking at individual years.</a:t>
            </a:r>
          </a:p>
          <a:p>
            <a:endParaRPr lang="en-US" sz="2000" dirty="0">
              <a:solidFill>
                <a:srgbClr val="000000"/>
              </a:solidFill>
              <a:latin typeface="Helvetica Neue"/>
            </a:endParaRPr>
          </a:p>
          <a:p>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a:t>
            </a:r>
          </a:p>
          <a:p>
            <a:pPr marL="342900" indent="-342900">
              <a:buFont typeface="Arial" panose="020B0604020202020204" pitchFamily="34" charset="0"/>
              <a:buChar char="•"/>
            </a:pPr>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 births time series shows cyclicity. </a:t>
            </a:r>
          </a:p>
          <a:p>
            <a:pPr marL="342900" indent="-342900">
              <a:buFont typeface="Arial" panose="020B0604020202020204" pitchFamily="34" charset="0"/>
              <a:buChar char="•"/>
            </a:pPr>
            <a:r>
              <a:rPr lang="en-US" sz="2000" dirty="0">
                <a:latin typeface="Helvetica Neue"/>
              </a:rPr>
              <a:t>Every 5 years births drop to unpopular rates.</a:t>
            </a:r>
          </a:p>
          <a:p>
            <a:pPr marL="342900" indent="-342900">
              <a:buFont typeface="Arial" panose="020B0604020202020204" pitchFamily="34" charset="0"/>
              <a:buChar char="•"/>
            </a:pPr>
            <a:r>
              <a:rPr lang="en-US" sz="2000" dirty="0">
                <a:latin typeface="Helvetica Neue"/>
              </a:rPr>
              <a:t>224,642 </a:t>
            </a:r>
            <a:r>
              <a:rPr lang="en-US" sz="2000" dirty="0" err="1">
                <a:latin typeface="Helvetica Neue"/>
              </a:rPr>
              <a:t>americans</a:t>
            </a:r>
            <a:r>
              <a:rPr lang="en-US" sz="2000" dirty="0">
                <a:latin typeface="Helvetica Neue"/>
              </a:rPr>
              <a:t> were born on March 13</a:t>
            </a:r>
            <a:r>
              <a:rPr lang="en-US" sz="2000" baseline="30000" dirty="0">
                <a:latin typeface="Helvetica Neue"/>
              </a:rPr>
              <a:t>th</a:t>
            </a:r>
            <a:r>
              <a:rPr lang="en-US" sz="2000" dirty="0">
                <a:latin typeface="Helvetica Neue"/>
              </a:rPr>
              <a:t> between 1994 and 2014.</a:t>
            </a:r>
          </a:p>
          <a:p>
            <a:endParaRPr lang="en-US" sz="2000" dirty="0">
              <a:solidFill>
                <a:srgbClr val="000000"/>
              </a:solidFill>
              <a:latin typeface="Helvetica Neue"/>
            </a:endParaRPr>
          </a:p>
          <a:p>
            <a:r>
              <a:rPr lang="en-US" sz="2000" dirty="0">
                <a:solidFill>
                  <a:srgbClr val="000000"/>
                </a:solidFill>
                <a:latin typeface="Helvetica Neue"/>
              </a:rPr>
              <a:t>VIP Club, born on a 13th: </a:t>
            </a:r>
          </a:p>
          <a:p>
            <a:pPr marL="342900" indent="-342900">
              <a:buFont typeface="Arial" panose="020B0604020202020204" pitchFamily="34" charset="0"/>
              <a:buChar char="•"/>
            </a:pPr>
            <a:r>
              <a:rPr lang="en-US" sz="2000" dirty="0">
                <a:solidFill>
                  <a:srgbClr val="000000"/>
                </a:solidFill>
                <a:latin typeface="Helvetica Neue"/>
              </a:rPr>
              <a:t>Almost ½ a million </a:t>
            </a:r>
            <a:r>
              <a:rPr lang="en-US" sz="2000" dirty="0" err="1">
                <a:solidFill>
                  <a:srgbClr val="000000"/>
                </a:solidFill>
                <a:latin typeface="Helvetica Neue"/>
              </a:rPr>
              <a:t>americans</a:t>
            </a:r>
            <a:r>
              <a:rPr lang="en-US" sz="2000" dirty="0">
                <a:solidFill>
                  <a:srgbClr val="000000"/>
                </a:solidFill>
                <a:latin typeface="Helvetica Neue"/>
              </a:rPr>
              <a:t> were born on 13</a:t>
            </a:r>
            <a:r>
              <a:rPr lang="en-US" sz="2000" baseline="30000" dirty="0">
                <a:solidFill>
                  <a:srgbClr val="000000"/>
                </a:solidFill>
                <a:latin typeface="Helvetica Neue"/>
              </a:rPr>
              <a:t>th</a:t>
            </a:r>
            <a:r>
              <a:rPr lang="en-US" sz="2000" dirty="0">
                <a:solidFill>
                  <a:srgbClr val="000000"/>
                </a:solidFill>
                <a:latin typeface="Helvetica Neue"/>
              </a:rPr>
              <a:t> between 1994 and 2014 and have </a:t>
            </a:r>
          </a:p>
          <a:p>
            <a:r>
              <a:rPr lang="en-US" sz="2000" dirty="0">
                <a:solidFill>
                  <a:srgbClr val="000000"/>
                </a:solidFill>
                <a:latin typeface="Helvetica Neue"/>
              </a:rPr>
              <a:t>celebrated or will celebrate their 13</a:t>
            </a:r>
            <a:r>
              <a:rPr lang="en-US" sz="2000" baseline="30000" dirty="0">
                <a:solidFill>
                  <a:srgbClr val="000000"/>
                </a:solidFill>
                <a:latin typeface="Helvetica Neue"/>
              </a:rPr>
              <a:t>th</a:t>
            </a:r>
            <a:r>
              <a:rPr lang="en-US" sz="2000" dirty="0">
                <a:solidFill>
                  <a:srgbClr val="000000"/>
                </a:solidFill>
                <a:latin typeface="Helvetica Neue"/>
              </a:rPr>
              <a:t> birthday on a Friday.</a:t>
            </a:r>
          </a:p>
          <a:p>
            <a:pPr marL="342900" indent="-342900">
              <a:buFont typeface="Arial" panose="020B0604020202020204" pitchFamily="34" charset="0"/>
              <a:buChar char="•"/>
            </a:pPr>
            <a:r>
              <a:rPr lang="en-US" sz="2000" dirty="0">
                <a:solidFill>
                  <a:srgbClr val="000000"/>
                </a:solidFill>
                <a:latin typeface="Helvetica Neue"/>
              </a:rPr>
              <a:t>Among them 48,453 were born on March 13</a:t>
            </a:r>
            <a:r>
              <a:rPr lang="en-US" sz="2000" baseline="30000" dirty="0">
                <a:solidFill>
                  <a:srgbClr val="000000"/>
                </a:solidFill>
                <a:latin typeface="Helvetica Neue"/>
              </a:rPr>
              <a:t>th</a:t>
            </a:r>
            <a:r>
              <a:rPr lang="en-US" sz="2000" dirty="0">
                <a:solidFill>
                  <a:srgbClr val="000000"/>
                </a:solidFill>
                <a:latin typeface="Helvetica Neue"/>
              </a:rPr>
              <a:t>. None in January. </a:t>
            </a:r>
          </a:p>
          <a:p>
            <a:endParaRPr lang="en-US" sz="2000" dirty="0">
              <a:solidFill>
                <a:srgbClr val="000000"/>
              </a:solidFill>
              <a:latin typeface="Helvetica Neue"/>
            </a:endParaRPr>
          </a:p>
          <a:p>
            <a:r>
              <a:rPr lang="en-US" sz="2000" dirty="0">
                <a:solidFill>
                  <a:srgbClr val="000000"/>
                </a:solidFill>
                <a:latin typeface="Helvetica Neue"/>
              </a:rPr>
              <a:t>Going Further with the Data: The dataset has many more stories to tell!</a:t>
            </a:r>
          </a:p>
          <a:p>
            <a:endParaRPr lang="en-US" sz="2000" dirty="0">
              <a:solidFill>
                <a:srgbClr val="000000"/>
              </a:solidFill>
              <a:latin typeface="Helvetica Neue"/>
            </a:endParaRPr>
          </a:p>
        </p:txBody>
      </p:sp>
    </p:spTree>
    <p:extLst>
      <p:ext uri="{BB962C8B-B14F-4D97-AF65-F5344CB8AC3E}">
        <p14:creationId xmlns:p14="http://schemas.microsoft.com/office/powerpoint/2010/main" val="116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1116</Words>
  <Application>Microsoft Office PowerPoint</Application>
  <PresentationFormat>Widescreen</PresentationFormat>
  <Paragraphs>96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29</cp:revision>
  <dcterms:created xsi:type="dcterms:W3CDTF">2020-11-28T21:19:31Z</dcterms:created>
  <dcterms:modified xsi:type="dcterms:W3CDTF">2020-11-29T01:28:37Z</dcterms:modified>
</cp:coreProperties>
</file>