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58"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6D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5207" autoAdjust="0"/>
  </p:normalViewPr>
  <p:slideViewPr>
    <p:cSldViewPr snapToGrid="0">
      <p:cViewPr varScale="1">
        <p:scale>
          <a:sx n="71" d="100"/>
          <a:sy n="71" d="100"/>
        </p:scale>
        <p:origin x="96"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1D60D-A3EA-49E8-8119-725038FAD681}"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5F773-9308-4F26-8A53-9EAAF32B243D}" type="slidenum">
              <a:rPr lang="en-US" smtClean="0"/>
              <a:t>‹#›</a:t>
            </a:fld>
            <a:endParaRPr lang="en-US"/>
          </a:p>
        </p:txBody>
      </p:sp>
    </p:spTree>
    <p:extLst>
      <p:ext uri="{BB962C8B-B14F-4D97-AF65-F5344CB8AC3E}">
        <p14:creationId xmlns:p14="http://schemas.microsoft.com/office/powerpoint/2010/main" val="413444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15 minutes presentation which needed to be done for unit 20 of the Springboard Data Science Program. “Craft a Story From a Dataset”.</a:t>
            </a:r>
          </a:p>
          <a:p>
            <a:r>
              <a:rPr lang="en-US" dirty="0"/>
              <a:t>I chose to look into birthdays occurrence and in particular “how popular is MY birthday”.</a:t>
            </a:r>
          </a:p>
        </p:txBody>
      </p:sp>
      <p:sp>
        <p:nvSpPr>
          <p:cNvPr id="4" name="Slide Number Placeholder 3"/>
          <p:cNvSpPr>
            <a:spLocks noGrp="1"/>
          </p:cNvSpPr>
          <p:nvPr>
            <p:ph type="sldNum" sz="quarter" idx="5"/>
          </p:nvPr>
        </p:nvSpPr>
        <p:spPr/>
        <p:txBody>
          <a:bodyPr/>
          <a:lstStyle/>
          <a:p>
            <a:fld id="{B3E5F773-9308-4F26-8A53-9EAAF32B243D}" type="slidenum">
              <a:rPr lang="en-US" smtClean="0"/>
              <a:t>1</a:t>
            </a:fld>
            <a:endParaRPr lang="en-US"/>
          </a:p>
        </p:txBody>
      </p:sp>
    </p:spTree>
    <p:extLst>
      <p:ext uri="{BB962C8B-B14F-4D97-AF65-F5344CB8AC3E}">
        <p14:creationId xmlns:p14="http://schemas.microsoft.com/office/powerpoint/2010/main" val="168062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why is that a while back I read an article in Towards Data Science called “how popular is your birthday”. I thought it was not really answering the question especially “How Popular is MY Birthday” ;). So I set out to get the data and doing  so I ran into the original article which was called “Some people are too superstitious to have a baby on Friday the 13</a:t>
            </a:r>
            <a:r>
              <a:rPr lang="en-US" baseline="30000" dirty="0"/>
              <a:t>th</a:t>
            </a:r>
            <a:r>
              <a:rPr lang="en-US" dirty="0"/>
              <a:t>” The title amused me because I was born on March 13</a:t>
            </a:r>
            <a:r>
              <a:rPr lang="en-US" baseline="30000" dirty="0"/>
              <a:t>th</a:t>
            </a:r>
            <a:r>
              <a:rPr lang="en-US" dirty="0"/>
              <a:t> and I celebrated my 13</a:t>
            </a:r>
            <a:r>
              <a:rPr lang="en-US" baseline="30000" dirty="0"/>
              <a:t>th</a:t>
            </a:r>
            <a:r>
              <a:rPr lang="en-US" dirty="0"/>
              <a:t> birthday on a Friday. It is a very short article I recommend for the dramatic visualization of the data.</a:t>
            </a:r>
          </a:p>
          <a:p>
            <a:r>
              <a:rPr lang="en-US" dirty="0"/>
              <a:t>The data I will be using consists of daily U.S. births which happened between 1994 and 2014 as reported by the Social Security Administration and the National Center for Health Statistics.</a:t>
            </a:r>
          </a:p>
        </p:txBody>
      </p:sp>
      <p:sp>
        <p:nvSpPr>
          <p:cNvPr id="4" name="Slide Number Placeholder 3"/>
          <p:cNvSpPr>
            <a:spLocks noGrp="1"/>
          </p:cNvSpPr>
          <p:nvPr>
            <p:ph type="sldNum" sz="quarter" idx="5"/>
          </p:nvPr>
        </p:nvSpPr>
        <p:spPr/>
        <p:txBody>
          <a:bodyPr/>
          <a:lstStyle/>
          <a:p>
            <a:fld id="{B3E5F773-9308-4F26-8A53-9EAAF32B243D}" type="slidenum">
              <a:rPr lang="en-US" smtClean="0"/>
              <a:t>2</a:t>
            </a:fld>
            <a:endParaRPr lang="en-US"/>
          </a:p>
        </p:txBody>
      </p:sp>
    </p:spTree>
    <p:extLst>
      <p:ext uri="{BB962C8B-B14F-4D97-AF65-F5344CB8AC3E}">
        <p14:creationId xmlns:p14="http://schemas.microsoft.com/office/powerpoint/2010/main" val="300552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Birth may happen naturally or may be medically induced for practical or medical reasons. According to the CDC induction is a common practice which has been slowly declining since 2010 and the current rate of induction is 23%.  Such high rates suggest that induction is likely happening all year round rather than for convenience around major holidays.</a:t>
            </a:r>
          </a:p>
          <a:p>
            <a:r>
              <a:rPr lang="en-US" dirty="0"/>
              <a:t>My questions for the data set are:</a:t>
            </a:r>
          </a:p>
          <a:p>
            <a:pPr marL="342900" indent="-342900">
              <a:buFontTx/>
              <a:buChar char="-"/>
            </a:pPr>
            <a:r>
              <a:rPr lang="en-US" sz="1200" b="0" i="0" dirty="0">
                <a:solidFill>
                  <a:srgbClr val="000000"/>
                </a:solidFill>
                <a:effectLst/>
                <a:latin typeface="Helvetica Neue"/>
              </a:rPr>
              <a:t>Which birthdays have the </a:t>
            </a:r>
            <a:r>
              <a:rPr lang="en-US" sz="1200" b="1" i="0" dirty="0">
                <a:solidFill>
                  <a:schemeClr val="accent5">
                    <a:lumMod val="75000"/>
                  </a:schemeClr>
                </a:solidFill>
                <a:effectLst/>
                <a:latin typeface="Helvetica Neue"/>
              </a:rPr>
              <a:t>most births</a:t>
            </a:r>
            <a:r>
              <a:rPr lang="en-US" sz="1200" b="0" i="0" dirty="0">
                <a:solidFill>
                  <a:srgbClr val="000000"/>
                </a:solidFill>
                <a:effectLst/>
                <a:latin typeface="Helvetica Neue"/>
              </a:rPr>
              <a:t>? the </a:t>
            </a:r>
            <a:r>
              <a:rPr lang="en-US" sz="1200" b="1" i="0" dirty="0">
                <a:solidFill>
                  <a:schemeClr val="accent5">
                    <a:lumMod val="75000"/>
                  </a:schemeClr>
                </a:solidFill>
                <a:effectLst/>
                <a:latin typeface="Helvetica Neue"/>
              </a:rPr>
              <a:t>least births</a:t>
            </a:r>
            <a:r>
              <a:rPr lang="en-US" sz="1200" b="0" i="0" dirty="0">
                <a:solidFill>
                  <a:srgbClr val="000000"/>
                </a:solidFill>
                <a:effectLst/>
                <a:latin typeface="Helvetica Neue"/>
              </a:rPr>
              <a:t>? </a:t>
            </a:r>
          </a:p>
          <a:p>
            <a:pPr marL="342900" indent="-342900">
              <a:buFontTx/>
              <a:buChar char="-"/>
            </a:pPr>
            <a:r>
              <a:rPr lang="en-US" sz="1200" dirty="0">
                <a:solidFill>
                  <a:srgbClr val="000000"/>
                </a:solidFill>
                <a:latin typeface="Helvetica Neue"/>
              </a:rPr>
              <a:t>I</a:t>
            </a:r>
            <a:r>
              <a:rPr lang="en-US" sz="1200" b="0" i="0" dirty="0">
                <a:solidFill>
                  <a:srgbClr val="000000"/>
                </a:solidFill>
                <a:effectLst/>
                <a:latin typeface="Helvetica Neue"/>
              </a:rPr>
              <a:t>s it consistent throughout the years (</a:t>
            </a:r>
            <a:r>
              <a:rPr lang="en-US" sz="1200" b="1" i="0" dirty="0">
                <a:solidFill>
                  <a:schemeClr val="accent5">
                    <a:lumMod val="75000"/>
                  </a:schemeClr>
                </a:solidFill>
                <a:effectLst/>
                <a:latin typeface="Helvetica Neue"/>
              </a:rPr>
              <a:t>1994-2014</a:t>
            </a:r>
            <a:r>
              <a:rPr lang="en-US" sz="1200" b="0" i="0" dirty="0">
                <a:solidFill>
                  <a:srgbClr val="000000"/>
                </a:solidFill>
                <a:effectLst/>
                <a:latin typeface="Helvetica Neue"/>
              </a:rPr>
              <a:t>)?</a:t>
            </a:r>
          </a:p>
          <a:p>
            <a:pPr marL="342900" indent="-342900">
              <a:buFontTx/>
              <a:buChar char="-"/>
            </a:pPr>
            <a:r>
              <a:rPr lang="en-US" sz="1200" b="0" i="0" dirty="0">
                <a:solidFill>
                  <a:srgbClr val="000000"/>
                </a:solidFill>
                <a:effectLst/>
                <a:latin typeface="Helvetica Neue"/>
              </a:rPr>
              <a:t>What about births on </a:t>
            </a:r>
            <a:r>
              <a:rPr lang="en-US" sz="1200" b="1" i="0" dirty="0">
                <a:solidFill>
                  <a:schemeClr val="accent5">
                    <a:lumMod val="75000"/>
                  </a:schemeClr>
                </a:solidFill>
                <a:effectLst/>
                <a:latin typeface="Helvetica Neue"/>
              </a:rPr>
              <a:t>my birthday</a:t>
            </a:r>
            <a:r>
              <a:rPr lang="en-US" sz="1200" dirty="0">
                <a:solidFill>
                  <a:srgbClr val="000000"/>
                </a:solidFill>
                <a:latin typeface="Helvetica Neue"/>
              </a:rPr>
              <a:t> </a:t>
            </a:r>
            <a:r>
              <a:rPr lang="en-US" sz="1200" b="0" i="0" dirty="0">
                <a:solidFill>
                  <a:srgbClr val="000000"/>
                </a:solidFill>
                <a:effectLst/>
                <a:latin typeface="Helvetica Neue"/>
              </a:rPr>
              <a:t>(March 13</a:t>
            </a:r>
            <a:r>
              <a:rPr lang="en-US" sz="1200" b="0" i="0" baseline="30000" dirty="0">
                <a:solidFill>
                  <a:srgbClr val="000000"/>
                </a:solidFill>
                <a:effectLst/>
                <a:latin typeface="Helvetica Neue"/>
              </a:rPr>
              <a:t>th</a:t>
            </a:r>
            <a:r>
              <a:rPr lang="en-US" sz="1200" b="0" i="0" dirty="0">
                <a:solidFill>
                  <a:srgbClr val="000000"/>
                </a:solidFill>
                <a:effectLst/>
                <a:latin typeface="Helvetica Neue"/>
              </a:rPr>
              <a:t>)?</a:t>
            </a:r>
          </a:p>
          <a:p>
            <a:pPr marL="342900" indent="-342900">
              <a:buFontTx/>
              <a:buChar char="-"/>
            </a:pPr>
            <a:r>
              <a:rPr lang="en-US" sz="1200" b="0" i="0" dirty="0">
                <a:solidFill>
                  <a:srgbClr val="000000"/>
                </a:solidFill>
                <a:effectLst/>
                <a:latin typeface="Helvetica Neue"/>
              </a:rPr>
              <a:t>How many kids are part of the </a:t>
            </a:r>
            <a:r>
              <a:rPr lang="en-US" sz="1200" b="1" i="0" dirty="0">
                <a:solidFill>
                  <a:schemeClr val="accent5">
                    <a:lumMod val="75000"/>
                  </a:schemeClr>
                </a:solidFill>
                <a:effectLst/>
                <a:latin typeface="Helvetica Neue"/>
              </a:rPr>
              <a:t>"13</a:t>
            </a:r>
            <a:r>
              <a:rPr lang="en-US" sz="1200" b="1" i="0" baseline="30000" dirty="0">
                <a:solidFill>
                  <a:schemeClr val="accent5">
                    <a:lumMod val="75000"/>
                  </a:schemeClr>
                </a:solidFill>
                <a:effectLst/>
                <a:latin typeface="Helvetica Neue"/>
              </a:rPr>
              <a:t>th</a:t>
            </a:r>
            <a:r>
              <a:rPr lang="en-US" sz="1200" b="1" i="0" dirty="0">
                <a:solidFill>
                  <a:schemeClr val="accent5">
                    <a:lumMod val="75000"/>
                  </a:schemeClr>
                </a:solidFill>
                <a:effectLst/>
                <a:latin typeface="Helvetica Neue"/>
              </a:rPr>
              <a:t> Birthday on Friday 13th" VIP13 club </a:t>
            </a:r>
            <a:r>
              <a:rPr lang="en-US" sz="1200" b="0" i="0" dirty="0">
                <a:solidFill>
                  <a:srgbClr val="000000"/>
                </a:solidFill>
                <a:effectLst/>
                <a:latin typeface="Helvetica Neue"/>
              </a:rPr>
              <a:t>(like I do)?</a:t>
            </a:r>
          </a:p>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3</a:t>
            </a:fld>
            <a:endParaRPr lang="en-US"/>
          </a:p>
        </p:txBody>
      </p:sp>
    </p:spTree>
    <p:extLst>
      <p:ext uri="{BB962C8B-B14F-4D97-AF65-F5344CB8AC3E}">
        <p14:creationId xmlns:p14="http://schemas.microsoft.com/office/powerpoint/2010/main" val="361565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look at the bulk data to see what it is made of:</a:t>
            </a:r>
          </a:p>
          <a:p>
            <a:r>
              <a:rPr lang="en-US" dirty="0"/>
              <a:t>There is an average of 4.1 million births in the U.S. each year from 1994 to 2014, ranging from 3.88 to 4.38 millions. This makes a total of 85.71 million babies born in the U.S. between 1994 and 2014. All in all there is not a huge variation of the total births throughout the years. </a:t>
            </a:r>
          </a:p>
          <a:p>
            <a:r>
              <a:rPr lang="en-US" dirty="0"/>
              <a:t>The distribution of births within months does not show much variation. It tends to reflect the number of days that contains each months i.e. months with 31 days tends to dominate, except September which bears more births than October.</a:t>
            </a:r>
          </a:p>
          <a:p>
            <a:r>
              <a:rPr lang="en-US" dirty="0"/>
              <a:t>Births tends to happen rather during the week than during the weekend. There were 8 to 9 million births on Saturday and Sunday, while there is at least 13 million births each weekday.</a:t>
            </a:r>
          </a:p>
        </p:txBody>
      </p:sp>
      <p:sp>
        <p:nvSpPr>
          <p:cNvPr id="4" name="Slide Number Placeholder 3"/>
          <p:cNvSpPr>
            <a:spLocks noGrp="1"/>
          </p:cNvSpPr>
          <p:nvPr>
            <p:ph type="sldNum" sz="quarter" idx="5"/>
          </p:nvPr>
        </p:nvSpPr>
        <p:spPr/>
        <p:txBody>
          <a:bodyPr/>
          <a:lstStyle/>
          <a:p>
            <a:fld id="{B3E5F773-9308-4F26-8A53-9EAAF32B243D}" type="slidenum">
              <a:rPr lang="en-US" smtClean="0"/>
              <a:t>4</a:t>
            </a:fld>
            <a:endParaRPr lang="en-US"/>
          </a:p>
        </p:txBody>
      </p:sp>
    </p:spTree>
    <p:extLst>
      <p:ext uri="{BB962C8B-B14F-4D97-AF65-F5344CB8AC3E}">
        <p14:creationId xmlns:p14="http://schemas.microsoft.com/office/powerpoint/2010/main" val="41208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be looking at birthdays. The way I handled it is very simple:</a:t>
            </a:r>
          </a:p>
          <a:p>
            <a:r>
              <a:rPr lang="en-US" dirty="0"/>
              <a:t>- first I collected the top 13 most (and least) popular birthday for each year between 1994 and 2014.</a:t>
            </a:r>
          </a:p>
          <a:p>
            <a:r>
              <a:rPr lang="en-US" dirty="0"/>
              <a:t>- then for each birthday I summed up the births that happened between 1994 and 2014.</a:t>
            </a:r>
          </a:p>
          <a:p>
            <a:pPr marL="0" indent="0">
              <a:buFontTx/>
              <a:buNone/>
            </a:pPr>
            <a:r>
              <a:rPr lang="en-US" dirty="0"/>
              <a:t>- finally the resulting </a:t>
            </a:r>
            <a:r>
              <a:rPr lang="en-US" dirty="0" err="1"/>
              <a:t>dataframe</a:t>
            </a:r>
            <a:r>
              <a:rPr lang="en-US" dirty="0"/>
              <a:t> is plotted as a calendar heatmap.</a:t>
            </a:r>
          </a:p>
          <a:p>
            <a:pPr marL="171450" indent="-171450">
              <a:buFontTx/>
              <a:buChar char="-"/>
            </a:pPr>
            <a:endParaRPr lang="en-US" dirty="0"/>
          </a:p>
          <a:p>
            <a:pPr marL="0" indent="0">
              <a:buFontTx/>
              <a:buNone/>
            </a:pPr>
            <a:r>
              <a:rPr lang="en-US" dirty="0"/>
              <a:t>(to the left) The </a:t>
            </a:r>
            <a:r>
              <a:rPr lang="en-US" dirty="0" err="1"/>
              <a:t>heatcalendar</a:t>
            </a:r>
            <a:r>
              <a:rPr lang="en-US" dirty="0"/>
              <a:t> of the most popular birthdays show the vast majority of popular birthday happens during the second half of the year. September seems to be the most popular birthday month.</a:t>
            </a:r>
          </a:p>
          <a:p>
            <a:pPr marL="0" indent="0">
              <a:buFontTx/>
              <a:buNone/>
            </a:pPr>
            <a:r>
              <a:rPr lang="en-US" dirty="0"/>
              <a:t>(middle) The least popular birthdays can be summarized as "not happening in Summer'. Interestingly </a:t>
            </a:r>
            <a:r>
              <a:rPr lang="en-US" dirty="0" err="1"/>
              <a:t>christmas</a:t>
            </a:r>
            <a:r>
              <a:rPr lang="en-US" dirty="0"/>
              <a:t> (12/25) showed one of the lowest daily births for some years, but when cumulated over 21 years it turns out to be a popular birthday. </a:t>
            </a:r>
          </a:p>
          <a:p>
            <a:pPr marL="0" indent="0">
              <a:buFontTx/>
              <a:buNone/>
            </a:pPr>
            <a:r>
              <a:rPr lang="en-US" dirty="0"/>
              <a:t>(to the right) Once </a:t>
            </a:r>
            <a:r>
              <a:rPr lang="en-US" dirty="0" err="1"/>
              <a:t>christmas</a:t>
            </a:r>
            <a:r>
              <a:rPr lang="en-US" dirty="0"/>
              <a:t> is removed from the least popular birthdays, the picture is clearer. We can see that </a:t>
            </a:r>
            <a:r>
              <a:rPr lang="en-US" dirty="0" err="1"/>
              <a:t>christmas</a:t>
            </a:r>
            <a:r>
              <a:rPr lang="en-US" dirty="0"/>
              <a:t> eve (12/24) and the Thanksgiving period (the 4th Thursday of November) come second and third in the highest birth rates within the unpopular birthdays. The month with the less popular birthdays are found in January, February and March. Note that the popular birthdays bear 2.5 times more births than the unpopular birthdays.</a:t>
            </a:r>
          </a:p>
          <a:p>
            <a:pPr marL="0" indent="0">
              <a:buFontTx/>
              <a:buNone/>
            </a:pPr>
            <a:r>
              <a:rPr lang="en-US" dirty="0"/>
              <a:t>My birthday, March 13</a:t>
            </a:r>
            <a:r>
              <a:rPr lang="en-US" baseline="30000" dirty="0"/>
              <a:t>th</a:t>
            </a:r>
            <a:r>
              <a:rPr lang="en-US" dirty="0"/>
              <a:t>, turned out to be an unpopular birthday with an average birth count for its category.</a:t>
            </a:r>
          </a:p>
        </p:txBody>
      </p:sp>
      <p:sp>
        <p:nvSpPr>
          <p:cNvPr id="4" name="Slide Number Placeholder 3"/>
          <p:cNvSpPr>
            <a:spLocks noGrp="1"/>
          </p:cNvSpPr>
          <p:nvPr>
            <p:ph type="sldNum" sz="quarter" idx="5"/>
          </p:nvPr>
        </p:nvSpPr>
        <p:spPr/>
        <p:txBody>
          <a:bodyPr/>
          <a:lstStyle/>
          <a:p>
            <a:fld id="{B3E5F773-9308-4F26-8A53-9EAAF32B243D}" type="slidenum">
              <a:rPr lang="en-US" smtClean="0"/>
              <a:t>5</a:t>
            </a:fld>
            <a:endParaRPr lang="en-US"/>
          </a:p>
        </p:txBody>
      </p:sp>
    </p:spTree>
    <p:extLst>
      <p:ext uri="{BB962C8B-B14F-4D97-AF65-F5344CB8AC3E}">
        <p14:creationId xmlns:p14="http://schemas.microsoft.com/office/powerpoint/2010/main" val="2872595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'March 13th' time series plot shows an interesting cyclicity. The birth rate on March 13th tends to drop dramatically (-6,000) every five years. It has nothing to do with superstition (i.e. falling on a Friday) or leap years or anything obvious related to birth.</a:t>
            </a:r>
          </a:p>
          <a:p>
            <a:r>
              <a:rPr lang="en-US" dirty="0"/>
              <a:t>We can see also a cyclicity in the most popular birthdays (upper group from 11k to 16k births) and the least popular birthdays (lower group from 7k to 11k).</a:t>
            </a:r>
          </a:p>
          <a:p>
            <a:r>
              <a:rPr lang="en-US" dirty="0"/>
              <a:t>For the numbers: 224,642 babies were born on March 13th between 1994 and 2014.</a:t>
            </a:r>
          </a:p>
        </p:txBody>
      </p:sp>
      <p:sp>
        <p:nvSpPr>
          <p:cNvPr id="4" name="Slide Number Placeholder 3"/>
          <p:cNvSpPr>
            <a:spLocks noGrp="1"/>
          </p:cNvSpPr>
          <p:nvPr>
            <p:ph type="sldNum" sz="quarter" idx="5"/>
          </p:nvPr>
        </p:nvSpPr>
        <p:spPr/>
        <p:txBody>
          <a:bodyPr/>
          <a:lstStyle/>
          <a:p>
            <a:fld id="{B3E5F773-9308-4F26-8A53-9EAAF32B243D}" type="slidenum">
              <a:rPr lang="en-US" smtClean="0"/>
              <a:t>6</a:t>
            </a:fld>
            <a:endParaRPr lang="en-US"/>
          </a:p>
        </p:txBody>
      </p:sp>
    </p:spTree>
    <p:extLst>
      <p:ext uri="{BB962C8B-B14F-4D97-AF65-F5344CB8AC3E}">
        <p14:creationId xmlns:p14="http://schemas.microsoft.com/office/powerpoint/2010/main" val="570937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VIP Club from 1994 to 2014:</a:t>
            </a:r>
          </a:p>
          <a:p>
            <a:r>
              <a:rPr lang="en-US" dirty="0"/>
              <a:t>- 460,584 </a:t>
            </a:r>
            <a:r>
              <a:rPr lang="en-US" dirty="0" err="1"/>
              <a:t>americans</a:t>
            </a:r>
            <a:r>
              <a:rPr lang="en-US" dirty="0"/>
              <a:t> have celebrated or will celebrate their 13th birthday on a Friday 13th. This represent 0.5% of the 85.7 millions babies born between 1994 and 2014.</a:t>
            </a:r>
          </a:p>
          <a:p>
            <a:r>
              <a:rPr lang="en-US" dirty="0"/>
              <a:t>- 48,453 </a:t>
            </a:r>
            <a:r>
              <a:rPr lang="en-US" dirty="0" err="1"/>
              <a:t>americans</a:t>
            </a:r>
            <a:r>
              <a:rPr lang="en-US" dirty="0"/>
              <a:t> were  born on March 13th. This represent 0.06% of the 85.7 millions babies born between 1994 and 2014.</a:t>
            </a:r>
          </a:p>
          <a:p>
            <a:r>
              <a:rPr lang="en-US" dirty="0"/>
              <a:t>- Note that March 13th 2013 fell on a Wednesday.</a:t>
            </a:r>
          </a:p>
        </p:txBody>
      </p:sp>
      <p:sp>
        <p:nvSpPr>
          <p:cNvPr id="4" name="Slide Number Placeholder 3"/>
          <p:cNvSpPr>
            <a:spLocks noGrp="1"/>
          </p:cNvSpPr>
          <p:nvPr>
            <p:ph type="sldNum" sz="quarter" idx="5"/>
          </p:nvPr>
        </p:nvSpPr>
        <p:spPr/>
        <p:txBody>
          <a:bodyPr/>
          <a:lstStyle/>
          <a:p>
            <a:fld id="{B3E5F773-9308-4F26-8A53-9EAAF32B243D}" type="slidenum">
              <a:rPr lang="en-US" smtClean="0"/>
              <a:t>7</a:t>
            </a:fld>
            <a:endParaRPr lang="en-US"/>
          </a:p>
        </p:txBody>
      </p:sp>
    </p:spTree>
    <p:extLst>
      <p:ext uri="{BB962C8B-B14F-4D97-AF65-F5344CB8AC3E}">
        <p14:creationId xmlns:p14="http://schemas.microsoft.com/office/powerpoint/2010/main" val="2207940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8</a:t>
            </a:fld>
            <a:endParaRPr lang="en-US"/>
          </a:p>
        </p:txBody>
      </p:sp>
    </p:spTree>
    <p:extLst>
      <p:ext uri="{BB962C8B-B14F-4D97-AF65-F5344CB8AC3E}">
        <p14:creationId xmlns:p14="http://schemas.microsoft.com/office/powerpoint/2010/main" val="295962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9045-591F-4B77-B286-512FDEB215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0DA9E-12DE-4289-ADEC-1BE7765F3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EC9A4F-32D7-4D08-A2EB-2C2D8EE10D18}"/>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5" name="Footer Placeholder 4">
            <a:extLst>
              <a:ext uri="{FF2B5EF4-FFF2-40B4-BE49-F238E27FC236}">
                <a16:creationId xmlns:a16="http://schemas.microsoft.com/office/drawing/2014/main" id="{2616DA32-A596-46E1-B9AB-F6936C611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E4FE1-1338-4E7B-A393-42287F86F7A0}"/>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76926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682B-E22A-438B-B990-67E41F07E8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304EB1-C82B-4D02-9D81-E801D37522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05458-7A1F-4701-9A44-4BF04BF20D84}"/>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5" name="Footer Placeholder 4">
            <a:extLst>
              <a:ext uri="{FF2B5EF4-FFF2-40B4-BE49-F238E27FC236}">
                <a16:creationId xmlns:a16="http://schemas.microsoft.com/office/drawing/2014/main" id="{DAB8910C-12C3-4346-AC53-E40D48746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626FE-59B5-4786-96CE-6BE102EFD041}"/>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149468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4BB89-94C3-4283-88C1-F1116EBF9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4A6BD5-66B9-46CF-91B1-F69F5BE32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CBF32-B2F2-4EC4-9434-22948DE078CA}"/>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5" name="Footer Placeholder 4">
            <a:extLst>
              <a:ext uri="{FF2B5EF4-FFF2-40B4-BE49-F238E27FC236}">
                <a16:creationId xmlns:a16="http://schemas.microsoft.com/office/drawing/2014/main" id="{593A7274-7ED8-41FC-81C7-5F16399A3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38A8D-D004-4D4A-A334-FA7A38407904}"/>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56949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72EF-F025-49D6-B956-0DBB15881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D9E3EB-73F2-4D72-867F-2044B062C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6D237-32A1-4BFD-A9F2-FAE0C0E3B07A}"/>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5" name="Footer Placeholder 4">
            <a:extLst>
              <a:ext uri="{FF2B5EF4-FFF2-40B4-BE49-F238E27FC236}">
                <a16:creationId xmlns:a16="http://schemas.microsoft.com/office/drawing/2014/main" id="{F5157A38-B977-4F4C-B3A7-3928F9AE8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2AD55-AE23-458B-B50C-E212E62323C8}"/>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66092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1873-4596-409C-90C5-5F18777C5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9E5687-5F8C-4A8E-B14A-DFD27384A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96330-C88C-47F7-96F8-7C5420349123}"/>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5" name="Footer Placeholder 4">
            <a:extLst>
              <a:ext uri="{FF2B5EF4-FFF2-40B4-BE49-F238E27FC236}">
                <a16:creationId xmlns:a16="http://schemas.microsoft.com/office/drawing/2014/main" id="{BCB2AFBA-95D4-48D9-B796-71EA278AB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64381-3F8C-41B5-A787-3CF0DF59411B}"/>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91009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420E-F5B1-4708-AFA4-840576354E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11E38-BBF6-4B8B-849A-D6EFC4D457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2D578E-02B8-4B6E-9A8E-88C5D04C4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8F968-5740-43C9-A85A-A999E21371DF}"/>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6" name="Footer Placeholder 5">
            <a:extLst>
              <a:ext uri="{FF2B5EF4-FFF2-40B4-BE49-F238E27FC236}">
                <a16:creationId xmlns:a16="http://schemas.microsoft.com/office/drawing/2014/main" id="{004061BE-304F-4FBF-B700-80EA0D030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F0EE56-8482-47E5-AEEF-C0A3D1701D04}"/>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2806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3137-DBFB-4C1E-921C-977CABAC26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496B53-F857-4281-AA07-F17E13DFC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5C7FB9-AE18-4DCA-9843-B144762F39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1BBE21-29A7-4B66-B33D-EF8F957A7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9C9844-6AD5-434C-84CA-A3E30C3F2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D3E8A-2A1B-4D9E-905A-DE22DF30EE64}"/>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8" name="Footer Placeholder 7">
            <a:extLst>
              <a:ext uri="{FF2B5EF4-FFF2-40B4-BE49-F238E27FC236}">
                <a16:creationId xmlns:a16="http://schemas.microsoft.com/office/drawing/2014/main" id="{5224BF80-E8FE-4AEB-A6E1-A75004A321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F5067-0245-4F29-A642-FFC728289932}"/>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35316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EEC1-6997-4484-B421-110E428F9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C3853-2FDE-4121-8521-C96C81FCC3BB}"/>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4" name="Footer Placeholder 3">
            <a:extLst>
              <a:ext uri="{FF2B5EF4-FFF2-40B4-BE49-F238E27FC236}">
                <a16:creationId xmlns:a16="http://schemas.microsoft.com/office/drawing/2014/main" id="{2F23F7BC-8F04-4C4F-8D0F-1D100E74A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B5B177-6328-40C1-A8A6-AB921E8553E2}"/>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1824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0F55C2-354F-4029-9F63-606D66A6A123}"/>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3" name="Footer Placeholder 2">
            <a:extLst>
              <a:ext uri="{FF2B5EF4-FFF2-40B4-BE49-F238E27FC236}">
                <a16:creationId xmlns:a16="http://schemas.microsoft.com/office/drawing/2014/main" id="{C3D1E32B-D5E4-44E3-9273-A197B8298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FDEE28-31B5-413F-BD73-A14936192C7A}"/>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97539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F5FB-6C30-4F04-9ABB-FC17DCB29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735C7-7A76-47AC-9A3E-C6F0B96E9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2093D7-0013-48FA-AE5F-11DA94584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F3AB0-AF30-4FA0-98F5-024221FFA942}"/>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6" name="Footer Placeholder 5">
            <a:extLst>
              <a:ext uri="{FF2B5EF4-FFF2-40B4-BE49-F238E27FC236}">
                <a16:creationId xmlns:a16="http://schemas.microsoft.com/office/drawing/2014/main" id="{547420B2-0811-401D-B272-70A1471FA8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90095-647E-4D63-AF7B-19F8DFE73FBA}"/>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20327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F2B9-E0C7-4744-BADA-82AA1F7B5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081334-18A1-4032-95B4-3821C35D8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6F2D76-29F0-4756-A489-9698ECB0A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0409C-771E-4D83-89D5-DF54FC3FB66E}"/>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6" name="Footer Placeholder 5">
            <a:extLst>
              <a:ext uri="{FF2B5EF4-FFF2-40B4-BE49-F238E27FC236}">
                <a16:creationId xmlns:a16="http://schemas.microsoft.com/office/drawing/2014/main" id="{DF88A8A3-8FB4-4DF4-9407-888724E6B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8DD91-D69C-4E2B-BF61-CC48C6D3BB86}"/>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4556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1D078-4EB7-4450-AB7B-4351C354A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8442B9-69D3-4F1A-BAAD-A01EEDEE7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FFD2F-7C99-4D1D-B822-AA4C63885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EFB26-427F-4E96-A5C3-C6DE3DFCEB8B}" type="datetimeFigureOut">
              <a:rPr lang="en-US" smtClean="0"/>
              <a:t>12/2/2020</a:t>
            </a:fld>
            <a:endParaRPr lang="en-US"/>
          </a:p>
        </p:txBody>
      </p:sp>
      <p:sp>
        <p:nvSpPr>
          <p:cNvPr id="5" name="Footer Placeholder 4">
            <a:extLst>
              <a:ext uri="{FF2B5EF4-FFF2-40B4-BE49-F238E27FC236}">
                <a16:creationId xmlns:a16="http://schemas.microsoft.com/office/drawing/2014/main" id="{C41CD767-8FA5-405D-A11B-3E17872CBD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AEDCF4-EA9D-4A93-BB74-8BD987105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98D4E-B4AD-4F35-B04B-B580F2A07161}" type="slidenum">
              <a:rPr lang="en-US" smtClean="0"/>
              <a:t>‹#›</a:t>
            </a:fld>
            <a:endParaRPr lang="en-US"/>
          </a:p>
        </p:txBody>
      </p:sp>
    </p:spTree>
    <p:extLst>
      <p:ext uri="{BB962C8B-B14F-4D97-AF65-F5344CB8AC3E}">
        <p14:creationId xmlns:p14="http://schemas.microsoft.com/office/powerpoint/2010/main" val="295032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D34C28E-31DB-4166-BA69-2DF465050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82"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C89D22-2FD6-4B4B-954D-0B4EB2429383}"/>
              </a:ext>
            </a:extLst>
          </p:cNvPr>
          <p:cNvSpPr txBox="1"/>
          <p:nvPr/>
        </p:nvSpPr>
        <p:spPr>
          <a:xfrm>
            <a:off x="5628771" y="2014539"/>
            <a:ext cx="6408547" cy="3600986"/>
          </a:xfrm>
          <a:prstGeom prst="rect">
            <a:avLst/>
          </a:prstGeom>
          <a:noFill/>
        </p:spPr>
        <p:txBody>
          <a:bodyPr wrap="square" rtlCol="0">
            <a:spAutoFit/>
          </a:bodyPr>
          <a:lstStyle/>
          <a:p>
            <a:pPr algn="ctr"/>
            <a:r>
              <a:rPr lang="en-US" sz="5400" b="1" dirty="0">
                <a:solidFill>
                  <a:schemeClr val="accent5">
                    <a:lumMod val="75000"/>
                  </a:schemeClr>
                </a:solidFill>
                <a:latin typeface="Segoe UI" panose="020B0502040204020203" pitchFamily="34" charset="0"/>
                <a:cs typeface="Segoe UI" panose="020B0502040204020203" pitchFamily="34" charset="0"/>
              </a:rPr>
              <a:t>How Popular is </a:t>
            </a:r>
          </a:p>
          <a:p>
            <a:pPr algn="ctr"/>
            <a:r>
              <a:rPr lang="en-US" sz="5400" b="1" dirty="0">
                <a:solidFill>
                  <a:schemeClr val="accent5">
                    <a:lumMod val="75000"/>
                  </a:schemeClr>
                </a:solidFill>
                <a:latin typeface="Segoe UI" panose="020B0502040204020203" pitchFamily="34" charset="0"/>
                <a:cs typeface="Segoe UI" panose="020B0502040204020203" pitchFamily="34" charset="0"/>
              </a:rPr>
              <a:t>my Birthday?</a:t>
            </a:r>
          </a:p>
          <a:p>
            <a:pPr algn="ctr"/>
            <a:endParaRPr lang="en-US" b="1" dirty="0">
              <a:solidFill>
                <a:schemeClr val="accent5">
                  <a:lumMod val="75000"/>
                </a:schemeClr>
              </a:solidFill>
              <a:latin typeface="Segoe UI" panose="020B0502040204020203" pitchFamily="34" charset="0"/>
              <a:cs typeface="Segoe UI" panose="020B0502040204020203" pitchFamily="34" charset="0"/>
            </a:endParaRPr>
          </a:p>
          <a:p>
            <a:pPr algn="ctr"/>
            <a:r>
              <a:rPr lang="en-US" b="1" dirty="0">
                <a:solidFill>
                  <a:schemeClr val="accent5">
                    <a:lumMod val="75000"/>
                  </a:schemeClr>
                </a:solidFill>
                <a:latin typeface="Segoe UI" panose="020B0502040204020203" pitchFamily="34" charset="0"/>
                <a:cs typeface="Segoe UI" panose="020B0502040204020203" pitchFamily="34" charset="0"/>
              </a:rPr>
              <a:t>Springboard Data Storytelling</a:t>
            </a:r>
          </a:p>
          <a:p>
            <a:pPr algn="ctr"/>
            <a:r>
              <a:rPr lang="en-US" b="1" dirty="0">
                <a:solidFill>
                  <a:schemeClr val="accent5">
                    <a:lumMod val="75000"/>
                  </a:schemeClr>
                </a:solidFill>
                <a:latin typeface="Segoe UI" panose="020B0502040204020203" pitchFamily="34" charset="0"/>
                <a:cs typeface="Segoe UI" panose="020B0502040204020203" pitchFamily="34" charset="0"/>
              </a:rPr>
              <a:t>For Non Technical, Non Executive Audience</a:t>
            </a:r>
          </a:p>
          <a:p>
            <a:pPr algn="ctr"/>
            <a:endParaRPr lang="en-US" b="1" dirty="0">
              <a:solidFill>
                <a:schemeClr val="accent5">
                  <a:lumMod val="75000"/>
                </a:schemeClr>
              </a:solidFill>
              <a:latin typeface="Segoe UI" panose="020B0502040204020203" pitchFamily="34" charset="0"/>
              <a:cs typeface="Segoe UI" panose="020B0502040204020203" pitchFamily="34" charset="0"/>
            </a:endParaRPr>
          </a:p>
          <a:p>
            <a:pPr algn="ctr"/>
            <a:r>
              <a:rPr lang="en-US" sz="2400" b="1" dirty="0">
                <a:solidFill>
                  <a:schemeClr val="accent5">
                    <a:lumMod val="75000"/>
                  </a:schemeClr>
                </a:solidFill>
                <a:latin typeface="Segoe UI" panose="020B0502040204020203" pitchFamily="34" charset="0"/>
                <a:cs typeface="Segoe UI" panose="020B0502040204020203" pitchFamily="34" charset="0"/>
              </a:rPr>
              <a:t>Anne Warren</a:t>
            </a:r>
          </a:p>
          <a:p>
            <a:pPr algn="ctr"/>
            <a:endParaRPr lang="en-US" sz="2400" b="1" dirty="0">
              <a:solidFill>
                <a:schemeClr val="accent5">
                  <a:lumMod val="75000"/>
                </a:schemeClr>
              </a:solidFill>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E42DFFD-4690-4963-B0FB-9B30FDF041D5}"/>
              </a:ext>
            </a:extLst>
          </p:cNvPr>
          <p:cNvSpPr/>
          <p:nvPr/>
        </p:nvSpPr>
        <p:spPr>
          <a:xfrm>
            <a:off x="0" y="6172200"/>
            <a:ext cx="2651760" cy="685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30FEBFCF-38C4-4964-9A00-71EC3F1AE258}"/>
              </a:ext>
            </a:extLst>
          </p:cNvPr>
          <p:cNvSpPr/>
          <p:nvPr/>
        </p:nvSpPr>
        <p:spPr>
          <a:xfrm>
            <a:off x="3208020" y="6309360"/>
            <a:ext cx="2651760" cy="685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90406980-8182-40CF-B520-F5A379DA93D7}"/>
              </a:ext>
            </a:extLst>
          </p:cNvPr>
          <p:cNvSpPr/>
          <p:nvPr/>
        </p:nvSpPr>
        <p:spPr>
          <a:xfrm rot="18123883">
            <a:off x="5049422" y="5537921"/>
            <a:ext cx="2057400" cy="3880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B055BC9-489B-49CA-933F-4AA7000F630E}"/>
              </a:ext>
            </a:extLst>
          </p:cNvPr>
          <p:cNvSpPr/>
          <p:nvPr/>
        </p:nvSpPr>
        <p:spPr>
          <a:xfrm rot="14911074">
            <a:off x="-696957" y="5068258"/>
            <a:ext cx="2336922" cy="5751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291E37-BFA5-4E80-A7D3-04E2B5E22160}"/>
              </a:ext>
            </a:extLst>
          </p:cNvPr>
          <p:cNvSpPr txBox="1"/>
          <p:nvPr/>
        </p:nvSpPr>
        <p:spPr>
          <a:xfrm>
            <a:off x="123446" y="6360490"/>
            <a:ext cx="6208776" cy="230832"/>
          </a:xfrm>
          <a:prstGeom prst="rect">
            <a:avLst/>
          </a:prstGeom>
          <a:noFill/>
        </p:spPr>
        <p:txBody>
          <a:bodyPr wrap="square">
            <a:spAutoFit/>
          </a:bodyPr>
          <a:lstStyle/>
          <a:p>
            <a:r>
              <a:rPr lang="en-US" sz="900" dirty="0"/>
              <a:t>Picture from https://www.paws2purrfection.com/customized-birthday-cakes-for-dogs-blue-skull-theme/</a:t>
            </a:r>
          </a:p>
        </p:txBody>
      </p:sp>
      <p:sp>
        <p:nvSpPr>
          <p:cNvPr id="10" name="TextBox 9">
            <a:extLst>
              <a:ext uri="{FF2B5EF4-FFF2-40B4-BE49-F238E27FC236}">
                <a16:creationId xmlns:a16="http://schemas.microsoft.com/office/drawing/2014/main" id="{B8230F3A-5F9E-48BA-93C9-68D3B33EE40C}"/>
              </a:ext>
            </a:extLst>
          </p:cNvPr>
          <p:cNvSpPr txBox="1"/>
          <p:nvPr/>
        </p:nvSpPr>
        <p:spPr>
          <a:xfrm>
            <a:off x="5859780" y="5790390"/>
            <a:ext cx="6206706" cy="553998"/>
          </a:xfrm>
          <a:prstGeom prst="rect">
            <a:avLst/>
          </a:prstGeom>
          <a:noFill/>
        </p:spPr>
        <p:txBody>
          <a:bodyPr wrap="square">
            <a:spAutoFit/>
          </a:bodyPr>
          <a:lstStyle/>
          <a:p>
            <a:pPr algn="ctr"/>
            <a:r>
              <a:rPr lang="en-US" sz="1000" b="1" dirty="0">
                <a:solidFill>
                  <a:schemeClr val="accent5">
                    <a:lumMod val="75000"/>
                  </a:schemeClr>
                </a:solidFill>
                <a:latin typeface="Segoe UI" panose="020B0502040204020203" pitchFamily="34" charset="0"/>
                <a:cs typeface="Segoe UI" panose="020B0502040204020203" pitchFamily="34" charset="0"/>
              </a:rPr>
              <a:t>The </a:t>
            </a:r>
            <a:r>
              <a:rPr lang="en-US" sz="1000" b="1" dirty="0" err="1">
                <a:solidFill>
                  <a:schemeClr val="accent5">
                    <a:lumMod val="75000"/>
                  </a:schemeClr>
                </a:solidFill>
                <a:latin typeface="Segoe UI" panose="020B0502040204020203" pitchFamily="34" charset="0"/>
                <a:cs typeface="Segoe UI" panose="020B0502040204020203" pitchFamily="34" charset="0"/>
              </a:rPr>
              <a:t>Jupyter</a:t>
            </a:r>
            <a:r>
              <a:rPr lang="en-US" sz="1000" b="1" dirty="0">
                <a:solidFill>
                  <a:schemeClr val="accent5">
                    <a:lumMod val="75000"/>
                  </a:schemeClr>
                </a:solidFill>
                <a:latin typeface="Segoe UI" panose="020B0502040204020203" pitchFamily="34" charset="0"/>
                <a:cs typeface="Segoe UI" panose="020B0502040204020203" pitchFamily="34" charset="0"/>
              </a:rPr>
              <a:t> Notebook is available on </a:t>
            </a:r>
            <a:r>
              <a:rPr lang="en-US" sz="1000" b="1" dirty="0" err="1">
                <a:solidFill>
                  <a:schemeClr val="accent5">
                    <a:lumMod val="75000"/>
                  </a:schemeClr>
                </a:solidFill>
                <a:latin typeface="Segoe UI" panose="020B0502040204020203" pitchFamily="34" charset="0"/>
                <a:cs typeface="Segoe UI" panose="020B0502040204020203" pitchFamily="34" charset="0"/>
              </a:rPr>
              <a:t>Github</a:t>
            </a:r>
            <a:r>
              <a:rPr lang="en-US" sz="1000" b="1" dirty="0">
                <a:solidFill>
                  <a:schemeClr val="accent5">
                    <a:lumMod val="75000"/>
                  </a:schemeClr>
                </a:solidFill>
                <a:latin typeface="Segoe UI" panose="020B0502040204020203" pitchFamily="34" charset="0"/>
                <a:cs typeface="Segoe UI" panose="020B0502040204020203" pitchFamily="34" charset="0"/>
              </a:rPr>
              <a:t>:</a:t>
            </a:r>
          </a:p>
          <a:p>
            <a:pPr algn="ctr"/>
            <a:r>
              <a:rPr lang="en-US" sz="1000" b="1" dirty="0">
                <a:solidFill>
                  <a:schemeClr val="accent5">
                    <a:lumMod val="75000"/>
                  </a:schemeClr>
                </a:solidFill>
                <a:latin typeface="Segoe UI" panose="020B0502040204020203" pitchFamily="34" charset="0"/>
                <a:cs typeface="Segoe UI" panose="020B0502040204020203" pitchFamily="34" charset="0"/>
              </a:rPr>
              <a:t>https://github.com/Aurenkeelin18/TheFoxerine/blob/master/DataStorytelling_HappyBirthday/DataStorytelling_USBirthday.ipynb</a:t>
            </a:r>
          </a:p>
        </p:txBody>
      </p:sp>
    </p:spTree>
    <p:extLst>
      <p:ext uri="{BB962C8B-B14F-4D97-AF65-F5344CB8AC3E}">
        <p14:creationId xmlns:p14="http://schemas.microsoft.com/office/powerpoint/2010/main" val="243255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22856D33-177C-4AE5-9C17-B8196063D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The Data: U.S. Births (1994-2014)</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288AEA-1B2E-4886-8812-4072A377E4CF}"/>
              </a:ext>
            </a:extLst>
          </p:cNvPr>
          <p:cNvSpPr txBox="1"/>
          <p:nvPr/>
        </p:nvSpPr>
        <p:spPr>
          <a:xfrm>
            <a:off x="282388" y="1069971"/>
            <a:ext cx="11909612" cy="5016758"/>
          </a:xfrm>
          <a:prstGeom prst="rect">
            <a:avLst/>
          </a:prstGeom>
          <a:noFill/>
        </p:spPr>
        <p:txBody>
          <a:bodyPr wrap="square">
            <a:spAutoFit/>
          </a:bodyPr>
          <a:lstStyle/>
          <a:p>
            <a:r>
              <a:rPr lang="en-US" sz="2000" b="0" i="0" dirty="0">
                <a:solidFill>
                  <a:srgbClr val="000000"/>
                </a:solidFill>
                <a:effectLst/>
                <a:latin typeface="Helvetica Neue"/>
              </a:rPr>
              <a:t>Article written by </a:t>
            </a:r>
            <a:r>
              <a:rPr lang="en-US" sz="2000" b="1" i="0" dirty="0">
                <a:solidFill>
                  <a:schemeClr val="accent5">
                    <a:lumMod val="75000"/>
                  </a:schemeClr>
                </a:solidFill>
                <a:effectLst/>
                <a:latin typeface="Helvetica Neue"/>
              </a:rPr>
              <a:t>Ravi </a:t>
            </a:r>
            <a:r>
              <a:rPr lang="en-US" sz="2000" b="1" i="0" dirty="0" err="1">
                <a:solidFill>
                  <a:schemeClr val="accent5">
                    <a:lumMod val="75000"/>
                  </a:schemeClr>
                </a:solidFill>
                <a:effectLst/>
                <a:latin typeface="Helvetica Neue"/>
              </a:rPr>
              <a:t>Charan</a:t>
            </a:r>
            <a:r>
              <a:rPr lang="en-US" sz="2000" b="1" i="0" dirty="0">
                <a:solidFill>
                  <a:schemeClr val="accent5">
                    <a:lumMod val="75000"/>
                  </a:schemeClr>
                </a:solidFill>
                <a:effectLst/>
                <a:latin typeface="Helvetica Neue"/>
              </a:rPr>
              <a:t> </a:t>
            </a:r>
            <a:r>
              <a:rPr lang="en-US" sz="2000" b="0" i="0" dirty="0">
                <a:solidFill>
                  <a:srgbClr val="000000"/>
                </a:solidFill>
                <a:effectLst/>
                <a:latin typeface="Helvetica Neue"/>
              </a:rPr>
              <a:t>in </a:t>
            </a:r>
            <a:r>
              <a:rPr lang="en-US" sz="2000" i="0" dirty="0">
                <a:effectLst/>
                <a:latin typeface="Helvetica Neue"/>
              </a:rPr>
              <a:t>Towards Data Science </a:t>
            </a:r>
            <a:r>
              <a:rPr lang="en-US" sz="2000" b="1" i="1" dirty="0">
                <a:solidFill>
                  <a:schemeClr val="accent5">
                    <a:lumMod val="75000"/>
                  </a:schemeClr>
                </a:solidFill>
                <a:effectLst/>
                <a:latin typeface="Helvetica Neue"/>
              </a:rPr>
              <a:t>“How Popul</a:t>
            </a:r>
            <a:r>
              <a:rPr lang="en-US" sz="2000" b="1" i="1" dirty="0">
                <a:solidFill>
                  <a:schemeClr val="accent5">
                    <a:lumMod val="75000"/>
                  </a:schemeClr>
                </a:solidFill>
                <a:latin typeface="Helvetica Neue"/>
              </a:rPr>
              <a:t>ar is your Birthday?” </a:t>
            </a:r>
            <a:r>
              <a:rPr lang="en-US" sz="2000" b="0" i="0" dirty="0">
                <a:solidFill>
                  <a:srgbClr val="000000"/>
                </a:solidFill>
                <a:effectLst/>
                <a:latin typeface="Helvetica Neue"/>
              </a:rPr>
              <a:t>that discussed the uniform birthday problem and created a model to understand the variations in birth </a:t>
            </a:r>
          </a:p>
          <a:p>
            <a:r>
              <a:rPr lang="en-US" sz="2000" b="0" i="0" dirty="0">
                <a:solidFill>
                  <a:srgbClr val="000000"/>
                </a:solidFill>
                <a:effectLst/>
                <a:latin typeface="Helvetica Neue"/>
              </a:rPr>
              <a:t>https://towardsdatascience.com/how-popular-is-your-birthday-91ab133f7fc4</a:t>
            </a:r>
          </a:p>
          <a:p>
            <a:endParaRPr lang="en-US" sz="2000" dirty="0">
              <a:solidFill>
                <a:srgbClr val="000000"/>
              </a:solidFill>
              <a:latin typeface="Helvetica Neue"/>
            </a:endParaRPr>
          </a:p>
          <a:p>
            <a:r>
              <a:rPr lang="en-US" sz="2000" b="0" i="0" dirty="0">
                <a:solidFill>
                  <a:srgbClr val="000000"/>
                </a:solidFill>
                <a:effectLst/>
                <a:latin typeface="Helvetica Neue"/>
              </a:rPr>
              <a:t>After reading still wondering “How </a:t>
            </a:r>
            <a:r>
              <a:rPr lang="en-US" sz="2000" dirty="0">
                <a:solidFill>
                  <a:srgbClr val="000000"/>
                </a:solidFill>
                <a:latin typeface="Helvetica Neue"/>
              </a:rPr>
              <a:t>Popular is </a:t>
            </a:r>
            <a:r>
              <a:rPr lang="en-US" sz="2000" b="1" dirty="0">
                <a:solidFill>
                  <a:schemeClr val="accent5">
                    <a:lumMod val="75000"/>
                  </a:schemeClr>
                </a:solidFill>
                <a:latin typeface="Helvetica Neue"/>
              </a:rPr>
              <a:t>MY</a:t>
            </a:r>
            <a:r>
              <a:rPr lang="en-US" sz="2000" dirty="0">
                <a:solidFill>
                  <a:srgbClr val="000000"/>
                </a:solidFill>
                <a:latin typeface="Helvetica Neue"/>
              </a:rPr>
              <a:t> Birthday”: </a:t>
            </a:r>
            <a:r>
              <a:rPr lang="en-US" sz="2000" b="1" dirty="0">
                <a:solidFill>
                  <a:schemeClr val="accent5">
                    <a:lumMod val="75000"/>
                  </a:schemeClr>
                </a:solidFill>
                <a:latin typeface="Helvetica Neue"/>
              </a:rPr>
              <a:t>March 13th</a:t>
            </a:r>
            <a:endParaRPr lang="en-US" sz="2000" b="1" i="0" dirty="0">
              <a:solidFill>
                <a:schemeClr val="accent5">
                  <a:lumMod val="75000"/>
                </a:schemeClr>
              </a:solidFill>
              <a:effectLst/>
              <a:latin typeface="Helvetica Neue"/>
            </a:endParaRPr>
          </a:p>
          <a:p>
            <a:endParaRPr lang="en-US" sz="2000" b="0" i="0" dirty="0">
              <a:solidFill>
                <a:srgbClr val="000000"/>
              </a:solidFill>
              <a:effectLst/>
              <a:latin typeface="Helvetica Neue"/>
            </a:endParaRPr>
          </a:p>
          <a:p>
            <a:r>
              <a:rPr lang="en-US" sz="2000" b="0" i="0" dirty="0">
                <a:solidFill>
                  <a:srgbClr val="000000"/>
                </a:solidFill>
                <a:effectLst/>
                <a:latin typeface="Helvetica Neue"/>
              </a:rPr>
              <a:t>Original article written by </a:t>
            </a:r>
            <a:r>
              <a:rPr lang="en-US" sz="2000" b="1" i="0" dirty="0">
                <a:solidFill>
                  <a:schemeClr val="accent5">
                    <a:lumMod val="75000"/>
                  </a:schemeClr>
                </a:solidFill>
                <a:effectLst/>
                <a:latin typeface="Helvetica Neue"/>
              </a:rPr>
              <a:t>Carl Bialik </a:t>
            </a:r>
            <a:r>
              <a:rPr lang="en-US" sz="2000" b="0" i="0" dirty="0">
                <a:solidFill>
                  <a:srgbClr val="000000"/>
                </a:solidFill>
                <a:effectLst/>
                <a:latin typeface="Helvetica Neue"/>
              </a:rPr>
              <a:t>"</a:t>
            </a:r>
            <a:r>
              <a:rPr lang="en-US" sz="2000" b="1" i="1" dirty="0">
                <a:solidFill>
                  <a:schemeClr val="accent5">
                    <a:lumMod val="75000"/>
                  </a:schemeClr>
                </a:solidFill>
                <a:effectLst/>
                <a:latin typeface="Helvetica Neue"/>
              </a:rPr>
              <a:t>Some people are too superstitious to have a baby on Friday the 13th</a:t>
            </a:r>
            <a:r>
              <a:rPr lang="en-US" sz="2000" b="0" i="0" dirty="0">
                <a:solidFill>
                  <a:srgbClr val="000000"/>
                </a:solidFill>
                <a:effectLst/>
                <a:latin typeface="Helvetica Neue"/>
              </a:rPr>
              <a:t>“. </a:t>
            </a:r>
            <a:r>
              <a:rPr lang="en-US" sz="2000" dirty="0">
                <a:solidFill>
                  <a:srgbClr val="000000"/>
                </a:solidFill>
                <a:latin typeface="Helvetica Neue"/>
              </a:rPr>
              <a:t>I celebrated my 13</a:t>
            </a:r>
            <a:r>
              <a:rPr lang="en-US" sz="2000" baseline="30000" dirty="0">
                <a:solidFill>
                  <a:srgbClr val="000000"/>
                </a:solidFill>
                <a:latin typeface="Helvetica Neue"/>
              </a:rPr>
              <a:t>th</a:t>
            </a:r>
            <a:r>
              <a:rPr lang="en-US" sz="2000" dirty="0">
                <a:solidFill>
                  <a:srgbClr val="000000"/>
                </a:solidFill>
                <a:latin typeface="Helvetica Neue"/>
              </a:rPr>
              <a:t> birthday on a Friday.</a:t>
            </a:r>
            <a:endParaRPr lang="en-US" sz="2000" b="0" i="0" dirty="0">
              <a:solidFill>
                <a:srgbClr val="000000"/>
              </a:solidFill>
              <a:effectLst/>
              <a:latin typeface="Helvetica Neue"/>
            </a:endParaRPr>
          </a:p>
          <a:p>
            <a:r>
              <a:rPr lang="en-US" sz="2000" u="sng" dirty="0">
                <a:solidFill>
                  <a:srgbClr val="296EAA"/>
                </a:solidFill>
                <a:latin typeface="Helvetica Neue"/>
              </a:rPr>
              <a:t>https://fivethirtyeight.com/features/some-people-are-too-superstitious-to-have-a-baby-on-friday-the-13th/</a:t>
            </a:r>
            <a:endParaRPr lang="en-US" sz="2000" b="0" i="0" u="sng" dirty="0">
              <a:solidFill>
                <a:srgbClr val="296EAA"/>
              </a:solidFill>
              <a:effectLst/>
              <a:latin typeface="Helvetica Neue"/>
            </a:endParaRPr>
          </a:p>
          <a:p>
            <a:endParaRPr lang="en-US" sz="2000" u="sng" dirty="0">
              <a:solidFill>
                <a:srgbClr val="296EAA"/>
              </a:solidFill>
              <a:latin typeface="Helvetica Neue"/>
            </a:endParaRPr>
          </a:p>
          <a:p>
            <a:r>
              <a:rPr lang="en-US" sz="2000" b="0" i="0" dirty="0">
                <a:solidFill>
                  <a:srgbClr val="000000"/>
                </a:solidFill>
                <a:effectLst/>
                <a:latin typeface="Helvetica Neue"/>
              </a:rPr>
              <a:t>Data from the </a:t>
            </a:r>
            <a:r>
              <a:rPr lang="en-US" sz="2000" b="1" i="0" dirty="0">
                <a:solidFill>
                  <a:schemeClr val="accent5">
                    <a:lumMod val="75000"/>
                  </a:schemeClr>
                </a:solidFill>
                <a:effectLst/>
                <a:latin typeface="Helvetica Neue"/>
              </a:rPr>
              <a:t>National Center for Health Statistics</a:t>
            </a:r>
            <a:r>
              <a:rPr lang="en-US" sz="2000" b="0" i="0" dirty="0">
                <a:solidFill>
                  <a:srgbClr val="000000"/>
                </a:solidFill>
                <a:effectLst/>
                <a:latin typeface="Helvetica Neue"/>
              </a:rPr>
              <a:t> (1994-2003) and the </a:t>
            </a:r>
            <a:r>
              <a:rPr lang="en-US" sz="2000" b="1" i="0" dirty="0">
                <a:solidFill>
                  <a:schemeClr val="accent5">
                    <a:lumMod val="75000"/>
                  </a:schemeClr>
                </a:solidFill>
                <a:effectLst/>
                <a:latin typeface="Helvetica Neue"/>
              </a:rPr>
              <a:t>Social Security Administration</a:t>
            </a:r>
            <a:r>
              <a:rPr lang="en-US" sz="2000" b="0" i="0" dirty="0">
                <a:solidFill>
                  <a:srgbClr val="000000"/>
                </a:solidFill>
                <a:effectLst/>
                <a:latin typeface="Helvetica Neue"/>
              </a:rPr>
              <a:t> (2000-2014).</a:t>
            </a:r>
          </a:p>
          <a:p>
            <a:r>
              <a:rPr lang="en-US" sz="2000" b="0" i="0" dirty="0">
                <a:solidFill>
                  <a:srgbClr val="000000"/>
                </a:solidFill>
                <a:effectLst/>
                <a:latin typeface="Helvetica Neue"/>
              </a:rPr>
              <a:t>https://github.com/fivethirtyeight/data/tree/master/births</a:t>
            </a:r>
          </a:p>
          <a:p>
            <a:endParaRPr lang="en-US" sz="2000" dirty="0">
              <a:solidFill>
                <a:srgbClr val="000000"/>
              </a:solidFill>
              <a:latin typeface="Helvetica Neue"/>
            </a:endParaRPr>
          </a:p>
          <a:p>
            <a:r>
              <a:rPr lang="en-US" sz="2000" b="0" i="0" dirty="0">
                <a:solidFill>
                  <a:srgbClr val="000000"/>
                </a:solidFill>
                <a:effectLst/>
                <a:latin typeface="Helvetica Neue"/>
              </a:rPr>
              <a:t>Two stories already told from one data set. Here is a third (more granular) one...</a:t>
            </a:r>
          </a:p>
          <a:p>
            <a:endParaRPr lang="en-US" sz="2000" dirty="0">
              <a:solidFill>
                <a:srgbClr val="000000"/>
              </a:solidFill>
              <a:latin typeface="Helvetica Neue"/>
            </a:endParaRPr>
          </a:p>
        </p:txBody>
      </p:sp>
    </p:spTree>
    <p:extLst>
      <p:ext uri="{BB962C8B-B14F-4D97-AF65-F5344CB8AC3E}">
        <p14:creationId xmlns:p14="http://schemas.microsoft.com/office/powerpoint/2010/main" val="131027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3C0F1-534F-4765-BC71-19C16C995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The Thinking and The Questions</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483596-4ECA-4436-99AB-51A069CB9E1B}"/>
              </a:ext>
            </a:extLst>
          </p:cNvPr>
          <p:cNvSpPr txBox="1"/>
          <p:nvPr/>
        </p:nvSpPr>
        <p:spPr>
          <a:xfrm>
            <a:off x="282388" y="1069971"/>
            <a:ext cx="11787692" cy="4401205"/>
          </a:xfrm>
          <a:prstGeom prst="rect">
            <a:avLst/>
          </a:prstGeom>
          <a:noFill/>
        </p:spPr>
        <p:txBody>
          <a:bodyPr wrap="square">
            <a:spAutoFit/>
          </a:bodyPr>
          <a:lstStyle/>
          <a:p>
            <a:r>
              <a:rPr lang="en-US" sz="2000" b="1" i="0" dirty="0">
                <a:solidFill>
                  <a:schemeClr val="accent5">
                    <a:lumMod val="75000"/>
                  </a:schemeClr>
                </a:solidFill>
                <a:effectLst/>
                <a:latin typeface="Helvetica Neue"/>
              </a:rPr>
              <a:t>Birth</a:t>
            </a:r>
            <a:r>
              <a:rPr lang="en-US" sz="2000" b="0" i="0" dirty="0">
                <a:solidFill>
                  <a:srgbClr val="000000"/>
                </a:solidFill>
                <a:effectLst/>
                <a:latin typeface="Helvetica Neue"/>
              </a:rPr>
              <a:t> may happen </a:t>
            </a:r>
            <a:r>
              <a:rPr lang="en-US" sz="2000" b="1" i="0" dirty="0">
                <a:solidFill>
                  <a:schemeClr val="accent5">
                    <a:lumMod val="75000"/>
                  </a:schemeClr>
                </a:solidFill>
                <a:effectLst/>
                <a:latin typeface="Helvetica Neue"/>
              </a:rPr>
              <a:t>naturally</a:t>
            </a:r>
            <a:r>
              <a:rPr lang="en-US" sz="2000" b="0" i="0" dirty="0">
                <a:solidFill>
                  <a:srgbClr val="000000"/>
                </a:solidFill>
                <a:effectLst/>
                <a:latin typeface="Helvetica Neue"/>
              </a:rPr>
              <a:t> or can be </a:t>
            </a:r>
            <a:r>
              <a:rPr lang="en-US" sz="2000" b="1" i="0" dirty="0">
                <a:solidFill>
                  <a:schemeClr val="accent5">
                    <a:lumMod val="75000"/>
                  </a:schemeClr>
                </a:solidFill>
                <a:effectLst/>
                <a:latin typeface="Helvetica Neue"/>
              </a:rPr>
              <a:t>induced</a:t>
            </a:r>
            <a:r>
              <a:rPr lang="en-US" sz="2000" b="0" i="0" dirty="0">
                <a:solidFill>
                  <a:srgbClr val="000000"/>
                </a:solidFill>
                <a:effectLst/>
                <a:latin typeface="Helvetica Neue"/>
              </a:rPr>
              <a:t> for practical or medical reasons. </a:t>
            </a:r>
          </a:p>
          <a:p>
            <a:endParaRPr lang="en-US" sz="2000" dirty="0">
              <a:solidFill>
                <a:srgbClr val="000000"/>
              </a:solidFill>
              <a:latin typeface="Helvetica Neue"/>
            </a:endParaRPr>
          </a:p>
          <a:p>
            <a:r>
              <a:rPr lang="en-US" sz="2000" b="0" i="0" dirty="0">
                <a:solidFill>
                  <a:srgbClr val="000000"/>
                </a:solidFill>
                <a:effectLst/>
                <a:latin typeface="Helvetica Neue"/>
              </a:rPr>
              <a:t>According to the CDC the current </a:t>
            </a:r>
            <a:r>
              <a:rPr lang="en-US" sz="2000" b="1" i="0" dirty="0">
                <a:solidFill>
                  <a:schemeClr val="accent5">
                    <a:lumMod val="75000"/>
                  </a:schemeClr>
                </a:solidFill>
                <a:effectLst/>
                <a:latin typeface="Helvetica Neue"/>
              </a:rPr>
              <a:t>rate of induction is 23%</a:t>
            </a:r>
            <a:r>
              <a:rPr lang="en-US" sz="2000" b="0" i="0" dirty="0">
                <a:solidFill>
                  <a:srgbClr val="000000"/>
                </a:solidFill>
                <a:effectLst/>
                <a:latin typeface="Helvetica Neue"/>
              </a:rPr>
              <a:t> and the trend has been decreasing.</a:t>
            </a:r>
          </a:p>
          <a:p>
            <a:r>
              <a:rPr lang="en-US" sz="2000" b="0" i="0" dirty="0">
                <a:solidFill>
                  <a:srgbClr val="000000"/>
                </a:solidFill>
                <a:effectLst/>
                <a:latin typeface="Helvetica Neue"/>
              </a:rPr>
              <a:t>[https://www.cdc.gov/nchs/products/databriefs/db155.htm] </a:t>
            </a:r>
          </a:p>
          <a:p>
            <a:endParaRPr lang="en-US" sz="2000" b="0" i="0" dirty="0">
              <a:solidFill>
                <a:srgbClr val="000000"/>
              </a:solidFill>
              <a:effectLst/>
              <a:latin typeface="Helvetica Neue"/>
            </a:endParaRPr>
          </a:p>
          <a:p>
            <a:r>
              <a:rPr lang="en-US" sz="2000" b="0" i="0" dirty="0">
                <a:solidFill>
                  <a:srgbClr val="000000"/>
                </a:solidFill>
                <a:effectLst/>
                <a:latin typeface="Helvetica Neue"/>
              </a:rPr>
              <a:t>In other words induction is not a discrete practice, probably happening all year long.</a:t>
            </a:r>
          </a:p>
          <a:p>
            <a:endParaRPr lang="en-US" sz="2000" b="0" i="0" dirty="0">
              <a:solidFill>
                <a:srgbClr val="000000"/>
              </a:solidFill>
              <a:effectLst/>
              <a:latin typeface="Helvetica Neue"/>
            </a:endParaRPr>
          </a:p>
          <a:p>
            <a:r>
              <a:rPr lang="en-US" sz="2000" b="0" i="0" dirty="0">
                <a:solidFill>
                  <a:srgbClr val="000000"/>
                </a:solidFill>
                <a:effectLst/>
                <a:latin typeface="Helvetica Neue"/>
              </a:rPr>
              <a:t>My questions are:</a:t>
            </a:r>
          </a:p>
          <a:p>
            <a:pPr marL="342900" indent="-342900">
              <a:buFontTx/>
              <a:buChar char="-"/>
            </a:pPr>
            <a:r>
              <a:rPr lang="en-US" sz="2000" b="0" i="0" dirty="0">
                <a:solidFill>
                  <a:srgbClr val="000000"/>
                </a:solidFill>
                <a:effectLst/>
                <a:latin typeface="Helvetica Neue"/>
              </a:rPr>
              <a:t>Which birthdays have the </a:t>
            </a:r>
            <a:r>
              <a:rPr lang="en-US" sz="2000" b="1" i="0" dirty="0">
                <a:solidFill>
                  <a:schemeClr val="accent5">
                    <a:lumMod val="75000"/>
                  </a:schemeClr>
                </a:solidFill>
                <a:effectLst/>
                <a:latin typeface="Helvetica Neue"/>
              </a:rPr>
              <a:t>most births</a:t>
            </a:r>
            <a:r>
              <a:rPr lang="en-US" sz="2000" b="0" i="0" dirty="0">
                <a:solidFill>
                  <a:srgbClr val="000000"/>
                </a:solidFill>
                <a:effectLst/>
                <a:latin typeface="Helvetica Neue"/>
              </a:rPr>
              <a:t>? the </a:t>
            </a:r>
            <a:r>
              <a:rPr lang="en-US" sz="2000" b="1" i="0" dirty="0">
                <a:solidFill>
                  <a:schemeClr val="accent5">
                    <a:lumMod val="75000"/>
                  </a:schemeClr>
                </a:solidFill>
                <a:effectLst/>
                <a:latin typeface="Helvetica Neue"/>
              </a:rPr>
              <a:t>least births</a:t>
            </a:r>
            <a:r>
              <a:rPr lang="en-US" sz="2000" b="0" i="0" dirty="0">
                <a:solidFill>
                  <a:srgbClr val="000000"/>
                </a:solidFill>
                <a:effectLst/>
                <a:latin typeface="Helvetica Neue"/>
              </a:rPr>
              <a:t>? </a:t>
            </a:r>
          </a:p>
          <a:p>
            <a:pPr marL="342900" indent="-342900">
              <a:buFontTx/>
              <a:buChar char="-"/>
            </a:pPr>
            <a:r>
              <a:rPr lang="en-US" sz="2000" dirty="0">
                <a:solidFill>
                  <a:srgbClr val="000000"/>
                </a:solidFill>
                <a:latin typeface="Helvetica Neue"/>
              </a:rPr>
              <a:t>I</a:t>
            </a:r>
            <a:r>
              <a:rPr lang="en-US" sz="2000" b="0" i="0" dirty="0">
                <a:solidFill>
                  <a:srgbClr val="000000"/>
                </a:solidFill>
                <a:effectLst/>
                <a:latin typeface="Helvetica Neue"/>
              </a:rPr>
              <a:t>s it consistent throughout the years (</a:t>
            </a:r>
            <a:r>
              <a:rPr lang="en-US" sz="2000" b="1" i="0" dirty="0">
                <a:solidFill>
                  <a:schemeClr val="accent5">
                    <a:lumMod val="75000"/>
                  </a:schemeClr>
                </a:solidFill>
                <a:effectLst/>
                <a:latin typeface="Helvetica Neue"/>
              </a:rPr>
              <a:t>1994-2014</a:t>
            </a:r>
            <a:r>
              <a:rPr lang="en-US" sz="2000" b="0" i="0" dirty="0">
                <a:solidFill>
                  <a:srgbClr val="000000"/>
                </a:solidFill>
                <a:effectLst/>
                <a:latin typeface="Helvetica Neue"/>
              </a:rPr>
              <a:t>)?</a:t>
            </a:r>
          </a:p>
          <a:p>
            <a:pPr marL="342900" indent="-342900">
              <a:buFontTx/>
              <a:buChar char="-"/>
            </a:pPr>
            <a:r>
              <a:rPr lang="en-US" sz="2000" b="0" i="0" dirty="0">
                <a:solidFill>
                  <a:srgbClr val="000000"/>
                </a:solidFill>
                <a:effectLst/>
                <a:latin typeface="Helvetica Neue"/>
              </a:rPr>
              <a:t>What about births on </a:t>
            </a:r>
            <a:r>
              <a:rPr lang="en-US" sz="2000" b="1" i="0" dirty="0">
                <a:solidFill>
                  <a:schemeClr val="accent5">
                    <a:lumMod val="75000"/>
                  </a:schemeClr>
                </a:solidFill>
                <a:effectLst/>
                <a:latin typeface="Helvetica Neue"/>
              </a:rPr>
              <a:t>my birthday</a:t>
            </a:r>
            <a:r>
              <a:rPr lang="en-US" sz="2000" dirty="0">
                <a:solidFill>
                  <a:srgbClr val="000000"/>
                </a:solidFill>
                <a:latin typeface="Helvetica Neue"/>
              </a:rPr>
              <a:t> </a:t>
            </a:r>
            <a:r>
              <a:rPr lang="en-US" sz="2000" b="0" i="0" dirty="0">
                <a:solidFill>
                  <a:srgbClr val="000000"/>
                </a:solidFill>
                <a:effectLst/>
                <a:latin typeface="Helvetica Neue"/>
              </a:rPr>
              <a:t>(March 13</a:t>
            </a:r>
            <a:r>
              <a:rPr lang="en-US" sz="2000" b="0" i="0" baseline="30000" dirty="0">
                <a:solidFill>
                  <a:srgbClr val="000000"/>
                </a:solidFill>
                <a:effectLst/>
                <a:latin typeface="Helvetica Neue"/>
              </a:rPr>
              <a:t>th</a:t>
            </a:r>
            <a:r>
              <a:rPr lang="en-US" sz="2000" b="0" i="0" dirty="0">
                <a:solidFill>
                  <a:srgbClr val="000000"/>
                </a:solidFill>
                <a:effectLst/>
                <a:latin typeface="Helvetica Neue"/>
              </a:rPr>
              <a:t>)?</a:t>
            </a:r>
          </a:p>
          <a:p>
            <a:pPr marL="342900" indent="-342900">
              <a:buFontTx/>
              <a:buChar char="-"/>
            </a:pPr>
            <a:r>
              <a:rPr lang="en-US" sz="2000" b="0" i="0" dirty="0">
                <a:solidFill>
                  <a:srgbClr val="000000"/>
                </a:solidFill>
                <a:effectLst/>
                <a:latin typeface="Helvetica Neue"/>
              </a:rPr>
              <a:t>How many kids are part of the </a:t>
            </a:r>
            <a:r>
              <a:rPr lang="en-US" sz="2000" b="1" i="0" dirty="0">
                <a:solidFill>
                  <a:schemeClr val="accent5">
                    <a:lumMod val="75000"/>
                  </a:schemeClr>
                </a:solidFill>
                <a:effectLst/>
                <a:latin typeface="Helvetica Neue"/>
              </a:rPr>
              <a:t>"13</a:t>
            </a:r>
            <a:r>
              <a:rPr lang="en-US" sz="2000" b="1" i="0" baseline="30000" dirty="0">
                <a:solidFill>
                  <a:schemeClr val="accent5">
                    <a:lumMod val="75000"/>
                  </a:schemeClr>
                </a:solidFill>
                <a:effectLst/>
                <a:latin typeface="Helvetica Neue"/>
              </a:rPr>
              <a:t>th</a:t>
            </a:r>
            <a:r>
              <a:rPr lang="en-US" sz="2000" b="1" i="0" dirty="0">
                <a:solidFill>
                  <a:schemeClr val="accent5">
                    <a:lumMod val="75000"/>
                  </a:schemeClr>
                </a:solidFill>
                <a:effectLst/>
                <a:latin typeface="Helvetica Neue"/>
              </a:rPr>
              <a:t> Birthday on Friday 13th" VIP13 club </a:t>
            </a:r>
            <a:r>
              <a:rPr lang="en-US" sz="2000" b="0" i="0" dirty="0">
                <a:solidFill>
                  <a:srgbClr val="000000"/>
                </a:solidFill>
                <a:effectLst/>
                <a:latin typeface="Helvetica Neue"/>
              </a:rPr>
              <a:t>(like I do)?</a:t>
            </a:r>
          </a:p>
          <a:p>
            <a:endParaRPr lang="en-US" sz="2000" dirty="0">
              <a:solidFill>
                <a:srgbClr val="000000"/>
              </a:solidFill>
              <a:latin typeface="Helvetica Neue"/>
            </a:endParaRPr>
          </a:p>
          <a:p>
            <a:endParaRPr lang="en-US" sz="2000" dirty="0">
              <a:solidFill>
                <a:srgbClr val="000000"/>
              </a:solidFill>
              <a:latin typeface="Helvetica Neue"/>
            </a:endParaRPr>
          </a:p>
        </p:txBody>
      </p:sp>
    </p:spTree>
    <p:extLst>
      <p:ext uri="{BB962C8B-B14F-4D97-AF65-F5344CB8AC3E}">
        <p14:creationId xmlns:p14="http://schemas.microsoft.com/office/powerpoint/2010/main" val="191514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Overview of U.S. Births (1994-2014)</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table&#10;&#10;Description automatically generated">
            <a:extLst>
              <a:ext uri="{FF2B5EF4-FFF2-40B4-BE49-F238E27FC236}">
                <a16:creationId xmlns:a16="http://schemas.microsoft.com/office/drawing/2014/main" id="{36ABCAB3-2054-4848-8E79-239C83D38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8" y="1188720"/>
            <a:ext cx="3018354" cy="5486400"/>
          </a:xfrm>
          <a:prstGeom prst="rect">
            <a:avLst/>
          </a:prstGeom>
        </p:spPr>
      </p:pic>
      <p:pic>
        <p:nvPicPr>
          <p:cNvPr id="21" name="Picture 20" descr="Chart, bar chart&#10;&#10;Description automatically generated">
            <a:extLst>
              <a:ext uri="{FF2B5EF4-FFF2-40B4-BE49-F238E27FC236}">
                <a16:creationId xmlns:a16="http://schemas.microsoft.com/office/drawing/2014/main" id="{33104143-0ADE-41CC-8C50-4D2D5E129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3194" y="1188720"/>
            <a:ext cx="3451930" cy="5486400"/>
          </a:xfrm>
          <a:prstGeom prst="rect">
            <a:avLst/>
          </a:prstGeom>
        </p:spPr>
      </p:pic>
      <p:pic>
        <p:nvPicPr>
          <p:cNvPr id="23" name="Picture 22" descr="A picture containing bar chart&#10;&#10;Description automatically generated">
            <a:extLst>
              <a:ext uri="{FF2B5EF4-FFF2-40B4-BE49-F238E27FC236}">
                <a16:creationId xmlns:a16="http://schemas.microsoft.com/office/drawing/2014/main" id="{47B72A81-DB48-4326-B995-64032298A6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3281" y="1188720"/>
            <a:ext cx="4369110" cy="5486400"/>
          </a:xfrm>
          <a:prstGeom prst="rect">
            <a:avLst/>
          </a:prstGeom>
        </p:spPr>
      </p:pic>
      <p:sp>
        <p:nvSpPr>
          <p:cNvPr id="24" name="TextBox 23">
            <a:extLst>
              <a:ext uri="{FF2B5EF4-FFF2-40B4-BE49-F238E27FC236}">
                <a16:creationId xmlns:a16="http://schemas.microsoft.com/office/drawing/2014/main" id="{C6A2F7EB-C70C-4D75-8165-6A0D1ECA6A92}"/>
              </a:ext>
            </a:extLst>
          </p:cNvPr>
          <p:cNvSpPr txBox="1"/>
          <p:nvPr/>
        </p:nvSpPr>
        <p:spPr>
          <a:xfrm>
            <a:off x="0" y="822960"/>
            <a:ext cx="3383281"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~4.08 millions per Year</a:t>
            </a:r>
          </a:p>
          <a:p>
            <a:pPr algn="ctr"/>
            <a:endParaRPr lang="en-US" sz="2000" dirty="0">
              <a:solidFill>
                <a:schemeClr val="tx1">
                  <a:lumMod val="50000"/>
                  <a:lumOff val="50000"/>
                </a:schemeClr>
              </a:solidFill>
              <a:latin typeface="Helvetica Neue"/>
            </a:endParaRPr>
          </a:p>
        </p:txBody>
      </p:sp>
      <p:sp>
        <p:nvSpPr>
          <p:cNvPr id="25" name="TextBox 24">
            <a:extLst>
              <a:ext uri="{FF2B5EF4-FFF2-40B4-BE49-F238E27FC236}">
                <a16:creationId xmlns:a16="http://schemas.microsoft.com/office/drawing/2014/main" id="{92155926-3CB1-41AA-9F09-25910C59BF43}"/>
              </a:ext>
            </a:extLst>
          </p:cNvPr>
          <p:cNvSpPr txBox="1"/>
          <p:nvPr/>
        </p:nvSpPr>
        <p:spPr>
          <a:xfrm>
            <a:off x="3738880" y="822960"/>
            <a:ext cx="4004314"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No Leading Month</a:t>
            </a:r>
          </a:p>
          <a:p>
            <a:pPr algn="ctr"/>
            <a:endParaRPr lang="en-US" sz="2000" dirty="0">
              <a:solidFill>
                <a:schemeClr val="tx1">
                  <a:lumMod val="50000"/>
                  <a:lumOff val="50000"/>
                </a:schemeClr>
              </a:solidFill>
              <a:latin typeface="Helvetica Neue"/>
            </a:endParaRPr>
          </a:p>
        </p:txBody>
      </p:sp>
      <p:sp>
        <p:nvSpPr>
          <p:cNvPr id="26" name="TextBox 25">
            <a:extLst>
              <a:ext uri="{FF2B5EF4-FFF2-40B4-BE49-F238E27FC236}">
                <a16:creationId xmlns:a16="http://schemas.microsoft.com/office/drawing/2014/main" id="{C6BA7215-F4D7-481F-A5F8-71B2DF72FD0C}"/>
              </a:ext>
            </a:extLst>
          </p:cNvPr>
          <p:cNvSpPr txBox="1"/>
          <p:nvPr/>
        </p:nvSpPr>
        <p:spPr>
          <a:xfrm>
            <a:off x="7743194" y="822960"/>
            <a:ext cx="4132144" cy="707886"/>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Rather</a:t>
            </a:r>
            <a:r>
              <a:rPr lang="en-US" sz="2000" b="1" dirty="0">
                <a:solidFill>
                  <a:schemeClr val="tx1">
                    <a:lumMod val="50000"/>
                    <a:lumOff val="50000"/>
                  </a:schemeClr>
                </a:solidFill>
                <a:effectLst/>
                <a:latin typeface="Helvetica Neue"/>
              </a:rPr>
              <a:t> on Weekdays</a:t>
            </a:r>
          </a:p>
          <a:p>
            <a:pPr algn="ctr"/>
            <a:endParaRPr lang="en-US" sz="2000" dirty="0">
              <a:solidFill>
                <a:schemeClr val="tx1">
                  <a:lumMod val="50000"/>
                  <a:lumOff val="50000"/>
                </a:schemeClr>
              </a:solidFill>
              <a:latin typeface="Helvetica Neue"/>
            </a:endParaRPr>
          </a:p>
        </p:txBody>
      </p:sp>
    </p:spTree>
    <p:extLst>
      <p:ext uri="{BB962C8B-B14F-4D97-AF65-F5344CB8AC3E}">
        <p14:creationId xmlns:p14="http://schemas.microsoft.com/office/powerpoint/2010/main" val="32348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bar chart&#10;&#10;Description automatically generated">
            <a:extLst>
              <a:ext uri="{FF2B5EF4-FFF2-40B4-BE49-F238E27FC236}">
                <a16:creationId xmlns:a16="http://schemas.microsoft.com/office/drawing/2014/main" id="{A8DC5E85-A24F-4A50-817A-B8760CDD9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1097280"/>
            <a:ext cx="3532289" cy="5669280"/>
          </a:xfrm>
          <a:prstGeom prst="rect">
            <a:avLst/>
          </a:prstGeom>
        </p:spPr>
      </p:pic>
      <p:pic>
        <p:nvPicPr>
          <p:cNvPr id="9" name="Picture 8" descr="Chart, bar chart&#10;&#10;Description automatically generated">
            <a:extLst>
              <a:ext uri="{FF2B5EF4-FFF2-40B4-BE49-F238E27FC236}">
                <a16:creationId xmlns:a16="http://schemas.microsoft.com/office/drawing/2014/main" id="{97E81C8A-5F7B-4737-9F4E-C5B9F72DA6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1920" y="1097280"/>
            <a:ext cx="3532289" cy="5669280"/>
          </a:xfrm>
          <a:prstGeom prst="rect">
            <a:avLst/>
          </a:prstGeom>
        </p:spPr>
      </p:pic>
      <p:pic>
        <p:nvPicPr>
          <p:cNvPr id="7" name="Picture 6" descr="Chart, bar chart&#10;&#10;Description automatically generated">
            <a:extLst>
              <a:ext uri="{FF2B5EF4-FFF2-40B4-BE49-F238E27FC236}">
                <a16:creationId xmlns:a16="http://schemas.microsoft.com/office/drawing/2014/main" id="{FA9B704A-C719-4F7D-BBA2-140324C79E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 y="1097280"/>
            <a:ext cx="3532289" cy="5669280"/>
          </a:xfrm>
          <a:prstGeom prst="rect">
            <a:avLst/>
          </a:prstGeom>
        </p:spPr>
      </p:pic>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Most Births? Least Births?</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37E4205-8DA1-4EE9-82FE-E9B4700699AF}"/>
              </a:ext>
            </a:extLst>
          </p:cNvPr>
          <p:cNvSpPr txBox="1"/>
          <p:nvPr/>
        </p:nvSpPr>
        <p:spPr>
          <a:xfrm>
            <a:off x="0" y="731520"/>
            <a:ext cx="3493461" cy="400110"/>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Popular</a:t>
            </a:r>
            <a:r>
              <a:rPr lang="en-US" sz="2000" b="1" dirty="0">
                <a:solidFill>
                  <a:schemeClr val="tx1">
                    <a:lumMod val="50000"/>
                    <a:lumOff val="50000"/>
                  </a:schemeClr>
                </a:solidFill>
                <a:effectLst/>
                <a:latin typeface="Helvetica Neue"/>
              </a:rPr>
              <a:t>: 2</a:t>
            </a:r>
            <a:r>
              <a:rPr lang="en-US" sz="2000" b="1" baseline="30000" dirty="0">
                <a:solidFill>
                  <a:schemeClr val="tx1">
                    <a:lumMod val="50000"/>
                    <a:lumOff val="50000"/>
                  </a:schemeClr>
                </a:solidFill>
                <a:effectLst/>
                <a:latin typeface="Helvetica Neue"/>
              </a:rPr>
              <a:t>nd</a:t>
            </a:r>
            <a:r>
              <a:rPr lang="en-US" sz="2000" b="1" dirty="0">
                <a:solidFill>
                  <a:schemeClr val="tx1">
                    <a:lumMod val="50000"/>
                    <a:lumOff val="50000"/>
                  </a:schemeClr>
                </a:solidFill>
                <a:effectLst/>
                <a:latin typeface="Helvetica Neue"/>
              </a:rPr>
              <a:t> semester</a:t>
            </a:r>
            <a:endParaRPr lang="en-US" sz="2000" dirty="0">
              <a:solidFill>
                <a:schemeClr val="tx1">
                  <a:lumMod val="50000"/>
                  <a:lumOff val="50000"/>
                </a:schemeClr>
              </a:solidFill>
              <a:latin typeface="Helvetica Neue"/>
            </a:endParaRPr>
          </a:p>
        </p:txBody>
      </p:sp>
      <p:sp>
        <p:nvSpPr>
          <p:cNvPr id="5" name="TextBox 4">
            <a:extLst>
              <a:ext uri="{FF2B5EF4-FFF2-40B4-BE49-F238E27FC236}">
                <a16:creationId xmlns:a16="http://schemas.microsoft.com/office/drawing/2014/main" id="{43EECABC-E3D4-49C3-9E30-EB14D5AE2D69}"/>
              </a:ext>
            </a:extLst>
          </p:cNvPr>
          <p:cNvSpPr txBox="1"/>
          <p:nvPr/>
        </p:nvSpPr>
        <p:spPr>
          <a:xfrm>
            <a:off x="3684659" y="731520"/>
            <a:ext cx="3493461"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Least Popular</a:t>
            </a:r>
          </a:p>
          <a:p>
            <a:pPr algn="ctr"/>
            <a:endParaRPr lang="en-US" sz="2000" dirty="0">
              <a:solidFill>
                <a:schemeClr val="tx1">
                  <a:lumMod val="50000"/>
                  <a:lumOff val="50000"/>
                </a:schemeClr>
              </a:solidFill>
              <a:latin typeface="Helvetica Neue"/>
            </a:endParaRPr>
          </a:p>
        </p:txBody>
      </p:sp>
      <p:sp>
        <p:nvSpPr>
          <p:cNvPr id="28" name="TextBox 27">
            <a:extLst>
              <a:ext uri="{FF2B5EF4-FFF2-40B4-BE49-F238E27FC236}">
                <a16:creationId xmlns:a16="http://schemas.microsoft.com/office/drawing/2014/main" id="{D47CE901-AACF-4389-9D50-EE28AE068037}"/>
              </a:ext>
            </a:extLst>
          </p:cNvPr>
          <p:cNvSpPr txBox="1"/>
          <p:nvPr/>
        </p:nvSpPr>
        <p:spPr>
          <a:xfrm>
            <a:off x="7726681" y="731520"/>
            <a:ext cx="3779597"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Least Popular*: Not Summer</a:t>
            </a:r>
          </a:p>
          <a:p>
            <a:pPr algn="ctr"/>
            <a:endParaRPr lang="en-US" sz="2000" dirty="0">
              <a:solidFill>
                <a:schemeClr val="tx1">
                  <a:lumMod val="50000"/>
                  <a:lumOff val="50000"/>
                </a:schemeClr>
              </a:solidFill>
              <a:latin typeface="Helvetica Neue"/>
            </a:endParaRPr>
          </a:p>
        </p:txBody>
      </p:sp>
      <p:sp>
        <p:nvSpPr>
          <p:cNvPr id="29" name="Callout: Line 28">
            <a:extLst>
              <a:ext uri="{FF2B5EF4-FFF2-40B4-BE49-F238E27FC236}">
                <a16:creationId xmlns:a16="http://schemas.microsoft.com/office/drawing/2014/main" id="{10BE2A6A-EF65-4ABD-AB52-0D77B3E9E61A}"/>
              </a:ext>
            </a:extLst>
          </p:cNvPr>
          <p:cNvSpPr/>
          <p:nvPr/>
        </p:nvSpPr>
        <p:spPr>
          <a:xfrm>
            <a:off x="2661557" y="1169432"/>
            <a:ext cx="1098913" cy="307776"/>
          </a:xfrm>
          <a:prstGeom prst="borderCallout1">
            <a:avLst>
              <a:gd name="adj1" fmla="val 47446"/>
              <a:gd name="adj2" fmla="val -157"/>
              <a:gd name="adj3" fmla="val 122432"/>
              <a:gd name="adj4" fmla="val -51958"/>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September</a:t>
            </a:r>
          </a:p>
        </p:txBody>
      </p:sp>
      <p:sp>
        <p:nvSpPr>
          <p:cNvPr id="30" name="Callout: Line 29">
            <a:extLst>
              <a:ext uri="{FF2B5EF4-FFF2-40B4-BE49-F238E27FC236}">
                <a16:creationId xmlns:a16="http://schemas.microsoft.com/office/drawing/2014/main" id="{5CAA0A90-76E5-4068-A94A-5084B7BAC9BF}"/>
              </a:ext>
            </a:extLst>
          </p:cNvPr>
          <p:cNvSpPr/>
          <p:nvPr/>
        </p:nvSpPr>
        <p:spPr>
          <a:xfrm>
            <a:off x="6604029" y="5974080"/>
            <a:ext cx="670532" cy="306288"/>
          </a:xfrm>
          <a:prstGeom prst="borderCallout1">
            <a:avLst>
              <a:gd name="adj1" fmla="val 47446"/>
              <a:gd name="adj2" fmla="val -157"/>
              <a:gd name="adj3" fmla="val -240689"/>
              <a:gd name="adj4" fmla="val -41480"/>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Xmas</a:t>
            </a:r>
          </a:p>
        </p:txBody>
      </p:sp>
      <p:sp>
        <p:nvSpPr>
          <p:cNvPr id="31" name="TextBox 30">
            <a:extLst>
              <a:ext uri="{FF2B5EF4-FFF2-40B4-BE49-F238E27FC236}">
                <a16:creationId xmlns:a16="http://schemas.microsoft.com/office/drawing/2014/main" id="{4AB5656C-2CF3-40B9-9FD1-525D8B2F97F6}"/>
              </a:ext>
            </a:extLst>
          </p:cNvPr>
          <p:cNvSpPr txBox="1"/>
          <p:nvPr/>
        </p:nvSpPr>
        <p:spPr>
          <a:xfrm>
            <a:off x="10424160" y="6280368"/>
            <a:ext cx="1440438" cy="707886"/>
          </a:xfrm>
          <a:prstGeom prst="rect">
            <a:avLst/>
          </a:prstGeom>
          <a:noFill/>
        </p:spPr>
        <p:txBody>
          <a:bodyPr wrap="square">
            <a:spAutoFit/>
          </a:bodyPr>
          <a:lstStyle/>
          <a:p>
            <a:pPr algn="ctr"/>
            <a:r>
              <a:rPr lang="en-US" sz="1000" b="1" dirty="0">
                <a:solidFill>
                  <a:schemeClr val="tx1">
                    <a:lumMod val="50000"/>
                    <a:lumOff val="50000"/>
                  </a:schemeClr>
                </a:solidFill>
                <a:effectLst/>
                <a:latin typeface="Helvetica Neue"/>
              </a:rPr>
              <a:t>*least popular birthday distribution </a:t>
            </a:r>
            <a:r>
              <a:rPr lang="en-US" sz="1000" b="1" dirty="0">
                <a:solidFill>
                  <a:schemeClr val="tx1">
                    <a:lumMod val="50000"/>
                    <a:lumOff val="50000"/>
                  </a:schemeClr>
                </a:solidFill>
                <a:latin typeface="Helvetica Neue"/>
              </a:rPr>
              <a:t>after removing</a:t>
            </a:r>
            <a:r>
              <a:rPr lang="en-US" sz="1000" b="1" dirty="0">
                <a:solidFill>
                  <a:schemeClr val="tx1">
                    <a:lumMod val="50000"/>
                    <a:lumOff val="50000"/>
                  </a:schemeClr>
                </a:solidFill>
                <a:effectLst/>
                <a:latin typeface="Helvetica Neue"/>
              </a:rPr>
              <a:t> Xmas</a:t>
            </a:r>
          </a:p>
          <a:p>
            <a:pPr algn="ctr"/>
            <a:endParaRPr lang="en-US" sz="1000" dirty="0">
              <a:solidFill>
                <a:schemeClr val="tx1">
                  <a:lumMod val="50000"/>
                  <a:lumOff val="50000"/>
                </a:schemeClr>
              </a:solidFill>
              <a:latin typeface="Helvetica Neue"/>
            </a:endParaRPr>
          </a:p>
        </p:txBody>
      </p:sp>
      <p:sp>
        <p:nvSpPr>
          <p:cNvPr id="32" name="Callout: Line 31">
            <a:extLst>
              <a:ext uri="{FF2B5EF4-FFF2-40B4-BE49-F238E27FC236}">
                <a16:creationId xmlns:a16="http://schemas.microsoft.com/office/drawing/2014/main" id="{00F761B7-B05E-465D-AC41-2A379A702C83}"/>
              </a:ext>
            </a:extLst>
          </p:cNvPr>
          <p:cNvSpPr/>
          <p:nvPr/>
        </p:nvSpPr>
        <p:spPr>
          <a:xfrm>
            <a:off x="7505520" y="1131630"/>
            <a:ext cx="533373" cy="306288"/>
          </a:xfrm>
          <a:prstGeom prst="borderCallout1">
            <a:avLst>
              <a:gd name="adj1" fmla="val 40812"/>
              <a:gd name="adj2" fmla="val 99847"/>
              <a:gd name="adj3" fmla="val 694080"/>
              <a:gd name="adj4" fmla="val 228730"/>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Me</a:t>
            </a:r>
          </a:p>
        </p:txBody>
      </p:sp>
    </p:spTree>
    <p:extLst>
      <p:ext uri="{BB962C8B-B14F-4D97-AF65-F5344CB8AC3E}">
        <p14:creationId xmlns:p14="http://schemas.microsoft.com/office/powerpoint/2010/main" val="219265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March 13</a:t>
            </a:r>
            <a:r>
              <a:rPr lang="en-US" sz="2800" b="1" baseline="30000" dirty="0">
                <a:solidFill>
                  <a:schemeClr val="accent5">
                    <a:lumMod val="75000"/>
                  </a:schemeClr>
                </a:solidFill>
                <a:latin typeface="Segoe UI" panose="020B0502040204020203" pitchFamily="34" charset="0"/>
                <a:cs typeface="Segoe UI" panose="020B0502040204020203" pitchFamily="34" charset="0"/>
              </a:rPr>
              <a:t>th</a:t>
            </a:r>
            <a:r>
              <a:rPr lang="en-US" sz="2800" b="1" dirty="0">
                <a:solidFill>
                  <a:schemeClr val="accent5">
                    <a:lumMod val="75000"/>
                  </a:schemeClr>
                </a:solidFill>
                <a:latin typeface="Segoe UI" panose="020B0502040204020203" pitchFamily="34" charset="0"/>
                <a:cs typeface="Segoe UI" panose="020B0502040204020203" pitchFamily="34" charset="0"/>
              </a:rPr>
              <a:t> through time (1994-2014)</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line chart&#10;&#10;Description automatically generated">
            <a:extLst>
              <a:ext uri="{FF2B5EF4-FFF2-40B4-BE49-F238E27FC236}">
                <a16:creationId xmlns:a16="http://schemas.microsoft.com/office/drawing/2014/main" id="{53E3F5F8-4438-42B2-A576-F099D6831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51" y="1638001"/>
            <a:ext cx="9832378" cy="4297680"/>
          </a:xfrm>
          <a:prstGeom prst="rect">
            <a:avLst/>
          </a:prstGeom>
        </p:spPr>
      </p:pic>
      <p:sp>
        <p:nvSpPr>
          <p:cNvPr id="10" name="TextBox 9">
            <a:extLst>
              <a:ext uri="{FF2B5EF4-FFF2-40B4-BE49-F238E27FC236}">
                <a16:creationId xmlns:a16="http://schemas.microsoft.com/office/drawing/2014/main" id="{4612C30A-EDCB-48CA-8A46-06815644B283}"/>
              </a:ext>
            </a:extLst>
          </p:cNvPr>
          <p:cNvSpPr txBox="1"/>
          <p:nvPr/>
        </p:nvSpPr>
        <p:spPr>
          <a:xfrm>
            <a:off x="137158" y="1171219"/>
            <a:ext cx="10351548" cy="707886"/>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Being born is a process. On March 13</a:t>
            </a:r>
            <a:r>
              <a:rPr lang="en-US" sz="2000" b="1" baseline="30000" dirty="0">
                <a:solidFill>
                  <a:schemeClr val="tx1">
                    <a:lumMod val="50000"/>
                    <a:lumOff val="50000"/>
                  </a:schemeClr>
                </a:solidFill>
                <a:latin typeface="Helvetica Neue"/>
              </a:rPr>
              <a:t>th</a:t>
            </a:r>
            <a:r>
              <a:rPr lang="en-US" sz="2000" b="1" dirty="0">
                <a:solidFill>
                  <a:schemeClr val="tx1">
                    <a:lumMod val="50000"/>
                    <a:lumOff val="50000"/>
                  </a:schemeClr>
                </a:solidFill>
                <a:latin typeface="Helvetica Neue"/>
              </a:rPr>
              <a:t> it’s a 5 year cycle.</a:t>
            </a:r>
          </a:p>
          <a:p>
            <a:pPr algn="ctr"/>
            <a:r>
              <a:rPr lang="en-US" sz="1600" dirty="0">
                <a:solidFill>
                  <a:schemeClr val="tx1">
                    <a:lumMod val="50000"/>
                    <a:lumOff val="50000"/>
                  </a:schemeClr>
                </a:solidFill>
                <a:latin typeface="Helvetica Neue"/>
              </a:rPr>
              <a:t>224,642 </a:t>
            </a:r>
            <a:r>
              <a:rPr lang="en-US" sz="1600" dirty="0" err="1">
                <a:solidFill>
                  <a:schemeClr val="tx1">
                    <a:lumMod val="50000"/>
                    <a:lumOff val="50000"/>
                  </a:schemeClr>
                </a:solidFill>
                <a:latin typeface="Helvetica Neue"/>
              </a:rPr>
              <a:t>americans</a:t>
            </a:r>
            <a:r>
              <a:rPr lang="en-US" sz="1600" dirty="0">
                <a:solidFill>
                  <a:schemeClr val="tx1">
                    <a:lumMod val="50000"/>
                    <a:lumOff val="50000"/>
                  </a:schemeClr>
                </a:solidFill>
                <a:latin typeface="Helvetica Neue"/>
              </a:rPr>
              <a:t> were born on March 13</a:t>
            </a:r>
            <a:r>
              <a:rPr lang="en-US" sz="1600" baseline="30000" dirty="0">
                <a:solidFill>
                  <a:schemeClr val="tx1">
                    <a:lumMod val="50000"/>
                    <a:lumOff val="50000"/>
                  </a:schemeClr>
                </a:solidFill>
                <a:latin typeface="Helvetica Neue"/>
              </a:rPr>
              <a:t>th</a:t>
            </a:r>
            <a:r>
              <a:rPr lang="en-US" sz="1600" dirty="0">
                <a:solidFill>
                  <a:schemeClr val="tx1">
                    <a:lumMod val="50000"/>
                    <a:lumOff val="50000"/>
                  </a:schemeClr>
                </a:solidFill>
                <a:latin typeface="Helvetica Neue"/>
              </a:rPr>
              <a:t> between 1994 and 2014</a:t>
            </a:r>
            <a:r>
              <a:rPr lang="en-US" sz="2000" dirty="0">
                <a:solidFill>
                  <a:schemeClr val="tx1">
                    <a:lumMod val="50000"/>
                    <a:lumOff val="50000"/>
                  </a:schemeClr>
                </a:solidFill>
                <a:latin typeface="Helvetica Neue"/>
              </a:rPr>
              <a:t>.</a:t>
            </a:r>
          </a:p>
        </p:txBody>
      </p:sp>
      <p:sp>
        <p:nvSpPr>
          <p:cNvPr id="12" name="Callout: Line 11">
            <a:extLst>
              <a:ext uri="{FF2B5EF4-FFF2-40B4-BE49-F238E27FC236}">
                <a16:creationId xmlns:a16="http://schemas.microsoft.com/office/drawing/2014/main" id="{7619FCEF-3942-4B78-AFD7-AEF7BD0D021A}"/>
              </a:ext>
            </a:extLst>
          </p:cNvPr>
          <p:cNvSpPr/>
          <p:nvPr/>
        </p:nvSpPr>
        <p:spPr>
          <a:xfrm>
            <a:off x="9948884" y="2760057"/>
            <a:ext cx="1722674" cy="388742"/>
          </a:xfrm>
          <a:prstGeom prst="borderCallout1">
            <a:avLst>
              <a:gd name="adj1" fmla="val 47446"/>
              <a:gd name="adj2" fmla="val -157"/>
              <a:gd name="adj3" fmla="val 45946"/>
              <a:gd name="adj4" fmla="val -42321"/>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Popular Birthdays</a:t>
            </a:r>
          </a:p>
        </p:txBody>
      </p:sp>
      <p:sp>
        <p:nvSpPr>
          <p:cNvPr id="13" name="Callout: Line 12">
            <a:extLst>
              <a:ext uri="{FF2B5EF4-FFF2-40B4-BE49-F238E27FC236}">
                <a16:creationId xmlns:a16="http://schemas.microsoft.com/office/drawing/2014/main" id="{1D88184D-0699-4A57-88A1-BCEF6ADFC551}"/>
              </a:ext>
            </a:extLst>
          </p:cNvPr>
          <p:cNvSpPr/>
          <p:nvPr/>
        </p:nvSpPr>
        <p:spPr>
          <a:xfrm>
            <a:off x="9948883" y="4153498"/>
            <a:ext cx="1945265" cy="388742"/>
          </a:xfrm>
          <a:prstGeom prst="borderCallout1">
            <a:avLst>
              <a:gd name="adj1" fmla="val 47446"/>
              <a:gd name="adj2" fmla="val -157"/>
              <a:gd name="adj3" fmla="val 45946"/>
              <a:gd name="adj4" fmla="val -42321"/>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Unpopular Birthdays</a:t>
            </a:r>
          </a:p>
        </p:txBody>
      </p:sp>
    </p:spTree>
    <p:extLst>
      <p:ext uri="{BB962C8B-B14F-4D97-AF65-F5344CB8AC3E}">
        <p14:creationId xmlns:p14="http://schemas.microsoft.com/office/powerpoint/2010/main" val="100243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VIP13 Club: 13 on Friday 13th</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ECABC-E3D4-49C3-9E30-EB14D5AE2D69}"/>
              </a:ext>
            </a:extLst>
          </p:cNvPr>
          <p:cNvSpPr txBox="1"/>
          <p:nvPr/>
        </p:nvSpPr>
        <p:spPr>
          <a:xfrm>
            <a:off x="5637007" y="1655686"/>
            <a:ext cx="6390042" cy="4298613"/>
          </a:xfrm>
          <a:prstGeom prst="rect">
            <a:avLst/>
          </a:prstGeom>
          <a:noFill/>
        </p:spPr>
        <p:txBody>
          <a:bodyPr wrap="square">
            <a:spAutoFit/>
          </a:bodyPr>
          <a:lstStyle/>
          <a:p>
            <a:r>
              <a:rPr lang="en-US" sz="2000" b="1" dirty="0">
                <a:solidFill>
                  <a:schemeClr val="tx1">
                    <a:lumMod val="50000"/>
                    <a:lumOff val="50000"/>
                  </a:schemeClr>
                </a:solidFill>
                <a:latin typeface="Helvetica Neue"/>
              </a:rPr>
              <a:t>The VIP Club from 1994 to 2014:</a:t>
            </a:r>
          </a:p>
          <a:p>
            <a:endParaRPr lang="en-US" sz="2000" b="1"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Welcome </a:t>
            </a:r>
            <a:r>
              <a:rPr lang="en-US" sz="2000" b="1" dirty="0">
                <a:solidFill>
                  <a:schemeClr val="tx1">
                    <a:lumMod val="50000"/>
                    <a:lumOff val="50000"/>
                  </a:schemeClr>
                </a:solidFill>
                <a:effectLst/>
                <a:latin typeface="Helvetica Neue"/>
              </a:rPr>
              <a:t>460,584 new members who have celebrated or will celebrate their 13</a:t>
            </a:r>
            <a:r>
              <a:rPr lang="en-US" sz="2000" b="1" baseline="30000" dirty="0">
                <a:solidFill>
                  <a:schemeClr val="tx1">
                    <a:lumMod val="50000"/>
                    <a:lumOff val="50000"/>
                  </a:schemeClr>
                </a:solidFill>
                <a:effectLst/>
                <a:latin typeface="Helvetica Neue"/>
              </a:rPr>
              <a:t>th</a:t>
            </a:r>
            <a:r>
              <a:rPr lang="en-US" sz="2000" b="1" dirty="0">
                <a:solidFill>
                  <a:schemeClr val="tx1">
                    <a:lumMod val="50000"/>
                    <a:lumOff val="50000"/>
                  </a:schemeClr>
                </a:solidFill>
                <a:effectLst/>
                <a:latin typeface="Helvetica Neue"/>
              </a:rPr>
              <a:t> birthday on a Friday 13</a:t>
            </a:r>
            <a:r>
              <a:rPr lang="en-US" sz="2000" b="1" baseline="30000" dirty="0">
                <a:solidFill>
                  <a:schemeClr val="tx1">
                    <a:lumMod val="50000"/>
                    <a:lumOff val="50000"/>
                  </a:schemeClr>
                </a:solidFill>
                <a:effectLst/>
                <a:latin typeface="Helvetica Neue"/>
              </a:rPr>
              <a:t>th</a:t>
            </a:r>
            <a:r>
              <a:rPr lang="en-US" sz="2000" b="1" dirty="0">
                <a:solidFill>
                  <a:schemeClr val="tx1">
                    <a:lumMod val="50000"/>
                    <a:lumOff val="50000"/>
                  </a:schemeClr>
                </a:solidFill>
                <a:effectLst/>
                <a:latin typeface="Helvetica Neue"/>
              </a:rPr>
              <a:t>. (0.5% of babies born)</a:t>
            </a:r>
          </a:p>
          <a:p>
            <a:endParaRPr lang="en-US" sz="2000" b="1" baseline="30000"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48,453 members were  born on March </a:t>
            </a:r>
            <a:r>
              <a:rPr lang="en-US" sz="2000" b="1" dirty="0">
                <a:solidFill>
                  <a:schemeClr val="tx1">
                    <a:lumMod val="50000"/>
                    <a:lumOff val="50000"/>
                  </a:schemeClr>
                </a:solidFill>
                <a:effectLst/>
                <a:latin typeface="Helvetica Neue"/>
              </a:rPr>
              <a:t>13</a:t>
            </a:r>
            <a:r>
              <a:rPr lang="en-US" sz="2000" b="1" baseline="30000" dirty="0">
                <a:solidFill>
                  <a:schemeClr val="tx1">
                    <a:lumMod val="50000"/>
                    <a:lumOff val="50000"/>
                  </a:schemeClr>
                </a:solidFill>
                <a:effectLst/>
                <a:latin typeface="Helvetica Neue"/>
              </a:rPr>
              <a:t>th </a:t>
            </a:r>
            <a:r>
              <a:rPr lang="en-US" sz="2000" b="1" dirty="0">
                <a:solidFill>
                  <a:schemeClr val="tx1">
                    <a:lumMod val="50000"/>
                    <a:lumOff val="50000"/>
                  </a:schemeClr>
                </a:solidFill>
                <a:latin typeface="Helvetica Neue"/>
              </a:rPr>
              <a:t>.</a:t>
            </a:r>
            <a:r>
              <a:rPr lang="en-US" sz="2000" b="1" dirty="0">
                <a:solidFill>
                  <a:schemeClr val="tx1">
                    <a:lumMod val="50000"/>
                    <a:lumOff val="50000"/>
                  </a:schemeClr>
                </a:solidFill>
                <a:effectLst/>
                <a:latin typeface="Helvetica Neue"/>
              </a:rPr>
              <a:t> (0.06% of babies born)</a:t>
            </a:r>
          </a:p>
          <a:p>
            <a:pPr marL="342900" indent="-342900">
              <a:buFont typeface="Arial" panose="020B0604020202020204" pitchFamily="34" charset="0"/>
              <a:buChar char="•"/>
            </a:pPr>
            <a:endParaRPr lang="en-US" sz="2000" b="1" dirty="0">
              <a:solidFill>
                <a:schemeClr val="tx1">
                  <a:lumMod val="50000"/>
                  <a:lumOff val="50000"/>
                </a:schemeClr>
              </a:solidFill>
              <a:latin typeface="Helvetica Neue"/>
            </a:endParaRPr>
          </a:p>
          <a:p>
            <a:endParaRPr lang="en-US" sz="2000" b="1"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Note that March 13</a:t>
            </a:r>
            <a:r>
              <a:rPr lang="en-US" sz="2000" b="1" baseline="30000" dirty="0">
                <a:solidFill>
                  <a:schemeClr val="tx1">
                    <a:lumMod val="50000"/>
                    <a:lumOff val="50000"/>
                  </a:schemeClr>
                </a:solidFill>
                <a:latin typeface="Helvetica Neue"/>
              </a:rPr>
              <a:t>th</a:t>
            </a:r>
            <a:r>
              <a:rPr lang="en-US" sz="2000" b="1" dirty="0">
                <a:solidFill>
                  <a:schemeClr val="tx1">
                    <a:lumMod val="50000"/>
                    <a:lumOff val="50000"/>
                  </a:schemeClr>
                </a:solidFill>
                <a:latin typeface="Helvetica Neue"/>
              </a:rPr>
              <a:t> 2013 fell on a Wednesday.</a:t>
            </a:r>
          </a:p>
          <a:p>
            <a:pPr algn="ctr"/>
            <a:endParaRPr lang="en-US" sz="2000" b="1" dirty="0">
              <a:solidFill>
                <a:schemeClr val="tx1">
                  <a:lumMod val="50000"/>
                  <a:lumOff val="50000"/>
                </a:schemeClr>
              </a:solidFill>
              <a:effectLst/>
              <a:latin typeface="Helvetica Neue"/>
            </a:endParaRPr>
          </a:p>
          <a:p>
            <a:pPr algn="ctr"/>
            <a:endParaRPr lang="en-US" sz="2000" b="1" dirty="0">
              <a:solidFill>
                <a:schemeClr val="tx1">
                  <a:lumMod val="50000"/>
                  <a:lumOff val="50000"/>
                </a:schemeClr>
              </a:solidFill>
              <a:effectLst/>
              <a:latin typeface="Helvetica Neue"/>
            </a:endParaRPr>
          </a:p>
          <a:p>
            <a:pPr algn="ctr"/>
            <a:endParaRPr lang="en-US" sz="2000" dirty="0">
              <a:solidFill>
                <a:schemeClr val="accent5">
                  <a:lumMod val="75000"/>
                </a:schemeClr>
              </a:solidFill>
              <a:latin typeface="Helvetica Neue"/>
            </a:endParaRPr>
          </a:p>
        </p:txBody>
      </p:sp>
      <p:pic>
        <p:nvPicPr>
          <p:cNvPr id="6" name="Picture 5" descr="Chart&#10;&#10;Description automatically generated">
            <a:extLst>
              <a:ext uri="{FF2B5EF4-FFF2-40B4-BE49-F238E27FC236}">
                <a16:creationId xmlns:a16="http://schemas.microsoft.com/office/drawing/2014/main" id="{EB7992AF-335A-445E-84A7-EBF19D305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019" y="881061"/>
            <a:ext cx="4411862" cy="5852160"/>
          </a:xfrm>
          <a:prstGeom prst="rect">
            <a:avLst/>
          </a:prstGeom>
        </p:spPr>
      </p:pic>
    </p:spTree>
    <p:extLst>
      <p:ext uri="{BB962C8B-B14F-4D97-AF65-F5344CB8AC3E}">
        <p14:creationId xmlns:p14="http://schemas.microsoft.com/office/powerpoint/2010/main" val="178936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3C0F1-534F-4765-BC71-19C16C995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Summary &amp; Conclusion</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483596-4ECA-4436-99AB-51A069CB9E1B}"/>
              </a:ext>
            </a:extLst>
          </p:cNvPr>
          <p:cNvSpPr txBox="1"/>
          <p:nvPr/>
        </p:nvSpPr>
        <p:spPr>
          <a:xfrm>
            <a:off x="282388" y="822960"/>
            <a:ext cx="11787692" cy="5940088"/>
          </a:xfrm>
          <a:prstGeom prst="rect">
            <a:avLst/>
          </a:prstGeom>
          <a:noFill/>
        </p:spPr>
        <p:txBody>
          <a:bodyPr wrap="square">
            <a:spAutoFit/>
          </a:bodyPr>
          <a:lstStyle/>
          <a:p>
            <a:r>
              <a:rPr lang="en-US" sz="2000" i="0" dirty="0">
                <a:effectLst/>
                <a:latin typeface="Helvetica Neue"/>
              </a:rPr>
              <a:t>U.S. Birth data from 1994 to 2014 showed:</a:t>
            </a:r>
            <a:endParaRPr lang="en-US" sz="2000" dirty="0">
              <a:solidFill>
                <a:srgbClr val="000000"/>
              </a:solidFill>
              <a:latin typeface="Helvetica Neue"/>
            </a:endParaRPr>
          </a:p>
          <a:p>
            <a:pPr marL="342900" indent="-342900">
              <a:buFont typeface="Arial" panose="020B0604020202020204" pitchFamily="34" charset="0"/>
              <a:buChar char="•"/>
            </a:pPr>
            <a:r>
              <a:rPr lang="en-US" sz="2000" dirty="0">
                <a:solidFill>
                  <a:srgbClr val="000000"/>
                </a:solidFill>
                <a:latin typeface="Helvetica Neue"/>
              </a:rPr>
              <a:t>About 4 million births per year.</a:t>
            </a:r>
          </a:p>
          <a:p>
            <a:pPr marL="342900" indent="-342900">
              <a:buFont typeface="Arial" panose="020B0604020202020204" pitchFamily="34" charset="0"/>
              <a:buChar char="•"/>
            </a:pPr>
            <a:r>
              <a:rPr lang="en-US" sz="2000" dirty="0">
                <a:solidFill>
                  <a:srgbClr val="000000"/>
                </a:solidFill>
                <a:latin typeface="Helvetica Neue"/>
              </a:rPr>
              <a:t>Birth is more likely to happen on weekdays than weekends.</a:t>
            </a:r>
          </a:p>
          <a:p>
            <a:pPr marL="342900" indent="-342900">
              <a:buFont typeface="Arial" panose="020B0604020202020204" pitchFamily="34" charset="0"/>
              <a:buChar char="•"/>
            </a:pPr>
            <a:r>
              <a:rPr lang="en-US" sz="2000" dirty="0">
                <a:solidFill>
                  <a:srgbClr val="000000"/>
                </a:solidFill>
                <a:latin typeface="Helvetica Neue"/>
              </a:rPr>
              <a:t>Most births happen in Summer. The most popular birth month is September. </a:t>
            </a:r>
          </a:p>
          <a:p>
            <a:pPr marL="342900" indent="-342900">
              <a:buFont typeface="Arial" panose="020B0604020202020204" pitchFamily="34" charset="0"/>
              <a:buChar char="•"/>
            </a:pPr>
            <a:r>
              <a:rPr lang="en-US" sz="2000" dirty="0">
                <a:solidFill>
                  <a:srgbClr val="000000"/>
                </a:solidFill>
                <a:latin typeface="Helvetica Neue"/>
              </a:rPr>
              <a:t>Xmas is a cumulative popular birthday, though it falls in the unpopular birthday when looking at individual years.</a:t>
            </a:r>
          </a:p>
          <a:p>
            <a:endParaRPr lang="en-US" sz="2000" dirty="0">
              <a:solidFill>
                <a:srgbClr val="000000"/>
              </a:solidFill>
              <a:latin typeface="Helvetica Neue"/>
            </a:endParaRPr>
          </a:p>
          <a:p>
            <a:r>
              <a:rPr lang="en-US" sz="2000" dirty="0">
                <a:solidFill>
                  <a:srgbClr val="000000"/>
                </a:solidFill>
                <a:latin typeface="Helvetica Neue"/>
              </a:rPr>
              <a:t>March 13</a:t>
            </a:r>
            <a:r>
              <a:rPr lang="en-US" sz="2000" baseline="30000" dirty="0">
                <a:solidFill>
                  <a:srgbClr val="000000"/>
                </a:solidFill>
                <a:latin typeface="Helvetica Neue"/>
              </a:rPr>
              <a:t>th</a:t>
            </a:r>
            <a:r>
              <a:rPr lang="en-US" sz="2000" dirty="0">
                <a:solidFill>
                  <a:srgbClr val="000000"/>
                </a:solidFill>
                <a:latin typeface="Helvetica Neue"/>
              </a:rPr>
              <a:t>:</a:t>
            </a:r>
          </a:p>
          <a:p>
            <a:pPr marL="342900" indent="-342900">
              <a:buFont typeface="Arial" panose="020B0604020202020204" pitchFamily="34" charset="0"/>
              <a:buChar char="•"/>
            </a:pPr>
            <a:r>
              <a:rPr lang="en-US" sz="2000" dirty="0">
                <a:solidFill>
                  <a:srgbClr val="000000"/>
                </a:solidFill>
                <a:latin typeface="Helvetica Neue"/>
              </a:rPr>
              <a:t>March 13</a:t>
            </a:r>
            <a:r>
              <a:rPr lang="en-US" sz="2000" baseline="30000" dirty="0">
                <a:solidFill>
                  <a:srgbClr val="000000"/>
                </a:solidFill>
                <a:latin typeface="Helvetica Neue"/>
              </a:rPr>
              <a:t>th</a:t>
            </a:r>
            <a:r>
              <a:rPr lang="en-US" sz="2000" dirty="0">
                <a:solidFill>
                  <a:srgbClr val="000000"/>
                </a:solidFill>
                <a:latin typeface="Helvetica Neue"/>
              </a:rPr>
              <a:t> births time series shows cyclicity. </a:t>
            </a:r>
          </a:p>
          <a:p>
            <a:pPr marL="342900" indent="-342900">
              <a:buFont typeface="Arial" panose="020B0604020202020204" pitchFamily="34" charset="0"/>
              <a:buChar char="•"/>
            </a:pPr>
            <a:r>
              <a:rPr lang="en-US" sz="2000" dirty="0">
                <a:latin typeface="Helvetica Neue"/>
              </a:rPr>
              <a:t>Every 5 years births drop to unpopular rates.</a:t>
            </a:r>
          </a:p>
          <a:p>
            <a:pPr marL="342900" indent="-342900">
              <a:buFont typeface="Arial" panose="020B0604020202020204" pitchFamily="34" charset="0"/>
              <a:buChar char="•"/>
            </a:pPr>
            <a:r>
              <a:rPr lang="en-US" sz="2000" dirty="0">
                <a:latin typeface="Helvetica Neue"/>
              </a:rPr>
              <a:t>224,642 </a:t>
            </a:r>
            <a:r>
              <a:rPr lang="en-US" sz="2000" dirty="0" err="1">
                <a:latin typeface="Helvetica Neue"/>
              </a:rPr>
              <a:t>americans</a:t>
            </a:r>
            <a:r>
              <a:rPr lang="en-US" sz="2000" dirty="0">
                <a:latin typeface="Helvetica Neue"/>
              </a:rPr>
              <a:t> were born on March 13</a:t>
            </a:r>
            <a:r>
              <a:rPr lang="en-US" sz="2000" baseline="30000" dirty="0">
                <a:latin typeface="Helvetica Neue"/>
              </a:rPr>
              <a:t>th</a:t>
            </a:r>
            <a:r>
              <a:rPr lang="en-US" sz="2000" dirty="0">
                <a:latin typeface="Helvetica Neue"/>
              </a:rPr>
              <a:t> between 1994 and 2014.</a:t>
            </a:r>
          </a:p>
          <a:p>
            <a:endParaRPr lang="en-US" sz="2000" dirty="0">
              <a:solidFill>
                <a:srgbClr val="000000"/>
              </a:solidFill>
              <a:latin typeface="Helvetica Neue"/>
            </a:endParaRPr>
          </a:p>
          <a:p>
            <a:r>
              <a:rPr lang="en-US" sz="2000" dirty="0">
                <a:solidFill>
                  <a:srgbClr val="000000"/>
                </a:solidFill>
                <a:latin typeface="Helvetica Neue"/>
              </a:rPr>
              <a:t>VIP Club, born on a 13th: </a:t>
            </a:r>
          </a:p>
          <a:p>
            <a:pPr marL="342900" indent="-342900">
              <a:buFont typeface="Arial" panose="020B0604020202020204" pitchFamily="34" charset="0"/>
              <a:buChar char="•"/>
            </a:pPr>
            <a:r>
              <a:rPr lang="en-US" sz="2000" dirty="0">
                <a:solidFill>
                  <a:srgbClr val="000000"/>
                </a:solidFill>
                <a:latin typeface="Helvetica Neue"/>
              </a:rPr>
              <a:t>Almost ½ a million </a:t>
            </a:r>
            <a:r>
              <a:rPr lang="en-US" sz="2000" dirty="0" err="1">
                <a:solidFill>
                  <a:srgbClr val="000000"/>
                </a:solidFill>
                <a:latin typeface="Helvetica Neue"/>
              </a:rPr>
              <a:t>americans</a:t>
            </a:r>
            <a:r>
              <a:rPr lang="en-US" sz="2000" dirty="0">
                <a:solidFill>
                  <a:srgbClr val="000000"/>
                </a:solidFill>
                <a:latin typeface="Helvetica Neue"/>
              </a:rPr>
              <a:t> were born on 13</a:t>
            </a:r>
            <a:r>
              <a:rPr lang="en-US" sz="2000" baseline="30000" dirty="0">
                <a:solidFill>
                  <a:srgbClr val="000000"/>
                </a:solidFill>
                <a:latin typeface="Helvetica Neue"/>
              </a:rPr>
              <a:t>th</a:t>
            </a:r>
            <a:r>
              <a:rPr lang="en-US" sz="2000" dirty="0">
                <a:solidFill>
                  <a:srgbClr val="000000"/>
                </a:solidFill>
                <a:latin typeface="Helvetica Neue"/>
              </a:rPr>
              <a:t> between 1994 and 2014 and have </a:t>
            </a:r>
          </a:p>
          <a:p>
            <a:r>
              <a:rPr lang="en-US" sz="2000" dirty="0">
                <a:solidFill>
                  <a:srgbClr val="000000"/>
                </a:solidFill>
                <a:latin typeface="Helvetica Neue"/>
              </a:rPr>
              <a:t>celebrated or will celebrate their 13</a:t>
            </a:r>
            <a:r>
              <a:rPr lang="en-US" sz="2000" baseline="30000" dirty="0">
                <a:solidFill>
                  <a:srgbClr val="000000"/>
                </a:solidFill>
                <a:latin typeface="Helvetica Neue"/>
              </a:rPr>
              <a:t>th</a:t>
            </a:r>
            <a:r>
              <a:rPr lang="en-US" sz="2000" dirty="0">
                <a:solidFill>
                  <a:srgbClr val="000000"/>
                </a:solidFill>
                <a:latin typeface="Helvetica Neue"/>
              </a:rPr>
              <a:t> birthday on a Friday.</a:t>
            </a:r>
          </a:p>
          <a:p>
            <a:pPr marL="342900" indent="-342900">
              <a:buFont typeface="Arial" panose="020B0604020202020204" pitchFamily="34" charset="0"/>
              <a:buChar char="•"/>
            </a:pPr>
            <a:r>
              <a:rPr lang="en-US" sz="2000" dirty="0">
                <a:solidFill>
                  <a:srgbClr val="000000"/>
                </a:solidFill>
                <a:latin typeface="Helvetica Neue"/>
              </a:rPr>
              <a:t>Among them 48,453 were born on March 13</a:t>
            </a:r>
            <a:r>
              <a:rPr lang="en-US" sz="2000" baseline="30000" dirty="0">
                <a:solidFill>
                  <a:srgbClr val="000000"/>
                </a:solidFill>
                <a:latin typeface="Helvetica Neue"/>
              </a:rPr>
              <a:t>th</a:t>
            </a:r>
            <a:r>
              <a:rPr lang="en-US" sz="2000" dirty="0">
                <a:solidFill>
                  <a:srgbClr val="000000"/>
                </a:solidFill>
                <a:latin typeface="Helvetica Neue"/>
              </a:rPr>
              <a:t>. </a:t>
            </a:r>
          </a:p>
          <a:p>
            <a:endParaRPr lang="en-US" sz="2000" dirty="0">
              <a:solidFill>
                <a:srgbClr val="000000"/>
              </a:solidFill>
              <a:latin typeface="Helvetica Neue"/>
            </a:endParaRPr>
          </a:p>
          <a:p>
            <a:r>
              <a:rPr lang="en-US" sz="2000" dirty="0">
                <a:solidFill>
                  <a:srgbClr val="000000"/>
                </a:solidFill>
                <a:latin typeface="Helvetica Neue"/>
              </a:rPr>
              <a:t>Going Further with the Data: The dataset has many more stories to tell!</a:t>
            </a:r>
          </a:p>
          <a:p>
            <a:endParaRPr lang="en-US" sz="2000" dirty="0">
              <a:solidFill>
                <a:srgbClr val="000000"/>
              </a:solidFill>
              <a:latin typeface="Helvetica Neue"/>
            </a:endParaRPr>
          </a:p>
        </p:txBody>
      </p:sp>
    </p:spTree>
    <p:extLst>
      <p:ext uri="{BB962C8B-B14F-4D97-AF65-F5344CB8AC3E}">
        <p14:creationId xmlns:p14="http://schemas.microsoft.com/office/powerpoint/2010/main" val="1167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1577</Words>
  <Application>Microsoft Office PowerPoint</Application>
  <PresentationFormat>Widescreen</PresentationFormat>
  <Paragraphs>119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 Neue</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dc:creator>
  <cp:lastModifiedBy>Anne</cp:lastModifiedBy>
  <cp:revision>43</cp:revision>
  <dcterms:created xsi:type="dcterms:W3CDTF">2020-11-28T21:19:31Z</dcterms:created>
  <dcterms:modified xsi:type="dcterms:W3CDTF">2020-12-03T04:24:08Z</dcterms:modified>
</cp:coreProperties>
</file>