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TT Octosquares Compressed" charset="1" panose="02010001040000080307"/>
      <p:regular r:id="rId12"/>
    </p:embeddedFont>
    <p:embeddedFont>
      <p:font typeface="Open Sans" charset="1" panose="00000000000000000000"/>
      <p:regular r:id="rId13"/>
    </p:embeddedFont>
    <p:embeddedFont>
      <p:font typeface="Open Sans Bold" charset="1" panose="000000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843386" y="4189844"/>
            <a:ext cx="1218296" cy="1907312"/>
          </a:xfrm>
          <a:custGeom>
            <a:avLst/>
            <a:gdLst/>
            <a:ahLst/>
            <a:cxnLst/>
            <a:rect r="r" b="b" t="t" l="l"/>
            <a:pathLst>
              <a:path h="1907312" w="1218296">
                <a:moveTo>
                  <a:pt x="0" y="0"/>
                </a:moveTo>
                <a:lnTo>
                  <a:pt x="1218295" y="0"/>
                </a:lnTo>
                <a:lnTo>
                  <a:pt x="1218295" y="1907312"/>
                </a:lnTo>
                <a:lnTo>
                  <a:pt x="0" y="19073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4061681" y="1824480"/>
            <a:ext cx="10164638" cy="6295140"/>
          </a:xfrm>
          <a:prstGeom prst="rect">
            <a:avLst/>
          </a:prstGeom>
        </p:spPr>
        <p:txBody>
          <a:bodyPr anchor="t" rtlCol="false" tIns="0" lIns="0" bIns="0" rIns="0">
            <a:spAutoFit/>
          </a:bodyPr>
          <a:lstStyle/>
          <a:p>
            <a:pPr algn="ctr">
              <a:lnSpc>
                <a:spcPts val="25296"/>
              </a:lnSpc>
              <a:spcBef>
                <a:spcPct val="0"/>
              </a:spcBef>
            </a:pPr>
            <a:r>
              <a:rPr lang="en-US" sz="18068">
                <a:solidFill>
                  <a:srgbClr val="FFFFFF"/>
                </a:solidFill>
                <a:latin typeface="TT Octosquares Compressed"/>
              </a:rPr>
              <a:t>SENTIMENT ANALYSIS</a:t>
            </a:r>
          </a:p>
        </p:txBody>
      </p:sp>
      <p:sp>
        <p:nvSpPr>
          <p:cNvPr name="Freeform 8" id="8"/>
          <p:cNvSpPr/>
          <p:nvPr/>
        </p:nvSpPr>
        <p:spPr>
          <a:xfrm flipH="false" flipV="false" rot="0">
            <a:off x="2105520" y="4471286"/>
            <a:ext cx="858754" cy="1344429"/>
          </a:xfrm>
          <a:custGeom>
            <a:avLst/>
            <a:gdLst/>
            <a:ahLst/>
            <a:cxnLst/>
            <a:rect r="r" b="b" t="t" l="l"/>
            <a:pathLst>
              <a:path h="1344429" w="858754">
                <a:moveTo>
                  <a:pt x="0" y="0"/>
                </a:moveTo>
                <a:lnTo>
                  <a:pt x="858754" y="0"/>
                </a:lnTo>
                <a:lnTo>
                  <a:pt x="858754" y="1344428"/>
                </a:lnTo>
                <a:lnTo>
                  <a:pt x="0" y="13444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390081" y="4650573"/>
            <a:ext cx="629715" cy="985855"/>
          </a:xfrm>
          <a:custGeom>
            <a:avLst/>
            <a:gdLst/>
            <a:ahLst/>
            <a:cxnLst/>
            <a:rect r="r" b="b" t="t" l="l"/>
            <a:pathLst>
              <a:path h="985855" w="629715">
                <a:moveTo>
                  <a:pt x="0" y="0"/>
                </a:moveTo>
                <a:lnTo>
                  <a:pt x="629714" y="0"/>
                </a:lnTo>
                <a:lnTo>
                  <a:pt x="629714" y="985854"/>
                </a:lnTo>
                <a:lnTo>
                  <a:pt x="0" y="9858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10800000">
            <a:off x="14226319" y="4189844"/>
            <a:ext cx="1218296" cy="1907312"/>
          </a:xfrm>
          <a:custGeom>
            <a:avLst/>
            <a:gdLst/>
            <a:ahLst/>
            <a:cxnLst/>
            <a:rect r="r" b="b" t="t" l="l"/>
            <a:pathLst>
              <a:path h="1907312" w="1218296">
                <a:moveTo>
                  <a:pt x="0" y="0"/>
                </a:moveTo>
                <a:lnTo>
                  <a:pt x="1218295" y="0"/>
                </a:lnTo>
                <a:lnTo>
                  <a:pt x="1218295" y="1907312"/>
                </a:lnTo>
                <a:lnTo>
                  <a:pt x="0" y="19073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10800000">
            <a:off x="15323726" y="4471286"/>
            <a:ext cx="858754" cy="1344429"/>
          </a:xfrm>
          <a:custGeom>
            <a:avLst/>
            <a:gdLst/>
            <a:ahLst/>
            <a:cxnLst/>
            <a:rect r="r" b="b" t="t" l="l"/>
            <a:pathLst>
              <a:path h="1344429" w="858754">
                <a:moveTo>
                  <a:pt x="0" y="0"/>
                </a:moveTo>
                <a:lnTo>
                  <a:pt x="858754" y="0"/>
                </a:lnTo>
                <a:lnTo>
                  <a:pt x="858754" y="1344428"/>
                </a:lnTo>
                <a:lnTo>
                  <a:pt x="0" y="13444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10800000">
            <a:off x="16268205" y="4650573"/>
            <a:ext cx="629715" cy="985855"/>
          </a:xfrm>
          <a:custGeom>
            <a:avLst/>
            <a:gdLst/>
            <a:ahLst/>
            <a:cxnLst/>
            <a:rect r="r" b="b" t="t" l="l"/>
            <a:pathLst>
              <a:path h="985855" w="629715">
                <a:moveTo>
                  <a:pt x="0" y="0"/>
                </a:moveTo>
                <a:lnTo>
                  <a:pt x="629714" y="0"/>
                </a:lnTo>
                <a:lnTo>
                  <a:pt x="629714" y="985854"/>
                </a:lnTo>
                <a:lnTo>
                  <a:pt x="0" y="9858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0549877" y="2632193"/>
            <a:ext cx="4770406" cy="1471955"/>
          </a:xfrm>
          <a:prstGeom prst="rect">
            <a:avLst/>
          </a:prstGeom>
        </p:spPr>
        <p:txBody>
          <a:bodyPr anchor="t" rtlCol="false" tIns="0" lIns="0" bIns="0" rIns="0">
            <a:spAutoFit/>
          </a:bodyPr>
          <a:lstStyle/>
          <a:p>
            <a:pPr algn="l">
              <a:lnSpc>
                <a:spcPts val="11985"/>
              </a:lnSpc>
              <a:spcBef>
                <a:spcPct val="0"/>
              </a:spcBef>
            </a:pPr>
            <a:r>
              <a:rPr lang="en-US" sz="8560">
                <a:solidFill>
                  <a:srgbClr val="FFFFFF"/>
                </a:solidFill>
                <a:latin typeface="TT Octosquares Compressed"/>
              </a:rPr>
              <a:t>WHAT IS IT</a:t>
            </a:r>
          </a:p>
        </p:txBody>
      </p:sp>
      <p:sp>
        <p:nvSpPr>
          <p:cNvPr name="Freeform 7" id="7"/>
          <p:cNvSpPr/>
          <p:nvPr/>
        </p:nvSpPr>
        <p:spPr>
          <a:xfrm flipH="false" flipV="false" rot="0">
            <a:off x="1054987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101499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1480118" y="2247308"/>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856121" y="2796193"/>
            <a:ext cx="8065980" cy="4537114"/>
          </a:xfrm>
          <a:custGeom>
            <a:avLst/>
            <a:gdLst/>
            <a:ahLst/>
            <a:cxnLst/>
            <a:rect r="r" b="b" t="t" l="l"/>
            <a:pathLst>
              <a:path h="4537114" w="8065980">
                <a:moveTo>
                  <a:pt x="0" y="0"/>
                </a:moveTo>
                <a:lnTo>
                  <a:pt x="8065980" y="0"/>
                </a:lnTo>
                <a:lnTo>
                  <a:pt x="8065980" y="4537114"/>
                </a:lnTo>
                <a:lnTo>
                  <a:pt x="0" y="4537114"/>
                </a:lnTo>
                <a:lnTo>
                  <a:pt x="0" y="0"/>
                </a:lnTo>
                <a:close/>
              </a:path>
            </a:pathLst>
          </a:custGeom>
          <a:blipFill>
            <a:blip r:embed="rId5"/>
            <a:stretch>
              <a:fillRect l="0" t="0" r="0" b="0"/>
            </a:stretch>
          </a:blipFill>
        </p:spPr>
      </p:sp>
      <p:sp>
        <p:nvSpPr>
          <p:cNvPr name="TextBox 11" id="11"/>
          <p:cNvSpPr txBox="true"/>
          <p:nvPr/>
        </p:nvSpPr>
        <p:spPr>
          <a:xfrm rot="0">
            <a:off x="10232517" y="4879032"/>
            <a:ext cx="5248449" cy="2806700"/>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Open Sans"/>
              </a:rPr>
              <a:t>Sentiment analysis or opinion mining is the use of natural language processing and text analysis that allows the user to take a text and feed it into an AI and through machine learning, output what the AI thinks is the most likely sentiment with the most commonly used sentiments being Positive and Negative.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572507" y="8538497"/>
            <a:ext cx="1006703" cy="432903"/>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850798" y="2399296"/>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315918" y="2399296"/>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781038" y="2399296"/>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0">
            <a:off x="383530" y="6527271"/>
            <a:ext cx="819722" cy="819722"/>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11" id="11"/>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2" id="12"/>
          <p:cNvGrpSpPr/>
          <p:nvPr/>
        </p:nvGrpSpPr>
        <p:grpSpPr>
          <a:xfrm rot="0">
            <a:off x="6715256" y="6527271"/>
            <a:ext cx="819722" cy="81972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14" id="14"/>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5" id="15"/>
          <p:cNvGrpSpPr/>
          <p:nvPr/>
        </p:nvGrpSpPr>
        <p:grpSpPr>
          <a:xfrm rot="0">
            <a:off x="13046982" y="6527271"/>
            <a:ext cx="819722" cy="819722"/>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17" id="17"/>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18" id="18"/>
          <p:cNvSpPr txBox="true"/>
          <p:nvPr/>
        </p:nvSpPr>
        <p:spPr>
          <a:xfrm rot="0">
            <a:off x="1532669" y="3079456"/>
            <a:ext cx="5088535" cy="1175431"/>
          </a:xfrm>
          <a:prstGeom prst="rect">
            <a:avLst/>
          </a:prstGeom>
        </p:spPr>
        <p:txBody>
          <a:bodyPr anchor="t" rtlCol="false" tIns="0" lIns="0" bIns="0" rIns="0">
            <a:spAutoFit/>
          </a:bodyPr>
          <a:lstStyle/>
          <a:p>
            <a:pPr algn="l">
              <a:lnSpc>
                <a:spcPts val="8817"/>
              </a:lnSpc>
            </a:pPr>
            <a:r>
              <a:rPr lang="en-US" sz="8560">
                <a:solidFill>
                  <a:srgbClr val="FFFFFF"/>
                </a:solidFill>
                <a:latin typeface="TT Octosquares Compressed"/>
              </a:rPr>
              <a:t>METHODOLOGY</a:t>
            </a:r>
          </a:p>
        </p:txBody>
      </p:sp>
      <p:sp>
        <p:nvSpPr>
          <p:cNvPr name="TextBox 19" id="19"/>
          <p:cNvSpPr txBox="true"/>
          <p:nvPr/>
        </p:nvSpPr>
        <p:spPr>
          <a:xfrm rot="0">
            <a:off x="1681683" y="6498696"/>
            <a:ext cx="3605063" cy="1005491"/>
          </a:xfrm>
          <a:prstGeom prst="rect">
            <a:avLst/>
          </a:prstGeom>
        </p:spPr>
        <p:txBody>
          <a:bodyPr anchor="t" rtlCol="false" tIns="0" lIns="0" bIns="0" rIns="0">
            <a:spAutoFit/>
          </a:bodyPr>
          <a:lstStyle/>
          <a:p>
            <a:pPr algn="l">
              <a:lnSpc>
                <a:spcPts val="2031"/>
              </a:lnSpc>
              <a:spcBef>
                <a:spcPct val="0"/>
              </a:spcBef>
            </a:pPr>
            <a:r>
              <a:rPr lang="en-US" sz="1451">
                <a:solidFill>
                  <a:srgbClr val="FFFFFF"/>
                </a:solidFill>
                <a:latin typeface="Open Sans"/>
              </a:rPr>
              <a:t>Look for open-sourced models that have already been pre-trained with data as they have been trained with more comprehensive datasets </a:t>
            </a:r>
          </a:p>
        </p:txBody>
      </p:sp>
      <p:sp>
        <p:nvSpPr>
          <p:cNvPr name="TextBox 20" id="20"/>
          <p:cNvSpPr txBox="true"/>
          <p:nvPr/>
        </p:nvSpPr>
        <p:spPr>
          <a:xfrm rot="0">
            <a:off x="493375" y="6736596"/>
            <a:ext cx="600032" cy="362971"/>
          </a:xfrm>
          <a:prstGeom prst="rect">
            <a:avLst/>
          </a:prstGeom>
        </p:spPr>
        <p:txBody>
          <a:bodyPr anchor="t" rtlCol="false" tIns="0" lIns="0" bIns="0" rIns="0">
            <a:spAutoFit/>
          </a:bodyPr>
          <a:lstStyle/>
          <a:p>
            <a:pPr algn="ctr">
              <a:lnSpc>
                <a:spcPts val="3047"/>
              </a:lnSpc>
              <a:spcBef>
                <a:spcPct val="0"/>
              </a:spcBef>
            </a:pPr>
            <a:r>
              <a:rPr lang="en-US" sz="2177">
                <a:solidFill>
                  <a:srgbClr val="0B081D"/>
                </a:solidFill>
                <a:latin typeface="Open Sans Bold"/>
              </a:rPr>
              <a:t>01</a:t>
            </a:r>
          </a:p>
        </p:txBody>
      </p:sp>
      <p:sp>
        <p:nvSpPr>
          <p:cNvPr name="TextBox 21" id="21"/>
          <p:cNvSpPr txBox="true"/>
          <p:nvPr/>
        </p:nvSpPr>
        <p:spPr>
          <a:xfrm rot="0">
            <a:off x="8013409" y="6498696"/>
            <a:ext cx="3599513" cy="752046"/>
          </a:xfrm>
          <a:prstGeom prst="rect">
            <a:avLst/>
          </a:prstGeom>
        </p:spPr>
        <p:txBody>
          <a:bodyPr anchor="t" rtlCol="false" tIns="0" lIns="0" bIns="0" rIns="0">
            <a:spAutoFit/>
          </a:bodyPr>
          <a:lstStyle/>
          <a:p>
            <a:pPr algn="l">
              <a:lnSpc>
                <a:spcPts val="2031"/>
              </a:lnSpc>
              <a:spcBef>
                <a:spcPct val="0"/>
              </a:spcBef>
            </a:pPr>
            <a:r>
              <a:rPr lang="en-US" sz="1451">
                <a:solidFill>
                  <a:srgbClr val="FFFFFF"/>
                </a:solidFill>
                <a:latin typeface="Open Sans"/>
              </a:rPr>
              <a:t>Make modifications to their script to be able to calculate for the confidence_score and add it to the dataframe</a:t>
            </a:r>
          </a:p>
        </p:txBody>
      </p:sp>
      <p:sp>
        <p:nvSpPr>
          <p:cNvPr name="TextBox 22" id="22"/>
          <p:cNvSpPr txBox="true"/>
          <p:nvPr/>
        </p:nvSpPr>
        <p:spPr>
          <a:xfrm rot="0">
            <a:off x="6825101" y="6736596"/>
            <a:ext cx="600032" cy="362971"/>
          </a:xfrm>
          <a:prstGeom prst="rect">
            <a:avLst/>
          </a:prstGeom>
        </p:spPr>
        <p:txBody>
          <a:bodyPr anchor="t" rtlCol="false" tIns="0" lIns="0" bIns="0" rIns="0">
            <a:spAutoFit/>
          </a:bodyPr>
          <a:lstStyle/>
          <a:p>
            <a:pPr algn="ctr">
              <a:lnSpc>
                <a:spcPts val="3047"/>
              </a:lnSpc>
              <a:spcBef>
                <a:spcPct val="0"/>
              </a:spcBef>
            </a:pPr>
            <a:r>
              <a:rPr lang="en-US" sz="2177">
                <a:solidFill>
                  <a:srgbClr val="0B081D"/>
                </a:solidFill>
                <a:latin typeface="Open Sans Bold"/>
              </a:rPr>
              <a:t>02</a:t>
            </a:r>
          </a:p>
        </p:txBody>
      </p:sp>
      <p:sp>
        <p:nvSpPr>
          <p:cNvPr name="TextBox 23" id="23"/>
          <p:cNvSpPr txBox="true"/>
          <p:nvPr/>
        </p:nvSpPr>
        <p:spPr>
          <a:xfrm rot="0">
            <a:off x="14345135" y="6498696"/>
            <a:ext cx="3514272" cy="1512381"/>
          </a:xfrm>
          <a:prstGeom prst="rect">
            <a:avLst/>
          </a:prstGeom>
        </p:spPr>
        <p:txBody>
          <a:bodyPr anchor="t" rtlCol="false" tIns="0" lIns="0" bIns="0" rIns="0">
            <a:spAutoFit/>
          </a:bodyPr>
          <a:lstStyle/>
          <a:p>
            <a:pPr algn="l">
              <a:lnSpc>
                <a:spcPts val="2031"/>
              </a:lnSpc>
            </a:pPr>
            <a:r>
              <a:rPr lang="en-US" sz="1451">
                <a:solidFill>
                  <a:srgbClr val="FFFFFF"/>
                </a:solidFill>
                <a:latin typeface="Open Sans"/>
              </a:rPr>
              <a:t>Test run it against dataset Sentiment Analysis Dataset found on Kaggle for a rough gauge of the results(Actual cases were not included as a result the results of the model will be skewed)</a:t>
            </a:r>
          </a:p>
          <a:p>
            <a:pPr algn="l">
              <a:lnSpc>
                <a:spcPts val="2031"/>
              </a:lnSpc>
              <a:spcBef>
                <a:spcPct val="0"/>
              </a:spcBef>
            </a:pPr>
          </a:p>
        </p:txBody>
      </p:sp>
      <p:sp>
        <p:nvSpPr>
          <p:cNvPr name="TextBox 24" id="24"/>
          <p:cNvSpPr txBox="true"/>
          <p:nvPr/>
        </p:nvSpPr>
        <p:spPr>
          <a:xfrm rot="0">
            <a:off x="13156827" y="6736596"/>
            <a:ext cx="600032" cy="362971"/>
          </a:xfrm>
          <a:prstGeom prst="rect">
            <a:avLst/>
          </a:prstGeom>
        </p:spPr>
        <p:txBody>
          <a:bodyPr anchor="t" rtlCol="false" tIns="0" lIns="0" bIns="0" rIns="0">
            <a:spAutoFit/>
          </a:bodyPr>
          <a:lstStyle/>
          <a:p>
            <a:pPr algn="ctr">
              <a:lnSpc>
                <a:spcPts val="3047"/>
              </a:lnSpc>
              <a:spcBef>
                <a:spcPct val="0"/>
              </a:spcBef>
            </a:pPr>
            <a:r>
              <a:rPr lang="en-US" sz="2177">
                <a:solidFill>
                  <a:srgbClr val="0B081D"/>
                </a:solidFill>
                <a:latin typeface="Open Sans Bold"/>
              </a:rPr>
              <a:t>03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TextBox 3" id="3"/>
          <p:cNvSpPr txBox="true"/>
          <p:nvPr/>
        </p:nvSpPr>
        <p:spPr>
          <a:xfrm rot="0">
            <a:off x="1028700" y="2464773"/>
            <a:ext cx="4770406" cy="1471955"/>
          </a:xfrm>
          <a:prstGeom prst="rect">
            <a:avLst/>
          </a:prstGeom>
        </p:spPr>
        <p:txBody>
          <a:bodyPr anchor="t" rtlCol="false" tIns="0" lIns="0" bIns="0" rIns="0">
            <a:spAutoFit/>
          </a:bodyPr>
          <a:lstStyle/>
          <a:p>
            <a:pPr algn="l">
              <a:lnSpc>
                <a:spcPts val="11985"/>
              </a:lnSpc>
              <a:spcBef>
                <a:spcPct val="0"/>
              </a:spcBef>
            </a:pPr>
            <a:r>
              <a:rPr lang="en-US" sz="8560">
                <a:solidFill>
                  <a:srgbClr val="FFFFFF"/>
                </a:solidFill>
                <a:latin typeface="TT Octosquares Compressed"/>
              </a:rPr>
              <a:t>MODEL USED</a:t>
            </a:r>
          </a:p>
        </p:txBody>
      </p:sp>
      <p:sp>
        <p:nvSpPr>
          <p:cNvPr name="Freeform 4" id="4"/>
          <p:cNvSpPr/>
          <p:nvPr/>
        </p:nvSpPr>
        <p:spPr>
          <a:xfrm flipH="false" flipV="false" rot="0">
            <a:off x="1028700" y="207988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93820" y="207988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958941" y="207988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7272129" y="1670820"/>
            <a:ext cx="10663230" cy="2265712"/>
          </a:xfrm>
          <a:custGeom>
            <a:avLst/>
            <a:gdLst/>
            <a:ahLst/>
            <a:cxnLst/>
            <a:rect r="r" b="b" t="t" l="l"/>
            <a:pathLst>
              <a:path h="2265712" w="10663230">
                <a:moveTo>
                  <a:pt x="0" y="0"/>
                </a:moveTo>
                <a:lnTo>
                  <a:pt x="10663230" y="0"/>
                </a:lnTo>
                <a:lnTo>
                  <a:pt x="10663230" y="2265712"/>
                </a:lnTo>
                <a:lnTo>
                  <a:pt x="0" y="2265712"/>
                </a:lnTo>
                <a:lnTo>
                  <a:pt x="0" y="0"/>
                </a:lnTo>
                <a:close/>
              </a:path>
            </a:pathLst>
          </a:custGeom>
          <a:blipFill>
            <a:blip r:embed="rId5"/>
            <a:stretch>
              <a:fillRect l="0" t="0" r="0" b="0"/>
            </a:stretch>
          </a:blipFill>
        </p:spPr>
      </p:sp>
      <p:sp>
        <p:nvSpPr>
          <p:cNvPr name="TextBox 8" id="8"/>
          <p:cNvSpPr txBox="true"/>
          <p:nvPr/>
        </p:nvSpPr>
        <p:spPr>
          <a:xfrm rot="0">
            <a:off x="1028700" y="4329238"/>
            <a:ext cx="5248449" cy="3927476"/>
          </a:xfrm>
          <a:prstGeom prst="rect">
            <a:avLst/>
          </a:prstGeom>
        </p:spPr>
        <p:txBody>
          <a:bodyPr anchor="t" rtlCol="false" tIns="0" lIns="0" bIns="0" rIns="0">
            <a:spAutoFit/>
          </a:bodyPr>
          <a:lstStyle/>
          <a:p>
            <a:pPr algn="l">
              <a:lnSpc>
                <a:spcPts val="3499"/>
              </a:lnSpc>
            </a:pPr>
            <a:r>
              <a:rPr lang="en-US" sz="2499">
                <a:solidFill>
                  <a:srgbClr val="FFFFFF"/>
                </a:solidFill>
                <a:latin typeface="Open Sans"/>
              </a:rPr>
              <a:t>Twitter-roBERTa-base for Sentiment Analysis</a:t>
            </a:r>
          </a:p>
          <a:p>
            <a:pPr algn="l" marL="539745" indent="-269872" lvl="1">
              <a:lnSpc>
                <a:spcPts val="3499"/>
              </a:lnSpc>
              <a:buFont typeface="Arial"/>
              <a:buChar char="•"/>
            </a:pPr>
            <a:r>
              <a:rPr lang="en-US" sz="2499">
                <a:solidFill>
                  <a:srgbClr val="FFFFFF"/>
                </a:solidFill>
                <a:latin typeface="Open Sans"/>
              </a:rPr>
              <a:t>Data trained on tweets</a:t>
            </a:r>
          </a:p>
          <a:p>
            <a:pPr algn="l" marL="1079489" indent="-359830" lvl="2">
              <a:lnSpc>
                <a:spcPts val="3499"/>
              </a:lnSpc>
              <a:buFont typeface="Arial"/>
              <a:buChar char="⚬"/>
            </a:pPr>
            <a:r>
              <a:rPr lang="en-US" sz="2499">
                <a:solidFill>
                  <a:srgbClr val="FFFFFF"/>
                </a:solidFill>
                <a:latin typeface="Open Sans"/>
              </a:rPr>
              <a:t>People are more free with emotions normally not as binary responses allowing for more neutral entries</a:t>
            </a:r>
          </a:p>
          <a:p>
            <a:pPr algn="l" marL="539745" indent="-269872" lvl="1">
              <a:lnSpc>
                <a:spcPts val="3499"/>
              </a:lnSpc>
              <a:spcBef>
                <a:spcPct val="0"/>
              </a:spcBef>
              <a:buFont typeface="Arial"/>
              <a:buChar char="•"/>
            </a:pPr>
            <a:r>
              <a:rPr lang="en-US" sz="2499">
                <a:solidFill>
                  <a:srgbClr val="FFFFFF"/>
                </a:solidFill>
                <a:latin typeface="Open Sans"/>
              </a:rPr>
              <a:t>In comparison to TweetNLP, resulted in higher accuracy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2110424" y="2513191"/>
            <a:ext cx="5630748" cy="1471955"/>
          </a:xfrm>
          <a:prstGeom prst="rect">
            <a:avLst/>
          </a:prstGeom>
        </p:spPr>
        <p:txBody>
          <a:bodyPr anchor="t" rtlCol="false" tIns="0" lIns="0" bIns="0" rIns="0">
            <a:spAutoFit/>
          </a:bodyPr>
          <a:lstStyle/>
          <a:p>
            <a:pPr algn="l">
              <a:lnSpc>
                <a:spcPts val="11985"/>
              </a:lnSpc>
              <a:spcBef>
                <a:spcPct val="0"/>
              </a:spcBef>
            </a:pPr>
            <a:r>
              <a:rPr lang="en-US" sz="8560">
                <a:solidFill>
                  <a:srgbClr val="FFFFFF"/>
                </a:solidFill>
                <a:latin typeface="TT Octosquares Compressed"/>
              </a:rPr>
              <a:t>OUTPUT</a:t>
            </a:r>
          </a:p>
        </p:txBody>
      </p:sp>
      <p:sp>
        <p:nvSpPr>
          <p:cNvPr name="Freeform 7" id="7"/>
          <p:cNvSpPr/>
          <p:nvPr/>
        </p:nvSpPr>
        <p:spPr>
          <a:xfrm flipH="false" flipV="false" rot="0">
            <a:off x="2110424" y="2128306"/>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575544" y="2128306"/>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3040664" y="2128306"/>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2110424" y="4639542"/>
            <a:ext cx="677751" cy="677751"/>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12" id="12"/>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3" id="13"/>
          <p:cNvGrpSpPr/>
          <p:nvPr/>
        </p:nvGrpSpPr>
        <p:grpSpPr>
          <a:xfrm rot="0">
            <a:off x="2110424" y="6060243"/>
            <a:ext cx="677751" cy="677751"/>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15" id="15"/>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Freeform 16" id="16"/>
          <p:cNvSpPr/>
          <p:nvPr/>
        </p:nvSpPr>
        <p:spPr>
          <a:xfrm flipH="false" flipV="false" rot="0">
            <a:off x="10700532" y="3651776"/>
            <a:ext cx="6558768" cy="987766"/>
          </a:xfrm>
          <a:custGeom>
            <a:avLst/>
            <a:gdLst/>
            <a:ahLst/>
            <a:cxnLst/>
            <a:rect r="r" b="b" t="t" l="l"/>
            <a:pathLst>
              <a:path h="987766" w="6558768">
                <a:moveTo>
                  <a:pt x="0" y="0"/>
                </a:moveTo>
                <a:lnTo>
                  <a:pt x="6558768" y="0"/>
                </a:lnTo>
                <a:lnTo>
                  <a:pt x="6558768" y="987766"/>
                </a:lnTo>
                <a:lnTo>
                  <a:pt x="0" y="987766"/>
                </a:lnTo>
                <a:lnTo>
                  <a:pt x="0" y="0"/>
                </a:lnTo>
                <a:close/>
              </a:path>
            </a:pathLst>
          </a:custGeom>
          <a:blipFill>
            <a:blip r:embed="rId5"/>
            <a:stretch>
              <a:fillRect l="0" t="0" r="0" b="0"/>
            </a:stretch>
          </a:blipFill>
        </p:spPr>
      </p:sp>
      <p:sp>
        <p:nvSpPr>
          <p:cNvPr name="Freeform 17" id="17"/>
          <p:cNvSpPr/>
          <p:nvPr/>
        </p:nvSpPr>
        <p:spPr>
          <a:xfrm flipH="false" flipV="false" rot="0">
            <a:off x="8470612" y="4925146"/>
            <a:ext cx="9664258" cy="1431016"/>
          </a:xfrm>
          <a:custGeom>
            <a:avLst/>
            <a:gdLst/>
            <a:ahLst/>
            <a:cxnLst/>
            <a:rect r="r" b="b" t="t" l="l"/>
            <a:pathLst>
              <a:path h="1431016" w="9664258">
                <a:moveTo>
                  <a:pt x="0" y="0"/>
                </a:moveTo>
                <a:lnTo>
                  <a:pt x="9664258" y="0"/>
                </a:lnTo>
                <a:lnTo>
                  <a:pt x="9664258" y="1431015"/>
                </a:lnTo>
                <a:lnTo>
                  <a:pt x="0" y="1431015"/>
                </a:lnTo>
                <a:lnTo>
                  <a:pt x="0" y="0"/>
                </a:lnTo>
                <a:close/>
              </a:path>
            </a:pathLst>
          </a:custGeom>
          <a:blipFill>
            <a:blip r:embed="rId6"/>
            <a:stretch>
              <a:fillRect l="0" t="0" r="0" b="0"/>
            </a:stretch>
          </a:blipFill>
        </p:spPr>
      </p:sp>
      <p:sp>
        <p:nvSpPr>
          <p:cNvPr name="TextBox 18" id="18"/>
          <p:cNvSpPr txBox="true"/>
          <p:nvPr/>
        </p:nvSpPr>
        <p:spPr>
          <a:xfrm rot="0">
            <a:off x="3183744" y="4650981"/>
            <a:ext cx="5245590" cy="1092835"/>
          </a:xfrm>
          <a:prstGeom prst="rect">
            <a:avLst/>
          </a:prstGeom>
        </p:spPr>
        <p:txBody>
          <a:bodyPr anchor="t" rtlCol="false" tIns="0" lIns="0" bIns="0" rIns="0">
            <a:spAutoFit/>
          </a:bodyPr>
          <a:lstStyle/>
          <a:p>
            <a:pPr algn="l">
              <a:lnSpc>
                <a:spcPts val="2239"/>
              </a:lnSpc>
              <a:spcBef>
                <a:spcPct val="0"/>
              </a:spcBef>
            </a:pPr>
            <a:r>
              <a:rPr lang="en-US" sz="1599">
                <a:solidFill>
                  <a:srgbClr val="FFFFFF"/>
                </a:solidFill>
                <a:latin typeface="Open Sans"/>
              </a:rPr>
              <a:t>Accuracy only reached 71% potentially due to the model being slightly out of date or due to the dataset including characters that is being processed incorrectly.</a:t>
            </a:r>
          </a:p>
        </p:txBody>
      </p:sp>
      <p:sp>
        <p:nvSpPr>
          <p:cNvPr name="TextBox 19" id="19"/>
          <p:cNvSpPr txBox="true"/>
          <p:nvPr/>
        </p:nvSpPr>
        <p:spPr>
          <a:xfrm rot="0">
            <a:off x="2201244" y="4815540"/>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B081D"/>
                </a:solidFill>
                <a:latin typeface="Open Sans Bold"/>
              </a:rPr>
              <a:t>01</a:t>
            </a:r>
          </a:p>
        </p:txBody>
      </p:sp>
      <p:sp>
        <p:nvSpPr>
          <p:cNvPr name="TextBox 20" id="20"/>
          <p:cNvSpPr txBox="true"/>
          <p:nvPr/>
        </p:nvSpPr>
        <p:spPr>
          <a:xfrm rot="0">
            <a:off x="3183744" y="6071681"/>
            <a:ext cx="5245590" cy="540385"/>
          </a:xfrm>
          <a:prstGeom prst="rect">
            <a:avLst/>
          </a:prstGeom>
        </p:spPr>
        <p:txBody>
          <a:bodyPr anchor="t" rtlCol="false" tIns="0" lIns="0" bIns="0" rIns="0">
            <a:spAutoFit/>
          </a:bodyPr>
          <a:lstStyle/>
          <a:p>
            <a:pPr algn="l">
              <a:lnSpc>
                <a:spcPts val="2239"/>
              </a:lnSpc>
              <a:spcBef>
                <a:spcPct val="0"/>
              </a:spcBef>
            </a:pPr>
            <a:r>
              <a:rPr lang="en-US" sz="1599">
                <a:solidFill>
                  <a:srgbClr val="FFFFFF"/>
                </a:solidFill>
                <a:latin typeface="Open Sans"/>
              </a:rPr>
              <a:t>CSV output was correctly created through the model used accompanied with the confidence score.</a:t>
            </a:r>
          </a:p>
        </p:txBody>
      </p:sp>
      <p:sp>
        <p:nvSpPr>
          <p:cNvPr name="TextBox 21" id="21"/>
          <p:cNvSpPr txBox="true"/>
          <p:nvPr/>
        </p:nvSpPr>
        <p:spPr>
          <a:xfrm rot="0">
            <a:off x="2201244" y="6236240"/>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B081D"/>
                </a:solidFill>
                <a:latin typeface="Open Sans Bold"/>
              </a:rPr>
              <a:t>02</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27171" y="7239503"/>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0664031" y="185464"/>
            <a:ext cx="6399412" cy="2989908"/>
          </a:xfrm>
          <a:prstGeom prst="rect">
            <a:avLst/>
          </a:prstGeom>
        </p:spPr>
        <p:txBody>
          <a:bodyPr anchor="t" rtlCol="false" tIns="0" lIns="0" bIns="0" rIns="0">
            <a:spAutoFit/>
          </a:bodyPr>
          <a:lstStyle/>
          <a:p>
            <a:pPr algn="l">
              <a:lnSpc>
                <a:spcPts val="11985"/>
              </a:lnSpc>
              <a:spcBef>
                <a:spcPct val="0"/>
              </a:spcBef>
            </a:pPr>
            <a:r>
              <a:rPr lang="en-US" sz="8560">
                <a:solidFill>
                  <a:srgbClr val="FFFFFF"/>
                </a:solidFill>
                <a:latin typeface="TT Octosquares Compressed"/>
              </a:rPr>
              <a:t>POSSIBLE FUTURE IMPROVEMENTS</a:t>
            </a:r>
          </a:p>
        </p:txBody>
      </p:sp>
      <p:sp>
        <p:nvSpPr>
          <p:cNvPr name="Freeform 7" id="7"/>
          <p:cNvSpPr/>
          <p:nvPr/>
        </p:nvSpPr>
        <p:spPr>
          <a:xfrm flipH="false" flipV="false" rot="0">
            <a:off x="9144000" y="750533"/>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9609120" y="750533"/>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0074241" y="750533"/>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10664031" y="3450973"/>
            <a:ext cx="677751" cy="677751"/>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12" id="12"/>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3" id="13"/>
          <p:cNvGrpSpPr/>
          <p:nvPr/>
        </p:nvGrpSpPr>
        <p:grpSpPr>
          <a:xfrm rot="0">
            <a:off x="10664031" y="4970211"/>
            <a:ext cx="677751" cy="677751"/>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15" id="15"/>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Freeform 16" id="16"/>
          <p:cNvSpPr/>
          <p:nvPr/>
        </p:nvSpPr>
        <p:spPr>
          <a:xfrm flipH="false" flipV="false" rot="0">
            <a:off x="602972" y="2865953"/>
            <a:ext cx="8911658" cy="3564663"/>
          </a:xfrm>
          <a:custGeom>
            <a:avLst/>
            <a:gdLst/>
            <a:ahLst/>
            <a:cxnLst/>
            <a:rect r="r" b="b" t="t" l="l"/>
            <a:pathLst>
              <a:path h="3564663" w="8911658">
                <a:moveTo>
                  <a:pt x="0" y="0"/>
                </a:moveTo>
                <a:lnTo>
                  <a:pt x="8911658" y="0"/>
                </a:lnTo>
                <a:lnTo>
                  <a:pt x="8911658" y="3564664"/>
                </a:lnTo>
                <a:lnTo>
                  <a:pt x="0" y="3564664"/>
                </a:lnTo>
                <a:lnTo>
                  <a:pt x="0" y="0"/>
                </a:lnTo>
                <a:close/>
              </a:path>
            </a:pathLst>
          </a:custGeom>
          <a:blipFill>
            <a:blip r:embed="rId5"/>
            <a:stretch>
              <a:fillRect l="0" t="0" r="0" b="0"/>
            </a:stretch>
          </a:blipFill>
        </p:spPr>
      </p:sp>
      <p:sp>
        <p:nvSpPr>
          <p:cNvPr name="TextBox 17" id="17"/>
          <p:cNvSpPr txBox="true"/>
          <p:nvPr/>
        </p:nvSpPr>
        <p:spPr>
          <a:xfrm rot="0">
            <a:off x="11737352" y="3370025"/>
            <a:ext cx="4557428" cy="1057275"/>
          </a:xfrm>
          <a:prstGeom prst="rect">
            <a:avLst/>
          </a:prstGeom>
        </p:spPr>
        <p:txBody>
          <a:bodyPr anchor="t" rtlCol="false" tIns="0" lIns="0" bIns="0" rIns="0">
            <a:spAutoFit/>
          </a:bodyPr>
          <a:lstStyle/>
          <a:p>
            <a:pPr algn="l">
              <a:lnSpc>
                <a:spcPts val="2100"/>
              </a:lnSpc>
            </a:pPr>
            <a:r>
              <a:rPr lang="en-US" sz="1500">
                <a:solidFill>
                  <a:srgbClr val="FFFFFF"/>
                </a:solidFill>
                <a:latin typeface="Open Sans"/>
              </a:rPr>
              <a:t>One possible improvement is by hand-creating a labelled dataset to specifically fit the kind of purpose the sentiment analysis will accomplish </a:t>
            </a:r>
          </a:p>
          <a:p>
            <a:pPr algn="l">
              <a:lnSpc>
                <a:spcPts val="2100"/>
              </a:lnSpc>
              <a:spcBef>
                <a:spcPct val="0"/>
              </a:spcBef>
            </a:pPr>
            <a:r>
              <a:rPr lang="en-US" sz="1500">
                <a:solidFill>
                  <a:srgbClr val="FFFFFF"/>
                </a:solidFill>
                <a:latin typeface="Open Sans"/>
              </a:rPr>
              <a:t>ex. Labelled dataset for reviews for online reviews</a:t>
            </a:r>
          </a:p>
        </p:txBody>
      </p:sp>
      <p:sp>
        <p:nvSpPr>
          <p:cNvPr name="TextBox 18" id="18"/>
          <p:cNvSpPr txBox="true"/>
          <p:nvPr/>
        </p:nvSpPr>
        <p:spPr>
          <a:xfrm rot="0">
            <a:off x="10754852" y="3626971"/>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B081D"/>
                </a:solidFill>
                <a:latin typeface="Open Sans Bold"/>
              </a:rPr>
              <a:t>01</a:t>
            </a:r>
          </a:p>
        </p:txBody>
      </p:sp>
      <p:sp>
        <p:nvSpPr>
          <p:cNvPr name="TextBox 19" id="19"/>
          <p:cNvSpPr txBox="true"/>
          <p:nvPr/>
        </p:nvSpPr>
        <p:spPr>
          <a:xfrm rot="0">
            <a:off x="11737352" y="4889263"/>
            <a:ext cx="4557428" cy="523875"/>
          </a:xfrm>
          <a:prstGeom prst="rect">
            <a:avLst/>
          </a:prstGeom>
        </p:spPr>
        <p:txBody>
          <a:bodyPr anchor="t" rtlCol="false" tIns="0" lIns="0" bIns="0" rIns="0">
            <a:spAutoFit/>
          </a:bodyPr>
          <a:lstStyle/>
          <a:p>
            <a:pPr algn="l">
              <a:lnSpc>
                <a:spcPts val="2100"/>
              </a:lnSpc>
              <a:spcBef>
                <a:spcPct val="0"/>
              </a:spcBef>
            </a:pPr>
            <a:r>
              <a:rPr lang="en-US" sz="1500">
                <a:solidFill>
                  <a:srgbClr val="FFFFFF"/>
                </a:solidFill>
                <a:latin typeface="Open Sans"/>
              </a:rPr>
              <a:t>Better text processing to prevent any errors which may have occurred due to the way it was imported</a:t>
            </a:r>
          </a:p>
        </p:txBody>
      </p:sp>
      <p:sp>
        <p:nvSpPr>
          <p:cNvPr name="TextBox 20" id="20"/>
          <p:cNvSpPr txBox="true"/>
          <p:nvPr/>
        </p:nvSpPr>
        <p:spPr>
          <a:xfrm rot="0">
            <a:off x="10754852" y="5146208"/>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B081D"/>
                </a:solidFill>
                <a:latin typeface="Open Sans Bold"/>
              </a:rPr>
              <a:t>02</a:t>
            </a:r>
          </a:p>
        </p:txBody>
      </p:sp>
      <p:grpSp>
        <p:nvGrpSpPr>
          <p:cNvPr name="Group 21" id="21"/>
          <p:cNvGrpSpPr/>
          <p:nvPr/>
        </p:nvGrpSpPr>
        <p:grpSpPr>
          <a:xfrm rot="0">
            <a:off x="10664031" y="6190872"/>
            <a:ext cx="677751" cy="677751"/>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23" id="23"/>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24" id="24"/>
          <p:cNvSpPr txBox="true"/>
          <p:nvPr/>
        </p:nvSpPr>
        <p:spPr>
          <a:xfrm rot="0">
            <a:off x="11737352" y="6109924"/>
            <a:ext cx="4557428" cy="2390775"/>
          </a:xfrm>
          <a:prstGeom prst="rect">
            <a:avLst/>
          </a:prstGeom>
        </p:spPr>
        <p:txBody>
          <a:bodyPr anchor="t" rtlCol="false" tIns="0" lIns="0" bIns="0" rIns="0">
            <a:spAutoFit/>
          </a:bodyPr>
          <a:lstStyle/>
          <a:p>
            <a:pPr algn="l">
              <a:lnSpc>
                <a:spcPts val="2100"/>
              </a:lnSpc>
              <a:spcBef>
                <a:spcPct val="0"/>
              </a:spcBef>
            </a:pPr>
            <a:r>
              <a:rPr lang="en-US" sz="1500">
                <a:solidFill>
                  <a:srgbClr val="FFFFFF"/>
                </a:solidFill>
                <a:latin typeface="Open Sans"/>
              </a:rPr>
              <a:t>A better way that I wanted to attempt was through the use of polarity instead between positive and negative. It currently outputs the likelihood of a tweet being positive, negative and neutral. Removing neutral as a probability and allocating a range in polarity would be better to distinguish the emotion as to which it leans towards and allow for a more detailed analysis as to the level of intensity of the sentiment</a:t>
            </a:r>
          </a:p>
        </p:txBody>
      </p:sp>
      <p:sp>
        <p:nvSpPr>
          <p:cNvPr name="TextBox 25" id="25"/>
          <p:cNvSpPr txBox="true"/>
          <p:nvPr/>
        </p:nvSpPr>
        <p:spPr>
          <a:xfrm rot="0">
            <a:off x="10754852" y="6366869"/>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B081D"/>
                </a:solidFill>
                <a:latin typeface="Open Sans Bold"/>
              </a:rPr>
              <a:t>03</a:t>
            </a:r>
          </a:p>
        </p:txBody>
      </p:sp>
      <p:grpSp>
        <p:nvGrpSpPr>
          <p:cNvPr name="Group 26" id="26"/>
          <p:cNvGrpSpPr/>
          <p:nvPr/>
        </p:nvGrpSpPr>
        <p:grpSpPr>
          <a:xfrm rot="0">
            <a:off x="10664031" y="8772147"/>
            <a:ext cx="677751" cy="677751"/>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28" id="28"/>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29" id="29"/>
          <p:cNvSpPr txBox="true"/>
          <p:nvPr/>
        </p:nvSpPr>
        <p:spPr>
          <a:xfrm rot="0">
            <a:off x="11737352" y="8691199"/>
            <a:ext cx="4557428" cy="790575"/>
          </a:xfrm>
          <a:prstGeom prst="rect">
            <a:avLst/>
          </a:prstGeom>
        </p:spPr>
        <p:txBody>
          <a:bodyPr anchor="t" rtlCol="false" tIns="0" lIns="0" bIns="0" rIns="0">
            <a:spAutoFit/>
          </a:bodyPr>
          <a:lstStyle/>
          <a:p>
            <a:pPr algn="l">
              <a:lnSpc>
                <a:spcPts val="2100"/>
              </a:lnSpc>
              <a:spcBef>
                <a:spcPct val="0"/>
              </a:spcBef>
            </a:pPr>
            <a:r>
              <a:rPr lang="en-US" sz="1500">
                <a:solidFill>
                  <a:srgbClr val="FFFFFF"/>
                </a:solidFill>
                <a:latin typeface="Open Sans"/>
              </a:rPr>
              <a:t>The creation of a model that could better understand more complex texts such as multiple sentences should also be looked into</a:t>
            </a:r>
          </a:p>
        </p:txBody>
      </p:sp>
      <p:sp>
        <p:nvSpPr>
          <p:cNvPr name="TextBox 30" id="30"/>
          <p:cNvSpPr txBox="true"/>
          <p:nvPr/>
        </p:nvSpPr>
        <p:spPr>
          <a:xfrm rot="0">
            <a:off x="10754852" y="8948144"/>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B081D"/>
                </a:solidFill>
                <a:latin typeface="Open Sans Bold"/>
              </a:rPr>
              <a:t>04</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DAGFc0zF1Rc</dc:identifier>
  <dcterms:modified xsi:type="dcterms:W3CDTF">2011-08-01T06:04:30Z</dcterms:modified>
  <cp:revision>1</cp:revision>
  <dc:title>Blue Futuristic Technology Presentation</dc:title>
</cp:coreProperties>
</file>