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648" r:id="rId2"/>
  </p:sldMasterIdLst>
  <p:notesMasterIdLst>
    <p:notesMasterId r:id="rId30"/>
  </p:notesMasterIdLst>
  <p:sldIdLst>
    <p:sldId id="292" r:id="rId3"/>
    <p:sldId id="258" r:id="rId4"/>
    <p:sldId id="259" r:id="rId5"/>
    <p:sldId id="260" r:id="rId6"/>
    <p:sldId id="262" r:id="rId7"/>
    <p:sldId id="290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1F2B-82AA-43A0-AC16-B0E1C4F766C3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9AE5A-AC5D-43DA-86D5-D58F1BC3AD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6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5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2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59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3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33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3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0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4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BFB-481B-4A7E-9DA2-5D617685F0D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2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363200" y="6324600"/>
            <a:ext cx="1625600" cy="365760"/>
          </a:xfrm>
        </p:spPr>
        <p:txBody>
          <a:bodyPr/>
          <a:lstStyle>
            <a:lvl1pPr algn="r">
              <a:defRPr/>
            </a:lvl1pPr>
          </a:lstStyle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81000"/>
            <a:ext cx="10972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2431E-AEAA-4404-9B52-20533CA5D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324600"/>
            <a:ext cx="2438400" cy="365760"/>
          </a:xfrm>
        </p:spPr>
        <p:txBody>
          <a:bodyPr/>
          <a:lstStyle>
            <a:lvl1pPr algn="r">
              <a:defRPr/>
            </a:lvl1pPr>
          </a:lstStyle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718DDC-A5AC-4399-A470-3D395BD30FE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1DE0AD-30A8-425B-8EBD-46AC8D5F4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B7E587B-12F4-4C99-859E-F35377D59A2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5760" y="2292094"/>
            <a:ext cx="6473190" cy="221969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Chapter 3: the enhanced e-r model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5760" y="4511784"/>
            <a:ext cx="6473190" cy="955565"/>
          </a:xfrm>
        </p:spPr>
        <p:txBody>
          <a:bodyPr/>
          <a:lstStyle/>
          <a:p>
            <a:r>
              <a:rPr lang="en-US" dirty="0"/>
              <a:t>Modern Database Management</a:t>
            </a:r>
          </a:p>
        </p:txBody>
      </p:sp>
      <p:pic>
        <p:nvPicPr>
          <p:cNvPr id="16" name="Picture Placeholder 1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BB39322B-12BB-47B0-9922-27F68535B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FBB00887-00F5-43A1-B232-42FDFAA4081B}" type="slidenum">
              <a:rPr lang="en-US"/>
              <a:pPr algn="r">
                <a:defRPr/>
              </a:pPr>
              <a:t>10</a:t>
            </a:fld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Generalization: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BOTTOM-UP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of defining a more general entity type from a set of more specialized entity types. </a:t>
            </a:r>
          </a:p>
          <a:p>
            <a:pPr>
              <a:defRPr/>
            </a:pP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Specialization: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TOP-DOWN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of defining one or more subtypes of the supertype and forming supertype/subtype relationships.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Supertype and Subtype?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3-4: An Example of Generalization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68BB1-9FD3-429B-814C-755AF4BD1525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3601" y="1600200"/>
            <a:ext cx="790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a) Three entity types: CAR, TRUCK, and MOTORCYCLE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743200" y="5562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990000"/>
                </a:solidFill>
                <a:latin typeface="Times New Roman" pitchFamily="18" charset="0"/>
              </a:rPr>
              <a:t>All these types of vehicles have common attributes</a:t>
            </a:r>
          </a:p>
        </p:txBody>
      </p:sp>
      <p:pic>
        <p:nvPicPr>
          <p:cNvPr id="12294" name="Picture 6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133600"/>
            <a:ext cx="8121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3-4: An Example of Generalization (cont.)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A2FE6-ADA1-455E-AEB9-29F5708A303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94726" y="2562225"/>
            <a:ext cx="1692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990000"/>
                </a:solidFill>
                <a:latin typeface="Times New Roman" pitchFamily="18" charset="0"/>
              </a:rPr>
              <a:t>So we put the shared attributes in a supertype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889125" y="5791200"/>
            <a:ext cx="8140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990000"/>
                </a:solidFill>
                <a:latin typeface="Times New Roman" pitchFamily="18" charset="0"/>
              </a:rPr>
              <a:t>Note: no subtype for motorcycle, since it has no unique attributes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2819401" y="1295400"/>
            <a:ext cx="574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b) Generalization to VEHICLE supertype </a:t>
            </a:r>
          </a:p>
        </p:txBody>
      </p:sp>
      <p:pic>
        <p:nvPicPr>
          <p:cNvPr id="13319" name="Picture 7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828800"/>
            <a:ext cx="441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0"/>
            <a:ext cx="449580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3-5: An Example of Specialization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893CC-A3CC-42AE-93A7-BA310C928EF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276601" y="12954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 a) Entity type PART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71800" y="2927351"/>
            <a:ext cx="7085012" cy="1679575"/>
            <a:chOff x="817" y="1440"/>
            <a:chExt cx="4463" cy="1058"/>
          </a:xfrm>
        </p:grpSpPr>
        <p:sp>
          <p:nvSpPr>
            <p:cNvPr id="14347" name="Rectangle 9"/>
            <p:cNvSpPr>
              <a:spLocks noChangeArrowheads="1"/>
            </p:cNvSpPr>
            <p:nvPr/>
          </p:nvSpPr>
          <p:spPr bwMode="auto">
            <a:xfrm>
              <a:off x="3456" y="1804"/>
              <a:ext cx="1824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</a:rPr>
                <a:t>Only apply to manufactured parts (optional attribute)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817" y="2304"/>
              <a:ext cx="1393" cy="194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2991" y="1440"/>
              <a:ext cx="465" cy="106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95600" y="4724403"/>
            <a:ext cx="7315204" cy="874713"/>
            <a:chOff x="816" y="2544"/>
            <a:chExt cx="4608" cy="551"/>
          </a:xfrm>
        </p:grpSpPr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6" y="2688"/>
              <a:ext cx="1968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</a:rPr>
                <a:t>Only apply to purchased parts (optional attribute)</a:t>
              </a:r>
            </a:p>
          </p:txBody>
        </p:sp>
        <p:sp>
          <p:nvSpPr>
            <p:cNvPr id="14345" name="Rectangle 12"/>
            <p:cNvSpPr>
              <a:spLocks noChangeArrowheads="1"/>
            </p:cNvSpPr>
            <p:nvPr/>
          </p:nvSpPr>
          <p:spPr bwMode="auto">
            <a:xfrm>
              <a:off x="816" y="2544"/>
              <a:ext cx="2160" cy="48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 flipH="1">
              <a:off x="2976" y="2784"/>
              <a:ext cx="480" cy="0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971799" y="2795123"/>
            <a:ext cx="3429002" cy="142762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5408612" y="4070350"/>
            <a:ext cx="1905000" cy="4572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triangle" w="lg" len="lg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161212" y="2333159"/>
            <a:ext cx="2895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0070C0"/>
                </a:solidFill>
              </a:rPr>
              <a:t>Apply to both manufactured parts and purchased parts (required attributes)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77724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3-5: An Example of Specialization (cont.)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9B573-8DF9-43F1-A993-45E664EF845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81200" y="1524001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b) Specialization to MANUFACTURED PART and PURCHASED PART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53001" y="2056686"/>
            <a:ext cx="5459413" cy="4215290"/>
            <a:chOff x="2160" y="1310"/>
            <a:chExt cx="3439" cy="2511"/>
          </a:xfrm>
        </p:grpSpPr>
        <p:sp>
          <p:nvSpPr>
            <p:cNvPr id="15368" name="Text Box 5"/>
            <p:cNvSpPr txBox="1">
              <a:spLocks noChangeArrowheads="1"/>
            </p:cNvSpPr>
            <p:nvPr/>
          </p:nvSpPr>
          <p:spPr bwMode="auto">
            <a:xfrm>
              <a:off x="2160" y="3399"/>
              <a:ext cx="3439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990000"/>
                  </a:solidFill>
                  <a:latin typeface="Times New Roman" pitchFamily="18" charset="0"/>
                </a:rPr>
                <a:t>Note: multivalued attribute was replaced by an associative entity relationship to another entity</a:t>
              </a: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3456" y="1310"/>
              <a:ext cx="1776" cy="2043"/>
            </a:xfrm>
            <a:prstGeom prst="rect">
              <a:avLst/>
            </a:prstGeom>
            <a:noFill/>
            <a:ln w="15875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990000"/>
                </a:solidFill>
              </a:endParaRPr>
            </a:p>
          </p:txBody>
        </p:sp>
      </p:grp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2286000" y="3352801"/>
            <a:ext cx="175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Times New Roman" pitchFamily="18" charset="0"/>
              </a:rPr>
              <a:t>Created 2 subtypes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84CBD08F-4310-4E42-89B0-B2AF191FEA58}" type="slidenum">
              <a:rPr lang="en-US"/>
              <a:pPr algn="r">
                <a:defRPr/>
              </a:pPr>
              <a:t>15</a:t>
            </a:fld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0591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Completeness Constraints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Whether an instance of a supertype </a:t>
            </a:r>
            <a:r>
              <a:rPr lang="en-US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must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also be a member of </a:t>
            </a:r>
            <a:r>
              <a:rPr lang="en-US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 least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subtype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Total Specialization Rule:  Yes (double line)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Specialization Rule:  No (single line)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 in </a:t>
            </a:r>
            <a:r>
              <a:rPr lang="en-US" dirty="0" err="1"/>
              <a:t>Supertype</a:t>
            </a:r>
            <a:r>
              <a:rPr lang="en-US" dirty="0"/>
              <a:t>/Subtype: </a:t>
            </a:r>
            <a:br>
              <a:rPr lang="en-US" dirty="0"/>
            </a:br>
            <a:r>
              <a:rPr lang="en-US" b="1" dirty="0"/>
              <a:t>Completeness Constraints and Notations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1905000"/>
            <a:ext cx="7769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3-6: Examples of Completeness Constraints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213C9546-263B-4CD7-8A97-CB5550393020}" type="slidenum">
              <a:rPr lang="en-US"/>
              <a:pPr algn="r">
                <a:defRPr/>
              </a:pPr>
              <a:t>16</a:t>
            </a:fld>
            <a:endParaRPr lang="en-US" dirty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189412" y="1295400"/>
            <a:ext cx="381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 a) Total specialization 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3-6: Examples of Completeness Constraints (cont.)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B65ECE75-3D81-4B1F-898E-54572D9E15DB}" type="slidenum">
              <a:rPr lang="en-US"/>
              <a:pPr algn="r">
                <a:defRPr/>
              </a:pPr>
              <a:t>17</a:t>
            </a:fld>
            <a:endParaRPr lang="en-US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267200" y="1385093"/>
            <a:ext cx="3916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b) Partial specialization rule</a:t>
            </a:r>
          </a:p>
        </p:txBody>
      </p:sp>
      <p:pic>
        <p:nvPicPr>
          <p:cNvPr id="18437" name="Picture 8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84387"/>
            <a:ext cx="822960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0282EBA8-C760-4BDF-AD3B-D950F1248366}" type="slidenum">
              <a:rPr lang="en-US"/>
              <a:pPr algn="r">
                <a:defRPr/>
              </a:pPr>
              <a:t>18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Disjointness Constraints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 Whether an instance of a supertype may </a:t>
            </a: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simultaneously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be a member of two (or more) subtypes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 Rule: An instance of the supertype can be only ONE of the subtypes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Overlap Rule: An instance of the supertype could be more than one of the subtypes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 in </a:t>
            </a:r>
            <a:r>
              <a:rPr lang="en-US" dirty="0" err="1"/>
              <a:t>Supertype</a:t>
            </a:r>
            <a:r>
              <a:rPr lang="en-US" dirty="0"/>
              <a:t>/Subtype: </a:t>
            </a:r>
            <a:br>
              <a:rPr lang="en-US" dirty="0"/>
            </a:br>
            <a:r>
              <a:rPr lang="en-US" b="1" dirty="0" err="1"/>
              <a:t>Disjointness</a:t>
            </a:r>
            <a:r>
              <a:rPr lang="en-US" b="1" dirty="0"/>
              <a:t> Constraints and Notations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3-7: Examples of Disjointness Constraints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28C6C64-EEA6-49AE-8CD4-65B36D26124F}" type="slidenum">
              <a:rPr lang="en-US"/>
              <a:pPr algn="r">
                <a:defRPr/>
              </a:pPr>
              <a:t>19</a:t>
            </a:fld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800601" y="1371600"/>
            <a:ext cx="221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 a) Disjoint rule</a:t>
            </a:r>
          </a:p>
        </p:txBody>
      </p:sp>
      <p:pic>
        <p:nvPicPr>
          <p:cNvPr id="20485" name="Picture 8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574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C44D34BC-7725-4B00-855D-110139A6BA75}" type="slidenum">
              <a:rPr lang="en-US"/>
              <a:pPr algn="r">
                <a:defRPr/>
              </a:pPr>
              <a:t>2</a:t>
            </a:fld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0744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Understand use of supertype/subtype relationships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Understand use of specialization and generalization techniques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Specify completeness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disjointness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constraints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Develop supertype/subtype hierarchies for realistic business situations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universal (packaged) data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Describe special features of data modeling project using packaged data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3-7: Examples of Disjointness Constraints (cont.)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8BB24-35A0-4716-8641-FD364A2822A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876801" y="1371600"/>
            <a:ext cx="220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b) Overlap rule</a:t>
            </a:r>
          </a:p>
        </p:txBody>
      </p:sp>
      <p:pic>
        <p:nvPicPr>
          <p:cNvPr id="21509" name="Picture 8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81200"/>
            <a:ext cx="8293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D54AEFB0-A19E-485E-A15D-DE6F1351825A}" type="slidenum">
              <a:rPr lang="en-US"/>
              <a:pPr algn="r">
                <a:defRPr/>
              </a:pPr>
              <a:t>21</a:t>
            </a:fld>
            <a:endParaRPr 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Discriminator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An attribute of the </a:t>
            </a:r>
            <a:r>
              <a:rPr lang="en-US" sz="2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whose values determine the target subtype(s)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a </a:t>
            </a:r>
            <a:r>
              <a:rPr 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 with alternative values to indicate the possible subtypes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Overlapping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a </a:t>
            </a:r>
            <a:r>
              <a:rPr 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 whose subparts pertain to different subtypes. Each subpart contains a Boolean value to indicate whether or not the instance belongs to the associated subtype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 in </a:t>
            </a:r>
            <a:r>
              <a:rPr lang="en-US" dirty="0" err="1"/>
              <a:t>Supertype</a:t>
            </a:r>
            <a:r>
              <a:rPr lang="en-US" dirty="0"/>
              <a:t>/Subtype: </a:t>
            </a:r>
            <a:br>
              <a:rPr lang="en-US" dirty="0"/>
            </a:br>
            <a:r>
              <a:rPr lang="en-US" b="1" dirty="0"/>
              <a:t>Subtype Discriminators and Notations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3-8: Subtype Discriminator (Disjoint Rule)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4916B-333E-4A1B-BA0B-BFE93E4ED2D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3556" name="Picture 11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3-9: Subtype Discriminator (Overlap Rule)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9798B-4230-48D7-B9BB-A9B599469AF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4580" name="Picture 8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1"/>
            <a:ext cx="6934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3-10: Example of Supertype/Subtype Hierarchy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97AB3B7-8AA7-42A0-9C82-26EEECCFF191}" type="slidenum">
              <a:rPr lang="en-US"/>
              <a:pPr algn="r">
                <a:defRPr/>
              </a:pPr>
              <a:t>24</a:t>
            </a:fld>
            <a:endParaRPr lang="en-US" dirty="0"/>
          </a:p>
        </p:txBody>
      </p:sp>
      <p:pic>
        <p:nvPicPr>
          <p:cNvPr id="25604" name="Picture 4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3716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0800" y="556260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Supertype/Subtype Hierarchy: A hierarchical arrangement of supertypes and subtypes in which each subtype has only one supertype.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8E5A572-F65F-434D-9E47-073730E20A78}" type="slidenum">
              <a:rPr lang="en-US"/>
              <a:pPr algn="r">
                <a:defRPr/>
              </a:pPr>
              <a:t>25</a:t>
            </a:fld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Predefined data models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Assuming that the underlying structures or patterns of enterprises in the same industry or function area is the same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Could be universal or industry-specific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Universal data model: a generic or template data model that can be reused as a starting point for a data modeling project (also called a “pattern”)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Customization is needed.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Packaged Data Models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DD2BAF25-33A5-4038-9214-E2A1559EA2EA}" type="slidenum">
              <a:rPr lang="en-US"/>
              <a:pPr algn="r">
                <a:defRPr/>
              </a:pPr>
              <a:t>26</a:t>
            </a:fld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105918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proven model components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Save time and cost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Less likelihood of data model errors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Easier to evolve and modify over time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Aid in requirements determination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Easier to read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Supertype/subtype hierarchies promote reuse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 relationships enhance model flexibility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Vendor-supplied data model fosters integration with vendor’s applications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Universal models support inter-organizational systems</a:t>
            </a:r>
          </a:p>
          <a:p>
            <a:pPr eaLnBrk="1" hangingPunct="1"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Packaged Data Models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Modeling Process with Prepackaged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Prototyping is a typical method used for this type of projects.</a:t>
            </a:r>
          </a:p>
          <a:p>
            <a:r>
              <a:rPr lang="en-US" dirty="0"/>
              <a:t>The project would begin by identifying the parts of the packaged data model that apply to your specific project’s data modeling situation, rather than beginning to draw model elements.</a:t>
            </a:r>
          </a:p>
          <a:p>
            <a:r>
              <a:rPr lang="en-US" dirty="0"/>
              <a:t>The identified data elements from the packaged data model would be renamed to terms local to the organization.</a:t>
            </a:r>
          </a:p>
          <a:p>
            <a:r>
              <a:rPr lang="en-US" dirty="0"/>
              <a:t>Data in the packaged data model would be mapped to data in current organization databases, with the intent of developing migration plans for converting organizational data.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83278" y="6400801"/>
            <a:ext cx="1799122" cy="365125"/>
          </a:xfrm>
        </p:spPr>
        <p:txBody>
          <a:bodyPr/>
          <a:lstStyle/>
          <a:p>
            <a:pPr algn="r">
              <a:defRPr/>
            </a:pPr>
            <a:fld id="{CEED9FAD-5527-4CCD-9BCF-93059B4A423A}" type="slidenum">
              <a:rPr lang="en-US"/>
              <a:pPr algn="r"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A47990AB-C69B-4C5F-95FB-30408594E466}" type="slidenum">
              <a:rPr lang="en-US"/>
              <a:pPr algn="r">
                <a:defRPr/>
              </a:pPr>
              <a:t>3</a:t>
            </a:fld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106680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Enhanced ER model: extends original ER model with new modeling constructs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Supertype: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generic entity type that has a relationship with one or more subtypes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Subtype: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subgrouping of the entities in an entity type that has attributes or relationships distinct from those in other subgroupings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EER: Supertypes and Subtypes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26322"/>
            <a:ext cx="92964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744200" cy="990600"/>
          </a:xfrm>
        </p:spPr>
        <p:txBody>
          <a:bodyPr>
            <a:normAutofit/>
          </a:bodyPr>
          <a:lstStyle/>
          <a:p>
            <a:r>
              <a:rPr lang="en-US" sz="3000" dirty="0"/>
              <a:t>Basic notation for supertype/subtype notation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56EDFB11-8177-44C7-BF62-258FDE0014FB}" type="slidenum">
              <a:rPr lang="en-US"/>
              <a:pPr algn="r"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98298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Employee supertype with three subtypes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D9FAD-5527-4CCD-9BCF-93059B4A423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696200" y="1706096"/>
            <a:ext cx="2682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Times New Roman" pitchFamily="18" charset="0"/>
              </a:rPr>
              <a:t>All employee subtypes will have employee number, name, address, and date hired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8086725" y="3316942"/>
            <a:ext cx="2682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Times New Roman" pitchFamily="18" charset="0"/>
              </a:rPr>
              <a:t>Each employee subtype will also have its own attributes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attributes of a </a:t>
            </a:r>
            <a:r>
              <a:rPr lang="en-US" dirty="0" err="1"/>
              <a:t>supertype</a:t>
            </a:r>
            <a:r>
              <a:rPr lang="en-US" dirty="0"/>
              <a:t> relate to its subtypes?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Attribute Inheritance </a:t>
            </a:r>
          </a:p>
          <a:p>
            <a:pPr lvl="1"/>
            <a:r>
              <a:rPr lang="en-US" sz="2400" dirty="0"/>
              <a:t>Subtype entities inherit values of all attributes of the </a:t>
            </a:r>
            <a:r>
              <a:rPr lang="en-US" sz="2400" dirty="0" err="1"/>
              <a:t>supertype</a:t>
            </a:r>
            <a:endParaRPr lang="en-US" sz="2400" dirty="0"/>
          </a:p>
          <a:p>
            <a:pPr lvl="1"/>
            <a:r>
              <a:rPr lang="en-US" sz="2400" dirty="0"/>
              <a:t>An instance of a subtype is also an instance of the </a:t>
            </a:r>
            <a:r>
              <a:rPr lang="en-US" sz="2400" dirty="0" err="1"/>
              <a:t>supertype</a:t>
            </a:r>
            <a:endParaRPr lang="en-US" sz="2400" dirty="0"/>
          </a:p>
          <a:p>
            <a:pPr marL="274320" lvl="1" indent="0">
              <a:buNone/>
            </a:pPr>
            <a:endParaRPr lang="en-US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i="1" dirty="0">
                <a:solidFill>
                  <a:srgbClr val="0070C0"/>
                </a:solidFill>
              </a:rPr>
              <a:t>Can we say the opposite?</a:t>
            </a:r>
          </a:p>
          <a:p>
            <a:pPr lvl="1"/>
            <a:r>
              <a:rPr lang="en-US" sz="2400" i="1" dirty="0" err="1">
                <a:solidFill>
                  <a:srgbClr val="0070C0"/>
                </a:solidFill>
              </a:rPr>
              <a:t>Supertype</a:t>
            </a:r>
            <a:r>
              <a:rPr lang="en-US" sz="2400" i="1" dirty="0">
                <a:solidFill>
                  <a:srgbClr val="0070C0"/>
                </a:solidFill>
              </a:rPr>
              <a:t> entity inherits values of all attributes of the subtype ???</a:t>
            </a:r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An instance of a </a:t>
            </a:r>
            <a:r>
              <a:rPr lang="en-US" sz="2400" i="1" dirty="0" err="1">
                <a:solidFill>
                  <a:srgbClr val="0070C0"/>
                </a:solidFill>
              </a:rPr>
              <a:t>supertype</a:t>
            </a:r>
            <a:r>
              <a:rPr lang="en-US" sz="2400" i="1" dirty="0">
                <a:solidFill>
                  <a:srgbClr val="0070C0"/>
                </a:solidFill>
              </a:rPr>
              <a:t> is also an instance of the subtype ???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550400" y="6324600"/>
            <a:ext cx="2438400" cy="365760"/>
          </a:xfrm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15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relationships of a </a:t>
            </a:r>
            <a:r>
              <a:rPr lang="en-US" dirty="0" err="1"/>
              <a:t>supertype</a:t>
            </a:r>
            <a:r>
              <a:rPr lang="en-US" dirty="0"/>
              <a:t> relate to its subtypes?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entities inherit all the relationships of the </a:t>
            </a:r>
            <a:r>
              <a:rPr lang="en-US" sz="27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</a:t>
            </a:r>
            <a:r>
              <a:rPr 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(e.g. all subtypes will participate in the relationships of their </a:t>
            </a:r>
            <a:r>
              <a:rPr lang="en-US" sz="27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</a:t>
            </a:r>
            <a:r>
              <a:rPr 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7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instances of a subtype may participate in a relationship unique to that subtype.  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550400" y="6324600"/>
            <a:ext cx="2438400" cy="365760"/>
          </a:xfrm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518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</a:t>
            </a:r>
            <a:r>
              <a:rPr lang="en-US" dirty="0" err="1"/>
              <a:t>Supertype</a:t>
            </a:r>
            <a:r>
              <a:rPr lang="en-US" dirty="0"/>
              <a:t>/Subtype Relationships?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(1) There are attributes that apply to some (not all) instances of an entity type.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r>
              <a:rPr lang="en-US" sz="2200" b="0" dirty="0"/>
              <a:t>(2) The instances of a subtype participate in a relationship unique to that subtype.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CEED9FAD-5527-4CCD-9BCF-93059B4A423A}" type="slidenum">
              <a:rPr lang="en-US"/>
              <a:pPr algn="r">
                <a:defRPr/>
              </a:pPr>
              <a:t>8</a:t>
            </a:fld>
            <a:endParaRPr lang="en-US" dirty="0"/>
          </a:p>
        </p:txBody>
      </p:sp>
      <p:pic>
        <p:nvPicPr>
          <p:cNvPr id="10" name="Picture 6" descr="Noname.gif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629400" y="2429435"/>
            <a:ext cx="4800600" cy="336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Noname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38400"/>
            <a:ext cx="487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53A616E3-35E0-4D88-9AE2-2C4D4A7A9689}" type="slidenum">
              <a:rPr lang="en-US"/>
              <a:pPr algn="r">
                <a:defRPr/>
              </a:pPr>
              <a:t>9</a:t>
            </a:fld>
            <a:endParaRPr lang="en-US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 Between a Supertype and Its Subtypes (Summary)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1"/>
            <a:ext cx="10744200" cy="475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 Inheritance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entities inherit values of all attributes of the supertype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instance of a subtype is also an instance of the supertype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instances of a subtype have attributes that are unique to that subtype.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entities inherit all the relationships of the supertype (e.g. all subtypes will participate in the relationships of their supertype)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instances of a subtype may participate in a relationship unique to that subtype.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ademic Literature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559</TotalTime>
  <Words>1130</Words>
  <Application>Microsoft Office PowerPoint</Application>
  <PresentationFormat>Widescreen</PresentationFormat>
  <Paragraphs>146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Bookman Old Style</vt:lpstr>
      <vt:lpstr>Calibri</vt:lpstr>
      <vt:lpstr>Euphemia</vt:lpstr>
      <vt:lpstr>Gill Sans MT</vt:lpstr>
      <vt:lpstr>Plantagenet Cherokee</vt:lpstr>
      <vt:lpstr>Times New Roman</vt:lpstr>
      <vt:lpstr>Wingdings</vt:lpstr>
      <vt:lpstr>Wingdings 3</vt:lpstr>
      <vt:lpstr>Origin</vt:lpstr>
      <vt:lpstr>Academic Literature 16x9</vt:lpstr>
      <vt:lpstr>Chapter 3: the enhanced e-r model</vt:lpstr>
      <vt:lpstr>Objectives</vt:lpstr>
      <vt:lpstr>EER: Supertypes and Subtypes</vt:lpstr>
      <vt:lpstr>Basic notation for supertype/subtype notation</vt:lpstr>
      <vt:lpstr>Example: Employee supertype with three subtypes</vt:lpstr>
      <vt:lpstr>How attributes of a supertype relate to its subtypes?</vt:lpstr>
      <vt:lpstr>How relationships of a supertype relate to its subtypes?</vt:lpstr>
      <vt:lpstr>When to Use Supertype/Subtype Relationships?</vt:lpstr>
      <vt:lpstr>Relationships Between a Supertype and Its Subtypes (Summary)</vt:lpstr>
      <vt:lpstr>How to Define Supertype and Subtype?</vt:lpstr>
      <vt:lpstr>Figure 3-4: An Example of Generalization</vt:lpstr>
      <vt:lpstr>Figure 3-4: An Example of Generalization (cont.)</vt:lpstr>
      <vt:lpstr>Figure 3-5: An Example of Specialization</vt:lpstr>
      <vt:lpstr>Figure 3-5: An Example of Specialization (cont.)</vt:lpstr>
      <vt:lpstr>Constraints in Supertype/Subtype:  Completeness Constraints and Notations</vt:lpstr>
      <vt:lpstr>Figure 3-6: Examples of Completeness Constraints</vt:lpstr>
      <vt:lpstr>Figure 3-6: Examples of Completeness Constraints (cont.)</vt:lpstr>
      <vt:lpstr>Constraints in Supertype/Subtype:  Disjointness Constraints and Notations</vt:lpstr>
      <vt:lpstr>Figure 3-7: Examples of Disjointness Constraints</vt:lpstr>
      <vt:lpstr>Figure 3-7: Examples of Disjointness Constraints (cont.)</vt:lpstr>
      <vt:lpstr>Constraints in Supertype/Subtype:  Subtype Discriminators and Notations</vt:lpstr>
      <vt:lpstr>Figure 3-8: Subtype Discriminator (Disjoint Rule)</vt:lpstr>
      <vt:lpstr>Figure 3-9: Subtype Discriminator (Overlap Rule)</vt:lpstr>
      <vt:lpstr>Figure 3-10: Example of Supertype/Subtype Hierarchy </vt:lpstr>
      <vt:lpstr>Packaged Data Models</vt:lpstr>
      <vt:lpstr>Advantages of Packaged Data Models</vt:lpstr>
      <vt:lpstr>Data Modeling Process with Prepackaged Data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Database Environment and Development Process</dc:title>
  <dc:creator>Haiyan Huang</dc:creator>
  <cp:lastModifiedBy>Haiyan Huang</cp:lastModifiedBy>
  <cp:revision>66</cp:revision>
  <dcterms:created xsi:type="dcterms:W3CDTF">2012-09-04T03:59:34Z</dcterms:created>
  <dcterms:modified xsi:type="dcterms:W3CDTF">2022-09-13T00:47:53Z</dcterms:modified>
</cp:coreProperties>
</file>