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6858000" cx="12192000"/>
  <p:notesSz cx="6858000" cy="9144000"/>
  <p:embeddedFontLst>
    <p:embeddedFont>
      <p:font typeface="Tahoma"/>
      <p:regular r:id="rId55"/>
      <p:bold r:id="rId56"/>
    </p:embeddedFont>
    <p:embeddedFont>
      <p:font typeface="Gill Sans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ivrR+UKsOHEx8j87XQ0vgO2yF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CC830E-0FD2-465E-8A11-403CE5D32FD9}">
  <a:tblStyle styleId="{F0CC830E-0FD2-465E-8A11-403CE5D32F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Tahoma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GillSans-regular.fntdata"/><Relationship Id="rId12" Type="http://schemas.openxmlformats.org/officeDocument/2006/relationships/slide" Target="slides/slide5.xml"/><Relationship Id="rId56" Type="http://schemas.openxmlformats.org/officeDocument/2006/relationships/font" Target="fonts/Tahoma-bold.fntdata"/><Relationship Id="rId15" Type="http://schemas.openxmlformats.org/officeDocument/2006/relationships/slide" Target="slides/slide8.xml"/><Relationship Id="rId59" Type="http://customschemas.google.com/relationships/presentationmetadata" Target="metadata"/><Relationship Id="rId14" Type="http://schemas.openxmlformats.org/officeDocument/2006/relationships/slide" Target="slides/slide7.xml"/><Relationship Id="rId58" Type="http://schemas.openxmlformats.org/officeDocument/2006/relationships/font" Target="fonts/Gill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What does missing operator mean in SQL?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Usually it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 misspelled table or field name, two spaces instead of just one, a space instead of "_", any missing letter or something like that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Create a new query in MS Access and put the whole query in, then run it.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/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" type="subTitle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descr="An empty placeholder to add an image. Click on the placeholder and select the image that you wish to add." id="21" name="Google Shape;21;p49"/>
          <p:cNvSpPr/>
          <p:nvPr>
            <p:ph idx="2" type="pic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sp>
        <p:nvSpPr>
          <p:cNvPr id="22" name="Google Shape;22;p49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9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4" name="Google Shape;24;p49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49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6" name="Google Shape;2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49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28" name="Google Shape;28;p49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49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" name="Google Shape;30;p49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/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9"/>
          <p:cNvSpPr/>
          <p:nvPr>
            <p:ph idx="2" type="pic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105" name="Google Shape;105;p59"/>
          <p:cNvSpPr txBox="1"/>
          <p:nvPr>
            <p:ph idx="1" type="body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6" name="Google Shape;106;p59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9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9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59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0" name="Google Shape;110;p59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5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0"/>
          <p:cNvSpPr txBox="1"/>
          <p:nvPr>
            <p:ph idx="1" type="body"/>
          </p:nvPr>
        </p:nvSpPr>
        <p:spPr>
          <a:xfrm rot="5400000">
            <a:off x="3640836" y="-1812036"/>
            <a:ext cx="491032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5" name="Google Shape;115;p60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0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0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1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1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1" name="Google Shape;121;p61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1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1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4" name="Google Shape;124;p61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61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6" name="Google Shape;126;p61"/>
          <p:cNvCxnSpPr/>
          <p:nvPr/>
        </p:nvCxnSpPr>
        <p:spPr>
          <a:xfrm rot="5400000">
            <a:off x="5814836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2"/>
          <p:cNvSpPr txBox="1"/>
          <p:nvPr>
            <p:ph idx="1" type="body"/>
          </p:nvPr>
        </p:nvSpPr>
        <p:spPr>
          <a:xfrm>
            <a:off x="609600" y="3810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9" name="Google Shape;129;p62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1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2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" type="body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2" type="body"/>
          </p:nvPr>
        </p:nvSpPr>
        <p:spPr>
          <a:xfrm>
            <a:off x="6197601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52"/>
          <p:cNvSpPr txBox="1"/>
          <p:nvPr>
            <p:ph idx="3" type="body"/>
          </p:nvPr>
        </p:nvSpPr>
        <p:spPr>
          <a:xfrm>
            <a:off x="609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4" type="body"/>
          </p:nvPr>
        </p:nvSpPr>
        <p:spPr>
          <a:xfrm>
            <a:off x="6197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3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53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0" name="Google Shape;60;p53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4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54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5"/>
          <p:cNvSpPr txBox="1"/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1" type="subTitle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2" type="sldNum"/>
          </p:nvPr>
        </p:nvSpPr>
        <p:spPr>
          <a:xfrm>
            <a:off x="10363200" y="6324600"/>
            <a:ext cx="162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55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55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55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55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6"/>
          <p:cNvSpPr txBox="1"/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" type="body"/>
          </p:nvPr>
        </p:nvSpPr>
        <p:spPr>
          <a:xfrm>
            <a:off x="1727200" y="4267200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6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6"/>
          <p:cNvSpPr txBox="1"/>
          <p:nvPr>
            <p:ph idx="12" type="sldNum"/>
          </p:nvPr>
        </p:nvSpPr>
        <p:spPr>
          <a:xfrm>
            <a:off x="1426464" y="6355080"/>
            <a:ext cx="20279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5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56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7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7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7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7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57"/>
          <p:cNvSpPr txBox="1"/>
          <p:nvPr>
            <p:ph idx="1" type="body"/>
          </p:nvPr>
        </p:nvSpPr>
        <p:spPr>
          <a:xfrm>
            <a:off x="609600" y="1219200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1" name="Google Shape;91;p57"/>
          <p:cNvSpPr txBox="1"/>
          <p:nvPr>
            <p:ph idx="2" type="body"/>
          </p:nvPr>
        </p:nvSpPr>
        <p:spPr>
          <a:xfrm>
            <a:off x="6176264" y="1216152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8"/>
          <p:cNvSpPr txBox="1"/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8"/>
          <p:cNvSpPr txBox="1"/>
          <p:nvPr>
            <p:ph idx="1" type="body"/>
          </p:nvPr>
        </p:nvSpPr>
        <p:spPr>
          <a:xfrm>
            <a:off x="8432800" y="1219201"/>
            <a:ext cx="33528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5" name="Google Shape;95;p58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8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8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58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9" name="Google Shape;99;p58"/>
          <p:cNvCxnSpPr/>
          <p:nvPr/>
        </p:nvCxnSpPr>
        <p:spPr>
          <a:xfrm rot="5400000">
            <a:off x="5220033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0" name="Google Shape;100;p58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58"/>
          <p:cNvSpPr txBox="1"/>
          <p:nvPr>
            <p:ph idx="2" type="body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3F3F3">
                <a:alpha val="80000"/>
              </a:srgbClr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48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48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48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0"/>
          <p:cNvSpPr txBox="1"/>
          <p:nvPr>
            <p:ph idx="1" type="body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589B7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Google Shape;34;p50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50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Google Shape;36;p50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50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8" name="Google Shape;38;p50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" name="Google Shape;39;p50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365760" y="2292094"/>
            <a:ext cx="647319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CHAPTER 5:</a:t>
            </a: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INTRODUCTION TO SQL</a:t>
            </a:r>
            <a:endParaRPr sz="3600"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365760" y="4511784"/>
            <a:ext cx="6473190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Modern Database Management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SQL Data Types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Strings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CHARACTER (n), VARYING CHARACTER (n)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TEXT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Binary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Binary Large Object (BLOB)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Number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Numeric (precision, scale), Decimal (p, s), Integer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Temporal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Timestamp, Timestamp with local time zone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Boolean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True or False values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SQL Database Definition</a:t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Data Definition Language (DDL)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Major CREATE statements: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CREATE SCHEMA – defines a portion of the database owned by a particular user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FF0000"/>
                </a:solidFill>
              </a:rPr>
              <a:t>CREATE TABLE – defines a new table and its columns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CREATE VIEW – defines a logical table from one or more tables or views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Other CREATE statements: CHARACTER SET, COLLATION, TRANSLATION, ASSERTION, DOMAIN</a:t>
            </a:r>
            <a:endParaRPr/>
          </a:p>
          <a:p>
            <a:pPr indent="-158496" lvl="1" marL="548640" rtl="0" algn="l">
              <a:spcBef>
                <a:spcPts val="5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  <p:sp>
        <p:nvSpPr>
          <p:cNvPr id="206" name="Google Shape;206;p11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Steps in Table Creation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128"/>
              <a:buFont typeface="Bookman Old Style"/>
              <a:buAutoNum type="arabicPeriod"/>
            </a:pPr>
            <a:r>
              <a:rPr lang="en-US" sz="2800"/>
              <a:t>Identify data types for attributes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128"/>
              <a:buFont typeface="Bookman Old Style"/>
              <a:buAutoNum type="arabicPeriod"/>
            </a:pPr>
            <a:r>
              <a:rPr lang="en-US" sz="2800"/>
              <a:t>Identify columns that can and cannot be null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128"/>
              <a:buFont typeface="Bookman Old Style"/>
              <a:buAutoNum type="arabicPeriod"/>
            </a:pPr>
            <a:r>
              <a:rPr lang="en-US" sz="2800"/>
              <a:t>Identify columns that must be unique (candidate keys)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128"/>
              <a:buFont typeface="Bookman Old Style"/>
              <a:buAutoNum type="arabicPeriod"/>
            </a:pPr>
            <a:r>
              <a:rPr lang="en-US" sz="2800"/>
              <a:t>Identify primary key–foreign key mates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128"/>
              <a:buFont typeface="Bookman Old Style"/>
              <a:buAutoNum type="arabicPeriod"/>
            </a:pPr>
            <a:r>
              <a:rPr lang="en-US" sz="2800"/>
              <a:t>Determine default values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128"/>
              <a:buFont typeface="Bookman Old Style"/>
              <a:buAutoNum type="arabicPeriod"/>
            </a:pPr>
            <a:r>
              <a:rPr lang="en-US" sz="2800"/>
              <a:t>Identify constraints on columns (domain specifications)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2128"/>
              <a:buFont typeface="Bookman Old Style"/>
              <a:buAutoNum type="arabicPeriod"/>
            </a:pPr>
            <a:r>
              <a:rPr lang="en-US" sz="2800"/>
              <a:t>Create the table and associated indexes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lang="en-US" sz="2800"/>
              <a:t>General syntax for CREATE TABLE statement</a:t>
            </a:r>
            <a:endParaRPr/>
          </a:p>
        </p:txBody>
      </p:sp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9550400" y="6324600"/>
            <a:ext cx="203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oname.jpg"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371600"/>
            <a:ext cx="7848600" cy="48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Example: CREATE TABLE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Conceptual Data Model</a:t>
            </a:r>
            <a:endParaRPr/>
          </a:p>
        </p:txBody>
      </p:sp>
      <p:sp>
        <p:nvSpPr>
          <p:cNvPr id="226" name="Google Shape;226;p14"/>
          <p:cNvSpPr txBox="1"/>
          <p:nvPr>
            <p:ph idx="2" type="body"/>
          </p:nvPr>
        </p:nvSpPr>
        <p:spPr>
          <a:xfrm>
            <a:off x="6197601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Relational Data Model</a:t>
            </a:r>
            <a:endParaRPr/>
          </a:p>
        </p:txBody>
      </p:sp>
      <p:sp>
        <p:nvSpPr>
          <p:cNvPr id="227" name="Google Shape;227;p14"/>
          <p:cNvSpPr txBox="1"/>
          <p:nvPr>
            <p:ph idx="12" type="sldNum"/>
          </p:nvPr>
        </p:nvSpPr>
        <p:spPr>
          <a:xfrm>
            <a:off x="8534400" y="6324600"/>
            <a:ext cx="1752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525" y="2514600"/>
            <a:ext cx="45529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362200"/>
            <a:ext cx="5910263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1" y="1295400"/>
            <a:ext cx="60198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SQL database definition commands</a:t>
            </a:r>
            <a:endParaRPr/>
          </a:p>
        </p:txBody>
      </p:sp>
      <p:sp>
        <p:nvSpPr>
          <p:cNvPr id="236" name="Google Shape;236;p15"/>
          <p:cNvSpPr txBox="1"/>
          <p:nvPr>
            <p:ph idx="12" type="sldNum"/>
          </p:nvPr>
        </p:nvSpPr>
        <p:spPr>
          <a:xfrm>
            <a:off x="8686800" y="6324600"/>
            <a:ext cx="289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1219200" y="1295400"/>
            <a:ext cx="6172200" cy="139194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1219200" y="2691824"/>
            <a:ext cx="6172200" cy="111817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1219200" y="3810000"/>
            <a:ext cx="6172200" cy="11429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1219200" y="4952999"/>
            <a:ext cx="6172200" cy="129540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1" name="Google Shape;241;p15"/>
          <p:cNvCxnSpPr/>
          <p:nvPr/>
        </p:nvCxnSpPr>
        <p:spPr>
          <a:xfrm rot="10800000">
            <a:off x="7391400" y="1981200"/>
            <a:ext cx="381000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2" name="Google Shape;242;p15"/>
          <p:cNvSpPr txBox="1"/>
          <p:nvPr/>
        </p:nvSpPr>
        <p:spPr>
          <a:xfrm>
            <a:off x="7772400" y="1828800"/>
            <a:ext cx="22060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 Customers Table</a:t>
            </a:r>
            <a:endParaRPr/>
          </a:p>
        </p:txBody>
      </p:sp>
      <p:cxnSp>
        <p:nvCxnSpPr>
          <p:cNvPr id="243" name="Google Shape;243;p15"/>
          <p:cNvCxnSpPr/>
          <p:nvPr/>
        </p:nvCxnSpPr>
        <p:spPr>
          <a:xfrm rot="10800000">
            <a:off x="7391400" y="3124200"/>
            <a:ext cx="381000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4" name="Google Shape;244;p15"/>
          <p:cNvSpPr txBox="1"/>
          <p:nvPr/>
        </p:nvSpPr>
        <p:spPr>
          <a:xfrm>
            <a:off x="7772400" y="2895600"/>
            <a:ext cx="22822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 Orders Table</a:t>
            </a: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7772400" y="4038600"/>
            <a:ext cx="23584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 Products Table</a:t>
            </a:r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7772400" y="5410200"/>
            <a:ext cx="22822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 OrderLine Table</a:t>
            </a:r>
            <a:endParaRPr/>
          </a:p>
        </p:txBody>
      </p:sp>
      <p:cxnSp>
        <p:nvCxnSpPr>
          <p:cNvPr id="247" name="Google Shape;247;p15"/>
          <p:cNvCxnSpPr/>
          <p:nvPr/>
        </p:nvCxnSpPr>
        <p:spPr>
          <a:xfrm rot="10800000">
            <a:off x="7391400" y="4191000"/>
            <a:ext cx="381000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15"/>
          <p:cNvCxnSpPr/>
          <p:nvPr/>
        </p:nvCxnSpPr>
        <p:spPr>
          <a:xfrm rot="10800000">
            <a:off x="7391400" y="5562600"/>
            <a:ext cx="381000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15"/>
          <p:cNvSpPr txBox="1"/>
          <p:nvPr/>
        </p:nvSpPr>
        <p:spPr>
          <a:xfrm>
            <a:off x="7391400" y="1295401"/>
            <a:ext cx="2819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Please pay attention to the order of creating tables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800" y="1828800"/>
            <a:ext cx="53054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Defining attributes and their data type</a:t>
            </a:r>
            <a:endParaRPr/>
          </a:p>
        </p:txBody>
      </p:sp>
      <p:sp>
        <p:nvSpPr>
          <p:cNvPr id="256" name="Google Shape;256;p16"/>
          <p:cNvSpPr txBox="1"/>
          <p:nvPr>
            <p:ph idx="12" type="sldNum"/>
          </p:nvPr>
        </p:nvSpPr>
        <p:spPr>
          <a:xfrm>
            <a:off x="8686800" y="6324600"/>
            <a:ext cx="289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2971800" y="1752600"/>
            <a:ext cx="2514601" cy="4572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3429000" y="2286000"/>
            <a:ext cx="2362199" cy="2362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101849"/>
            <a:ext cx="6324600" cy="330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Primary key and “not null” specification</a:t>
            </a:r>
            <a:endParaRPr/>
          </a:p>
        </p:txBody>
      </p:sp>
      <p:sp>
        <p:nvSpPr>
          <p:cNvPr id="265" name="Google Shape;265;p17"/>
          <p:cNvSpPr txBox="1"/>
          <p:nvPr>
            <p:ph idx="12" type="sldNum"/>
          </p:nvPr>
        </p:nvSpPr>
        <p:spPr>
          <a:xfrm>
            <a:off x="8686800" y="6324600"/>
            <a:ext cx="289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5410200" y="2514600"/>
            <a:ext cx="1143000" cy="381000"/>
          </a:xfrm>
          <a:prstGeom prst="rect">
            <a:avLst/>
          </a:prstGeom>
          <a:noFill/>
          <a:ln cap="flat" cmpd="sng" w="254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124200" y="5546725"/>
            <a:ext cx="5867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primary key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3124200" y="4962897"/>
            <a:ext cx="5638800" cy="369332"/>
          </a:xfrm>
          <a:prstGeom prst="rect">
            <a:avLst/>
          </a:prstGeom>
          <a:noFill/>
          <a:ln cap="flat" cmpd="sng" w="254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7010400" y="1820336"/>
            <a:ext cx="2057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keys can never have NULL values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05000"/>
            <a:ext cx="77152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8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Composite primary key</a:t>
            </a:r>
            <a:endParaRPr/>
          </a:p>
        </p:txBody>
      </p:sp>
      <p:sp>
        <p:nvSpPr>
          <p:cNvPr id="276" name="Google Shape;276;p18"/>
          <p:cNvSpPr txBox="1"/>
          <p:nvPr>
            <p:ph idx="12" type="sldNum"/>
          </p:nvPr>
        </p:nvSpPr>
        <p:spPr>
          <a:xfrm>
            <a:off x="9550400" y="6324600"/>
            <a:ext cx="203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1905000" y="3625057"/>
            <a:ext cx="5105400" cy="369887"/>
          </a:xfrm>
          <a:prstGeom prst="rect">
            <a:avLst/>
          </a:prstGeom>
          <a:noFill/>
          <a:ln cap="flat" cmpd="sng" w="254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7143944" y="3550443"/>
            <a:ext cx="2133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1676400" y="4924246"/>
            <a:ext cx="6400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primary keys are composite.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057400"/>
            <a:ext cx="7562850" cy="301148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Domain constraint specifications</a:t>
            </a:r>
            <a:endParaRPr/>
          </a:p>
        </p:txBody>
      </p:sp>
      <p:sp>
        <p:nvSpPr>
          <p:cNvPr id="286" name="Google Shape;286;p19"/>
          <p:cNvSpPr txBox="1"/>
          <p:nvPr>
            <p:ph idx="12" type="sldNum"/>
          </p:nvPr>
        </p:nvSpPr>
        <p:spPr>
          <a:xfrm>
            <a:off x="9550400" y="6324600"/>
            <a:ext cx="203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133600" y="2971800"/>
            <a:ext cx="2971800" cy="369888"/>
          </a:xfrm>
          <a:prstGeom prst="rect">
            <a:avLst/>
          </a:prstGeom>
          <a:noFill/>
          <a:ln cap="flat" cmpd="sng" w="254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p19"/>
          <p:cNvSpPr txBox="1"/>
          <p:nvPr/>
        </p:nvSpPr>
        <p:spPr>
          <a:xfrm>
            <a:off x="5343525" y="2926476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value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Define terms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Interpret history and role of SQL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Define a database using SQL data definition language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Write single table queries using SQL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Establish referential integrity using SQL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Discuss SQL:1999 and SQL:200n standards</a:t>
            </a:r>
            <a:endParaRPr/>
          </a:p>
        </p:txBody>
      </p:sp>
      <p:sp>
        <p:nvSpPr>
          <p:cNvPr id="143" name="Google Shape;143;p2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392518"/>
            <a:ext cx="7134225" cy="432089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Identifying foreign keys and establishing relationships</a:t>
            </a:r>
            <a:endParaRPr/>
          </a:p>
        </p:txBody>
      </p:sp>
      <p:sp>
        <p:nvSpPr>
          <p:cNvPr id="295" name="Google Shape;295;p20"/>
          <p:cNvSpPr txBox="1"/>
          <p:nvPr>
            <p:ph idx="12" type="sldNum"/>
          </p:nvPr>
        </p:nvSpPr>
        <p:spPr>
          <a:xfrm>
            <a:off x="8686800" y="6324600"/>
            <a:ext cx="289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2286000" y="5283756"/>
            <a:ext cx="7620000" cy="369332"/>
          </a:xfrm>
          <a:prstGeom prst="rect">
            <a:avLst/>
          </a:prstGeom>
          <a:noFill/>
          <a:ln cap="flat" cmpd="sng" w="254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7620000" y="3192750"/>
            <a:ext cx="2133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 of  parent table</a:t>
            </a:r>
            <a:endParaRPr/>
          </a:p>
        </p:txBody>
      </p:sp>
      <p:sp>
        <p:nvSpPr>
          <p:cNvPr id="298" name="Google Shape;298;p20"/>
          <p:cNvSpPr txBox="1"/>
          <p:nvPr/>
        </p:nvSpPr>
        <p:spPr>
          <a:xfrm>
            <a:off x="3440113" y="5713414"/>
            <a:ext cx="4775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Foreign key of  dependent table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209800" y="3323451"/>
            <a:ext cx="5014912" cy="369332"/>
          </a:xfrm>
          <a:prstGeom prst="rect">
            <a:avLst/>
          </a:prstGeom>
          <a:noFill/>
          <a:ln cap="flat" cmpd="sng" w="25400">
            <a:solidFill>
              <a:srgbClr val="99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Data Integrity Controls</a:t>
            </a:r>
            <a:endParaRPr/>
          </a:p>
        </p:txBody>
      </p:sp>
      <p:sp>
        <p:nvSpPr>
          <p:cNvPr id="305" name="Google Shape;305;p21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Referential integrity–constraint that ensures that foreign key values of a table must match primary key values of a related table in 1:M relationships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Restricting: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Deletes of primary records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Updates of primary records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Inserts of dependent records</a:t>
            </a:r>
            <a:endParaRPr/>
          </a:p>
        </p:txBody>
      </p:sp>
      <p:sp>
        <p:nvSpPr>
          <p:cNvPr id="306" name="Google Shape;306;p21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Figure 5-7: Ensuring data integrity through updates</a:t>
            </a:r>
            <a:endParaRPr/>
          </a:p>
        </p:txBody>
      </p:sp>
      <p:sp>
        <p:nvSpPr>
          <p:cNvPr id="312" name="Google Shape;312;p22"/>
          <p:cNvSpPr txBox="1"/>
          <p:nvPr>
            <p:ph idx="12" type="sldNum"/>
          </p:nvPr>
        </p:nvSpPr>
        <p:spPr>
          <a:xfrm>
            <a:off x="9550400" y="6324600"/>
            <a:ext cx="203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8291513" y="1908175"/>
            <a:ext cx="2133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integrity is enforced via the primary-key to foreign-key match</a:t>
            </a:r>
            <a:endParaRPr/>
          </a:p>
        </p:txBody>
      </p:sp>
      <p:pic>
        <p:nvPicPr>
          <p:cNvPr descr="Noname.gif" id="314" name="Google Shape;3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725" y="1295400"/>
            <a:ext cx="5805488" cy="48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idx="12" type="sldNum"/>
          </p:nvPr>
        </p:nvSpPr>
        <p:spPr>
          <a:xfrm>
            <a:off x="8534400" y="6356350"/>
            <a:ext cx="3124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23"/>
          <p:cNvSpPr txBox="1"/>
          <p:nvPr>
            <p:ph idx="1" type="body"/>
          </p:nvPr>
        </p:nvSpPr>
        <p:spPr>
          <a:xfrm>
            <a:off x="1981200" y="1196976"/>
            <a:ext cx="8229600" cy="505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ALTER TABLE statement allows you to change column specifications: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Table Actions:</a:t>
            </a:r>
            <a:endParaRPr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17780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Example (adding a new column with a default value):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descr="Noname.gif" id="321" name="Google Shape;3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1" y="1676401"/>
            <a:ext cx="4759325" cy="601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name.gif" id="322" name="Google Shape;32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1" y="2743201"/>
            <a:ext cx="5057775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Changing Tables</a:t>
            </a:r>
            <a:endParaRPr/>
          </a:p>
        </p:txBody>
      </p:sp>
      <p:sp>
        <p:nvSpPr>
          <p:cNvPr id="324" name="Google Shape;324;p23"/>
          <p:cNvSpPr txBox="1"/>
          <p:nvPr/>
        </p:nvSpPr>
        <p:spPr>
          <a:xfrm>
            <a:off x="2895600" y="5410200"/>
            <a:ext cx="64388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ALTER TABLE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COLUMN CustomerType TEXT(20) DEFAULT ‘Commercial’,</a:t>
            </a:r>
            <a:endParaRPr/>
          </a:p>
        </p:txBody>
      </p:sp>
      <p:graphicFrame>
        <p:nvGraphicFramePr>
          <p:cNvPr id="325" name="Google Shape;325;p23"/>
          <p:cNvGraphicFramePr/>
          <p:nvPr/>
        </p:nvGraphicFramePr>
        <p:xfrm>
          <a:off x="2843666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{F0CC830E-0FD2-465E-8A11-403CE5D32FD9}</a:tableStyleId>
              </a:tblPr>
              <a:tblGrid>
                <a:gridCol w="6528925"/>
              </a:tblGrid>
              <a:tr h="106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>
            <a:off x="2819400" y="2579255"/>
            <a:ext cx="5715000" cy="83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64A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DROP TABLE PRODUCTS</a:t>
            </a:r>
            <a:endParaRPr/>
          </a:p>
        </p:txBody>
      </p:sp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" name="Google Shape;332;p24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DROP TABLE statement allows you to remove tables from your schema:</a:t>
            </a:r>
            <a:endParaRPr/>
          </a:p>
        </p:txBody>
      </p:sp>
      <p:sp>
        <p:nvSpPr>
          <p:cNvPr id="333" name="Google Shape;333;p2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Removing Tables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Insert Statement</a:t>
            </a:r>
            <a:endParaRPr/>
          </a:p>
        </p:txBody>
      </p:sp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Adds one or more rows (records) to a table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Inserting into a table</a:t>
            </a:r>
            <a:endParaRPr/>
          </a:p>
          <a:p>
            <a:pPr indent="0" lvl="2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lang="en-US">
                <a:solidFill>
                  <a:srgbClr val="0E57C4"/>
                </a:solidFill>
              </a:rPr>
              <a:t>INSERT INTO Customers VALUES</a:t>
            </a:r>
            <a:endParaRPr/>
          </a:p>
          <a:p>
            <a:pPr indent="0" lvl="2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lang="en-US">
                <a:solidFill>
                  <a:srgbClr val="0E57C4"/>
                </a:solidFill>
              </a:rPr>
              <a:t>      (001, ‘Contemporary Casuals’, ‘1355 S. Himes Blvd.’, ‘Gainesville’, ‘FL’, ‘32601’);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Inserting a record that has some null attributes requires identifying the fields that actually get data</a:t>
            </a:r>
            <a:endParaRPr/>
          </a:p>
          <a:p>
            <a:pPr indent="0" lvl="2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lang="en-US">
                <a:solidFill>
                  <a:srgbClr val="0E57C4"/>
                </a:solidFill>
              </a:rPr>
              <a:t>INSERT INTO Products (ProductID, ProductDescription, ProductFinish)</a:t>
            </a:r>
            <a:endParaRPr/>
          </a:p>
          <a:p>
            <a:pPr indent="0" lvl="2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lang="en-US">
                <a:solidFill>
                  <a:srgbClr val="0E57C4"/>
                </a:solidFill>
              </a:rPr>
              <a:t>VALUES (1, ‘End Table’, ‘Cherry’);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Inserting from another table</a:t>
            </a:r>
            <a:endParaRPr/>
          </a:p>
          <a:p>
            <a:pPr indent="0" lvl="2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lang="en-US">
                <a:solidFill>
                  <a:srgbClr val="0E57C4"/>
                </a:solidFill>
              </a:rPr>
              <a:t>INSERT INTO CaCustomers</a:t>
            </a:r>
            <a:endParaRPr>
              <a:solidFill>
                <a:srgbClr val="0E57C4"/>
              </a:solidFill>
            </a:endParaRPr>
          </a:p>
          <a:p>
            <a:pPr indent="0" lvl="2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lang="en-US">
                <a:solidFill>
                  <a:srgbClr val="0E57C4"/>
                </a:solidFill>
              </a:rPr>
              <a:t>SELECT * FROM Customers</a:t>
            </a:r>
            <a:endParaRPr/>
          </a:p>
          <a:p>
            <a:pPr indent="0" lvl="2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lang="en-US">
                <a:solidFill>
                  <a:srgbClr val="0E57C4"/>
                </a:solidFill>
              </a:rPr>
              <a:t>    WHERE CustomerState = ‘CA’;</a:t>
            </a:r>
            <a:endParaRPr/>
          </a:p>
        </p:txBody>
      </p:sp>
      <p:sp>
        <p:nvSpPr>
          <p:cNvPr id="340" name="Google Shape;340;p25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Creating Tables with Identity Columns</a:t>
            </a:r>
            <a:endParaRPr/>
          </a:p>
        </p:txBody>
      </p:sp>
      <p:sp>
        <p:nvSpPr>
          <p:cNvPr id="346" name="Google Shape;346;p26"/>
          <p:cNvSpPr txBox="1"/>
          <p:nvPr>
            <p:ph idx="4294967295" type="sldNum"/>
          </p:nvPr>
        </p:nvSpPr>
        <p:spPr>
          <a:xfrm>
            <a:off x="9139238" y="6356350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2590800" y="5156021"/>
            <a:ext cx="8153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Inserting into a table does not require explicit customer ID entry or field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0000"/>
                </a:solidFill>
                <a:latin typeface="Gill Sans"/>
                <a:ea typeface="Gill Sans"/>
                <a:cs typeface="Gill Sans"/>
                <a:sym typeface="Gill Sans"/>
              </a:rPr>
              <a:t>INSERT INTO Customers VALUES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0000"/>
                </a:solidFill>
                <a:latin typeface="Gill Sans"/>
                <a:ea typeface="Gill Sans"/>
                <a:cs typeface="Gill Sans"/>
                <a:sym typeface="Gill Sans"/>
              </a:rPr>
              <a:t>          ( ‘Contemporary Casuals’, ‘1355 S. Himes Blvd.’, ‘Gainesville’, ‘FL’, 32601);</a:t>
            </a: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5638800" y="2438400"/>
            <a:ext cx="2865437" cy="3683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Introduced with SQL:200n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3052474" y="1144580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57C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CREATE TABLE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(CustomerID INTEGER GENERATED ALWAYS AS IDENTITY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    (START WITH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    INCREMENT BY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    MINVALUE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    MAXVALUE 10000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    NOCYCLE),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CustomerName	       TEXT(25) NOT NULL,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CustomerAddress	       TEXT(30),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CustomerCity	       TEXT(20),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CustomerState	       TEXT(2),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CustomerPostalCode     TEXT(9),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CONSTRAINT Customer_PK PRIMARY KEY (CustomerID));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5" name="Google Shape;355;p27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Delete Statement</a:t>
            </a:r>
            <a:endParaRPr/>
          </a:p>
        </p:txBody>
      </p:sp>
      <p:sp>
        <p:nvSpPr>
          <p:cNvPr id="356" name="Google Shape;356;p27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Removes rows from a table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Delete certain rows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E57C4"/>
                </a:solidFill>
              </a:rPr>
              <a:t>DELETE FROM Customers WHERE CustomerState= ‘HI’;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Delete all rows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>
                <a:solidFill>
                  <a:srgbClr val="0E57C4"/>
                </a:solidFill>
              </a:rPr>
              <a:t>DELETE FROM Customers;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Update Statement	</a:t>
            </a:r>
            <a:endParaRPr/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Modifies data in existing rows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2667000" y="2303085"/>
            <a:ext cx="6096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UPDATE Products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    SET ProductPrice = 775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    WHERE ProductID = 7;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Schema Definition</a:t>
            </a:r>
            <a:endParaRPr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Control processing/storage efficiency: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Choice of indexes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File organizations for base tables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File organizations for indexes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Data clustering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Statistics maintenance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Creating indexes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Speed up random/sequential access to base table data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Example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CREATE INDEX NAME_IDX ON CUSTOMER_T(CUSTOMERNAME)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This makes an index for the CUSTOMERNAME field of the CUSTOMER_T table</a:t>
            </a:r>
            <a:endParaRPr/>
          </a:p>
          <a:p>
            <a:pPr indent="-158496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  <p:sp>
        <p:nvSpPr>
          <p:cNvPr id="371" name="Google Shape;371;p29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SQL Overview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Structured Query Language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The standard for relational database management systems (RDBMS)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RDBMS:  A database management system that manages data as a collection of tables in which all relationships are represented by common values in related tables</a:t>
            </a:r>
            <a:endParaRPr/>
          </a:p>
          <a:p>
            <a:pPr indent="-132080" lvl="2" marL="82296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SELECT Statement – Processing Single Table</a:t>
            </a:r>
            <a:endParaRPr/>
          </a:p>
        </p:txBody>
      </p:sp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Used for queries on single or multiple tables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Clauses of the SELECT statement: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rgbClr val="990000"/>
                </a:solidFill>
              </a:rPr>
              <a:t>SELECT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Char char="🞂"/>
            </a:pPr>
            <a:r>
              <a:rPr lang="en-US" sz="1800"/>
              <a:t>List the columns (and expressions) that should be returned from the query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rgbClr val="990000"/>
                </a:solidFill>
              </a:rPr>
              <a:t>FROM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Char char="🞂"/>
            </a:pPr>
            <a:r>
              <a:rPr lang="en-US" sz="1800"/>
              <a:t>Indicate the table(s) or view(s) from which data will be obtained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rgbClr val="990000"/>
                </a:solidFill>
              </a:rPr>
              <a:t>WHERE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Char char="🞂"/>
            </a:pPr>
            <a:r>
              <a:rPr lang="en-US" sz="1800"/>
              <a:t>Indicate the conditions under which a row will be included in the result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rgbClr val="990000"/>
                </a:solidFill>
              </a:rPr>
              <a:t>GROUP BY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Char char="🞂"/>
            </a:pPr>
            <a:r>
              <a:rPr lang="en-US" sz="1800"/>
              <a:t>Indicate categorization of results 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rgbClr val="990000"/>
                </a:solidFill>
              </a:rPr>
              <a:t>HAVING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Char char="🞂"/>
            </a:pPr>
            <a:r>
              <a:rPr lang="en-US" sz="1800"/>
              <a:t>Indicate the conditions under which a category (group) will be included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rgbClr val="990000"/>
                </a:solidFill>
              </a:rPr>
              <a:t>ORDER BY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Char char="🞂"/>
            </a:pPr>
            <a:r>
              <a:rPr lang="en-US" sz="1800"/>
              <a:t>Sorts the result according to specified criteria</a:t>
            </a:r>
            <a:endParaRPr/>
          </a:p>
        </p:txBody>
      </p:sp>
      <p:sp>
        <p:nvSpPr>
          <p:cNvPr id="378" name="Google Shape;378;p30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1843088" y="533401"/>
            <a:ext cx="3109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Figure 5-9: SQL statement processing order</a:t>
            </a:r>
            <a:endParaRPr/>
          </a:p>
        </p:txBody>
      </p:sp>
      <p:pic>
        <p:nvPicPr>
          <p:cNvPr descr="Noname.jpg" id="385" name="Google Shape;3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4" y="179389"/>
            <a:ext cx="4962525" cy="6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1" name="Google Shape;391;p32"/>
          <p:cNvSpPr txBox="1"/>
          <p:nvPr>
            <p:ph idx="1" type="body"/>
          </p:nvPr>
        </p:nvSpPr>
        <p:spPr>
          <a:xfrm>
            <a:off x="2057400" y="1295400"/>
            <a:ext cx="8407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Find products with standard price less than $275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 txBox="1"/>
          <p:nvPr/>
        </p:nvSpPr>
        <p:spPr>
          <a:xfrm>
            <a:off x="2133601" y="3429001"/>
            <a:ext cx="604197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lang="en-US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Table 5-3: Comparison Operators in SQL</a:t>
            </a:r>
            <a:endParaRPr/>
          </a:p>
        </p:txBody>
      </p:sp>
      <p:pic>
        <p:nvPicPr>
          <p:cNvPr descr="Noname.gif" id="393" name="Google Shape;3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4038600"/>
            <a:ext cx="36576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SELECT Example</a:t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2895600" y="1888752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SELECT ProductDescription, ProductPrice</a:t>
            </a:r>
            <a:endParaRPr sz="2400">
              <a:solidFill>
                <a:srgbClr val="0E57C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  FROM Products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E57C4"/>
                </a:solidFill>
                <a:latin typeface="Gill Sans"/>
                <a:ea typeface="Gill Sans"/>
                <a:cs typeface="Gill Sans"/>
                <a:sym typeface="Gill Sans"/>
              </a:rPr>
              <a:t>     WHERE ProductPrice &lt; 275;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Other Useful Non-Comparison Operators  </a:t>
            </a:r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LIKE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Typically used when a wildcard is used to indicate a text value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WHERE LastName=“Huang”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WHERE LastName </a:t>
            </a:r>
            <a:r>
              <a:rPr lang="en-US">
                <a:solidFill>
                  <a:srgbClr val="FF0000"/>
                </a:solidFill>
              </a:rPr>
              <a:t>LIKE</a:t>
            </a:r>
            <a:r>
              <a:rPr lang="en-US"/>
              <a:t> “H</a:t>
            </a:r>
            <a:r>
              <a:rPr lang="en-US">
                <a:solidFill>
                  <a:srgbClr val="FF0000"/>
                </a:solidFill>
              </a:rPr>
              <a:t>%</a:t>
            </a:r>
            <a:r>
              <a:rPr lang="en-US"/>
              <a:t>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Typically used to replace OR when multiple text values are involved 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WHERE STATE=“GA” </a:t>
            </a:r>
            <a:r>
              <a:rPr lang="en-US">
                <a:solidFill>
                  <a:srgbClr val="FF0000"/>
                </a:solidFill>
              </a:rPr>
              <a:t>OR</a:t>
            </a:r>
            <a:r>
              <a:rPr lang="en-US"/>
              <a:t> STATE=“FL” </a:t>
            </a:r>
            <a:r>
              <a:rPr lang="en-US">
                <a:solidFill>
                  <a:srgbClr val="FF0000"/>
                </a:solidFill>
              </a:rPr>
              <a:t>OR</a:t>
            </a:r>
            <a:r>
              <a:rPr lang="en-US"/>
              <a:t> STATE=“TX”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WHERE STATE </a:t>
            </a:r>
            <a:r>
              <a:rPr lang="en-US">
                <a:solidFill>
                  <a:srgbClr val="FF0000"/>
                </a:solidFill>
              </a:rPr>
              <a:t>IN</a:t>
            </a:r>
            <a:r>
              <a:rPr lang="en-US"/>
              <a:t> (“GA”, “FL”, “TX”)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SELECT Example – Using Alias</a:t>
            </a:r>
            <a:endParaRPr/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Alias is an alternative column or table name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Example – What is the address of the customer named “Home Furnishings? Use an alias, Name, for the customer name.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Query: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2280"/>
              <a:buFont typeface="Noto Sans Symbols"/>
              <a:buNone/>
            </a:pPr>
            <a:r>
              <a:rPr lang="en-US" sz="3000"/>
              <a:t>SELECT </a:t>
            </a:r>
            <a:r>
              <a:rPr lang="en-US" sz="3000">
                <a:solidFill>
                  <a:srgbClr val="990000"/>
                </a:solidFill>
              </a:rPr>
              <a:t>Cust</a:t>
            </a:r>
            <a:r>
              <a:rPr lang="en-US" sz="3000"/>
              <a:t>.CustomerName </a:t>
            </a:r>
            <a:r>
              <a:rPr lang="en-US" sz="3000">
                <a:solidFill>
                  <a:srgbClr val="990000"/>
                </a:solidFill>
              </a:rPr>
              <a:t>AS Name</a:t>
            </a:r>
            <a:r>
              <a:rPr lang="en-US" sz="3000"/>
              <a:t>, CUST.CustomerAddress 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2280"/>
              <a:buFont typeface="Noto Sans Symbols"/>
              <a:buNone/>
            </a:pPr>
            <a:r>
              <a:rPr lang="en-US" sz="3000"/>
              <a:t>FROM Customers </a:t>
            </a:r>
            <a:r>
              <a:rPr lang="en-US" sz="3000">
                <a:solidFill>
                  <a:srgbClr val="990000"/>
                </a:solidFill>
              </a:rPr>
              <a:t>AS Cust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2280"/>
              <a:buFont typeface="Noto Sans Symbols"/>
              <a:buNone/>
            </a:pPr>
            <a:r>
              <a:rPr lang="en-US" sz="3000"/>
              <a:t>		WHERE </a:t>
            </a:r>
            <a:r>
              <a:rPr lang="en-US" sz="3000">
                <a:solidFill>
                  <a:srgbClr val="990000"/>
                </a:solidFill>
              </a:rPr>
              <a:t>NAME</a:t>
            </a:r>
            <a:r>
              <a:rPr lang="en-US" sz="3000"/>
              <a:t> = ‘Home Furnishings’;</a:t>
            </a:r>
            <a:endParaRPr/>
          </a:p>
        </p:txBody>
      </p:sp>
      <p:sp>
        <p:nvSpPr>
          <p:cNvPr id="408" name="Google Shape;408;p34"/>
          <p:cNvSpPr txBox="1"/>
          <p:nvPr>
            <p:ph idx="4294967295" type="sldNum"/>
          </p:nvPr>
        </p:nvSpPr>
        <p:spPr>
          <a:xfrm>
            <a:off x="9139238" y="6356350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SELECT Example – Using a Function</a:t>
            </a:r>
            <a:endParaRPr/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Using the </a:t>
            </a:r>
            <a:r>
              <a:rPr b="1" i="1" lang="en-US"/>
              <a:t>aggregate function</a:t>
            </a:r>
            <a:endParaRPr/>
          </a:p>
          <a:p>
            <a:pPr indent="-274344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Example – How many different items were ordered on OrderID 1004?</a:t>
            </a:r>
            <a:endParaRPr/>
          </a:p>
          <a:p>
            <a:pPr indent="-274344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Example – How much is the average product price?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Query:</a:t>
            </a:r>
            <a:endParaRPr/>
          </a:p>
          <a:p>
            <a:pPr indent="-158254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-2286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70000"/>
              <a:buNone/>
            </a:pPr>
            <a:r>
              <a:rPr lang="en-US" sz="2800">
                <a:solidFill>
                  <a:srgbClr val="0E57C4"/>
                </a:solidFill>
              </a:rPr>
              <a:t>SELECT </a:t>
            </a:r>
            <a:r>
              <a:rPr lang="en-US" sz="2800">
                <a:solidFill>
                  <a:srgbClr val="FF0000"/>
                </a:solidFill>
              </a:rPr>
              <a:t>COUNT(*) </a:t>
            </a:r>
            <a:endParaRPr/>
          </a:p>
          <a:p>
            <a:pPr indent="-2286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70000"/>
              <a:buNone/>
            </a:pPr>
            <a:r>
              <a:rPr lang="en-US" sz="2800">
                <a:solidFill>
                  <a:srgbClr val="0E57C4"/>
                </a:solidFill>
              </a:rPr>
              <a:t>FROM OrderLine</a:t>
            </a:r>
            <a:endParaRPr sz="2800">
              <a:solidFill>
                <a:srgbClr val="0E57C4"/>
              </a:solidFill>
            </a:endParaRPr>
          </a:p>
          <a:p>
            <a:pPr indent="-2286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70000"/>
              <a:buNone/>
            </a:pPr>
            <a:r>
              <a:rPr lang="en-US" sz="2800">
                <a:solidFill>
                  <a:srgbClr val="0E57C4"/>
                </a:solidFill>
              </a:rPr>
              <a:t>WHERE OrderID = 1004;</a:t>
            </a:r>
            <a:endParaRPr/>
          </a:p>
          <a:p>
            <a:pPr indent="-2286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2800">
              <a:solidFill>
                <a:srgbClr val="0E57C4"/>
              </a:solidFill>
            </a:endParaRPr>
          </a:p>
          <a:p>
            <a:pPr indent="-2286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70000"/>
              <a:buNone/>
            </a:pPr>
            <a:r>
              <a:rPr lang="en-US" sz="2800">
                <a:solidFill>
                  <a:srgbClr val="0E57C4"/>
                </a:solidFill>
              </a:rPr>
              <a:t>SELECT </a:t>
            </a:r>
            <a:r>
              <a:rPr lang="en-US" sz="2800">
                <a:solidFill>
                  <a:srgbClr val="FF0000"/>
                </a:solidFill>
              </a:rPr>
              <a:t>AVG(ProductPrice) </a:t>
            </a:r>
            <a:r>
              <a:rPr lang="en-US" sz="2800">
                <a:solidFill>
                  <a:srgbClr val="0E57C4"/>
                </a:solidFill>
              </a:rPr>
              <a:t>AS AveragePrice</a:t>
            </a:r>
            <a:endParaRPr sz="2800">
              <a:solidFill>
                <a:srgbClr val="0E57C4"/>
              </a:solidFill>
            </a:endParaRPr>
          </a:p>
          <a:p>
            <a:pPr indent="-228600" lvl="4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70000"/>
              <a:buNone/>
            </a:pPr>
            <a:r>
              <a:rPr lang="en-US" sz="2800">
                <a:solidFill>
                  <a:srgbClr val="0E57C4"/>
                </a:solidFill>
              </a:rPr>
              <a:t>FROM Products;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>
                <a:solidFill>
                  <a:schemeClr val="dk1"/>
                </a:solidFill>
              </a:rPr>
              <a:t>Note: with aggregate functions you can’t have single-valued columns included in the SELECT clause, unless they are included in the GROUP BY clause</a:t>
            </a:r>
            <a:endParaRPr/>
          </a:p>
        </p:txBody>
      </p:sp>
      <p:sp>
        <p:nvSpPr>
          <p:cNvPr id="415" name="Google Shape;415;p35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SELECT Example – Boolean Operators</a:t>
            </a:r>
            <a:endParaRPr/>
          </a:p>
        </p:txBody>
      </p:sp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990000"/>
                </a:solidFill>
              </a:rPr>
              <a:t>AND</a:t>
            </a:r>
            <a:r>
              <a:rPr lang="en-US" sz="2800"/>
              <a:t>, </a:t>
            </a:r>
            <a:r>
              <a:rPr lang="en-US" sz="2800">
                <a:solidFill>
                  <a:srgbClr val="990000"/>
                </a:solidFill>
              </a:rPr>
              <a:t>OR</a:t>
            </a:r>
            <a:r>
              <a:rPr lang="en-US" sz="2800"/>
              <a:t>, and </a:t>
            </a:r>
            <a:r>
              <a:rPr lang="en-US" sz="2800">
                <a:solidFill>
                  <a:srgbClr val="990000"/>
                </a:solidFill>
              </a:rPr>
              <a:t>NOT</a:t>
            </a:r>
            <a:r>
              <a:rPr lang="en-US" sz="2800"/>
              <a:t> Operators for customizing conditions in WHERE clause</a:t>
            </a:r>
            <a:endParaRPr/>
          </a:p>
          <a:p>
            <a:pPr indent="-139192" lvl="0" marL="27432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</p:txBody>
      </p:sp>
      <p:sp>
        <p:nvSpPr>
          <p:cNvPr id="422" name="Google Shape;422;p36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2057400" y="4953002"/>
            <a:ext cx="83200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Note: the LIKE operator allows you to compare strings using wildcards. For example, the % wildcard in ‘%Desk’  indicates that all strings that have any number of characters preceding the word “Desk” will be allowed.</a:t>
            </a:r>
            <a:endParaRPr/>
          </a:p>
        </p:txBody>
      </p:sp>
      <p:pic>
        <p:nvPicPr>
          <p:cNvPr descr="Noname.gif" id="424" name="Google Shape;4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1" y="2163764"/>
            <a:ext cx="7929563" cy="2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Noname.gif" id="430" name="Google Shape;4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609600"/>
            <a:ext cx="4648200" cy="5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7"/>
          <p:cNvSpPr/>
          <p:nvPr/>
        </p:nvSpPr>
        <p:spPr>
          <a:xfrm>
            <a:off x="1981200" y="1143000"/>
            <a:ext cx="334645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5-7: Boolean query without use of  parentheses</a:t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1981200" y="4038600"/>
            <a:ext cx="334645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default, processing order of Boolean operators is 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NOT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then 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AND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then 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" name="Google Shape;438;p38"/>
          <p:cNvSpPr txBox="1"/>
          <p:nvPr>
            <p:ph idx="1" type="body"/>
          </p:nvPr>
        </p:nvSpPr>
        <p:spPr>
          <a:xfrm>
            <a:off x="1828800" y="12954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990000"/>
                </a:solidFill>
              </a:rPr>
              <a:t>With parentheses…these override the normal precedence of Boolean operators</a:t>
            </a:r>
            <a:endParaRPr sz="2800"/>
          </a:p>
          <a:p>
            <a:pPr indent="-139192" lvl="0" marL="27432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</p:txBody>
      </p:sp>
      <p:sp>
        <p:nvSpPr>
          <p:cNvPr id="439" name="Google Shape;439;p38"/>
          <p:cNvSpPr txBox="1"/>
          <p:nvPr/>
        </p:nvSpPr>
        <p:spPr>
          <a:xfrm>
            <a:off x="2286000" y="4876801"/>
            <a:ext cx="7696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Note: by default, the AND operator takes precedence over the OR operator. With parentheses, you can make the OR take place before the AND.</a:t>
            </a:r>
            <a:endParaRPr/>
          </a:p>
        </p:txBody>
      </p:sp>
      <p:pic>
        <p:nvPicPr>
          <p:cNvPr descr="Noname.gif" id="440" name="Google Shape;4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1" y="2362201"/>
            <a:ext cx="75533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8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SELECT Example – Boolean Operators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Noname.gif" id="447" name="Google Shape;4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304801"/>
            <a:ext cx="4525962" cy="595788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/>
          <p:nvPr/>
        </p:nvSpPr>
        <p:spPr>
          <a:xfrm>
            <a:off x="1981200" y="1143000"/>
            <a:ext cx="36068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5-8: Boolean query with use of parentheses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History of SQL</a:t>
            </a:r>
            <a:endParaRPr/>
          </a:p>
        </p:txBody>
      </p:sp>
      <p:sp>
        <p:nvSpPr>
          <p:cNvPr id="156" name="Google Shape;156;p4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4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2080" lvl="2" marL="8229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1970–E. Codd develops relational database concept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1974-1979–System R with Sequel (later SQL) created at IBM Research Lab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1979–Oracle markets first relational DB with SQL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1986–ANSI SQL standard released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1989, 1992, 1999, 2003–Major ANSI standard updates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Current–SQL is supported by most major database vendors</a:t>
            </a:r>
            <a:endParaRPr/>
          </a:p>
          <a:p>
            <a:pPr indent="-139192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2057400" y="1219200"/>
            <a:ext cx="8077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Sort the results first by STATE, and within a state by the CUSTOMER NAME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 txBox="1"/>
          <p:nvPr/>
        </p:nvSpPr>
        <p:spPr>
          <a:xfrm>
            <a:off x="2209800" y="4800602"/>
            <a:ext cx="8102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 IN operator in this example allows you to include rows whose CustomerState value is either FL, TX, CA, or HI. It is more efficient than separate OR conditions.</a:t>
            </a:r>
            <a:endParaRPr/>
          </a:p>
        </p:txBody>
      </p:sp>
      <p:pic>
        <p:nvPicPr>
          <p:cNvPr descr="Noname.gif" id="456" name="Google Shape;4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209801"/>
            <a:ext cx="7848600" cy="2414587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SELECT Example – Sorting Results with the ORDER BY Clause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3" name="Google Shape;463;p41"/>
          <p:cNvSpPr txBox="1"/>
          <p:nvPr>
            <p:ph idx="1" type="body"/>
          </p:nvPr>
        </p:nvSpPr>
        <p:spPr>
          <a:xfrm>
            <a:off x="2057400" y="12954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Typically paired with aggregate functions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GROUP BY divides a table into subsets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The aggregate function then provides the summary information for that group, such as SUM, COUNT, AVERAGE, etc.</a:t>
            </a:r>
            <a:endParaRPr/>
          </a:p>
          <a:p>
            <a:pPr indent="-177800" lvl="1" marL="548640" rtl="0" algn="l"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20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824"/>
              <a:buFont typeface="Noto Sans Symbols"/>
              <a:buNone/>
            </a:pPr>
            <a:r>
              <a:t/>
            </a:r>
            <a:endParaRPr sz="24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824"/>
              <a:buFont typeface="Noto Sans Symbols"/>
              <a:buNone/>
            </a:pPr>
            <a:r>
              <a:t/>
            </a:r>
            <a:endParaRPr sz="24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824"/>
              <a:buFont typeface="Noto Sans Symbols"/>
              <a:buNone/>
            </a:pPr>
            <a:r>
              <a:t/>
            </a:r>
            <a:endParaRPr sz="24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824"/>
              <a:buFont typeface="Noto Sans Symbols"/>
              <a:buNone/>
            </a:pPr>
            <a:r>
              <a:rPr lang="en-US" sz="2400"/>
              <a:t>Note: you can use single-value fields with aggregate functions if they are included in the GROUP BY clause</a:t>
            </a:r>
            <a:endParaRPr/>
          </a:p>
          <a:p>
            <a:pPr indent="-158496" lvl="1" marL="548640" rtl="0" algn="l">
              <a:spcBef>
                <a:spcPts val="5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  <p:pic>
        <p:nvPicPr>
          <p:cNvPr descr="Noname.gif" id="464" name="Google Shape;4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200" y="3505201"/>
            <a:ext cx="7797800" cy="15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SELECT Example – Categorizing Results Using the GROUP BY Clause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42"/>
          <p:cNvSpPr txBox="1"/>
          <p:nvPr>
            <p:ph idx="1" type="body"/>
          </p:nvPr>
        </p:nvSpPr>
        <p:spPr>
          <a:xfrm>
            <a:off x="1887539" y="1371600"/>
            <a:ext cx="8359775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For use with GROUP BY</a:t>
            </a:r>
            <a:endParaRPr/>
          </a:p>
          <a:p>
            <a:pPr indent="-158496" lvl="1" marL="548640" rtl="0" algn="l">
              <a:spcBef>
                <a:spcPts val="5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 sz="26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 sz="26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 sz="26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976"/>
              <a:buFont typeface="Noto Sans Symbols"/>
              <a:buNone/>
            </a:pPr>
            <a:r>
              <a:t/>
            </a:r>
            <a:endParaRPr sz="2600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t/>
            </a:r>
            <a:endParaRPr sz="2000"/>
          </a:p>
          <a:p>
            <a:pPr indent="0" lvl="1" marL="548640" rtl="0" algn="l"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Like a WHERE clause, but </a:t>
            </a:r>
            <a:r>
              <a:rPr lang="en-US" sz="2000">
                <a:solidFill>
                  <a:srgbClr val="FF0000"/>
                </a:solidFill>
              </a:rPr>
              <a:t>it operates on groups </a:t>
            </a:r>
            <a:r>
              <a:rPr lang="en-US" sz="2000"/>
              <a:t>(categories), not on individual rows. Here, only those groups with total numbers greater than 1 will be included in final result.</a:t>
            </a:r>
            <a:endParaRPr sz="2400"/>
          </a:p>
          <a:p>
            <a:pPr indent="-158496" lvl="1" marL="548640" rtl="0" algn="l">
              <a:spcBef>
                <a:spcPts val="5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  <p:pic>
        <p:nvPicPr>
          <p:cNvPr descr="Noname.gif" id="472" name="Google Shape;47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981200"/>
            <a:ext cx="7543800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SELECT Example – Qualifying Results by Categories Using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Important Notes For Using Aggregate Function in SELECT </a:t>
            </a:r>
            <a:endParaRPr/>
          </a:p>
        </p:txBody>
      </p:sp>
      <p:sp>
        <p:nvSpPr>
          <p:cNvPr id="479" name="Google Shape;479;p43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If you include other attributes in SELECT together with an aggregate function, you must use GROUP BY to categorize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HAVING command is only used when you need to indicate a condition about groups  </a:t>
            </a:r>
            <a:endParaRPr/>
          </a:p>
        </p:txBody>
      </p:sp>
      <p:sp>
        <p:nvSpPr>
          <p:cNvPr id="480" name="Google Shape;480;p43"/>
          <p:cNvSpPr txBox="1"/>
          <p:nvPr/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Using and Defining Views</a:t>
            </a:r>
            <a:endParaRPr/>
          </a:p>
        </p:txBody>
      </p:sp>
      <p:sp>
        <p:nvSpPr>
          <p:cNvPr id="486" name="Google Shape;486;p44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Views provide users controlled access to tables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Base Table–table containing the raw data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Dynamic View</a:t>
            </a:r>
            <a:endParaRPr/>
          </a:p>
          <a:p>
            <a:pPr indent="-274319" lvl="1" marL="54864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A “virtual table” created dynamically upon request by a user </a:t>
            </a:r>
            <a:endParaRPr/>
          </a:p>
          <a:p>
            <a:pPr indent="-274319" lvl="1" marL="54864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No data actually stored; instead data from base table made available to user</a:t>
            </a:r>
            <a:endParaRPr/>
          </a:p>
          <a:p>
            <a:pPr indent="-274319" lvl="1" marL="54864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Based on SQL SELECT statement on base tables or other views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Materialized View</a:t>
            </a:r>
            <a:endParaRPr/>
          </a:p>
          <a:p>
            <a:pPr indent="-274319" lvl="1" marL="54864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Copy or replication of data</a:t>
            </a:r>
            <a:endParaRPr/>
          </a:p>
          <a:p>
            <a:pPr indent="-274319" lvl="1" marL="54864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Data actually stored</a:t>
            </a:r>
            <a:endParaRPr/>
          </a:p>
          <a:p>
            <a:pPr indent="-274319" lvl="1" marL="54864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Must be refreshed periodically to match the corresponding base tables</a:t>
            </a:r>
            <a:endParaRPr/>
          </a:p>
        </p:txBody>
      </p:sp>
      <p:sp>
        <p:nvSpPr>
          <p:cNvPr id="487" name="Google Shape;487;p44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Sample CREATE VIEW</a:t>
            </a:r>
            <a:endParaRPr/>
          </a:p>
        </p:txBody>
      </p:sp>
      <p:sp>
        <p:nvSpPr>
          <p:cNvPr id="493" name="Google Shape;493;p45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45"/>
          <p:cNvSpPr txBox="1"/>
          <p:nvPr/>
        </p:nvSpPr>
        <p:spPr>
          <a:xfrm>
            <a:off x="2235201" y="3810001"/>
            <a:ext cx="775017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has a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is based on a SELECT statement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CHECK_OPTION works only for updateable  views and prevents updates that would create rows not included in the view</a:t>
            </a:r>
            <a:endParaRPr/>
          </a:p>
        </p:txBody>
      </p:sp>
      <p:pic>
        <p:nvPicPr>
          <p:cNvPr descr="Noname.gif" id="495" name="Google Shape;49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295401"/>
            <a:ext cx="7848600" cy="2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Advantages of Views</a:t>
            </a:r>
            <a:endParaRPr/>
          </a:p>
        </p:txBody>
      </p:sp>
      <p:sp>
        <p:nvSpPr>
          <p:cNvPr id="501" name="Google Shape;501;p46"/>
          <p:cNvSpPr txBox="1"/>
          <p:nvPr>
            <p:ph idx="12" type="sldNum"/>
          </p:nvPr>
        </p:nvSpPr>
        <p:spPr>
          <a:xfrm>
            <a:off x="9550400" y="6324600"/>
            <a:ext cx="203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2" name="Google Shape;502;p46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Simplify query commands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Assist with data security (but don't rely on views for security, there are more important security measures)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Enhance programming productivity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Contain most current base table data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Use little storage space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Provide customized view for user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Establish physical data independence</a:t>
            </a:r>
            <a:endParaRPr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Disadvantages of Views</a:t>
            </a:r>
            <a:endParaRPr/>
          </a:p>
        </p:txBody>
      </p:sp>
      <p:sp>
        <p:nvSpPr>
          <p:cNvPr id="508" name="Google Shape;508;p47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Use processing time each time view is referenced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May or may not be directly updateable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509" name="Google Shape;509;p47"/>
          <p:cNvSpPr txBox="1"/>
          <p:nvPr>
            <p:ph idx="4294967295" type="sldNum"/>
          </p:nvPr>
        </p:nvSpPr>
        <p:spPr>
          <a:xfrm>
            <a:off x="9902825" y="6492875"/>
            <a:ext cx="1755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Purposes of SQL Standard</a:t>
            </a:r>
            <a:endParaRPr/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Specify syntax/semantics for data definition and manipulation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Define data structures and basic operations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Enable portability of database definition and application modules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Specify minimal (level 1) and complete (level 2) standards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Allow for later growth/enhancement to standard</a:t>
            </a:r>
            <a:endParaRPr/>
          </a:p>
        </p:txBody>
      </p:sp>
      <p:sp>
        <p:nvSpPr>
          <p:cNvPr id="164" name="Google Shape;164;p5"/>
          <p:cNvSpPr txBox="1"/>
          <p:nvPr>
            <p:ph idx="4294967295" type="sldNum"/>
          </p:nvPr>
        </p:nvSpPr>
        <p:spPr>
          <a:xfrm>
            <a:off x="9139238" y="6356350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Reduced training costs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Productivity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Application portability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Application longevity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Reduced dependence on a single vendor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Cross-system communication</a:t>
            </a:r>
            <a:endParaRPr/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Benefits of a Standardized Relational Language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SQL Environment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Catalog</a:t>
            </a:r>
            <a:r>
              <a:rPr lang="en-US" sz="2300"/>
              <a:t> 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A set of schemas that constitute the description of a database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Schema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The structure that contains descriptions of objects created by a user (base tables, views, constraints)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FF0000"/>
                </a:solidFill>
              </a:rPr>
              <a:t>Data Definition Language (DDL)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Commands that define a database, including creating, altering, and dropping tables and establishing constraints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FF0000"/>
                </a:solidFill>
              </a:rPr>
              <a:t>Data Manipulation Language (DML)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Commands that maintain and query a database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rgbClr val="FF0000"/>
                </a:solidFill>
              </a:rPr>
              <a:t>Data Control Language (DCL)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Commands that control a database, including administering privileges and committing data</a:t>
            </a:r>
            <a:endParaRPr/>
          </a:p>
        </p:txBody>
      </p:sp>
      <p:sp>
        <p:nvSpPr>
          <p:cNvPr id="178" name="Google Shape;178;p7"/>
          <p:cNvSpPr txBox="1"/>
          <p:nvPr>
            <p:ph idx="4294967295" type="sldNum"/>
          </p:nvPr>
        </p:nvSpPr>
        <p:spPr>
          <a:xfrm>
            <a:off x="9139238" y="6356350"/>
            <a:ext cx="24431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Bookman Old Style"/>
              <a:buNone/>
            </a:pPr>
            <a:r>
              <a:rPr lang="en-US" sz="2300"/>
              <a:t>Figure 5-1: A simplified schematic of a typical SQL environment, as described by the SQL: 200n standard</a:t>
            </a:r>
            <a:endParaRPr/>
          </a:p>
        </p:txBody>
      </p:sp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9550400" y="6324600"/>
            <a:ext cx="203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oname.gif"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340643"/>
            <a:ext cx="8240712" cy="478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Figure 5-4: DDL, DML, DCL, and the database development process</a:t>
            </a:r>
            <a:endParaRPr/>
          </a:p>
        </p:txBody>
      </p:sp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8686800" y="6324600"/>
            <a:ext cx="289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n illustration defines D D L, D M L, and D C L commands, along with indicating where these commands are used. The three types of commands are defined in textboxes on the left, as follows. D D L Define the database. CREATE tables, indexes, views. Establish foreign keys. Drop or truncate tables D M L Load the database. INSERT data,&#10;UPDATE the database, Manipulate the database, SELECT, DCL Control the database, GRANT, ADD, REVOKE. DDL is used in Physical Design and Maintenance. Both D M L and D C L are used in Implementation and Maintenance."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112" y="1523993"/>
            <a:ext cx="9613488" cy="4616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ademic Literature 16x9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2012-09-04T03:59:34Z</dcterms:created>
  <dc:creator>Haiyan Huang</dc:creator>
</cp:coreProperties>
</file>