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6858000" cx="12192000"/>
  <p:notesSz cx="6858000" cy="9144000"/>
  <p:embeddedFontLst>
    <p:embeddedFont>
      <p:font typeface="Tahoma"/>
      <p:regular r:id="rId44"/>
      <p:bold r:id="rId45"/>
    </p:embeddedFont>
    <p:embeddedFont>
      <p:font typeface="Gill Sans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8" roundtripDataSignature="AMtx7mi+e5pvQ21KYa9oS4Y112c2cQmn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Tahoma-regular.fntdata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GillSans-regular.fntdata"/><Relationship Id="rId23" Type="http://schemas.openxmlformats.org/officeDocument/2006/relationships/slide" Target="slides/slide17.xml"/><Relationship Id="rId45" Type="http://schemas.openxmlformats.org/officeDocument/2006/relationships/font" Target="fonts/Tahom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customschemas.google.com/relationships/presentationmetadata" Target="metadata"/><Relationship Id="rId25" Type="http://schemas.openxmlformats.org/officeDocument/2006/relationships/slide" Target="slides/slide19.xml"/><Relationship Id="rId47" Type="http://schemas.openxmlformats.org/officeDocument/2006/relationships/font" Target="fonts/GillSans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Google Shape;30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Google Shape;34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7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Google Shape;38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2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8" name="Google Shape;42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4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3" name="Google Shape;44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0" name="Google Shape;45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6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7" name="Google Shape;45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7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7" name="Google Shape;46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 showMasterSp="0">
  <p:cSld name="Title Slide with Pictur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9"/>
          <p:cNvSpPr txBox="1"/>
          <p:nvPr>
            <p:ph type="ctrTitle"/>
          </p:nvPr>
        </p:nvSpPr>
        <p:spPr>
          <a:xfrm>
            <a:off x="1104900" y="2292094"/>
            <a:ext cx="5734050" cy="22196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9"/>
          <p:cNvSpPr txBox="1"/>
          <p:nvPr>
            <p:ph idx="1" type="subTitle"/>
          </p:nvPr>
        </p:nvSpPr>
        <p:spPr>
          <a:xfrm>
            <a:off x="1104900" y="4511784"/>
            <a:ext cx="5734050" cy="955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descr="An empty placeholder to add an image. Click on the placeholder and select the image that you wish to add." id="21" name="Google Shape;21;p39"/>
          <p:cNvSpPr/>
          <p:nvPr>
            <p:ph idx="2" type="pic"/>
          </p:nvPr>
        </p:nvSpPr>
        <p:spPr>
          <a:xfrm>
            <a:off x="6981063" y="1310656"/>
            <a:ext cx="5210937" cy="4208604"/>
          </a:xfrm>
          <a:prstGeom prst="rect">
            <a:avLst/>
          </a:prstGeom>
          <a:solidFill>
            <a:srgbClr val="CCCCCC"/>
          </a:solidFill>
          <a:ln>
            <a:noFill/>
          </a:ln>
        </p:spPr>
      </p:sp>
      <p:sp>
        <p:nvSpPr>
          <p:cNvPr id="22" name="Google Shape;22;p39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23;p39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24" name="Google Shape;24;p39"/>
            <p:cNvCxnSpPr/>
            <p:nvPr/>
          </p:nvCxnSpPr>
          <p:spPr>
            <a:xfrm>
              <a:off x="507492" y="1564644"/>
              <a:ext cx="812901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39"/>
            <p:cNvCxnSpPr/>
            <p:nvPr/>
          </p:nvCxnSpPr>
          <p:spPr>
            <a:xfrm>
              <a:off x="507492" y="1501519"/>
              <a:ext cx="81290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26" name="Google Shape;2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9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28" name="Google Shape;28;p39"/>
            <p:cNvCxnSpPr/>
            <p:nvPr/>
          </p:nvCxnSpPr>
          <p:spPr>
            <a:xfrm>
              <a:off x="507492" y="1564644"/>
              <a:ext cx="812901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" name="Google Shape;29;p39"/>
            <p:cNvCxnSpPr/>
            <p:nvPr/>
          </p:nvCxnSpPr>
          <p:spPr>
            <a:xfrm>
              <a:off x="507492" y="1501519"/>
              <a:ext cx="81290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0" name="Google Shape;30;p39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9"/>
          <p:cNvSpPr txBox="1"/>
          <p:nvPr>
            <p:ph type="title"/>
          </p:nvPr>
        </p:nvSpPr>
        <p:spPr>
          <a:xfrm>
            <a:off x="8432800" y="304800"/>
            <a:ext cx="3352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9"/>
          <p:cNvSpPr txBox="1"/>
          <p:nvPr>
            <p:ph idx="1" type="body"/>
          </p:nvPr>
        </p:nvSpPr>
        <p:spPr>
          <a:xfrm>
            <a:off x="8432800" y="1219201"/>
            <a:ext cx="33528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08" name="Google Shape;108;p49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9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9"/>
          <p:cNvSpPr txBox="1"/>
          <p:nvPr>
            <p:ph idx="12" type="sldNum"/>
          </p:nvPr>
        </p:nvSpPr>
        <p:spPr>
          <a:xfrm>
            <a:off x="9347200" y="632460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1" name="Google Shape;111;p49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2" name="Google Shape;112;p49"/>
          <p:cNvCxnSpPr/>
          <p:nvPr/>
        </p:nvCxnSpPr>
        <p:spPr>
          <a:xfrm rot="5400000">
            <a:off x="5220033" y="3324225"/>
            <a:ext cx="603504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3" name="Google Shape;113;p49"/>
          <p:cNvSpPr/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4" name="Google Shape;114;p49"/>
          <p:cNvSpPr txBox="1"/>
          <p:nvPr>
            <p:ph idx="2" type="body"/>
          </p:nvPr>
        </p:nvSpPr>
        <p:spPr>
          <a:xfrm>
            <a:off x="406400" y="304800"/>
            <a:ext cx="7620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0"/>
          <p:cNvSpPr txBox="1"/>
          <p:nvPr>
            <p:ph type="title"/>
          </p:nvPr>
        </p:nvSpPr>
        <p:spPr>
          <a:xfrm>
            <a:off x="609600" y="500856"/>
            <a:ext cx="109728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0"/>
          <p:cNvSpPr/>
          <p:nvPr>
            <p:ph idx="2" type="pic"/>
          </p:nvPr>
        </p:nvSpPr>
        <p:spPr>
          <a:xfrm>
            <a:off x="609600" y="1905000"/>
            <a:ext cx="109728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118" name="Google Shape;118;p50"/>
          <p:cNvSpPr txBox="1"/>
          <p:nvPr>
            <p:ph idx="1" type="body"/>
          </p:nvPr>
        </p:nvSpPr>
        <p:spPr>
          <a:xfrm>
            <a:off x="609600" y="1219200"/>
            <a:ext cx="1097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19" name="Google Shape;119;p50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0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0"/>
          <p:cNvSpPr txBox="1"/>
          <p:nvPr>
            <p:ph idx="12" type="sldNum"/>
          </p:nvPr>
        </p:nvSpPr>
        <p:spPr>
          <a:xfrm>
            <a:off x="9347200" y="632460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2" name="Google Shape;122;p50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3" name="Google Shape;123;p50"/>
          <p:cNvSpPr/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4" name="Google Shape;124;p50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1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1"/>
          <p:cNvSpPr txBox="1"/>
          <p:nvPr>
            <p:ph idx="1" type="body"/>
          </p:nvPr>
        </p:nvSpPr>
        <p:spPr>
          <a:xfrm rot="5400000">
            <a:off x="3640836" y="-1812036"/>
            <a:ext cx="4910328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28" name="Google Shape;128;p51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1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1"/>
          <p:cNvSpPr txBox="1"/>
          <p:nvPr>
            <p:ph idx="12" type="sldNum"/>
          </p:nvPr>
        </p:nvSpPr>
        <p:spPr>
          <a:xfrm>
            <a:off x="9347200" y="632460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2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2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34" name="Google Shape;134;p52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2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52"/>
          <p:cNvSpPr txBox="1"/>
          <p:nvPr>
            <p:ph idx="12" type="sldNum"/>
          </p:nvPr>
        </p:nvSpPr>
        <p:spPr>
          <a:xfrm>
            <a:off x="9347200" y="632460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7" name="Google Shape;137;p52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8" name="Google Shape;138;p52"/>
          <p:cNvSpPr/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39" name="Google Shape;139;p52"/>
          <p:cNvCxnSpPr/>
          <p:nvPr/>
        </p:nvCxnSpPr>
        <p:spPr>
          <a:xfrm rot="5400000">
            <a:off x="5814836" y="3201952"/>
            <a:ext cx="585216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Only">
  <p:cSld name="OBJECT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3"/>
          <p:cNvSpPr txBox="1"/>
          <p:nvPr>
            <p:ph idx="1" type="body"/>
          </p:nvPr>
        </p:nvSpPr>
        <p:spPr>
          <a:xfrm>
            <a:off x="609600" y="381000"/>
            <a:ext cx="10972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42" name="Google Shape;142;p53"/>
          <p:cNvSpPr txBox="1"/>
          <p:nvPr>
            <p:ph idx="12" type="sldNum"/>
          </p:nvPr>
        </p:nvSpPr>
        <p:spPr>
          <a:xfrm>
            <a:off x="9347200" y="632460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1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1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1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1"/>
          <p:cNvSpPr txBox="1"/>
          <p:nvPr>
            <p:ph idx="12" type="sldNum"/>
          </p:nvPr>
        </p:nvSpPr>
        <p:spPr>
          <a:xfrm>
            <a:off x="9550400" y="6324600"/>
            <a:ext cx="2438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41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2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2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2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2"/>
          <p:cNvSpPr txBox="1"/>
          <p:nvPr>
            <p:ph idx="12" type="sldNum"/>
          </p:nvPr>
        </p:nvSpPr>
        <p:spPr>
          <a:xfrm>
            <a:off x="9347200" y="632460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42"/>
          <p:cNvSpPr/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3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3"/>
          <p:cNvSpPr txBox="1"/>
          <p:nvPr>
            <p:ph idx="1" type="body"/>
          </p:nvPr>
        </p:nvSpPr>
        <p:spPr>
          <a:xfrm>
            <a:off x="609600" y="1285875"/>
            <a:ext cx="5386917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5" name="Google Shape;55;p43"/>
          <p:cNvSpPr txBox="1"/>
          <p:nvPr>
            <p:ph idx="2" type="body"/>
          </p:nvPr>
        </p:nvSpPr>
        <p:spPr>
          <a:xfrm>
            <a:off x="6197601" y="1295400"/>
            <a:ext cx="5389033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6" name="Google Shape;56;p43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3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3"/>
          <p:cNvSpPr txBox="1"/>
          <p:nvPr>
            <p:ph idx="12" type="sldNum"/>
          </p:nvPr>
        </p:nvSpPr>
        <p:spPr>
          <a:xfrm>
            <a:off x="9347200" y="632460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43"/>
          <p:cNvSpPr txBox="1"/>
          <p:nvPr>
            <p:ph idx="3" type="body"/>
          </p:nvPr>
        </p:nvSpPr>
        <p:spPr>
          <a:xfrm>
            <a:off x="609600" y="2133600"/>
            <a:ext cx="5384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0" name="Google Shape;60;p43"/>
          <p:cNvSpPr txBox="1"/>
          <p:nvPr>
            <p:ph idx="4" type="body"/>
          </p:nvPr>
        </p:nvSpPr>
        <p:spPr>
          <a:xfrm>
            <a:off x="6197600" y="2133600"/>
            <a:ext cx="5384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 showMasterSp="0">
  <p:cSld name="Title Slide with Pictur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4"/>
          <p:cNvSpPr txBox="1"/>
          <p:nvPr>
            <p:ph type="ctrTitle"/>
          </p:nvPr>
        </p:nvSpPr>
        <p:spPr>
          <a:xfrm>
            <a:off x="1104900" y="2292094"/>
            <a:ext cx="5734050" cy="22196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Bookman Old Style"/>
              <a:buNone/>
              <a:defRPr sz="4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4"/>
          <p:cNvSpPr txBox="1"/>
          <p:nvPr>
            <p:ph idx="1" type="subTitle"/>
          </p:nvPr>
        </p:nvSpPr>
        <p:spPr>
          <a:xfrm>
            <a:off x="1104900" y="4511784"/>
            <a:ext cx="5734050" cy="955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68"/>
              <a:buNone/>
              <a:defRPr sz="1800"/>
            </a:lvl1pPr>
            <a:lvl2pPr lvl="1" algn="ctr">
              <a:spcBef>
                <a:spcPts val="500"/>
              </a:spcBef>
              <a:spcAft>
                <a:spcPts val="0"/>
              </a:spcAft>
              <a:buSzPts val="1520"/>
              <a:buNone/>
              <a:defRPr sz="2000"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 sz="1800"/>
            </a:lvl3pPr>
            <a:lvl4pPr lvl="3" algn="ctr">
              <a:spcBef>
                <a:spcPts val="400"/>
              </a:spcBef>
              <a:spcAft>
                <a:spcPts val="0"/>
              </a:spcAft>
              <a:buSzPts val="1120"/>
              <a:buNone/>
              <a:defRPr sz="1600"/>
            </a:lvl4pPr>
            <a:lvl5pPr lvl="4" algn="ctr">
              <a:spcBef>
                <a:spcPts val="300"/>
              </a:spcBef>
              <a:spcAft>
                <a:spcPts val="0"/>
              </a:spcAft>
              <a:buSzPts val="1120"/>
              <a:buNone/>
              <a:defRPr sz="1600"/>
            </a:lvl5pPr>
            <a:lvl6pPr lvl="5" algn="ctr">
              <a:spcBef>
                <a:spcPts val="30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spcBef>
                <a:spcPts val="30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spcBef>
                <a:spcPts val="30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spcBef>
                <a:spcPts val="30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descr="An empty placeholder to add an image. Click on the placeholder and select the image that you wish to add." id="64" name="Google Shape;64;p44"/>
          <p:cNvSpPr/>
          <p:nvPr>
            <p:ph idx="2" type="pic"/>
          </p:nvPr>
        </p:nvSpPr>
        <p:spPr>
          <a:xfrm>
            <a:off x="6981063" y="1310656"/>
            <a:ext cx="5210937" cy="4208604"/>
          </a:xfrm>
          <a:prstGeom prst="rect">
            <a:avLst/>
          </a:prstGeom>
          <a:solidFill>
            <a:srgbClr val="CCCCCC"/>
          </a:solidFill>
          <a:ln>
            <a:noFill/>
          </a:ln>
        </p:spPr>
      </p:sp>
      <p:sp>
        <p:nvSpPr>
          <p:cNvPr id="65" name="Google Shape;65;p44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66" name="Google Shape;66;p44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67" name="Google Shape;67;p44"/>
            <p:cNvCxnSpPr/>
            <p:nvPr/>
          </p:nvCxnSpPr>
          <p:spPr>
            <a:xfrm>
              <a:off x="507492" y="1564644"/>
              <a:ext cx="812901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" name="Google Shape;68;p44"/>
            <p:cNvCxnSpPr/>
            <p:nvPr/>
          </p:nvCxnSpPr>
          <p:spPr>
            <a:xfrm>
              <a:off x="507492" y="1501519"/>
              <a:ext cx="81290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69" name="Google Shape;69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44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71" name="Google Shape;71;p44"/>
            <p:cNvCxnSpPr/>
            <p:nvPr/>
          </p:nvCxnSpPr>
          <p:spPr>
            <a:xfrm>
              <a:off x="507492" y="1564644"/>
              <a:ext cx="812901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44"/>
            <p:cNvCxnSpPr/>
            <p:nvPr/>
          </p:nvCxnSpPr>
          <p:spPr>
            <a:xfrm>
              <a:off x="507492" y="1501519"/>
              <a:ext cx="81290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3" name="Google Shape;73;p44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5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5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5"/>
          <p:cNvSpPr txBox="1"/>
          <p:nvPr>
            <p:ph idx="12" type="sldNum"/>
          </p:nvPr>
        </p:nvSpPr>
        <p:spPr>
          <a:xfrm>
            <a:off x="9347200" y="632460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8" name="Google Shape;78;p45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9" name="Google Shape;79;p45"/>
          <p:cNvSpPr/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6"/>
          <p:cNvSpPr txBox="1"/>
          <p:nvPr>
            <p:ph type="ctrTitle"/>
          </p:nvPr>
        </p:nvSpPr>
        <p:spPr>
          <a:xfrm>
            <a:off x="1625600" y="388620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6"/>
          <p:cNvSpPr txBox="1"/>
          <p:nvPr>
            <p:ph idx="1" type="subTitle"/>
          </p:nvPr>
        </p:nvSpPr>
        <p:spPr>
          <a:xfrm>
            <a:off x="1625600" y="512445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83" name="Google Shape;83;p46"/>
          <p:cNvSpPr txBox="1"/>
          <p:nvPr>
            <p:ph idx="10" type="dt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6"/>
          <p:cNvSpPr txBox="1"/>
          <p:nvPr>
            <p:ph idx="11" type="ftr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6"/>
          <p:cNvSpPr txBox="1"/>
          <p:nvPr>
            <p:ph idx="12" type="sldNum"/>
          </p:nvPr>
        </p:nvSpPr>
        <p:spPr>
          <a:xfrm>
            <a:off x="10363200" y="6324600"/>
            <a:ext cx="1625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46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46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46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46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7"/>
          <p:cNvSpPr txBox="1"/>
          <p:nvPr>
            <p:ph type="title"/>
          </p:nvPr>
        </p:nvSpPr>
        <p:spPr>
          <a:xfrm>
            <a:off x="1625600" y="297180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7"/>
          <p:cNvSpPr txBox="1"/>
          <p:nvPr>
            <p:ph idx="1" type="body"/>
          </p:nvPr>
        </p:nvSpPr>
        <p:spPr>
          <a:xfrm>
            <a:off x="1727200" y="4267200"/>
            <a:ext cx="904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47"/>
          <p:cNvSpPr txBox="1"/>
          <p:nvPr>
            <p:ph idx="10" type="dt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7"/>
          <p:cNvSpPr txBox="1"/>
          <p:nvPr>
            <p:ph idx="11" type="ftr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7"/>
          <p:cNvSpPr txBox="1"/>
          <p:nvPr>
            <p:ph idx="12" type="sldNum"/>
          </p:nvPr>
        </p:nvSpPr>
        <p:spPr>
          <a:xfrm>
            <a:off x="1426464" y="6355080"/>
            <a:ext cx="202793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47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" name="Google Shape;97;p4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8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8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8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8"/>
          <p:cNvSpPr txBox="1"/>
          <p:nvPr>
            <p:ph idx="12" type="sldNum"/>
          </p:nvPr>
        </p:nvSpPr>
        <p:spPr>
          <a:xfrm>
            <a:off x="9347200" y="632460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48"/>
          <p:cNvSpPr txBox="1"/>
          <p:nvPr>
            <p:ph idx="1" type="body"/>
          </p:nvPr>
        </p:nvSpPr>
        <p:spPr>
          <a:xfrm>
            <a:off x="609600" y="1219200"/>
            <a:ext cx="5388864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04" name="Google Shape;104;p48"/>
          <p:cNvSpPr txBox="1"/>
          <p:nvPr>
            <p:ph idx="2" type="body"/>
          </p:nvPr>
        </p:nvSpPr>
        <p:spPr>
          <a:xfrm>
            <a:off x="6176264" y="1216152"/>
            <a:ext cx="5388864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F3F3F3">
                <a:alpha val="80000"/>
              </a:srgbClr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8"/>
          <p:cNvSpPr txBox="1"/>
          <p:nvPr>
            <p:ph idx="1" type="body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0" type="dt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8"/>
          <p:cNvSpPr txBox="1"/>
          <p:nvPr>
            <p:ph idx="11" type="ftr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8"/>
          <p:cNvSpPr txBox="1"/>
          <p:nvPr>
            <p:ph idx="12" type="sldNum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38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6" name="Google Shape;16;p38"/>
            <p:cNvCxnSpPr/>
            <p:nvPr/>
          </p:nvCxnSpPr>
          <p:spPr>
            <a:xfrm rot="10800000">
              <a:off x="1073150" y="1219201"/>
              <a:ext cx="100584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38"/>
            <p:cNvCxnSpPr/>
            <p:nvPr/>
          </p:nvCxnSpPr>
          <p:spPr>
            <a:xfrm rot="10800000">
              <a:off x="1073150" y="1282326"/>
              <a:ext cx="10058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0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40"/>
          <p:cNvSpPr txBox="1"/>
          <p:nvPr>
            <p:ph idx="1" type="body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589B7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4" name="Google Shape;34;p40"/>
          <p:cNvSpPr txBox="1"/>
          <p:nvPr>
            <p:ph idx="10" type="dt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5" name="Google Shape;35;p40"/>
          <p:cNvSpPr txBox="1"/>
          <p:nvPr>
            <p:ph idx="11" type="ftr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6" name="Google Shape;36;p40"/>
          <p:cNvSpPr txBox="1"/>
          <p:nvPr>
            <p:ph idx="12" type="sldNum"/>
          </p:nvPr>
        </p:nvSpPr>
        <p:spPr>
          <a:xfrm>
            <a:off x="9347200" y="632460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40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8" name="Google Shape;38;p40"/>
          <p:cNvCxnSpPr/>
          <p:nvPr/>
        </p:nvCxnSpPr>
        <p:spPr>
          <a:xfrm>
            <a:off x="609600" y="1143000"/>
            <a:ext cx="10972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9" name="Google Shape;39;p40"/>
          <p:cNvSpPr/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365760" y="2292094"/>
            <a:ext cx="6473190" cy="22196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CHAPTER 6:</a:t>
            </a:r>
            <a:br>
              <a:rPr lang="en-US" sz="3600">
                <a:solidFill>
                  <a:srgbClr val="000000"/>
                </a:solidFill>
              </a:rPr>
            </a:br>
            <a:r>
              <a:rPr lang="en-US" sz="3600">
                <a:solidFill>
                  <a:srgbClr val="000000"/>
                </a:solidFill>
              </a:rPr>
              <a:t>ADVANCED SQL</a:t>
            </a:r>
            <a:br>
              <a:rPr lang="en-US" sz="3600">
                <a:solidFill>
                  <a:srgbClr val="000000"/>
                </a:solidFill>
              </a:rPr>
            </a:br>
            <a:r>
              <a:rPr lang="en-US" sz="3600">
                <a:solidFill>
                  <a:srgbClr val="000000"/>
                </a:solidFill>
              </a:rPr>
              <a:t>PART A: JOIN</a:t>
            </a:r>
            <a:endParaRPr sz="3600"/>
          </a:p>
        </p:txBody>
      </p:sp>
      <p:sp>
        <p:nvSpPr>
          <p:cNvPr id="149" name="Google Shape;149;p1"/>
          <p:cNvSpPr txBox="1"/>
          <p:nvPr>
            <p:ph idx="1" type="subTitle"/>
          </p:nvPr>
        </p:nvSpPr>
        <p:spPr>
          <a:xfrm>
            <a:off x="365760" y="4511784"/>
            <a:ext cx="6473190" cy="955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Modern Database Management</a:t>
            </a:r>
            <a:endParaRPr/>
          </a:p>
        </p:txBody>
      </p:sp>
      <p:pic>
        <p:nvPicPr>
          <p:cNvPr descr="A picture containing computer, computer&#10;&#10;Description automatically generated" id="150" name="Google Shape;150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561" r="3561" t="0"/>
          <a:stretch/>
        </p:blipFill>
        <p:spPr>
          <a:xfrm>
            <a:off x="6981063" y="1310656"/>
            <a:ext cx="5210937" cy="4208604"/>
          </a:xfrm>
          <a:prstGeom prst="rect">
            <a:avLst/>
          </a:prstGeom>
          <a:solidFill>
            <a:srgbClr val="CCCCCC"/>
          </a:solidFill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Outer Join Example </a:t>
            </a:r>
            <a:endParaRPr/>
          </a:p>
        </p:txBody>
      </p:sp>
      <p:sp>
        <p:nvSpPr>
          <p:cNvPr id="226" name="Google Shape;226;p10"/>
          <p:cNvSpPr txBox="1"/>
          <p:nvPr>
            <p:ph idx="12" type="sldNum"/>
          </p:nvPr>
        </p:nvSpPr>
        <p:spPr>
          <a:xfrm>
            <a:off x="9550400" y="6324600"/>
            <a:ext cx="2438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10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Q2. List the customer name, ID number, and order number for all customers. Include customer information even for customers that do not have an order.</a:t>
            </a:r>
            <a:endParaRPr/>
          </a:p>
          <a:p>
            <a:pPr indent="-139192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28"/>
              <a:buNone/>
            </a:pPr>
            <a:r>
              <a:t/>
            </a:r>
            <a:endParaRPr sz="2800"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28"/>
              <a:buNone/>
            </a:pPr>
            <a:r>
              <a:rPr lang="en-US" sz="2800"/>
              <a:t>	</a:t>
            </a:r>
            <a:r>
              <a:rPr lang="en-US" sz="2000"/>
              <a:t>SELECT Customer_T.CustomerID, CustomerName, OrderID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rPr lang="en-US" sz="2000"/>
              <a:t>	FROM </a:t>
            </a:r>
            <a:r>
              <a:rPr lang="en-US" sz="2000">
                <a:solidFill>
                  <a:srgbClr val="0070C0"/>
                </a:solidFill>
              </a:rPr>
              <a:t>CUSTOMER_T</a:t>
            </a:r>
            <a:r>
              <a:rPr lang="en-US" sz="2000"/>
              <a:t> </a:t>
            </a:r>
            <a:r>
              <a:rPr b="1" lang="en-US" sz="2000">
                <a:solidFill>
                  <a:srgbClr val="FF0000"/>
                </a:solidFill>
              </a:rPr>
              <a:t>LEFT OUTER JOIN </a:t>
            </a:r>
            <a:r>
              <a:rPr lang="en-US" sz="2000">
                <a:solidFill>
                  <a:srgbClr val="0070C0"/>
                </a:solidFill>
              </a:rPr>
              <a:t>ORDER_T</a:t>
            </a:r>
            <a:r>
              <a:rPr lang="en-US" sz="2000"/>
              <a:t> </a:t>
            </a:r>
            <a:r>
              <a:rPr b="1" lang="en-US" sz="2000">
                <a:solidFill>
                  <a:srgbClr val="FF0000"/>
                </a:solidFill>
              </a:rPr>
              <a:t>ON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Customer_T.CustomerID= Order_T.CustomerID;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28"/>
              <a:buNone/>
            </a:pPr>
            <a:r>
              <a:t/>
            </a:r>
            <a:endParaRPr sz="2800"/>
          </a:p>
          <a:p>
            <a:pPr indent="-139192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28"/>
              <a:buNone/>
            </a:pPr>
            <a:r>
              <a:t/>
            </a:r>
            <a:endParaRPr sz="2800"/>
          </a:p>
          <a:p>
            <a:pPr indent="-274320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20"/>
              <a:buFont typeface="Noto Sans Symbols"/>
              <a:buNone/>
            </a:pPr>
            <a:r>
              <a:t/>
            </a:r>
            <a:endParaRPr sz="2000"/>
          </a:p>
        </p:txBody>
      </p:sp>
      <p:sp>
        <p:nvSpPr>
          <p:cNvPr id="228" name="Google Shape;228;p10"/>
          <p:cNvSpPr txBox="1"/>
          <p:nvPr/>
        </p:nvSpPr>
        <p:spPr>
          <a:xfrm>
            <a:off x="2191871" y="4419601"/>
            <a:ext cx="3048000" cy="1323439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LEFT OUTER JOIN clause causes customer data to appear even if there is no corresponding order data</a:t>
            </a:r>
            <a:endParaRPr/>
          </a:p>
        </p:txBody>
      </p:sp>
      <p:sp>
        <p:nvSpPr>
          <p:cNvPr id="229" name="Google Shape;229;p10"/>
          <p:cNvSpPr txBox="1"/>
          <p:nvPr/>
        </p:nvSpPr>
        <p:spPr>
          <a:xfrm>
            <a:off x="6629400" y="4419601"/>
            <a:ext cx="3048000" cy="1015663"/>
          </a:xfrm>
          <a:prstGeom prst="rect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Does it matter which table is on the left and which is on the right?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Comparison of INNER JOIN vs. OUTER JOIN</a:t>
            </a:r>
            <a:endParaRPr/>
          </a:p>
        </p:txBody>
      </p:sp>
      <p:sp>
        <p:nvSpPr>
          <p:cNvPr id="235" name="Google Shape;235;p11"/>
          <p:cNvSpPr txBox="1"/>
          <p:nvPr>
            <p:ph idx="1" type="body"/>
          </p:nvPr>
        </p:nvSpPr>
        <p:spPr>
          <a:xfrm>
            <a:off x="609600" y="1285875"/>
            <a:ext cx="5386917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24"/>
              <a:buNone/>
            </a:pPr>
            <a:r>
              <a:rPr lang="en-US"/>
              <a:t>Result of Slide 7 (or 8)</a:t>
            </a:r>
            <a:endParaRPr/>
          </a:p>
        </p:txBody>
      </p:sp>
      <p:sp>
        <p:nvSpPr>
          <p:cNvPr id="236" name="Google Shape;236;p11"/>
          <p:cNvSpPr txBox="1"/>
          <p:nvPr>
            <p:ph idx="2" type="body"/>
          </p:nvPr>
        </p:nvSpPr>
        <p:spPr>
          <a:xfrm>
            <a:off x="6197601" y="1295400"/>
            <a:ext cx="5389033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24"/>
              <a:buNone/>
            </a:pPr>
            <a:r>
              <a:rPr lang="en-US"/>
              <a:t>Result of Slide 10</a:t>
            </a:r>
            <a:endParaRPr/>
          </a:p>
        </p:txBody>
      </p:sp>
      <p:sp>
        <p:nvSpPr>
          <p:cNvPr id="237" name="Google Shape;237;p11"/>
          <p:cNvSpPr txBox="1"/>
          <p:nvPr>
            <p:ph idx="12" type="sldNum"/>
          </p:nvPr>
        </p:nvSpPr>
        <p:spPr>
          <a:xfrm>
            <a:off x="9347200" y="6324600"/>
            <a:ext cx="2159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8" name="Google Shape;23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324100"/>
            <a:ext cx="4262548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6600" y="2288241"/>
            <a:ext cx="4038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Multiple Table Join Example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246" name="Google Shape;246;p12"/>
          <p:cNvSpPr txBox="1"/>
          <p:nvPr>
            <p:ph idx="12" type="sldNum"/>
          </p:nvPr>
        </p:nvSpPr>
        <p:spPr>
          <a:xfrm>
            <a:off x="9550400" y="6324600"/>
            <a:ext cx="203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12"/>
          <p:cNvSpPr/>
          <p:nvPr/>
        </p:nvSpPr>
        <p:spPr>
          <a:xfrm>
            <a:off x="990600" y="1309180"/>
            <a:ext cx="1028699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Q3: Assemble all information necessary (such customer information, order details, and price) to create an invoice for OrderID 1006</a:t>
            </a:r>
            <a:endParaRPr/>
          </a:p>
        </p:txBody>
      </p:sp>
      <p:pic>
        <p:nvPicPr>
          <p:cNvPr id="248" name="Google Shape;24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675689"/>
            <a:ext cx="815340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2"/>
          <p:cNvSpPr txBox="1"/>
          <p:nvPr/>
        </p:nvSpPr>
        <p:spPr>
          <a:xfrm>
            <a:off x="2580717" y="5347316"/>
            <a:ext cx="76166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Review ERD before designing the query</a:t>
            </a:r>
            <a:endParaRPr sz="3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Bookman Old Style"/>
              <a:buNone/>
            </a:pPr>
            <a:r>
              <a:rPr lang="en-US" sz="3100"/>
              <a:t>Multiple Table Join – Solution Q 3.1</a:t>
            </a:r>
            <a:endParaRPr sz="3100">
              <a:solidFill>
                <a:srgbClr val="FF0000"/>
              </a:solidFill>
            </a:endParaRPr>
          </a:p>
        </p:txBody>
      </p:sp>
      <p:sp>
        <p:nvSpPr>
          <p:cNvPr id="256" name="Google Shape;256;p13"/>
          <p:cNvSpPr txBox="1"/>
          <p:nvPr>
            <p:ph idx="12" type="sldNum"/>
          </p:nvPr>
        </p:nvSpPr>
        <p:spPr>
          <a:xfrm>
            <a:off x="9550400" y="6324600"/>
            <a:ext cx="2438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" name="Google Shape;257;p13"/>
          <p:cNvSpPr/>
          <p:nvPr/>
        </p:nvSpPr>
        <p:spPr>
          <a:xfrm>
            <a:off x="591671" y="1657916"/>
            <a:ext cx="106680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Customer_T.CustomerID, CustomerName, CustomerAddress, CustomerCity, CustomerState, CustomerPostalCode, Order_T.OrderID, OrderDate, ProductDescription, OrderedQuantity, ProductStandardPrice, (OrderedQuantity*ProductStandardPrice)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FROM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Customer_T, Order_T, OrderLine_T, Product_T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WHERE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Order_T.CustomerID</a:t>
            </a:r>
            <a:r>
              <a:rPr lang="en-US" sz="20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=</a:t>
            </a: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Customer_T.CustomerID AND Order_T.OrderID</a:t>
            </a:r>
            <a:r>
              <a:rPr lang="en-US" sz="20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=</a:t>
            </a: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OrderLine_T.OrderID AND OrderLine_T.ProductID</a:t>
            </a:r>
            <a:r>
              <a:rPr lang="en-US" sz="20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=</a:t>
            </a:r>
            <a:r>
              <a:rPr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Product_T.ProductID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AND Order_T.OrderID=1006;</a:t>
            </a:r>
            <a:endParaRPr/>
          </a:p>
        </p:txBody>
      </p:sp>
      <p:sp>
        <p:nvSpPr>
          <p:cNvPr id="258" name="Google Shape;258;p13"/>
          <p:cNvSpPr txBox="1"/>
          <p:nvPr/>
        </p:nvSpPr>
        <p:spPr>
          <a:xfrm>
            <a:off x="2057400" y="4419601"/>
            <a:ext cx="37802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Use equi-join to join 4 tables</a:t>
            </a:r>
            <a:endParaRPr/>
          </a:p>
        </p:txBody>
      </p:sp>
      <p:cxnSp>
        <p:nvCxnSpPr>
          <p:cNvPr id="259" name="Google Shape;259;p13"/>
          <p:cNvCxnSpPr/>
          <p:nvPr/>
        </p:nvCxnSpPr>
        <p:spPr>
          <a:xfrm flipH="1" rot="10800000">
            <a:off x="3505200" y="3509666"/>
            <a:ext cx="1462699" cy="90993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0" name="Google Shape;260;p13"/>
          <p:cNvSpPr txBox="1"/>
          <p:nvPr/>
        </p:nvSpPr>
        <p:spPr>
          <a:xfrm>
            <a:off x="5257800" y="5029201"/>
            <a:ext cx="5181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How many “=” conditions are needed to equi-join 4 tables (match primary key with foreign key)? </a:t>
            </a:r>
            <a:endParaRPr/>
          </a:p>
        </p:txBody>
      </p:sp>
      <p:cxnSp>
        <p:nvCxnSpPr>
          <p:cNvPr id="261" name="Google Shape;261;p13"/>
          <p:cNvCxnSpPr/>
          <p:nvPr/>
        </p:nvCxnSpPr>
        <p:spPr>
          <a:xfrm rot="10800000">
            <a:off x="8305802" y="3509667"/>
            <a:ext cx="76198" cy="1671933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Bookman Old Style"/>
              <a:buNone/>
            </a:pPr>
            <a:r>
              <a:rPr lang="en-US" sz="3100"/>
              <a:t>Multiple Table Join – Solution Q 3.2</a:t>
            </a:r>
            <a:endParaRPr sz="3100">
              <a:solidFill>
                <a:srgbClr val="FF0000"/>
              </a:solidFill>
            </a:endParaRPr>
          </a:p>
        </p:txBody>
      </p:sp>
      <p:sp>
        <p:nvSpPr>
          <p:cNvPr id="267" name="Google Shape;267;p14"/>
          <p:cNvSpPr txBox="1"/>
          <p:nvPr>
            <p:ph idx="12" type="sldNum"/>
          </p:nvPr>
        </p:nvSpPr>
        <p:spPr>
          <a:xfrm>
            <a:off x="9550400" y="6324600"/>
            <a:ext cx="203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" name="Google Shape;268;p14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24"/>
              <a:buNone/>
            </a:pPr>
            <a:r>
              <a:rPr lang="en-US" sz="2400"/>
              <a:t>	</a:t>
            </a:r>
            <a:r>
              <a:rPr b="1" lang="en-US" sz="2400">
                <a:solidFill>
                  <a:srgbClr val="00B0F0"/>
                </a:solidFill>
              </a:rPr>
              <a:t>SELECT</a:t>
            </a:r>
            <a:r>
              <a:rPr lang="en-US" sz="2400"/>
              <a:t> Customer_T.CustomerID, CustomerName, CustomerAddress, CustomerCity, CustomerState, CustomerPostalCode, Order_T.OrderID, OrderDate, ProductDescription, OrderedQuantity, ProductStandardPrice, (OrderedQuantity*ProductStandardPrice) AS SubTotal</a:t>
            </a:r>
            <a:endParaRPr/>
          </a:p>
          <a:p>
            <a:pPr indent="-274320" lvl="0" marL="274320" rtl="0" algn="l">
              <a:spcBef>
                <a:spcPts val="1200"/>
              </a:spcBef>
              <a:spcAft>
                <a:spcPts val="0"/>
              </a:spcAft>
              <a:buSzPts val="1824"/>
              <a:buNone/>
            </a:pPr>
            <a:r>
              <a:rPr lang="en-US" sz="2400"/>
              <a:t>	</a:t>
            </a:r>
            <a:r>
              <a:rPr b="1" lang="en-US" sz="2400">
                <a:solidFill>
                  <a:srgbClr val="00B0F0"/>
                </a:solidFill>
              </a:rPr>
              <a:t>FROM</a:t>
            </a:r>
            <a:r>
              <a:rPr lang="en-US" sz="2400"/>
              <a:t> PRODUCT_T </a:t>
            </a:r>
            <a:r>
              <a:rPr lang="en-US" sz="2400">
                <a:solidFill>
                  <a:srgbClr val="FF0000"/>
                </a:solidFill>
              </a:rPr>
              <a:t>INNER JOIN </a:t>
            </a:r>
            <a:r>
              <a:rPr lang="en-US" sz="2400"/>
              <a:t>((CUSTOMER_T </a:t>
            </a:r>
            <a:r>
              <a:rPr lang="en-US" sz="2400">
                <a:solidFill>
                  <a:srgbClr val="00B0F0"/>
                </a:solidFill>
              </a:rPr>
              <a:t>INNER JOIN </a:t>
            </a:r>
            <a:r>
              <a:rPr lang="en-US" sz="2400"/>
              <a:t>ORDER_T </a:t>
            </a:r>
            <a:r>
              <a:rPr lang="en-US" sz="2400">
                <a:solidFill>
                  <a:srgbClr val="00B0F0"/>
                </a:solidFill>
              </a:rPr>
              <a:t>ON</a:t>
            </a:r>
            <a:r>
              <a:rPr lang="en-US" sz="2400"/>
              <a:t> Customer_T.CustomerID = Order_T.CustomerID) </a:t>
            </a:r>
            <a:r>
              <a:rPr lang="en-US" sz="2400">
                <a:solidFill>
                  <a:srgbClr val="0070C0"/>
                </a:solidFill>
              </a:rPr>
              <a:t>INNER JOIN </a:t>
            </a:r>
            <a:r>
              <a:rPr lang="en-US" sz="2400"/>
              <a:t>OrderLine_T </a:t>
            </a:r>
            <a:r>
              <a:rPr lang="en-US" sz="2400">
                <a:solidFill>
                  <a:srgbClr val="0070C0"/>
                </a:solidFill>
              </a:rPr>
              <a:t>ON</a:t>
            </a:r>
            <a:r>
              <a:rPr lang="en-US" sz="2400"/>
              <a:t> Order_T.OrderID = OrderLine_T.OrderID) </a:t>
            </a:r>
            <a:r>
              <a:rPr lang="en-US" sz="2400">
                <a:solidFill>
                  <a:srgbClr val="FF0000"/>
                </a:solidFill>
              </a:rPr>
              <a:t>ON</a:t>
            </a:r>
            <a:r>
              <a:rPr lang="en-US" sz="2400"/>
              <a:t> Product_T.ProductID = OrderLine_T.ProductID</a:t>
            </a:r>
            <a:endParaRPr/>
          </a:p>
          <a:p>
            <a:pPr indent="-274320" lvl="0" marL="274320" rtl="0" algn="l">
              <a:spcBef>
                <a:spcPts val="1200"/>
              </a:spcBef>
              <a:spcAft>
                <a:spcPts val="0"/>
              </a:spcAft>
              <a:buSzPts val="1824"/>
              <a:buNone/>
            </a:pPr>
            <a:r>
              <a:rPr lang="en-US" sz="2400"/>
              <a:t>	</a:t>
            </a:r>
            <a:r>
              <a:rPr b="1" lang="en-US" sz="2400">
                <a:solidFill>
                  <a:srgbClr val="00B0F0"/>
                </a:solidFill>
              </a:rPr>
              <a:t>WHERE</a:t>
            </a:r>
            <a:r>
              <a:rPr lang="en-US" sz="2400"/>
              <a:t> Order_T.OrderID=1006;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Self-Join Example</a:t>
            </a:r>
            <a:endParaRPr/>
          </a:p>
        </p:txBody>
      </p:sp>
      <p:sp>
        <p:nvSpPr>
          <p:cNvPr id="275" name="Google Shape;275;p15"/>
          <p:cNvSpPr txBox="1"/>
          <p:nvPr>
            <p:ph idx="12" type="sldNum"/>
          </p:nvPr>
        </p:nvSpPr>
        <p:spPr>
          <a:xfrm>
            <a:off x="9550400" y="6324600"/>
            <a:ext cx="2438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15"/>
          <p:cNvSpPr/>
          <p:nvPr/>
        </p:nvSpPr>
        <p:spPr>
          <a:xfrm>
            <a:off x="990600" y="1447801"/>
            <a:ext cx="10591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 4: Display the EmployeeID and EmployeeName of each employee, together with the name of the employee’s supervisor. </a:t>
            </a:r>
            <a:endParaRPr/>
          </a:p>
        </p:txBody>
      </p:sp>
      <p:pic>
        <p:nvPicPr>
          <p:cNvPr id="277" name="Google Shape;2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800" y="2667001"/>
            <a:ext cx="268605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5"/>
          <p:cNvSpPr txBox="1"/>
          <p:nvPr/>
        </p:nvSpPr>
        <p:spPr>
          <a:xfrm>
            <a:off x="2580717" y="5347316"/>
            <a:ext cx="76166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Review ERD before designing the query</a:t>
            </a:r>
            <a:endParaRPr sz="3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Self-Join Example – Solution (Q4)</a:t>
            </a:r>
            <a:endParaRPr/>
          </a:p>
        </p:txBody>
      </p:sp>
      <p:sp>
        <p:nvSpPr>
          <p:cNvPr id="285" name="Google Shape;285;p16"/>
          <p:cNvSpPr txBox="1"/>
          <p:nvPr>
            <p:ph idx="12" type="sldNum"/>
          </p:nvPr>
        </p:nvSpPr>
        <p:spPr>
          <a:xfrm>
            <a:off x="9550400" y="6324600"/>
            <a:ext cx="210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16"/>
          <p:cNvSpPr txBox="1"/>
          <p:nvPr>
            <p:ph idx="1" type="body"/>
          </p:nvPr>
        </p:nvSpPr>
        <p:spPr>
          <a:xfrm>
            <a:off x="2209800" y="1905000"/>
            <a:ext cx="80010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0070C0"/>
                </a:solidFill>
              </a:rPr>
              <a:t>SELECT</a:t>
            </a:r>
            <a:r>
              <a:rPr lang="en-US"/>
              <a:t> E.EmployeeID, E.EmployeeName, </a:t>
            </a:r>
            <a:r>
              <a:rPr lang="en-US">
                <a:solidFill>
                  <a:srgbClr val="FF0000"/>
                </a:solidFill>
              </a:rPr>
              <a:t>M.EmployeeName AS Manager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0070C0"/>
                </a:solidFill>
              </a:rPr>
              <a:t>FROM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Employee_T AS E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Employee_T AS 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0070C0"/>
                </a:solidFill>
              </a:rPr>
              <a:t>WHERE</a:t>
            </a:r>
            <a:r>
              <a:rPr lang="en-US"/>
              <a:t> E.EmployeeSupervisor=M.EmployeeID;</a:t>
            </a:r>
            <a:endParaRPr/>
          </a:p>
        </p:txBody>
      </p:sp>
      <p:sp>
        <p:nvSpPr>
          <p:cNvPr id="287" name="Google Shape;287;p16"/>
          <p:cNvSpPr txBox="1"/>
          <p:nvPr/>
        </p:nvSpPr>
        <p:spPr>
          <a:xfrm>
            <a:off x="6051550" y="3753714"/>
            <a:ext cx="4159250" cy="1200329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same table is used on both sides of the join; distinguished using table aliases.</a:t>
            </a:r>
            <a:endParaRPr/>
          </a:p>
        </p:txBody>
      </p:sp>
      <p:sp>
        <p:nvSpPr>
          <p:cNvPr id="288" name="Google Shape;288;p16"/>
          <p:cNvSpPr txBox="1"/>
          <p:nvPr/>
        </p:nvSpPr>
        <p:spPr>
          <a:xfrm>
            <a:off x="2474260" y="5024438"/>
            <a:ext cx="7736541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Self-joins are usually used on tables with unary relationships.</a:t>
            </a:r>
            <a:endParaRPr/>
          </a:p>
        </p:txBody>
      </p:sp>
      <p:cxnSp>
        <p:nvCxnSpPr>
          <p:cNvPr id="289" name="Google Shape;289;p16"/>
          <p:cNvCxnSpPr/>
          <p:nvPr/>
        </p:nvCxnSpPr>
        <p:spPr>
          <a:xfrm rot="10800000">
            <a:off x="7848602" y="2184113"/>
            <a:ext cx="2362200" cy="1569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7"/>
          <p:cNvSpPr txBox="1"/>
          <p:nvPr>
            <p:ph type="ctrTitle"/>
          </p:nvPr>
        </p:nvSpPr>
        <p:spPr>
          <a:xfrm>
            <a:off x="365760" y="2292094"/>
            <a:ext cx="6473190" cy="22196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Bookman Old Style"/>
              <a:buNone/>
            </a:pPr>
            <a:r>
              <a:rPr lang="en-US" sz="3600">
                <a:solidFill>
                  <a:srgbClr val="000000"/>
                </a:solidFill>
              </a:rPr>
              <a:t>CHAPTER 6:</a:t>
            </a:r>
            <a:br>
              <a:rPr lang="en-US" sz="3600">
                <a:solidFill>
                  <a:srgbClr val="000000"/>
                </a:solidFill>
              </a:rPr>
            </a:br>
            <a:r>
              <a:rPr lang="en-US" sz="3600">
                <a:solidFill>
                  <a:srgbClr val="000000"/>
                </a:solidFill>
              </a:rPr>
              <a:t>ADVANCED SQL</a:t>
            </a:r>
            <a:br>
              <a:rPr lang="en-US" sz="3600">
                <a:solidFill>
                  <a:srgbClr val="000000"/>
                </a:solidFill>
              </a:rPr>
            </a:br>
            <a:br>
              <a:rPr lang="en-US" sz="3600">
                <a:solidFill>
                  <a:srgbClr val="000000"/>
                </a:solidFill>
              </a:rPr>
            </a:br>
            <a:r>
              <a:rPr lang="en-US" sz="3600">
                <a:solidFill>
                  <a:srgbClr val="000000"/>
                </a:solidFill>
              </a:rPr>
              <a:t>PART B SUBQUERY</a:t>
            </a:r>
            <a:endParaRPr sz="3600"/>
          </a:p>
        </p:txBody>
      </p:sp>
      <p:sp>
        <p:nvSpPr>
          <p:cNvPr id="296" name="Google Shape;296;p17"/>
          <p:cNvSpPr txBox="1"/>
          <p:nvPr>
            <p:ph idx="1" type="subTitle"/>
          </p:nvPr>
        </p:nvSpPr>
        <p:spPr>
          <a:xfrm>
            <a:off x="365760" y="4876800"/>
            <a:ext cx="6473190" cy="590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68"/>
              <a:buNone/>
            </a:pPr>
            <a:r>
              <a:rPr lang="en-US"/>
              <a:t>Modern Database Management</a:t>
            </a:r>
            <a:endParaRPr/>
          </a:p>
        </p:txBody>
      </p:sp>
      <p:pic>
        <p:nvPicPr>
          <p:cNvPr descr="A picture containing computer, computer&#10;&#10;Description automatically generated" id="297" name="Google Shape;297;p1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561" r="3561" t="0"/>
          <a:stretch/>
        </p:blipFill>
        <p:spPr>
          <a:xfrm>
            <a:off x="6981063" y="1310656"/>
            <a:ext cx="5210937" cy="4208604"/>
          </a:xfrm>
          <a:prstGeom prst="rect">
            <a:avLst/>
          </a:prstGeom>
          <a:solidFill>
            <a:srgbClr val="CCCCCC"/>
          </a:solidFill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303" name="Google Shape;303;p18"/>
          <p:cNvSpPr txBox="1"/>
          <p:nvPr>
            <p:ph idx="12" type="sldNum"/>
          </p:nvPr>
        </p:nvSpPr>
        <p:spPr>
          <a:xfrm>
            <a:off x="9550400" y="6324600"/>
            <a:ext cx="2438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4" name="Google Shape;304;p18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Write noncorrelated and correlated subqueries</a:t>
            </a:r>
            <a:endParaRPr sz="28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Write UNION query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Understand triggers and stored procedures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okman Old Style"/>
              <a:buNone/>
            </a:pPr>
            <a:r>
              <a:rPr lang="en-US" sz="2800"/>
              <a:t>Processing Multiple Tables Using Subqueries</a:t>
            </a:r>
            <a:endParaRPr/>
          </a:p>
        </p:txBody>
      </p:sp>
      <p:sp>
        <p:nvSpPr>
          <p:cNvPr id="310" name="Google Shape;310;p19"/>
          <p:cNvSpPr txBox="1"/>
          <p:nvPr>
            <p:ph idx="12" type="sldNum"/>
          </p:nvPr>
        </p:nvSpPr>
        <p:spPr>
          <a:xfrm>
            <a:off x="9550400" y="6324600"/>
            <a:ext cx="2438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p19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Subquery – placing an inner query (SELECT statement) inside an outer query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Where a subquery can be placed:</a:t>
            </a:r>
            <a:endParaRPr/>
          </a:p>
          <a:p>
            <a:pPr indent="-274319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24"/>
              <a:buChar char="🞂"/>
            </a:pPr>
            <a:r>
              <a:rPr lang="en-US" sz="2400">
                <a:solidFill>
                  <a:srgbClr val="FF0000"/>
                </a:solidFill>
              </a:rPr>
              <a:t>In a condition of the WHERE clause</a:t>
            </a:r>
            <a:endParaRPr/>
          </a:p>
          <a:p>
            <a:pPr indent="-274319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24"/>
              <a:buChar char="🞂"/>
            </a:pPr>
            <a:r>
              <a:rPr lang="en-US" sz="2400">
                <a:solidFill>
                  <a:srgbClr val="FF0000"/>
                </a:solidFill>
              </a:rPr>
              <a:t>As a “table” of the FROM clause</a:t>
            </a:r>
            <a:endParaRPr/>
          </a:p>
          <a:p>
            <a:pPr indent="-274319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24"/>
              <a:buChar char="🞂"/>
            </a:pPr>
            <a:r>
              <a:rPr lang="en-US" sz="2400">
                <a:solidFill>
                  <a:srgbClr val="FF0000"/>
                </a:solidFill>
              </a:rPr>
              <a:t>Within the HAVING clause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Subqueries can be:</a:t>
            </a:r>
            <a:endParaRPr/>
          </a:p>
          <a:p>
            <a:pPr indent="-274319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Noncorrelated–executed once for the entire outer query</a:t>
            </a:r>
            <a:endParaRPr/>
          </a:p>
          <a:p>
            <a:pPr indent="-274319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Correlated–executed once for each row returned by the outer query</a:t>
            </a:r>
            <a:endParaRPr/>
          </a:p>
          <a:p>
            <a:pPr indent="-139192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28"/>
              <a:buNone/>
            </a:pPr>
            <a:r>
              <a:t/>
            </a:r>
            <a:endParaRPr sz="2800"/>
          </a:p>
          <a:p>
            <a:pPr indent="-139192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28"/>
              <a:buNone/>
            </a:pPr>
            <a:r>
              <a:t/>
            </a:r>
            <a:endParaRPr b="1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56" name="Google Shape;156;p2"/>
          <p:cNvSpPr txBox="1"/>
          <p:nvPr>
            <p:ph idx="12" type="sldNum"/>
          </p:nvPr>
        </p:nvSpPr>
        <p:spPr>
          <a:xfrm>
            <a:off x="9550400" y="6324600"/>
            <a:ext cx="2438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2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Define terms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Write single and multiple table SQL queries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Define and use three types of joins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Subquery Example – Join vs. Subquery</a:t>
            </a:r>
            <a:endParaRPr/>
          </a:p>
        </p:txBody>
      </p:sp>
      <p:sp>
        <p:nvSpPr>
          <p:cNvPr id="317" name="Google Shape;317;p20"/>
          <p:cNvSpPr txBox="1"/>
          <p:nvPr>
            <p:ph idx="1" type="body"/>
          </p:nvPr>
        </p:nvSpPr>
        <p:spPr>
          <a:xfrm>
            <a:off x="979906" y="176212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24"/>
              <a:buNone/>
            </a:pPr>
            <a:r>
              <a:rPr lang="en-US"/>
              <a:t>Equi-join Solution</a:t>
            </a:r>
            <a:endParaRPr/>
          </a:p>
        </p:txBody>
      </p:sp>
      <p:sp>
        <p:nvSpPr>
          <p:cNvPr id="318" name="Google Shape;318;p20"/>
          <p:cNvSpPr txBox="1"/>
          <p:nvPr>
            <p:ph idx="2" type="body"/>
          </p:nvPr>
        </p:nvSpPr>
        <p:spPr>
          <a:xfrm>
            <a:off x="6781800" y="1727387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24"/>
              <a:buNone/>
            </a:pPr>
            <a:r>
              <a:rPr lang="en-US"/>
              <a:t>Subquery Solution</a:t>
            </a:r>
            <a:endParaRPr/>
          </a:p>
        </p:txBody>
      </p:sp>
      <p:sp>
        <p:nvSpPr>
          <p:cNvPr id="319" name="Google Shape;319;p20"/>
          <p:cNvSpPr txBox="1"/>
          <p:nvPr>
            <p:ph idx="12" type="sldNum"/>
          </p:nvPr>
        </p:nvSpPr>
        <p:spPr>
          <a:xfrm>
            <a:off x="9347200" y="632460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0" name="Google Shape;320;p20"/>
          <p:cNvSpPr txBox="1"/>
          <p:nvPr>
            <p:ph idx="3" type="body"/>
          </p:nvPr>
        </p:nvSpPr>
        <p:spPr>
          <a:xfrm>
            <a:off x="979906" y="2676525"/>
            <a:ext cx="40386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n-US" sz="2000"/>
              <a:t>SELECT CustomerName,  CustomerAddress, CustomerCity, CustomerState, CustomerPostalCode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20"/>
              <a:buNone/>
            </a:pPr>
            <a:r>
              <a:rPr lang="en-US" sz="2000"/>
              <a:t>FROM Customer_T, Order_T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20"/>
              <a:buNone/>
            </a:pPr>
            <a:r>
              <a:rPr lang="en-US" sz="2000"/>
              <a:t>WHERE Customer_T.CustomerID=Order_T.CustomerID AND OrderID=1008;</a:t>
            </a:r>
            <a:endParaRPr/>
          </a:p>
          <a:p>
            <a:pPr indent="-148844" lvl="0" marL="274320" rtl="0" algn="l">
              <a:spcBef>
                <a:spcPts val="12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321" name="Google Shape;321;p20"/>
          <p:cNvSpPr txBox="1"/>
          <p:nvPr>
            <p:ph idx="4" type="body"/>
          </p:nvPr>
        </p:nvSpPr>
        <p:spPr>
          <a:xfrm>
            <a:off x="6781799" y="2632262"/>
            <a:ext cx="40386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6000"/>
              <a:buNone/>
            </a:pPr>
            <a:r>
              <a:rPr lang="en-US" sz="2200"/>
              <a:t>SELECT CustomerName,  CustomerAddress, CustomerCity, CustomerState, CustomerPostalCode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76000"/>
              <a:buNone/>
            </a:pPr>
            <a:r>
              <a:rPr lang="en-US" sz="2200"/>
              <a:t>FROM Customer_T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76000"/>
              <a:buNone/>
            </a:pPr>
            <a:r>
              <a:rPr lang="en-US" sz="2200"/>
              <a:t>WHERE Customer_T.CustomerID=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76000"/>
              <a:buNone/>
            </a:pPr>
            <a:r>
              <a:rPr lang="en-US" sz="2200"/>
              <a:t>   </a:t>
            </a:r>
            <a:r>
              <a:rPr lang="en-US" sz="2200">
                <a:solidFill>
                  <a:srgbClr val="0070C0"/>
                </a:solidFill>
              </a:rPr>
              <a:t>(SELECT Order_T.CustomerID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76000"/>
              <a:buNone/>
            </a:pPr>
            <a:r>
              <a:rPr lang="en-US" sz="2200">
                <a:solidFill>
                  <a:srgbClr val="0070C0"/>
                </a:solidFill>
              </a:rPr>
              <a:t>    FROM Order_T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76000"/>
              <a:buNone/>
            </a:pPr>
            <a:r>
              <a:rPr lang="en-US" sz="2200">
                <a:solidFill>
                  <a:srgbClr val="0070C0"/>
                </a:solidFill>
              </a:rPr>
              <a:t>     WHERE OrderID=1008)</a:t>
            </a:r>
            <a:r>
              <a:rPr lang="en-US" sz="2200"/>
              <a:t>;</a:t>
            </a:r>
            <a:endParaRPr/>
          </a:p>
          <a:p>
            <a:pPr indent="-158254" lvl="0" marL="274320" rtl="0" algn="l">
              <a:spcBef>
                <a:spcPts val="1200"/>
              </a:spcBef>
              <a:spcAft>
                <a:spcPts val="0"/>
              </a:spcAft>
              <a:buSzPct val="76000"/>
              <a:buNone/>
            </a:pPr>
            <a:r>
              <a:t/>
            </a:r>
            <a:endParaRPr/>
          </a:p>
        </p:txBody>
      </p:sp>
      <p:sp>
        <p:nvSpPr>
          <p:cNvPr id="322" name="Google Shape;322;p20"/>
          <p:cNvSpPr txBox="1"/>
          <p:nvPr/>
        </p:nvSpPr>
        <p:spPr>
          <a:xfrm>
            <a:off x="2819400" y="1159488"/>
            <a:ext cx="659802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Show the name and address information of the customer who placed order 1008?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Graphical Depiction of Equi-Join</a:t>
            </a:r>
            <a:endParaRPr/>
          </a:p>
        </p:txBody>
      </p:sp>
      <p:sp>
        <p:nvSpPr>
          <p:cNvPr id="328" name="Google Shape;328;p21"/>
          <p:cNvSpPr txBox="1"/>
          <p:nvPr>
            <p:ph idx="12" type="sldNum"/>
          </p:nvPr>
        </p:nvSpPr>
        <p:spPr>
          <a:xfrm>
            <a:off x="9550400" y="6324600"/>
            <a:ext cx="2438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rgbClr val="D38E27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rgbClr val="D38E27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Noname.jpg" id="329" name="Google Shape;32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9400" y="1183481"/>
            <a:ext cx="9220200" cy="5100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Graphical Depiction of Subquery</a:t>
            </a:r>
            <a:endParaRPr/>
          </a:p>
        </p:txBody>
      </p:sp>
      <p:sp>
        <p:nvSpPr>
          <p:cNvPr id="335" name="Google Shape;335;p22"/>
          <p:cNvSpPr txBox="1"/>
          <p:nvPr>
            <p:ph idx="12" type="sldNum"/>
          </p:nvPr>
        </p:nvSpPr>
        <p:spPr>
          <a:xfrm>
            <a:off x="9550400" y="6324600"/>
            <a:ext cx="2438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rgbClr val="D38E27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rgbClr val="D38E27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Noname.jpg" id="336" name="Google Shape;33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274762"/>
            <a:ext cx="9829799" cy="4745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Correlated vs. Noncorrelated Subqueries</a:t>
            </a:r>
            <a:endParaRPr/>
          </a:p>
        </p:txBody>
      </p:sp>
      <p:sp>
        <p:nvSpPr>
          <p:cNvPr id="342" name="Google Shape;342;p23"/>
          <p:cNvSpPr txBox="1"/>
          <p:nvPr>
            <p:ph idx="12" type="sldNum"/>
          </p:nvPr>
        </p:nvSpPr>
        <p:spPr>
          <a:xfrm>
            <a:off x="9550400" y="6324600"/>
            <a:ext cx="2438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3" name="Google Shape;343;p23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Noncorrelated subqueries: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Do not depend on data from the outer query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Execute once for the entire outer query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Correlated subqueries: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Make use of data from the outer query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Execute once for each row of the outer query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Can use the EXISTS operator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name.gif" id="348" name="Google Shape;34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6295" y="2133600"/>
            <a:ext cx="609941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4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Figure 6-8a: Processing a noncorrelated subquery</a:t>
            </a:r>
            <a:endParaRPr/>
          </a:p>
        </p:txBody>
      </p:sp>
      <p:sp>
        <p:nvSpPr>
          <p:cNvPr id="350" name="Google Shape;350;p24"/>
          <p:cNvSpPr txBox="1"/>
          <p:nvPr>
            <p:ph idx="12" type="sldNum"/>
          </p:nvPr>
        </p:nvSpPr>
        <p:spPr>
          <a:xfrm>
            <a:off x="8686801" y="6324600"/>
            <a:ext cx="1539875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1" name="Google Shape;351;p24"/>
          <p:cNvSpPr txBox="1"/>
          <p:nvPr/>
        </p:nvSpPr>
        <p:spPr>
          <a:xfrm>
            <a:off x="2078038" y="5911850"/>
            <a:ext cx="76354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0000"/>
                </a:solidFill>
                <a:latin typeface="Gill Sans"/>
                <a:ea typeface="Gill Sans"/>
                <a:cs typeface="Gill Sans"/>
                <a:sym typeface="Gill Sans"/>
              </a:rPr>
              <a:t>A noncorrelated subquery processes completely before the outer query begins.</a:t>
            </a:r>
            <a:endParaRPr/>
          </a:p>
        </p:txBody>
      </p:sp>
      <p:sp>
        <p:nvSpPr>
          <p:cNvPr id="352" name="Google Shape;352;p24"/>
          <p:cNvSpPr/>
          <p:nvPr/>
        </p:nvSpPr>
        <p:spPr>
          <a:xfrm>
            <a:off x="2895600" y="2362200"/>
            <a:ext cx="6400800" cy="1066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3" name="Google Shape;353;p24"/>
          <p:cNvSpPr txBox="1"/>
          <p:nvPr/>
        </p:nvSpPr>
        <p:spPr>
          <a:xfrm>
            <a:off x="2133601" y="1371601"/>
            <a:ext cx="81623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Query: Show the names of those customers who placed orders.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Correlated Subquery Example – 1 </a:t>
            </a:r>
            <a:endParaRPr/>
          </a:p>
        </p:txBody>
      </p:sp>
      <p:sp>
        <p:nvSpPr>
          <p:cNvPr id="360" name="Google Shape;360;p25"/>
          <p:cNvSpPr txBox="1"/>
          <p:nvPr>
            <p:ph idx="12" type="sldNum"/>
          </p:nvPr>
        </p:nvSpPr>
        <p:spPr>
          <a:xfrm>
            <a:off x="9550400" y="6324600"/>
            <a:ext cx="1803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Google Shape;361;p25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28"/>
              <a:buNone/>
            </a:pPr>
            <a:r>
              <a:rPr lang="en-US" sz="2800">
                <a:solidFill>
                  <a:srgbClr val="FF0000"/>
                </a:solidFill>
              </a:rPr>
              <a:t>Query: Show the OrderID of those orders that include any furniture finished in “Natural ash”. </a:t>
            </a:r>
            <a:endParaRPr/>
          </a:p>
          <a:p>
            <a:pPr indent="-139192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28"/>
              <a:buNone/>
            </a:pPr>
            <a:r>
              <a:t/>
            </a:r>
            <a:endParaRPr sz="2800"/>
          </a:p>
          <a:p>
            <a:pPr indent="-139192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28"/>
              <a:buNone/>
            </a:pPr>
            <a:r>
              <a:t/>
            </a:r>
            <a:endParaRPr sz="2800"/>
          </a:p>
          <a:p>
            <a:pPr indent="-139192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28"/>
              <a:buNone/>
            </a:pPr>
            <a:r>
              <a:t/>
            </a:r>
            <a:endParaRPr sz="2800"/>
          </a:p>
          <a:p>
            <a:pPr indent="-274320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20"/>
              <a:buFont typeface="Noto Sans Symbols"/>
              <a:buNone/>
            </a:pPr>
            <a:r>
              <a:rPr lang="en-US" sz="2000"/>
              <a:t>SELECT DISTINCT OrderID 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20"/>
              <a:buFont typeface="Noto Sans Symbols"/>
              <a:buNone/>
            </a:pPr>
            <a:r>
              <a:rPr lang="en-US" sz="2000"/>
              <a:t>FROM OrderLine_T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20"/>
              <a:buFont typeface="Noto Sans Symbols"/>
              <a:buNone/>
            </a:pPr>
            <a:r>
              <a:rPr lang="en-US" sz="2000"/>
              <a:t>WHERE  EXISTS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68"/>
              <a:buFont typeface="Noto Sans Symbols"/>
              <a:buNone/>
            </a:pPr>
            <a:r>
              <a:rPr lang="en-US" sz="1800"/>
              <a:t>	(SELECT * FROM Product_T 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68"/>
              <a:buFont typeface="Noto Sans Symbols"/>
              <a:buNone/>
            </a:pPr>
            <a:r>
              <a:rPr lang="en-US" sz="1800"/>
              <a:t>		</a:t>
            </a:r>
            <a:r>
              <a:rPr lang="en-US" sz="1800">
                <a:solidFill>
                  <a:srgbClr val="FF0000"/>
                </a:solidFill>
              </a:rPr>
              <a:t>WHERE ProductID = OrderLine_T.ProductID 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68"/>
              <a:buFont typeface="Noto Sans Symbols"/>
              <a:buNone/>
            </a:pPr>
            <a:r>
              <a:rPr lang="en-US" sz="1800"/>
              <a:t>		AND Productfinish = ‘Natural ash’);</a:t>
            </a:r>
            <a:endParaRPr/>
          </a:p>
        </p:txBody>
      </p:sp>
      <p:grpSp>
        <p:nvGrpSpPr>
          <p:cNvPr id="362" name="Google Shape;362;p25"/>
          <p:cNvGrpSpPr/>
          <p:nvPr/>
        </p:nvGrpSpPr>
        <p:grpSpPr>
          <a:xfrm>
            <a:off x="990600" y="4465936"/>
            <a:ext cx="9240838" cy="889970"/>
            <a:chOff x="1957" y="2784"/>
            <a:chExt cx="5821" cy="520"/>
          </a:xfrm>
        </p:grpSpPr>
        <p:sp>
          <p:nvSpPr>
            <p:cNvPr id="363" name="Google Shape;363;p25"/>
            <p:cNvSpPr txBox="1"/>
            <p:nvPr/>
          </p:nvSpPr>
          <p:spPr>
            <a:xfrm>
              <a:off x="5269" y="2837"/>
              <a:ext cx="2509" cy="4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99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subquery is testing for a value that comes from the outer query </a:t>
              </a:r>
              <a:endParaRPr/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1957" y="2784"/>
              <a:ext cx="3264" cy="520"/>
            </a:xfrm>
            <a:prstGeom prst="rect">
              <a:avLst/>
            </a:prstGeom>
            <a:noFill/>
            <a:ln cap="flat" cmpd="sng" w="25400">
              <a:solidFill>
                <a:srgbClr val="99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365" name="Google Shape;365;p25"/>
          <p:cNvGrpSpPr/>
          <p:nvPr/>
        </p:nvGrpSpPr>
        <p:grpSpPr>
          <a:xfrm>
            <a:off x="2971800" y="2185843"/>
            <a:ext cx="5792788" cy="1524000"/>
            <a:chOff x="1008" y="1392"/>
            <a:chExt cx="3649" cy="960"/>
          </a:xfrm>
        </p:grpSpPr>
        <p:sp>
          <p:nvSpPr>
            <p:cNvPr id="366" name="Google Shape;366;p25"/>
            <p:cNvSpPr/>
            <p:nvPr/>
          </p:nvSpPr>
          <p:spPr>
            <a:xfrm>
              <a:off x="1008" y="2208"/>
              <a:ext cx="720" cy="144"/>
            </a:xfrm>
            <a:prstGeom prst="rect">
              <a:avLst/>
            </a:prstGeom>
            <a:noFill/>
            <a:ln cap="flat" cmpd="sng" w="25400">
              <a:solidFill>
                <a:srgbClr val="99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7" name="Google Shape;367;p25"/>
            <p:cNvSpPr txBox="1"/>
            <p:nvPr/>
          </p:nvSpPr>
          <p:spPr>
            <a:xfrm>
              <a:off x="2391" y="1392"/>
              <a:ext cx="2266" cy="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EXISTS operator will return a TRUE value if the subquery resulted in a non-empty set, otherwise it returns a FALSE</a:t>
              </a:r>
              <a:endParaRPr/>
            </a:p>
          </p:txBody>
        </p:sp>
        <p:cxnSp>
          <p:nvCxnSpPr>
            <p:cNvPr id="368" name="Google Shape;368;p25"/>
            <p:cNvCxnSpPr/>
            <p:nvPr/>
          </p:nvCxnSpPr>
          <p:spPr>
            <a:xfrm flipH="1">
              <a:off x="1776" y="1936"/>
              <a:ext cx="615" cy="344"/>
            </a:xfrm>
            <a:prstGeom prst="straightConnector1">
              <a:avLst/>
            </a:prstGeom>
            <a:noFill/>
            <a:ln cap="flat" cmpd="sng" w="22225">
              <a:solidFill>
                <a:srgbClr val="990000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sp>
        <p:nvSpPr>
          <p:cNvPr id="369" name="Google Shape;369;p25"/>
          <p:cNvSpPr txBox="1"/>
          <p:nvPr/>
        </p:nvSpPr>
        <p:spPr>
          <a:xfrm>
            <a:off x="1828800" y="5620386"/>
            <a:ext cx="833278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0000"/>
                </a:solidFill>
                <a:latin typeface="Gill Sans"/>
                <a:ea typeface="Gill Sans"/>
                <a:cs typeface="Gill Sans"/>
                <a:sym typeface="Gill Sans"/>
              </a:rPr>
              <a:t>A correlated subquery always refers to an attribute from a table referenced in the outer query</a:t>
            </a:r>
            <a:endParaRPr sz="1800">
              <a:solidFill>
                <a:srgbClr val="99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Correlated Subquery Example – 2 </a:t>
            </a:r>
            <a:endParaRPr/>
          </a:p>
        </p:txBody>
      </p:sp>
      <p:sp>
        <p:nvSpPr>
          <p:cNvPr id="376" name="Google Shape;376;p26"/>
          <p:cNvSpPr txBox="1"/>
          <p:nvPr>
            <p:ph idx="12" type="sldNum"/>
          </p:nvPr>
        </p:nvSpPr>
        <p:spPr>
          <a:xfrm>
            <a:off x="9550400" y="6324600"/>
            <a:ext cx="1803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7" name="Google Shape;377;p26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28"/>
              <a:buNone/>
            </a:pPr>
            <a:r>
              <a:rPr lang="en-US" sz="2800">
                <a:solidFill>
                  <a:srgbClr val="FF0000"/>
                </a:solidFill>
              </a:rPr>
              <a:t>Query: Show the OrderID of those orders that include any furniture finished in “Natural ash”. </a:t>
            </a:r>
            <a:endParaRPr sz="2800"/>
          </a:p>
          <a:p>
            <a:pPr indent="-139192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28"/>
              <a:buNone/>
            </a:pPr>
            <a:r>
              <a:t/>
            </a:r>
            <a:endParaRPr sz="2800"/>
          </a:p>
          <a:p>
            <a:pPr indent="-274320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20"/>
              <a:buFont typeface="Noto Sans Symbols"/>
              <a:buNone/>
            </a:pPr>
            <a:r>
              <a:rPr lang="en-US" sz="2000"/>
              <a:t>SELECT DISTINCT OrderID 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20"/>
              <a:buFont typeface="Noto Sans Symbols"/>
              <a:buNone/>
            </a:pPr>
            <a:r>
              <a:rPr lang="en-US" sz="2000"/>
              <a:t>FROM OrderLine_T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20"/>
              <a:buFont typeface="Noto Sans Symbols"/>
              <a:buNone/>
            </a:pPr>
            <a:r>
              <a:rPr lang="en-US" sz="2000"/>
              <a:t>WHERE  ProductID IN </a:t>
            </a:r>
            <a:r>
              <a:rPr lang="en-US" sz="1800"/>
              <a:t>	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68"/>
              <a:buFont typeface="Noto Sans Symbols"/>
              <a:buNone/>
            </a:pPr>
            <a:r>
              <a:rPr lang="en-US" sz="1800"/>
              <a:t>           (SELECT ProductID FROM Product_T 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68"/>
              <a:buFont typeface="Noto Sans Symbols"/>
              <a:buNone/>
            </a:pPr>
            <a:r>
              <a:rPr lang="en-US" sz="1800"/>
              <a:t>		</a:t>
            </a:r>
            <a:r>
              <a:rPr lang="en-US" sz="1800">
                <a:solidFill>
                  <a:srgbClr val="FF0000"/>
                </a:solidFill>
              </a:rPr>
              <a:t>WHERE</a:t>
            </a:r>
            <a:r>
              <a:rPr lang="en-US" sz="1800"/>
              <a:t> Productfinish = ‘Natural ash’);</a:t>
            </a:r>
            <a:endParaRPr/>
          </a:p>
        </p:txBody>
      </p:sp>
      <p:sp>
        <p:nvSpPr>
          <p:cNvPr id="378" name="Google Shape;378;p26"/>
          <p:cNvSpPr txBox="1"/>
          <p:nvPr/>
        </p:nvSpPr>
        <p:spPr>
          <a:xfrm>
            <a:off x="1524000" y="4724400"/>
            <a:ext cx="83327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0000"/>
                </a:solidFill>
                <a:latin typeface="Gill Sans"/>
                <a:ea typeface="Gill Sans"/>
                <a:cs typeface="Gill Sans"/>
                <a:sym typeface="Gill Sans"/>
              </a:rPr>
              <a:t>🡺 A noncorrelated subqueries does not depend on data from the outer query.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name.gif" id="383" name="Google Shape;38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177801"/>
            <a:ext cx="8000999" cy="6081713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7"/>
          <p:cNvSpPr txBox="1"/>
          <p:nvPr>
            <p:ph idx="12" type="sldNum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5" name="Google Shape;385;p27"/>
          <p:cNvSpPr txBox="1"/>
          <p:nvPr/>
        </p:nvSpPr>
        <p:spPr>
          <a:xfrm>
            <a:off x="744071" y="762000"/>
            <a:ext cx="1981200" cy="157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6-8b Processing a correlated subquery</a:t>
            </a:r>
            <a:endParaRPr/>
          </a:p>
        </p:txBody>
      </p:sp>
      <p:sp>
        <p:nvSpPr>
          <p:cNvPr id="386" name="Google Shape;386;p27"/>
          <p:cNvSpPr txBox="1"/>
          <p:nvPr/>
        </p:nvSpPr>
        <p:spPr>
          <a:xfrm>
            <a:off x="3795714" y="1393826"/>
            <a:ext cx="3227387" cy="1014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Subquery refers to outer-query data, so executes once for each row of outer query</a:t>
            </a:r>
            <a:endParaRPr/>
          </a:p>
        </p:txBody>
      </p:sp>
      <p:sp>
        <p:nvSpPr>
          <p:cNvPr id="387" name="Google Shape;387;p27"/>
          <p:cNvSpPr txBox="1"/>
          <p:nvPr/>
        </p:nvSpPr>
        <p:spPr>
          <a:xfrm>
            <a:off x="762000" y="3048000"/>
            <a:ext cx="18288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0000"/>
                </a:solidFill>
                <a:latin typeface="Gill Sans"/>
                <a:ea typeface="Gill Sans"/>
                <a:cs typeface="Gill Sans"/>
                <a:sym typeface="Gill Sans"/>
              </a:rPr>
              <a:t>Note: only the orders that involve products with Natural Ash will be included in the final results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8"/>
          <p:cNvSpPr txBox="1"/>
          <p:nvPr>
            <p:ph idx="12" type="sldNum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4" name="Google Shape;394;p28"/>
          <p:cNvSpPr txBox="1"/>
          <p:nvPr>
            <p:ph idx="1" type="body"/>
          </p:nvPr>
        </p:nvSpPr>
        <p:spPr>
          <a:xfrm>
            <a:off x="1524000" y="945573"/>
            <a:ext cx="91440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192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28"/>
              <a:buNone/>
            </a:pPr>
            <a:r>
              <a:t/>
            </a:r>
            <a:endParaRPr sz="2800"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28"/>
              <a:buFont typeface="Noto Sans Symbols"/>
              <a:buNone/>
            </a:pPr>
            <a:r>
              <a:rPr lang="en-US" sz="2800"/>
              <a:t> </a:t>
            </a:r>
            <a:endParaRPr/>
          </a:p>
          <a:p>
            <a:pPr indent="-139192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28"/>
              <a:buNone/>
            </a:pPr>
            <a:r>
              <a:t/>
            </a:r>
            <a:endParaRPr sz="2800"/>
          </a:p>
        </p:txBody>
      </p:sp>
      <p:sp>
        <p:nvSpPr>
          <p:cNvPr id="395" name="Google Shape;395;p28"/>
          <p:cNvSpPr txBox="1"/>
          <p:nvPr/>
        </p:nvSpPr>
        <p:spPr>
          <a:xfrm>
            <a:off x="1905000" y="5291139"/>
            <a:ext cx="82296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0000"/>
                </a:solidFill>
                <a:latin typeface="Gill Sans"/>
                <a:ea typeface="Gill Sans"/>
                <a:cs typeface="Gill Sans"/>
                <a:sym typeface="Gill Sans"/>
              </a:rPr>
              <a:t>The WHERE clause normally cannot include aggregate functions. But because the aggregate is performed in the subquery, its result can be used in the outer query’s WHERE clause </a:t>
            </a:r>
            <a:endParaRPr/>
          </a:p>
        </p:txBody>
      </p:sp>
      <p:sp>
        <p:nvSpPr>
          <p:cNvPr id="396" name="Google Shape;396;p28"/>
          <p:cNvSpPr txBox="1"/>
          <p:nvPr/>
        </p:nvSpPr>
        <p:spPr>
          <a:xfrm>
            <a:off x="6270626" y="1468439"/>
            <a:ext cx="4308476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One column of the subquery is an aggregate function that has an alias name. That alias can then be referred to in the outer query</a:t>
            </a:r>
            <a:endParaRPr/>
          </a:p>
        </p:txBody>
      </p:sp>
      <p:sp>
        <p:nvSpPr>
          <p:cNvPr id="397" name="Google Shape;397;p28"/>
          <p:cNvSpPr txBox="1"/>
          <p:nvPr/>
        </p:nvSpPr>
        <p:spPr>
          <a:xfrm>
            <a:off x="1793876" y="1727201"/>
            <a:ext cx="3368675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90000"/>
                </a:solidFill>
                <a:latin typeface="Gill Sans"/>
                <a:ea typeface="Gill Sans"/>
                <a:cs typeface="Gill Sans"/>
                <a:sym typeface="Gill Sans"/>
              </a:rPr>
              <a:t>Subquery forms the derived table used in the FROM clause of the outer query</a:t>
            </a:r>
            <a:endParaRPr/>
          </a:p>
        </p:txBody>
      </p:sp>
      <p:sp>
        <p:nvSpPr>
          <p:cNvPr id="398" name="Google Shape;398;p28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ookman Old Style"/>
              <a:buNone/>
            </a:pPr>
            <a:r>
              <a:rPr lang="en-US" sz="2600"/>
              <a:t>Show all products whose standard price is higher than the average price – 1 (using derived table)</a:t>
            </a:r>
            <a:endParaRPr/>
          </a:p>
        </p:txBody>
      </p:sp>
      <p:sp>
        <p:nvSpPr>
          <p:cNvPr id="399" name="Google Shape;399;p28"/>
          <p:cNvSpPr/>
          <p:nvPr/>
        </p:nvSpPr>
        <p:spPr>
          <a:xfrm>
            <a:off x="1793876" y="3067470"/>
            <a:ext cx="8340725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SELECT ProductDescription, ProductStandardPrice, AvgPrice</a:t>
            </a:r>
            <a:endParaRPr sz="2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FROM Product_T, (SELECT AVG(ProductStandardPrice) AS AvgPrice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                     FROM Product_T)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WHERE ProductStandardPrice&gt;AvgPrice;</a:t>
            </a:r>
            <a:endParaRPr/>
          </a:p>
        </p:txBody>
      </p:sp>
      <p:sp>
        <p:nvSpPr>
          <p:cNvPr id="400" name="Google Shape;400;p28"/>
          <p:cNvSpPr/>
          <p:nvPr/>
        </p:nvSpPr>
        <p:spPr>
          <a:xfrm>
            <a:off x="3962400" y="3581978"/>
            <a:ext cx="5791200" cy="990023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01" name="Google Shape;401;p28"/>
          <p:cNvCxnSpPr>
            <a:stCxn id="397" idx="2"/>
          </p:cNvCxnSpPr>
          <p:nvPr/>
        </p:nvCxnSpPr>
        <p:spPr>
          <a:xfrm>
            <a:off x="3478214" y="2743201"/>
            <a:ext cx="865200" cy="838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2" name="Google Shape;402;p28"/>
          <p:cNvSpPr/>
          <p:nvPr/>
        </p:nvSpPr>
        <p:spPr>
          <a:xfrm>
            <a:off x="5029200" y="3733800"/>
            <a:ext cx="4724400" cy="381000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03" name="Google Shape;403;p28"/>
          <p:cNvCxnSpPr/>
          <p:nvPr/>
        </p:nvCxnSpPr>
        <p:spPr>
          <a:xfrm flipH="1">
            <a:off x="8610600" y="2448342"/>
            <a:ext cx="838200" cy="1285458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4" name="Google Shape;404;p28"/>
          <p:cNvSpPr/>
          <p:nvPr/>
        </p:nvSpPr>
        <p:spPr>
          <a:xfrm>
            <a:off x="1793876" y="4667671"/>
            <a:ext cx="5064125" cy="52345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05" name="Google Shape;405;p28"/>
          <p:cNvCxnSpPr/>
          <p:nvPr/>
        </p:nvCxnSpPr>
        <p:spPr>
          <a:xfrm rot="10800000">
            <a:off x="6858000" y="4953000"/>
            <a:ext cx="1295400" cy="338138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9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ookman Old Style"/>
              <a:buNone/>
            </a:pPr>
            <a:r>
              <a:rPr lang="en-US" sz="2600"/>
              <a:t>Show all products whose standard price is higher than the average price – 2 (option 2)</a:t>
            </a:r>
            <a:endParaRPr/>
          </a:p>
        </p:txBody>
      </p:sp>
      <p:sp>
        <p:nvSpPr>
          <p:cNvPr id="412" name="Google Shape;412;p29"/>
          <p:cNvSpPr txBox="1"/>
          <p:nvPr>
            <p:ph idx="12" type="sldNum"/>
          </p:nvPr>
        </p:nvSpPr>
        <p:spPr>
          <a:xfrm>
            <a:off x="9550400" y="6324600"/>
            <a:ext cx="2438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3" name="Google Shape;413;p29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28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/>
              <a:t>SELECT ProductDescription, ProductStandardPrice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/>
              <a:t>FROM Product_T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/>
              <a:t>WHERE ProductStandardPrice &gt; (SELECT AVG(ProductStandardPrice) AS AvgPrice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/>
              <a:t>                                                   FROM Product_T);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Processing Multiple Tables – JOIN</a:t>
            </a:r>
            <a:endParaRPr/>
          </a:p>
        </p:txBody>
      </p:sp>
      <p:sp>
        <p:nvSpPr>
          <p:cNvPr id="163" name="Google Shape;163;p3"/>
          <p:cNvSpPr txBox="1"/>
          <p:nvPr>
            <p:ph idx="12" type="sldNum"/>
          </p:nvPr>
        </p:nvSpPr>
        <p:spPr>
          <a:xfrm>
            <a:off x="9550400" y="6324600"/>
            <a:ext cx="2438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3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36"/>
              <a:buChar char="🞂"/>
            </a:pPr>
            <a:r>
              <a:rPr lang="en-US" sz="3600"/>
              <a:t>Join </a:t>
            </a:r>
            <a:r>
              <a:rPr lang="en-US"/>
              <a:t>– A relational operation that causes two or more tables with a common domain to be combined into a single table or view </a:t>
            </a:r>
            <a:endParaRPr/>
          </a:p>
          <a:p>
            <a:pPr indent="-274319" lvl="1" marL="54864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Equi-join – A join in which the joining condition is based on equality between values in the common columns (common columns appear redundantly in the result table)</a:t>
            </a:r>
            <a:endParaRPr/>
          </a:p>
          <a:p>
            <a:pPr indent="-158496" lvl="1" marL="54864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sz="2400"/>
          </a:p>
          <a:p>
            <a:pPr indent="-274319" lvl="1" marL="54864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Natural join – An equi-join in which one of the duplicate columns is eliminated in the result table</a:t>
            </a:r>
            <a:endParaRPr/>
          </a:p>
        </p:txBody>
      </p:sp>
      <p:sp>
        <p:nvSpPr>
          <p:cNvPr id="165" name="Google Shape;165;p3"/>
          <p:cNvSpPr txBox="1"/>
          <p:nvPr/>
        </p:nvSpPr>
        <p:spPr>
          <a:xfrm>
            <a:off x="1828800" y="5029200"/>
            <a:ext cx="8534400" cy="120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common columns in joined tables are usually the primary key of the dominant table and the foreign key of the dependent table in 1:M relationships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0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Combing Queries - Union</a:t>
            </a:r>
            <a:endParaRPr/>
          </a:p>
        </p:txBody>
      </p:sp>
      <p:sp>
        <p:nvSpPr>
          <p:cNvPr id="419" name="Google Shape;419;p30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6000"/>
              <a:buNone/>
            </a:pPr>
            <a:r>
              <a:rPr lang="en-US" sz="2400">
                <a:solidFill>
                  <a:srgbClr val="0070C0"/>
                </a:solidFill>
              </a:rPr>
              <a:t>SELECT C1.CustomerID, CustomerName, OrderedQuantity, 'Largest Quantity' AS Quantity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 sz="2400">
                <a:solidFill>
                  <a:srgbClr val="0070C0"/>
                </a:solidFill>
              </a:rPr>
              <a:t>FROM Customer_T C1,Order_T O1, OrderLine_T Q1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 sz="2400">
                <a:solidFill>
                  <a:srgbClr val="0070C0"/>
                </a:solidFill>
              </a:rPr>
              <a:t>     WHERE C1.CustomerID = O1.CustomerID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 sz="2400">
                <a:solidFill>
                  <a:srgbClr val="0070C0"/>
                </a:solidFill>
              </a:rPr>
              <a:t>     AND O1.OrderID = Q1.OrderID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 sz="2400">
                <a:solidFill>
                  <a:srgbClr val="0070C0"/>
                </a:solidFill>
              </a:rPr>
              <a:t>     AND OrderedQuantity =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 sz="2400">
                <a:solidFill>
                  <a:srgbClr val="00B050"/>
                </a:solidFill>
              </a:rPr>
              <a:t>     (SELECT MAX(OrderedQuantity)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 sz="2400">
                <a:solidFill>
                  <a:srgbClr val="00B050"/>
                </a:solidFill>
              </a:rPr>
              <a:t>     FROM OrderLine_T)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 sz="2400">
                <a:solidFill>
                  <a:srgbClr val="FF0000"/>
                </a:solidFill>
              </a:rPr>
              <a:t>UNION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 sz="2400">
                <a:solidFill>
                  <a:srgbClr val="0070C0"/>
                </a:solidFill>
              </a:rPr>
              <a:t>SELECT C1.CustomerID, CustomerName, OrderedQuantity, 'Smallest Quantity'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 sz="2400">
                <a:solidFill>
                  <a:srgbClr val="0070C0"/>
                </a:solidFill>
              </a:rPr>
              <a:t>FROM Customer_T C1, Order_T O1, OrderLine_T Q1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 sz="2400">
                <a:solidFill>
                  <a:srgbClr val="0070C0"/>
                </a:solidFill>
              </a:rPr>
              <a:t>     WHERE C1.CustomerID = O1.CustomerID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 sz="2400">
                <a:solidFill>
                  <a:srgbClr val="0070C0"/>
                </a:solidFill>
              </a:rPr>
              <a:t>     AND O1.OrderID = Q1.OrderID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 sz="2400">
                <a:solidFill>
                  <a:srgbClr val="0070C0"/>
                </a:solidFill>
              </a:rPr>
              <a:t>     AND OrderedQuantity =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 sz="2400">
                <a:solidFill>
                  <a:srgbClr val="00B050"/>
                </a:solidFill>
              </a:rPr>
              <a:t>       (SELECT MIN(OrderedQuantity)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 sz="2400">
                <a:solidFill>
                  <a:srgbClr val="00B050"/>
                </a:solidFill>
              </a:rPr>
              <a:t>       FROM OrderLine_T)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 sz="2400"/>
              <a:t>ORDER BY 3;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1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Combing Queries – Union (Explanation)</a:t>
            </a:r>
            <a:endParaRPr/>
          </a:p>
        </p:txBody>
      </p:sp>
      <p:pic>
        <p:nvPicPr>
          <p:cNvPr id="425" name="Google Shape;425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447800"/>
            <a:ext cx="8153400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2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Bookman Old Style"/>
              <a:buNone/>
            </a:pPr>
            <a:r>
              <a:rPr lang="en-US">
                <a:solidFill>
                  <a:srgbClr val="FF0000"/>
                </a:solidFill>
              </a:rPr>
              <a:t>Tips for Developing Queries</a:t>
            </a:r>
            <a:endParaRPr/>
          </a:p>
        </p:txBody>
      </p:sp>
      <p:sp>
        <p:nvSpPr>
          <p:cNvPr id="431" name="Google Shape;431;p32"/>
          <p:cNvSpPr txBox="1"/>
          <p:nvPr>
            <p:ph idx="12" type="sldNum"/>
          </p:nvPr>
        </p:nvSpPr>
        <p:spPr>
          <a:xfrm>
            <a:off x="9550400" y="6324600"/>
            <a:ext cx="2438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2" name="Google Shape;432;p32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Review ERD; be familiar with the data model (entities and relationships)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Understand the desired results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Know the attributes desired in result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Identify the entities that contain desired attributes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Construct a WHERE equality for each link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Fine tune with GROUP BY and HAVING clauses if needed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Consider the effect on unusual data</a:t>
            </a: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3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Query Efficiency Considerations</a:t>
            </a:r>
            <a:endParaRPr/>
          </a:p>
        </p:txBody>
      </p:sp>
      <p:sp>
        <p:nvSpPr>
          <p:cNvPr id="439" name="Google Shape;439;p33"/>
          <p:cNvSpPr txBox="1"/>
          <p:nvPr>
            <p:ph idx="12" type="sldNum"/>
          </p:nvPr>
        </p:nvSpPr>
        <p:spPr>
          <a:xfrm>
            <a:off x="9550400" y="6324600"/>
            <a:ext cx="2438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0" name="Google Shape;440;p33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Instead of SELECT *, identify the specific attributes in the SELECT clause; this helps reduce network traffic of result set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Limit the number of subqueries; try to make everything done in a single query if possible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If data is to be used many times, make a separate query and store its results rather than performing the query repeatedly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Triggers and Routines</a:t>
            </a:r>
            <a:endParaRPr/>
          </a:p>
        </p:txBody>
      </p:sp>
      <p:sp>
        <p:nvSpPr>
          <p:cNvPr id="446" name="Google Shape;446;p34"/>
          <p:cNvSpPr txBox="1"/>
          <p:nvPr>
            <p:ph idx="12" type="sldNum"/>
          </p:nvPr>
        </p:nvSpPr>
        <p:spPr>
          <a:xfrm>
            <a:off x="9550400" y="6324600"/>
            <a:ext cx="2438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7" name="Google Shape;447;p34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b="1" lang="en-US"/>
              <a:t>Routines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Program modules that execute on demand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b="1" lang="en-US"/>
              <a:t>Functions </a:t>
            </a:r>
            <a:r>
              <a:rPr lang="en-US"/>
              <a:t>– routines that return values and take input parameters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b="1" lang="en-US"/>
              <a:t>Procedures </a:t>
            </a:r>
            <a:r>
              <a:rPr lang="en-US"/>
              <a:t>– routines that do not return values and can take input or output parameters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b="1" lang="en-US"/>
              <a:t>Triggers </a:t>
            </a:r>
            <a:r>
              <a:rPr lang="en-US"/>
              <a:t>– routines that execute in response to a database event (INSERT, UPDATE, or DELETE)</a:t>
            </a:r>
            <a:endParaRPr/>
          </a:p>
          <a:p>
            <a:pPr indent="-163322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5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Triggers and Routines</a:t>
            </a:r>
            <a:endParaRPr/>
          </a:p>
        </p:txBody>
      </p:sp>
      <p:sp>
        <p:nvSpPr>
          <p:cNvPr id="453" name="Google Shape;453;p35"/>
          <p:cNvSpPr txBox="1"/>
          <p:nvPr>
            <p:ph idx="12" type="sldNum"/>
          </p:nvPr>
        </p:nvSpPr>
        <p:spPr>
          <a:xfrm>
            <a:off x="9550400" y="6324600"/>
            <a:ext cx="2438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4" name="Google Shape;454;p35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b="1" lang="en-US"/>
              <a:t>Routines </a:t>
            </a:r>
            <a:r>
              <a:rPr lang="en-US"/>
              <a:t>– Program modules that execute on demand (do not run automatically)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Routines have been developed to address shortcomings of SQL as an application development language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Routines must be explicitly called</a:t>
            </a:r>
            <a:endParaRPr/>
          </a:p>
          <a:p>
            <a:pPr indent="-228600" lvl="2" marL="82296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20"/>
              <a:buChar char="🞂"/>
            </a:pPr>
            <a:r>
              <a:rPr b="1" lang="en-US"/>
              <a:t>Functions </a:t>
            </a:r>
            <a:r>
              <a:rPr lang="en-US"/>
              <a:t>– Routines that return values and take input parameters</a:t>
            </a:r>
            <a:endParaRPr/>
          </a:p>
          <a:p>
            <a:pPr indent="-228600" lvl="2" marL="82296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20"/>
              <a:buChar char="🞂"/>
            </a:pPr>
            <a:r>
              <a:rPr b="1" lang="en-US"/>
              <a:t>Procedures </a:t>
            </a:r>
            <a:r>
              <a:rPr lang="en-US"/>
              <a:t>– Routines that do not return values and can take input or output parameters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b="1" lang="en-US"/>
              <a:t>Triggers </a:t>
            </a:r>
            <a:r>
              <a:rPr lang="en-US"/>
              <a:t>– Program modules that are considered (triggered) when a data modification (i.e., INSERT, UPDATE, DELETE) occurs or if certain data definitions are encountered (can run automatically when the trigger events occur)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Can be used to prevent unauthorized changes to the database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Can also be used to evaluate changes and take actions based on the nature of the changes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name.jpg" id="459" name="Google Shape;45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3838" y="787400"/>
            <a:ext cx="7391400" cy="542925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36"/>
          <p:cNvSpPr txBox="1"/>
          <p:nvPr>
            <p:ph idx="12" type="sldNum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1" name="Google Shape;461;p36"/>
          <p:cNvSpPr txBox="1"/>
          <p:nvPr/>
        </p:nvSpPr>
        <p:spPr>
          <a:xfrm>
            <a:off x="4192122" y="243184"/>
            <a:ext cx="45348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6-12: Routines vs. Triggers</a:t>
            </a:r>
            <a:endParaRPr/>
          </a:p>
        </p:txBody>
      </p:sp>
      <p:sp>
        <p:nvSpPr>
          <p:cNvPr id="462" name="Google Shape;462;p36"/>
          <p:cNvSpPr txBox="1"/>
          <p:nvPr/>
        </p:nvSpPr>
        <p:spPr>
          <a:xfrm>
            <a:off x="4294188" y="863600"/>
            <a:ext cx="40116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Procedures are called explicitly</a:t>
            </a:r>
            <a:endParaRPr/>
          </a:p>
        </p:txBody>
      </p:sp>
      <p:sp>
        <p:nvSpPr>
          <p:cNvPr id="463" name="Google Shape;463;p36"/>
          <p:cNvSpPr txBox="1"/>
          <p:nvPr/>
        </p:nvSpPr>
        <p:spPr>
          <a:xfrm>
            <a:off x="4875214" y="5702300"/>
            <a:ext cx="32781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Triggers are event-driven</a:t>
            </a:r>
            <a:endParaRPr/>
          </a:p>
        </p:txBody>
      </p:sp>
      <p:sp>
        <p:nvSpPr>
          <p:cNvPr id="464" name="Google Shape;464;p36"/>
          <p:cNvSpPr txBox="1"/>
          <p:nvPr/>
        </p:nvSpPr>
        <p:spPr>
          <a:xfrm>
            <a:off x="2667000" y="6019801"/>
            <a:ext cx="2590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adapted from Mullins, 1995.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7"/>
          <p:cNvSpPr txBox="1"/>
          <p:nvPr>
            <p:ph idx="12" type="sldNum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0" name="Google Shape;470;p37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FF0000"/>
                </a:solidFill>
              </a:rPr>
              <a:t>CREATE TRIGGER </a:t>
            </a:r>
            <a:r>
              <a:rPr lang="en-US">
                <a:solidFill>
                  <a:srgbClr val="0070C0"/>
                </a:solidFill>
              </a:rPr>
              <a:t>StandardPriceUpdate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FF0000"/>
                </a:solidFill>
              </a:rPr>
              <a:t>AFTER</a:t>
            </a:r>
            <a:r>
              <a:rPr lang="en-US"/>
              <a:t> UPDATE OF ProductStandardPrice ON Product_T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FOR EACH ROW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INSERT INTO </a:t>
            </a:r>
            <a:r>
              <a:rPr lang="en-US">
                <a:solidFill>
                  <a:srgbClr val="00B050"/>
                </a:solidFill>
              </a:rPr>
              <a:t>PriceUpdates_T</a:t>
            </a:r>
            <a:r>
              <a:rPr lang="en-US"/>
              <a:t> VALUES (ProductDescription, SYSDATE, ProductStandardPrice);</a:t>
            </a:r>
            <a:endParaRPr/>
          </a:p>
        </p:txBody>
      </p:sp>
      <p:sp>
        <p:nvSpPr>
          <p:cNvPr id="471" name="Google Shape;471;p37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An Example of Triggers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Processing Multiple Tables – JOIN (Cont.)</a:t>
            </a:r>
            <a:endParaRPr/>
          </a:p>
        </p:txBody>
      </p:sp>
      <p:sp>
        <p:nvSpPr>
          <p:cNvPr id="171" name="Google Shape;171;p4"/>
          <p:cNvSpPr txBox="1"/>
          <p:nvPr>
            <p:ph idx="12" type="sldNum"/>
          </p:nvPr>
        </p:nvSpPr>
        <p:spPr>
          <a:xfrm>
            <a:off x="9550400" y="6324600"/>
            <a:ext cx="2438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4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1" marL="5486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8"/>
              <a:buChar char="🞂"/>
            </a:pPr>
            <a:r>
              <a:rPr lang="en-US" sz="3300"/>
              <a:t>Outer join </a:t>
            </a:r>
            <a:r>
              <a:rPr lang="en-US"/>
              <a:t>– </a:t>
            </a:r>
            <a:r>
              <a:rPr lang="en-US" sz="2500"/>
              <a:t>A join in which rows that do not have matching values in common columns are nonetheless included in the result table</a:t>
            </a:r>
            <a:endParaRPr/>
          </a:p>
          <a:p>
            <a:pPr indent="-228600" lvl="2" marL="82296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672"/>
              <a:buChar char="🞂"/>
            </a:pPr>
            <a:r>
              <a:rPr lang="en-US" sz="2200"/>
              <a:t>As opposed to </a:t>
            </a:r>
            <a:r>
              <a:rPr i="1" lang="en-US" sz="2200"/>
              <a:t>inner</a:t>
            </a:r>
            <a:r>
              <a:rPr lang="en-US" sz="2200"/>
              <a:t> join, in which rows must have matching values in order to appear in the result table</a:t>
            </a:r>
            <a:endParaRPr/>
          </a:p>
          <a:p>
            <a:pPr indent="-274320" lvl="1" marL="54864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900"/>
              <a:buFont typeface="Noto Sans Symbols"/>
              <a:buNone/>
            </a:pPr>
            <a:r>
              <a:t/>
            </a:r>
            <a:endParaRPr sz="2500"/>
          </a:p>
          <a:p>
            <a:pPr indent="-274320" lvl="1" marL="54864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508"/>
              <a:buChar char="🞂"/>
            </a:pPr>
            <a:r>
              <a:rPr lang="en-US" sz="3300"/>
              <a:t>Union join </a:t>
            </a:r>
            <a:r>
              <a:rPr lang="en-US"/>
              <a:t>– </a:t>
            </a:r>
            <a:r>
              <a:rPr lang="en-US" sz="2500"/>
              <a:t>Including all columns from each table in the join, and an instance for each row of each table</a:t>
            </a:r>
            <a:endParaRPr/>
          </a:p>
          <a:p>
            <a:pPr indent="-153670" lvl="1" marL="54864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500"/>
          </a:p>
          <a:p>
            <a:pPr indent="-274319" lvl="1" marL="54864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432"/>
              <a:buChar char="🞂"/>
            </a:pPr>
            <a:r>
              <a:rPr lang="en-US" sz="3200"/>
              <a:t>Self join </a:t>
            </a:r>
            <a:r>
              <a:rPr lang="en-US" sz="2400"/>
              <a:t>– Matching rows of a table with other rows from the same table</a:t>
            </a:r>
            <a:endParaRPr/>
          </a:p>
          <a:p>
            <a:pPr indent="-153670" lvl="1" marL="54864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"/>
          <p:cNvSpPr txBox="1"/>
          <p:nvPr>
            <p:ph idx="12" type="sldNum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Noname.jpg" id="178" name="Google Shape;17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8364" y="1690688"/>
            <a:ext cx="8010525" cy="42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5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</a:pPr>
            <a:r>
              <a:rPr lang="en-US"/>
              <a:t>Figure 6-2: Visualization of different join types with results returned in shaded area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</a:pPr>
            <a:r>
              <a:rPr lang="en-US"/>
              <a:t>Figure 6-1: Pine Valley Furniture Company Customer_T and Order_T tables</a:t>
            </a:r>
            <a:endParaRPr/>
          </a:p>
        </p:txBody>
      </p:sp>
      <p:sp>
        <p:nvSpPr>
          <p:cNvPr id="185" name="Google Shape;185;p6"/>
          <p:cNvSpPr txBox="1"/>
          <p:nvPr>
            <p:ph idx="12" type="sldNum"/>
          </p:nvPr>
        </p:nvSpPr>
        <p:spPr>
          <a:xfrm>
            <a:off x="8686800" y="6324600"/>
            <a:ext cx="161925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6"/>
          <p:cNvSpPr txBox="1"/>
          <p:nvPr/>
        </p:nvSpPr>
        <p:spPr>
          <a:xfrm>
            <a:off x="2832607" y="5727056"/>
            <a:ext cx="65267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990000"/>
                </a:solidFill>
                <a:latin typeface="Gill Sans"/>
                <a:ea typeface="Gill Sans"/>
                <a:cs typeface="Gill Sans"/>
                <a:sym typeface="Gill Sans"/>
              </a:rPr>
              <a:t>These tables are used in queries in following slides.</a:t>
            </a:r>
            <a:endParaRPr/>
          </a:p>
        </p:txBody>
      </p:sp>
      <p:pic>
        <p:nvPicPr>
          <p:cNvPr descr="Noname.gif" id="187" name="Google Shape;18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5950" y="1600200"/>
            <a:ext cx="8420100" cy="3900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Equi-Join Example</a:t>
            </a:r>
            <a:endParaRPr/>
          </a:p>
        </p:txBody>
      </p:sp>
      <p:sp>
        <p:nvSpPr>
          <p:cNvPr id="194" name="Google Shape;194;p7"/>
          <p:cNvSpPr txBox="1"/>
          <p:nvPr>
            <p:ph idx="12" type="sldNum"/>
          </p:nvPr>
        </p:nvSpPr>
        <p:spPr>
          <a:xfrm>
            <a:off x="9550400" y="6324600"/>
            <a:ext cx="2438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7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888"/>
              <a:buChar char="🞂"/>
            </a:pPr>
            <a:r>
              <a:rPr lang="en-US" sz="3800"/>
              <a:t>Q1.1: For each customer who placed an order, what is the customer’s name and OrderID?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/>
              <a:t>SELECT Customer_T.CustomerID, CustomerName, OrderID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24"/>
              <a:buNone/>
            </a:pPr>
            <a:r>
              <a:rPr lang="en-US" sz="2400"/>
              <a:t>FROM Customer_T, Order_T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24"/>
              <a:buNone/>
            </a:pPr>
            <a:r>
              <a:rPr lang="en-US" sz="2400"/>
              <a:t>WHERE Customer_T.CustomerID=Order_T.CustomerID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24"/>
              <a:buNone/>
            </a:pPr>
            <a:r>
              <a:rPr lang="en-US" sz="2400"/>
              <a:t>ORDER BY OrderID;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196" name="Google Shape;196;p7"/>
          <p:cNvSpPr/>
          <p:nvPr/>
        </p:nvSpPr>
        <p:spPr>
          <a:xfrm>
            <a:off x="1828800" y="4191001"/>
            <a:ext cx="6934200" cy="49714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7" name="Google Shape;197;p7"/>
          <p:cNvSpPr/>
          <p:nvPr/>
        </p:nvSpPr>
        <p:spPr>
          <a:xfrm>
            <a:off x="1752600" y="3316539"/>
            <a:ext cx="3200400" cy="381001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7234490" y="3336523"/>
            <a:ext cx="1071310" cy="381001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" name="Google Shape;199;p7"/>
          <p:cNvSpPr txBox="1"/>
          <p:nvPr/>
        </p:nvSpPr>
        <p:spPr>
          <a:xfrm>
            <a:off x="8963962" y="4995614"/>
            <a:ext cx="10039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Equi-Join</a:t>
            </a:r>
            <a:endParaRPr/>
          </a:p>
        </p:txBody>
      </p:sp>
      <p:cxnSp>
        <p:nvCxnSpPr>
          <p:cNvPr id="200" name="Google Shape;200;p7"/>
          <p:cNvCxnSpPr/>
          <p:nvPr/>
        </p:nvCxnSpPr>
        <p:spPr>
          <a:xfrm rot="10800000">
            <a:off x="6096000" y="4572002"/>
            <a:ext cx="2890428" cy="597131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1" name="Google Shape;201;p7"/>
          <p:cNvSpPr txBox="1"/>
          <p:nvPr/>
        </p:nvSpPr>
        <p:spPr>
          <a:xfrm>
            <a:off x="5866802" y="2525865"/>
            <a:ext cx="2057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Why the difference?</a:t>
            </a:r>
            <a:endParaRPr/>
          </a:p>
        </p:txBody>
      </p:sp>
      <p:cxnSp>
        <p:nvCxnSpPr>
          <p:cNvPr id="202" name="Google Shape;202;p7"/>
          <p:cNvCxnSpPr/>
          <p:nvPr/>
        </p:nvCxnSpPr>
        <p:spPr>
          <a:xfrm flipH="1">
            <a:off x="4572000" y="2895198"/>
            <a:ext cx="1981200" cy="305202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3" name="Google Shape;203;p7"/>
          <p:cNvCxnSpPr/>
          <p:nvPr/>
        </p:nvCxnSpPr>
        <p:spPr>
          <a:xfrm>
            <a:off x="6705601" y="2895198"/>
            <a:ext cx="1219200" cy="421341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INNER Join Example</a:t>
            </a:r>
            <a:endParaRPr/>
          </a:p>
        </p:txBody>
      </p:sp>
      <p:sp>
        <p:nvSpPr>
          <p:cNvPr id="210" name="Google Shape;210;p8"/>
          <p:cNvSpPr txBox="1"/>
          <p:nvPr>
            <p:ph idx="12" type="sldNum"/>
          </p:nvPr>
        </p:nvSpPr>
        <p:spPr>
          <a:xfrm>
            <a:off x="9550400" y="6324600"/>
            <a:ext cx="2438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8"/>
          <p:cNvSpPr txBox="1"/>
          <p:nvPr>
            <p:ph idx="1" type="body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Q 1.2 For each customer who placed an order, what is the customer’s name and order number?</a:t>
            </a:r>
            <a:endParaRPr/>
          </a:p>
          <a:p>
            <a:pPr indent="-139192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28"/>
              <a:buNone/>
            </a:pPr>
            <a:r>
              <a:t/>
            </a:r>
            <a:endParaRPr sz="2800"/>
          </a:p>
          <a:p>
            <a:pPr indent="-139192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28"/>
              <a:buNone/>
            </a:pPr>
            <a:r>
              <a:t/>
            </a:r>
            <a:endParaRPr sz="2800"/>
          </a:p>
          <a:p>
            <a:pPr indent="-139192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28"/>
              <a:buNone/>
            </a:pPr>
            <a:r>
              <a:t/>
            </a:r>
            <a:endParaRPr sz="2800"/>
          </a:p>
          <a:p>
            <a:pPr indent="-139192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28"/>
              <a:buNone/>
            </a:pPr>
            <a:r>
              <a:t/>
            </a:r>
            <a:endParaRPr sz="2800"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The result of this INNER JOIN is the same as the previous Equi-Join, however: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🞂"/>
            </a:pPr>
            <a:r>
              <a:rPr lang="en-US" sz="2500">
                <a:solidFill>
                  <a:srgbClr val="FF0000"/>
                </a:solidFill>
              </a:rPr>
              <a:t>No need to use WHERE clause</a:t>
            </a:r>
            <a:endParaRPr/>
          </a:p>
          <a:p>
            <a:pPr indent="-274320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🞂"/>
            </a:pPr>
            <a:r>
              <a:rPr lang="en-US" sz="2500">
                <a:solidFill>
                  <a:srgbClr val="FF0000"/>
                </a:solidFill>
              </a:rPr>
              <a:t>Other conditions can be specified in WHERE clause to refine the result</a:t>
            </a:r>
            <a:endParaRPr/>
          </a:p>
          <a:p>
            <a:pPr indent="-153670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500"/>
          </a:p>
          <a:p>
            <a:pPr indent="-139192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28"/>
              <a:buNone/>
            </a:pPr>
            <a:r>
              <a:t/>
            </a:r>
            <a:endParaRPr sz="2800"/>
          </a:p>
          <a:p>
            <a:pPr indent="-274320" lvl="1" marL="5486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68"/>
              <a:buFont typeface="Noto Sans Symbols"/>
              <a:buNone/>
            </a:pPr>
            <a:r>
              <a:t/>
            </a:r>
            <a:endParaRPr sz="1800"/>
          </a:p>
        </p:txBody>
      </p:sp>
      <p:sp>
        <p:nvSpPr>
          <p:cNvPr id="212" name="Google Shape;212;p8"/>
          <p:cNvSpPr txBox="1"/>
          <p:nvPr/>
        </p:nvSpPr>
        <p:spPr>
          <a:xfrm>
            <a:off x="2667000" y="2362200"/>
            <a:ext cx="71628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SELECT Customer_T.CustomerID, CustomerName, OrderID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FROM Customer_T </a:t>
            </a:r>
            <a:r>
              <a:rPr b="1"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INNER JOIN 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Order_T </a:t>
            </a:r>
            <a:r>
              <a:rPr b="1" lang="en-US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ON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Customer_T.CustomerID=Order_T.CustomerID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ORDER BY OrderID;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1828800"/>
            <a:ext cx="64008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9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Result of Slide 7 and (or) Slide 8</a:t>
            </a:r>
            <a:endParaRPr/>
          </a:p>
        </p:txBody>
      </p:sp>
      <p:sp>
        <p:nvSpPr>
          <p:cNvPr id="219" name="Google Shape;219;p9"/>
          <p:cNvSpPr txBox="1"/>
          <p:nvPr>
            <p:ph idx="12" type="sldNum"/>
          </p:nvPr>
        </p:nvSpPr>
        <p:spPr>
          <a:xfrm>
            <a:off x="7924800" y="6356350"/>
            <a:ext cx="3657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igin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cademic Literature 16x9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2012-09-04T03:59:34Z</dcterms:created>
  <dc:creator>Haiyan Huang</dc:creator>
</cp:coreProperties>
</file>