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648" r:id="rId2"/>
  </p:sldMasterIdLst>
  <p:notesMasterIdLst>
    <p:notesMasterId r:id="rId66"/>
  </p:notesMasterIdLst>
  <p:sldIdLst>
    <p:sldId id="391" r:id="rId3"/>
    <p:sldId id="259" r:id="rId4"/>
    <p:sldId id="363" r:id="rId5"/>
    <p:sldId id="362" r:id="rId6"/>
    <p:sldId id="260" r:id="rId7"/>
    <p:sldId id="261" r:id="rId8"/>
    <p:sldId id="311" r:id="rId9"/>
    <p:sldId id="263" r:id="rId10"/>
    <p:sldId id="262" r:id="rId11"/>
    <p:sldId id="270" r:id="rId12"/>
    <p:sldId id="271" r:id="rId13"/>
    <p:sldId id="272" r:id="rId14"/>
    <p:sldId id="275" r:id="rId15"/>
    <p:sldId id="276" r:id="rId16"/>
    <p:sldId id="277" r:id="rId17"/>
    <p:sldId id="278" r:id="rId18"/>
    <p:sldId id="279" r:id="rId19"/>
    <p:sldId id="307" r:id="rId20"/>
    <p:sldId id="280" r:id="rId21"/>
    <p:sldId id="281" r:id="rId22"/>
    <p:sldId id="282" r:id="rId23"/>
    <p:sldId id="283" r:id="rId24"/>
    <p:sldId id="308" r:id="rId25"/>
    <p:sldId id="284" r:id="rId26"/>
    <p:sldId id="285" r:id="rId27"/>
    <p:sldId id="287" r:id="rId28"/>
    <p:sldId id="288" r:id="rId29"/>
    <p:sldId id="309" r:id="rId30"/>
    <p:sldId id="291" r:id="rId31"/>
    <p:sldId id="292" r:id="rId32"/>
    <p:sldId id="293" r:id="rId33"/>
    <p:sldId id="295" r:id="rId34"/>
    <p:sldId id="296" r:id="rId35"/>
    <p:sldId id="360" r:id="rId36"/>
    <p:sldId id="294" r:id="rId37"/>
    <p:sldId id="305" r:id="rId38"/>
    <p:sldId id="306" r:id="rId39"/>
    <p:sldId id="298" r:id="rId40"/>
    <p:sldId id="299" r:id="rId41"/>
    <p:sldId id="300" r:id="rId42"/>
    <p:sldId id="361" r:id="rId43"/>
    <p:sldId id="301" r:id="rId44"/>
    <p:sldId id="302" r:id="rId45"/>
    <p:sldId id="364" r:id="rId46"/>
    <p:sldId id="368" r:id="rId47"/>
    <p:sldId id="369" r:id="rId48"/>
    <p:sldId id="392" r:id="rId49"/>
    <p:sldId id="370"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228" y="11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421F2B-82AA-43A0-AC16-B0E1C4F766C3}" type="datetimeFigureOut">
              <a:rPr lang="en-US" smtClean="0"/>
              <a:pPr/>
              <a:t>11/22/2022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9AE5A-AC5D-43DA-86D5-D58F1BC3AD95}" type="slidenum">
              <a:rPr lang="en-US" smtClean="0"/>
              <a:pPr/>
              <a:t>‹#›</a:t>
            </a:fld>
            <a:endParaRPr lang="en-US" dirty="0"/>
          </a:p>
        </p:txBody>
      </p:sp>
    </p:spTree>
    <p:extLst>
      <p:ext uri="{BB962C8B-B14F-4D97-AF65-F5344CB8AC3E}">
        <p14:creationId xmlns:p14="http://schemas.microsoft.com/office/powerpoint/2010/main" val="232662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93700" y="692150"/>
            <a:ext cx="6070600" cy="3416300"/>
          </a:xfrm>
          <a:ln/>
        </p:spPr>
      </p:sp>
      <p:sp>
        <p:nvSpPr>
          <p:cNvPr id="49155"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6093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393700" y="692150"/>
            <a:ext cx="6070600" cy="3416300"/>
          </a:xfrm>
          <a:ln/>
        </p:spPr>
      </p:sp>
      <p:sp>
        <p:nvSpPr>
          <p:cNvPr id="50179"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50737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93700" y="692150"/>
            <a:ext cx="6070600" cy="3416300"/>
          </a:xfrm>
          <a:ln/>
        </p:spPr>
      </p:sp>
      <p:sp>
        <p:nvSpPr>
          <p:cNvPr id="52227"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70728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93700" y="692150"/>
            <a:ext cx="6070600" cy="3416300"/>
          </a:xfrm>
          <a:ln/>
        </p:spPr>
      </p:sp>
      <p:sp>
        <p:nvSpPr>
          <p:cNvPr id="53251"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92577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9AE5A-AC5D-43DA-86D5-D58F1BC3AD95}" type="slidenum">
              <a:rPr lang="en-US" smtClean="0"/>
              <a:pPr/>
              <a:t>15</a:t>
            </a:fld>
            <a:endParaRPr lang="en-US" dirty="0"/>
          </a:p>
        </p:txBody>
      </p:sp>
    </p:spTree>
    <p:extLst>
      <p:ext uri="{BB962C8B-B14F-4D97-AF65-F5344CB8AC3E}">
        <p14:creationId xmlns:p14="http://schemas.microsoft.com/office/powerpoint/2010/main" val="3265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93700" y="692150"/>
            <a:ext cx="6070600" cy="3416300"/>
          </a:xfrm>
          <a:ln/>
        </p:spPr>
      </p:sp>
      <p:sp>
        <p:nvSpPr>
          <p:cNvPr id="54275"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96032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93700" y="692150"/>
            <a:ext cx="6070600" cy="3416300"/>
          </a:xfrm>
          <a:ln/>
        </p:spPr>
      </p:sp>
      <p:sp>
        <p:nvSpPr>
          <p:cNvPr id="55299"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2686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EE455D-32C4-4768-90D0-2E849C0211E5}" type="slidenum">
              <a:rPr lang="en-US" smtClean="0"/>
              <a:pPr/>
              <a:t>19</a:t>
            </a:fld>
            <a:endParaRPr lang="en-US" dirty="0"/>
          </a:p>
        </p:txBody>
      </p:sp>
    </p:spTree>
    <p:extLst>
      <p:ext uri="{BB962C8B-B14F-4D97-AF65-F5344CB8AC3E}">
        <p14:creationId xmlns:p14="http://schemas.microsoft.com/office/powerpoint/2010/main" val="24052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393700" y="692150"/>
            <a:ext cx="6070600" cy="3416300"/>
          </a:xfrm>
          <a:ln/>
        </p:spPr>
      </p:sp>
      <p:sp>
        <p:nvSpPr>
          <p:cNvPr id="56323"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10709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393700" y="692150"/>
            <a:ext cx="6070600" cy="3416300"/>
          </a:xfrm>
          <a:ln/>
        </p:spPr>
      </p:sp>
      <p:sp>
        <p:nvSpPr>
          <p:cNvPr id="57347"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643841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393700" y="692150"/>
            <a:ext cx="6070600" cy="3416300"/>
          </a:xfrm>
          <a:ln/>
        </p:spPr>
      </p:sp>
      <p:sp>
        <p:nvSpPr>
          <p:cNvPr id="41987"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7725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393700" y="692150"/>
            <a:ext cx="6070600" cy="3416300"/>
          </a:xfrm>
          <a:ln/>
        </p:spPr>
      </p:sp>
      <p:sp>
        <p:nvSpPr>
          <p:cNvPr id="58371"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32371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93700" y="692150"/>
            <a:ext cx="6070600" cy="3416300"/>
          </a:xfrm>
          <a:ln/>
        </p:spPr>
      </p:sp>
      <p:sp>
        <p:nvSpPr>
          <p:cNvPr id="399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Arial" panose="020B0604020202020204" pitchFamily="34" charset="0"/>
            </a:endParaRPr>
          </a:p>
        </p:txBody>
      </p:sp>
    </p:spTree>
    <p:extLst>
      <p:ext uri="{BB962C8B-B14F-4D97-AF65-F5344CB8AC3E}">
        <p14:creationId xmlns:p14="http://schemas.microsoft.com/office/powerpoint/2010/main" val="823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393700" y="692150"/>
            <a:ext cx="6070600" cy="3416300"/>
          </a:xfrm>
          <a:ln/>
        </p:spPr>
      </p:sp>
      <p:sp>
        <p:nvSpPr>
          <p:cNvPr id="59395"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67766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393700" y="692150"/>
            <a:ext cx="6070600" cy="3416300"/>
          </a:xfrm>
          <a:ln/>
        </p:spPr>
      </p:sp>
      <p:sp>
        <p:nvSpPr>
          <p:cNvPr id="60419"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25013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9AE5A-AC5D-43DA-86D5-D58F1BC3AD95}" type="slidenum">
              <a:rPr lang="en-US" smtClean="0"/>
              <a:pPr/>
              <a:t>26</a:t>
            </a:fld>
            <a:endParaRPr lang="en-US" dirty="0"/>
          </a:p>
        </p:txBody>
      </p:sp>
    </p:spTree>
    <p:extLst>
      <p:ext uri="{BB962C8B-B14F-4D97-AF65-F5344CB8AC3E}">
        <p14:creationId xmlns:p14="http://schemas.microsoft.com/office/powerpoint/2010/main" val="225002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93700" y="692150"/>
            <a:ext cx="6070600" cy="3416300"/>
          </a:xfrm>
          <a:ln/>
        </p:spPr>
      </p:sp>
      <p:sp>
        <p:nvSpPr>
          <p:cNvPr id="62467"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49962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393700" y="692150"/>
            <a:ext cx="6070600" cy="3416300"/>
          </a:xfrm>
          <a:ln/>
        </p:spPr>
      </p:sp>
      <p:sp>
        <p:nvSpPr>
          <p:cNvPr id="65539"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125505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393700" y="692150"/>
            <a:ext cx="6070600" cy="3416300"/>
          </a:xfrm>
          <a:ln/>
        </p:spPr>
      </p:sp>
      <p:sp>
        <p:nvSpPr>
          <p:cNvPr id="66563"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97833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393700" y="692150"/>
            <a:ext cx="6070600" cy="3416300"/>
          </a:xfrm>
          <a:ln/>
        </p:spPr>
      </p:sp>
      <p:sp>
        <p:nvSpPr>
          <p:cNvPr id="67587"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32224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393700" y="692150"/>
            <a:ext cx="6070600" cy="3416300"/>
          </a:xfrm>
          <a:ln/>
        </p:spPr>
      </p:sp>
      <p:sp>
        <p:nvSpPr>
          <p:cNvPr id="68611"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68455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393700" y="692150"/>
            <a:ext cx="6070600" cy="3416300"/>
          </a:xfrm>
          <a:ln/>
        </p:spPr>
      </p:sp>
      <p:sp>
        <p:nvSpPr>
          <p:cNvPr id="41987"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8360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393700" y="692150"/>
            <a:ext cx="6070600" cy="3416300"/>
          </a:xfrm>
          <a:ln/>
        </p:spPr>
      </p:sp>
      <p:sp>
        <p:nvSpPr>
          <p:cNvPr id="70659"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36454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960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00172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08921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8006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9AE5A-AC5D-43DA-86D5-D58F1BC3AD95}" type="slidenum">
              <a:rPr lang="en-US" smtClean="0"/>
              <a:pPr/>
              <a:t>38</a:t>
            </a:fld>
            <a:endParaRPr lang="en-US" dirty="0"/>
          </a:p>
        </p:txBody>
      </p:sp>
    </p:spTree>
    <p:extLst>
      <p:ext uri="{BB962C8B-B14F-4D97-AF65-F5344CB8AC3E}">
        <p14:creationId xmlns:p14="http://schemas.microsoft.com/office/powerpoint/2010/main" val="274735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393700" y="692150"/>
            <a:ext cx="6070600" cy="3416300"/>
          </a:xfrm>
          <a:ln/>
        </p:spPr>
      </p:sp>
      <p:sp>
        <p:nvSpPr>
          <p:cNvPr id="72707"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02107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393700" y="692150"/>
            <a:ext cx="6070600" cy="3416300"/>
          </a:xfrm>
          <a:ln/>
        </p:spPr>
      </p:sp>
      <p:sp>
        <p:nvSpPr>
          <p:cNvPr id="73731"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41852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Part of the physical design process is to decide which fields need indexing. Primary</a:t>
            </a:r>
            <a:r>
              <a:rPr lang="en-US" baseline="0" dirty="0"/>
              <a:t> keys are normally indexed by default. The database designer typically chooses which other fields to index, based on expected usage of those fields in queries and inserts. If the fields are used a lot as conditions in queries, this increases the importance of indexing. But indexing comes at a cost, which involves maintaining the index. Indexes are costly for fields that get updated a lot.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046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9AE5A-AC5D-43DA-86D5-D58F1BC3AD95}" type="slidenum">
              <a:rPr lang="en-US" smtClean="0"/>
              <a:pPr/>
              <a:t>42</a:t>
            </a:fld>
            <a:endParaRPr lang="en-US" dirty="0"/>
          </a:p>
        </p:txBody>
      </p:sp>
    </p:spTree>
    <p:extLst>
      <p:ext uri="{BB962C8B-B14F-4D97-AF65-F5344CB8AC3E}">
        <p14:creationId xmlns:p14="http://schemas.microsoft.com/office/powerpoint/2010/main" val="221534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93700" y="692150"/>
            <a:ext cx="6070600" cy="3416300"/>
          </a:xfrm>
          <a:ln/>
        </p:spPr>
      </p:sp>
      <p:sp>
        <p:nvSpPr>
          <p:cNvPr id="43011"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74809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393700" y="692150"/>
            <a:ext cx="6070600" cy="3416300"/>
          </a:xfrm>
          <a:ln/>
        </p:spPr>
      </p:sp>
      <p:sp>
        <p:nvSpPr>
          <p:cNvPr id="74755"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84046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2479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02925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2500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Authorization rules grant subjects</a:t>
            </a:r>
            <a:r>
              <a:rPr lang="en-US" altLang="en-US" baseline="0" dirty="0"/>
              <a:t> access to objects, specifying which actions and constraints govern the subjects’ access.</a:t>
            </a:r>
            <a:endParaRPr lang="en-US" altLang="en-US" dirty="0"/>
          </a:p>
          <a:p>
            <a:pPr eaLnBrk="1" hangingPunct="1"/>
            <a:endParaRPr lang="en-US" altLang="en-US" dirty="0"/>
          </a:p>
          <a:p>
            <a:pPr eaLnBrk="1" hangingPunct="1"/>
            <a:r>
              <a:rPr lang="en-US" altLang="en-US" dirty="0"/>
              <a:t>Subjects</a:t>
            </a:r>
            <a:r>
              <a:rPr lang="en-US" altLang="en-US" baseline="0" dirty="0"/>
              <a:t> are users or groups of users. Objects are entities in the database. Actions are the types of DML commands permitted for a given subject on a given object (SELECT, INSERT, UPDATE, DELETE). And these actions can be further constrained, based on the authorization rule.</a:t>
            </a:r>
          </a:p>
          <a:p>
            <a:pPr eaLnBrk="1" hangingPunct="1"/>
            <a:endParaRPr lang="en-US" altLang="en-US" baseline="0" dirty="0"/>
          </a:p>
          <a:p>
            <a:pPr eaLnBrk="1" hangingPunct="1"/>
            <a:r>
              <a:rPr lang="en-US" altLang="en-US" baseline="0" dirty="0"/>
              <a:t>All of these are available to the DBA to control via the DBMS software.</a:t>
            </a:r>
          </a:p>
          <a:p>
            <a:pPr eaLnBrk="1" hangingPunct="1"/>
            <a:endParaRPr lang="en-US" altLang="en-US" baseline="0" dirty="0"/>
          </a:p>
          <a:p>
            <a:pPr eaLnBrk="1" hangingPunct="1"/>
            <a:r>
              <a:rPr lang="en-US" altLang="en-US" baseline="0" dirty="0"/>
              <a:t>Here we see these rules expressed as an </a:t>
            </a:r>
            <a:r>
              <a:rPr lang="en-US" altLang="en-US" b="1" baseline="0" dirty="0"/>
              <a:t>authorization matrix</a:t>
            </a:r>
            <a:r>
              <a:rPr lang="en-US" altLang="en-US" baseline="0" dirty="0"/>
              <a:t> (figure 8-9).</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37962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These </a:t>
            </a:r>
            <a:r>
              <a:rPr lang="en-US" altLang="en-US" b="1" dirty="0"/>
              <a:t>authorization</a:t>
            </a:r>
            <a:r>
              <a:rPr lang="en-US" altLang="en-US" b="1" baseline="0" dirty="0"/>
              <a:t> tables </a:t>
            </a:r>
            <a:r>
              <a:rPr lang="en-US" altLang="en-US" dirty="0"/>
              <a:t>are simplified representations of authorization</a:t>
            </a:r>
            <a:r>
              <a:rPr lang="en-US" altLang="en-US" baseline="0" dirty="0"/>
              <a:t> rules. </a:t>
            </a:r>
            <a:r>
              <a:rPr lang="en-US" altLang="en-US" dirty="0"/>
              <a:t>One is</a:t>
            </a:r>
            <a:r>
              <a:rPr lang="en-US" altLang="en-US" baseline="0" dirty="0"/>
              <a:t> for subjects and the other is for objects. </a:t>
            </a:r>
          </a:p>
          <a:p>
            <a:pPr eaLnBrk="1" hangingPunct="1"/>
            <a:endParaRPr lang="en-US" altLang="en-US" baseline="0" dirty="0"/>
          </a:p>
          <a:p>
            <a:pPr eaLnBrk="1" hangingPunct="1"/>
            <a:r>
              <a:rPr lang="en-US" altLang="en-US" baseline="0" dirty="0"/>
              <a:t>The key idea in both authorization matrices and authorization tables is that you are controlling who gets what kind of access to which data elements.</a:t>
            </a:r>
          </a:p>
          <a:p>
            <a:pPr eaLnBrk="1" hangingPunct="1"/>
            <a:endParaRPr lang="en-US" altLang="en-US" baseline="0" dirty="0"/>
          </a:p>
          <a:p>
            <a:pPr eaLnBrk="1" hangingPunct="1"/>
            <a:r>
              <a:rPr lang="en-US" altLang="en-US" baseline="0" dirty="0"/>
              <a:t>Privileges are granted for different database activities: select, insert, update, delete, alter, index, references, and procedure/function execution.</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3278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Some DBMS products include encryption routines that automatically encode sensitive data when they are stored or transmitted over communications channels. For example, encryption is commonly used in electronic funds transfer (EFT) systems. Other DBMS products provide exits that allow users to code their own encryption routines.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15706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142542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934060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Sometimes data is lost or damaged, so DBMSs include facilities for recovering from this lost. Generally this involves backing</a:t>
            </a:r>
            <a:r>
              <a:rPr lang="en-US" altLang="en-US" baseline="0" dirty="0"/>
              <a:t> data up and allowing it to be restored.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99163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EE455D-32C4-4768-90D0-2E849C0211E5}" type="slidenum">
              <a:rPr lang="en-US" smtClean="0"/>
              <a:pPr/>
              <a:t>6</a:t>
            </a:fld>
            <a:endParaRPr lang="en-US" dirty="0"/>
          </a:p>
        </p:txBody>
      </p:sp>
    </p:spTree>
    <p:extLst>
      <p:ext uri="{BB962C8B-B14F-4D97-AF65-F5344CB8AC3E}">
        <p14:creationId xmlns:p14="http://schemas.microsoft.com/office/powerpoint/2010/main" val="3541681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55876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5343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baseline="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04512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905084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Rollback is </a:t>
            </a:r>
            <a:r>
              <a:rPr lang="en-US" altLang="en-US" dirty="0">
                <a:latin typeface="PalatinoLTStd-Roman"/>
              </a:rPr>
              <a:t>t</a:t>
            </a:r>
            <a:r>
              <a:rPr lang="en-US" dirty="0">
                <a:latin typeface="PalatinoLTStd-Roman"/>
              </a:rPr>
              <a:t>he </a:t>
            </a:r>
            <a:r>
              <a:rPr lang="en-US" dirty="0" err="1">
                <a:latin typeface="PalatinoLTStd-Roman"/>
              </a:rPr>
              <a:t>backout</a:t>
            </a:r>
            <a:r>
              <a:rPr lang="en-US" dirty="0">
                <a:latin typeface="PalatinoLTStd-Roman"/>
              </a:rPr>
              <a:t>, or undo, of unwanted changes to a database. Before images of the records that have been changed are applied to the database, and the database is returned to an earlier state. Rollback is used to reverse the changes made by transactions that have been aborted, or terminated abnormally.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PalatinoLTStd-Roman"/>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Rollback is a typical means of cancelling</a:t>
            </a:r>
            <a:r>
              <a:rPr lang="en-US" altLang="en-US" baseline="0" dirty="0"/>
              <a:t> transactions when there is an error in the insert/update/deletes.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715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Rollforward is a</a:t>
            </a:r>
            <a:r>
              <a:rPr lang="en-US" dirty="0"/>
              <a:t> technique that starts with an earlier copy of a database. After images (the results of good transactions) are applied to the database, and the database is quickly moved forward to a later state.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This approach is an alternative to restore/rerun. It is much faster and doesn’t require the</a:t>
            </a:r>
            <a:r>
              <a:rPr lang="en-US" altLang="en-US" baseline="0" dirty="0"/>
              <a:t> use of the transaction log and repetition of transactions. Instead, it makes use of database change log. Of course, this requires more up-front activity (maintaining the database change log in addition to the transaction log). But the actual recovery itself, if needed, runs much faster and with more accuracy.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42493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In this and the next slide, we see some </a:t>
            </a:r>
            <a:r>
              <a:rPr lang="en-US" altLang="en-US" baseline="0" dirty="0"/>
              <a:t>types of failures and the best recovery techniques to use. Notice that reprocessing transactions is never a preferred option. Notice also that all these are possible because of disk mirroring, backups, and the maintenance of transaction and database change logs. All of these are techniques to make the database “fault tolerant”.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9490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Much of the input to the physical design comes from outputs from requirements analysis</a:t>
            </a:r>
            <a:r>
              <a:rPr lang="en-US" baseline="0" dirty="0"/>
              <a:t> and logical design. Others stem from business security concerns and regulatory compliance, while still others stem from predictions of demand and performance analysis. </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642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9AE5A-AC5D-43DA-86D5-D58F1BC3AD95}" type="slidenum">
              <a:rPr lang="en-US" smtClean="0"/>
              <a:pPr/>
              <a:t>8</a:t>
            </a:fld>
            <a:endParaRPr lang="en-US" dirty="0"/>
          </a:p>
        </p:txBody>
      </p:sp>
    </p:spTree>
    <p:extLst>
      <p:ext uri="{BB962C8B-B14F-4D97-AF65-F5344CB8AC3E}">
        <p14:creationId xmlns:p14="http://schemas.microsoft.com/office/powerpoint/2010/main" val="228207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EE455D-32C4-4768-90D0-2E849C0211E5}" type="slidenum">
              <a:rPr lang="en-US" smtClean="0"/>
              <a:pPr/>
              <a:t>9</a:t>
            </a:fld>
            <a:endParaRPr lang="en-US" dirty="0"/>
          </a:p>
        </p:txBody>
      </p:sp>
    </p:spTree>
    <p:extLst>
      <p:ext uri="{BB962C8B-B14F-4D97-AF65-F5344CB8AC3E}">
        <p14:creationId xmlns:p14="http://schemas.microsoft.com/office/powerpoint/2010/main" val="3478845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9AE5A-AC5D-43DA-86D5-D58F1BC3AD95}" type="slidenum">
              <a:rPr lang="en-US" smtClean="0"/>
              <a:pPr/>
              <a:t>10</a:t>
            </a:fld>
            <a:endParaRPr lang="en-US" dirty="0"/>
          </a:p>
        </p:txBody>
      </p:sp>
    </p:spTree>
    <p:extLst>
      <p:ext uri="{BB962C8B-B14F-4D97-AF65-F5344CB8AC3E}">
        <p14:creationId xmlns:p14="http://schemas.microsoft.com/office/powerpoint/2010/main" val="3486480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B4718DDC-A5AC-4399-A470-3D395BD30FE0}" type="datetimeFigureOut">
              <a:rPr lang="en-US" smtClean="0"/>
              <a:pPr/>
              <a:t>11/22/2022</a:t>
            </a:fld>
            <a:endParaRPr lang="en-US" dirty="0"/>
          </a:p>
        </p:txBody>
      </p:sp>
      <p:sp>
        <p:nvSpPr>
          <p:cNvPr id="17" name="Footer Placeholder 16"/>
          <p:cNvSpPr>
            <a:spLocks noGrp="1"/>
          </p:cNvSpPr>
          <p:nvPr>
            <p:ph type="ftr" sz="quarter" idx="11"/>
          </p:nvPr>
        </p:nvSpPr>
        <p:spPr>
          <a:xfrm>
            <a:off x="3864864" y="6355080"/>
            <a:ext cx="4632960" cy="365760"/>
          </a:xfrm>
        </p:spPr>
        <p:txBody>
          <a:bodyPr/>
          <a:lstStyle/>
          <a:p>
            <a:endParaRPr lang="en-US" dirty="0"/>
          </a:p>
        </p:txBody>
      </p:sp>
      <p:sp>
        <p:nvSpPr>
          <p:cNvPr id="29" name="Slide Number Placeholder 28"/>
          <p:cNvSpPr>
            <a:spLocks noGrp="1"/>
          </p:cNvSpPr>
          <p:nvPr>
            <p:ph type="sldNum" sz="quarter" idx="12"/>
          </p:nvPr>
        </p:nvSpPr>
        <p:spPr>
          <a:xfrm>
            <a:off x="10363200" y="6324600"/>
            <a:ext cx="1625600" cy="365760"/>
          </a:xfrm>
        </p:spPr>
        <p:txBody>
          <a:bodyPr/>
          <a:lstStyle>
            <a:lvl1pPr algn="r">
              <a:defRPr/>
            </a:lvl1pPr>
          </a:lstStyle>
          <a:p>
            <a:fld id="{071DE0AD-30A8-425B-8EBD-46AC8D5F46B1}"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1DE0AD-30A8-425B-8EBD-46AC8D5F46B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1DE0AD-30A8-425B-8EBD-46AC8D5F46B1}"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0"/>
            <a:ext cx="109728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sldNum" sz="quarter" idx="10"/>
          </p:nvPr>
        </p:nvSpPr>
        <p:spPr>
          <a:ln/>
        </p:spPr>
        <p:txBody>
          <a:bodyPr/>
          <a:lstStyle>
            <a:lvl1pPr>
              <a:defRPr/>
            </a:lvl1pPr>
          </a:lstStyle>
          <a:p>
            <a:pPr>
              <a:defRPr/>
            </a:pPr>
            <a:fld id="{3BC2431E-AEAA-4404-9B52-20533CA5D578}"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671199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dk1"/>
                </a:solidFill>
                <a:latin typeface="Arial"/>
                <a:ea typeface="Arial"/>
                <a:cs typeface="Arial"/>
                <a:sym typeface="Arial"/>
              </a:rPr>
              <a:pPr>
                <a:buSzPct val="25000"/>
              </a:pPr>
              <a:t>‹#›</a:t>
            </a:fld>
            <a:endParaRPr lang="en-US" sz="900">
              <a:solidFill>
                <a:schemeClr val="dk1"/>
              </a:solidFill>
              <a:latin typeface="Arial"/>
              <a:ea typeface="Arial"/>
              <a:cs typeface="Arial"/>
              <a:sym typeface="Arial"/>
            </a:endParaRPr>
          </a:p>
        </p:txBody>
      </p:sp>
    </p:spTree>
    <p:extLst>
      <p:ext uri="{BB962C8B-B14F-4D97-AF65-F5344CB8AC3E}">
        <p14:creationId xmlns:p14="http://schemas.microsoft.com/office/powerpoint/2010/main" val="686780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50400" y="6324600"/>
            <a:ext cx="2438400" cy="365760"/>
          </a:xfrm>
        </p:spPr>
        <p:txBody>
          <a:bodyPr/>
          <a:lstStyle>
            <a:lvl1pPr algn="r">
              <a:defRPr/>
            </a:lvl1pPr>
          </a:lstStyle>
          <a:p>
            <a:fld id="{071DE0AD-30A8-425B-8EBD-46AC8D5F46B1}"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B4718DDC-A5AC-4399-A470-3D395BD30FE0}" type="datetimeFigureOut">
              <a:rPr lang="en-US" smtClean="0"/>
              <a:pPr/>
              <a:t>11/22/2022</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071DE0AD-30A8-425B-8EBD-46AC8D5F46B1}"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1DE0AD-30A8-425B-8EBD-46AC8D5F46B1}"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1DE0AD-30A8-425B-8EBD-46AC8D5F46B1}"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1DE0AD-30A8-425B-8EBD-46AC8D5F46B1}"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1DE0AD-30A8-425B-8EBD-46AC8D5F46B1}" type="slidenum">
              <a:rPr lang="en-US" smtClean="0"/>
              <a:pPr/>
              <a:t>‹#›</a:t>
            </a:fld>
            <a:endParaRPr lang="en-US" dirty="0"/>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1DE0AD-30A8-425B-8EBD-46AC8D5F46B1}"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4718DDC-A5AC-4399-A470-3D395BD30FE0}"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1DE0AD-30A8-425B-8EBD-46AC8D5F46B1}"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B4718DDC-A5AC-4399-A470-3D395BD30FE0}" type="datetimeFigureOut">
              <a:rPr lang="en-US" smtClean="0"/>
              <a:pPr/>
              <a:t>11/22/2022</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9347200" y="6324600"/>
            <a:ext cx="2641600" cy="365760"/>
          </a:xfrm>
          <a:prstGeom prst="rect">
            <a:avLst/>
          </a:prstGeom>
        </p:spPr>
        <p:txBody>
          <a:bodyPr vert="horz"/>
          <a:lstStyle>
            <a:lvl1pPr algn="r" eaLnBrk="1" latinLnBrk="0" hangingPunct="1">
              <a:defRPr kumimoji="0" sz="1400">
                <a:solidFill>
                  <a:schemeClr val="tx2"/>
                </a:solidFill>
              </a:defRPr>
            </a:lvl1pPr>
          </a:lstStyle>
          <a:p>
            <a:fld id="{071DE0AD-30A8-425B-8EBD-46AC8D5F46B1}"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FB7E587B-12F4-4C99-859E-F35377D59A2D}" type="datetime1">
              <a:rPr lang="en-US" smtClean="0"/>
              <a:t>11/22/2022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6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5760" y="2292094"/>
            <a:ext cx="6473190" cy="2219691"/>
          </a:xfrm>
        </p:spPr>
        <p:txBody>
          <a:bodyPr anchor="ctr">
            <a:normAutofit/>
          </a:bodyPr>
          <a:lstStyle/>
          <a:p>
            <a:r>
              <a:rPr lang="en-US" sz="3600" dirty="0">
                <a:solidFill>
                  <a:srgbClr val="000000"/>
                </a:solidFill>
                <a:effectLst>
                  <a:outerShdw blurRad="38100" dist="38100" dir="2700000" algn="tl">
                    <a:srgbClr val="FFFFFF"/>
                  </a:outerShdw>
                </a:effectLst>
              </a:rPr>
              <a:t>Chapter 8:</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Physical Database Design and Performance</a:t>
            </a:r>
            <a:endParaRPr lang="en-US" sz="3600" dirty="0"/>
          </a:p>
        </p:txBody>
      </p:sp>
      <p:sp>
        <p:nvSpPr>
          <p:cNvPr id="7" name="Subtitle 6"/>
          <p:cNvSpPr>
            <a:spLocks noGrp="1"/>
          </p:cNvSpPr>
          <p:nvPr>
            <p:ph type="subTitle" idx="1"/>
          </p:nvPr>
        </p:nvSpPr>
        <p:spPr>
          <a:xfrm>
            <a:off x="365760" y="4511784"/>
            <a:ext cx="6473190" cy="955565"/>
          </a:xfrm>
        </p:spPr>
        <p:txBody>
          <a:bodyPr/>
          <a:lstStyle/>
          <a:p>
            <a:r>
              <a:rPr lang="en-US" dirty="0"/>
              <a:t>Modern Database Management</a:t>
            </a:r>
          </a:p>
        </p:txBody>
      </p:sp>
      <p:pic>
        <p:nvPicPr>
          <p:cNvPr id="16" name="Picture Placeholder 15" descr="A picture containing computer, computer&#10;&#10;Description automatically generated">
            <a:extLst>
              <a:ext uri="{FF2B5EF4-FFF2-40B4-BE49-F238E27FC236}">
                <a16:creationId xmlns:a16="http://schemas.microsoft.com/office/drawing/2014/main" id="{BB39322B-12BB-47B0-9922-27F68535BE0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561" r="3561"/>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Decision 1: Designing Fields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r">
              <a:defRPr/>
            </a:pPr>
            <a:fld id="{2C88F4E0-D239-41EE-965D-63DBAC2229E2}" type="slidenum">
              <a:rPr lang="en-US"/>
              <a:pPr algn="r">
                <a:defRPr/>
              </a:pPr>
              <a:t>11</a:t>
            </a:fld>
            <a:endParaRPr lang="en-US" dirty="0"/>
          </a:p>
        </p:txBody>
      </p:sp>
      <p:sp>
        <p:nvSpPr>
          <p:cNvPr id="244739" name="Rectangle 3"/>
          <p:cNvSpPr>
            <a:spLocks noGrp="1" noChangeArrowheads="1"/>
          </p:cNvSpPr>
          <p:nvPr>
            <p:ph type="body" idx="1"/>
          </p:nvPr>
        </p:nvSpPr>
        <p:spPr/>
        <p:txBody>
          <a:bodyPr>
            <a:normAutofit/>
          </a:bodyPr>
          <a:lstStyle/>
          <a:p>
            <a:pPr eaLnBrk="1" hangingPunct="1">
              <a:defRPr/>
            </a:pPr>
            <a:r>
              <a:rPr lang="en-US" sz="2800" dirty="0">
                <a:solidFill>
                  <a:srgbClr val="000000"/>
                </a:solidFill>
                <a:effectLst>
                  <a:outerShdw blurRad="38100" dist="38100" dir="2700000" algn="tl">
                    <a:srgbClr val="FFFFFF"/>
                  </a:outerShdw>
                </a:effectLst>
              </a:rPr>
              <a:t>Field: smallest unit of data in database</a:t>
            </a:r>
          </a:p>
          <a:p>
            <a:pPr eaLnBrk="1" hangingPunct="1">
              <a:defRPr/>
            </a:pPr>
            <a:r>
              <a:rPr lang="en-US" sz="2800" dirty="0">
                <a:solidFill>
                  <a:srgbClr val="000000"/>
                </a:solidFill>
                <a:effectLst>
                  <a:outerShdw blurRad="38100" dist="38100" dir="2700000" algn="tl">
                    <a:srgbClr val="FFFFFF"/>
                  </a:outerShdw>
                </a:effectLst>
              </a:rPr>
              <a:t>Field design many include: </a:t>
            </a:r>
          </a:p>
          <a:p>
            <a:pPr lvl="1" eaLnBrk="1" hangingPunct="1">
              <a:defRPr/>
            </a:pPr>
            <a:r>
              <a:rPr lang="en-US" sz="2600" dirty="0">
                <a:solidFill>
                  <a:srgbClr val="000000"/>
                </a:solidFill>
                <a:effectLst>
                  <a:outerShdw blurRad="38100" dist="38100" dir="2700000" algn="tl">
                    <a:srgbClr val="FFFFFF"/>
                  </a:outerShdw>
                </a:effectLst>
              </a:rPr>
              <a:t>Choosing data type</a:t>
            </a:r>
          </a:p>
          <a:p>
            <a:pPr lvl="1" eaLnBrk="1" hangingPunct="1">
              <a:defRPr/>
            </a:pPr>
            <a:r>
              <a:rPr lang="en-US" sz="2600" dirty="0">
                <a:solidFill>
                  <a:srgbClr val="000000"/>
                </a:solidFill>
                <a:effectLst>
                  <a:outerShdw blurRad="38100" dist="38100" dir="2700000" algn="tl">
                    <a:srgbClr val="FFFFFF"/>
                  </a:outerShdw>
                </a:effectLst>
              </a:rPr>
              <a:t>Coding, compression, encryption</a:t>
            </a:r>
          </a:p>
          <a:p>
            <a:pPr lvl="1" eaLnBrk="1" hangingPunct="1">
              <a:defRPr/>
            </a:pPr>
            <a:r>
              <a:rPr lang="en-US" sz="2600" dirty="0">
                <a:solidFill>
                  <a:srgbClr val="000000"/>
                </a:solidFill>
                <a:effectLst>
                  <a:outerShdw blurRad="38100" dist="38100" dir="2700000" algn="tl">
                    <a:srgbClr val="FFFFFF"/>
                  </a:outerShdw>
                </a:effectLst>
              </a:rPr>
              <a:t>Controlling data integrity</a:t>
            </a:r>
          </a:p>
          <a:p>
            <a:pPr lvl="1" eaLnBrk="1" hangingPunct="1">
              <a:defRPr/>
            </a:pPr>
            <a:r>
              <a:rPr lang="en-US" sz="2600" dirty="0">
                <a:solidFill>
                  <a:srgbClr val="000000"/>
                </a:solidFill>
                <a:effectLst>
                  <a:outerShdw blurRad="38100" dist="38100" dir="2700000" algn="tl">
                    <a:srgbClr val="FFFFFF"/>
                  </a:outerShdw>
                </a:effectLst>
              </a:rPr>
              <a:t>Mechanisms to handle missing values</a:t>
            </a:r>
          </a:p>
        </p:txBody>
      </p:sp>
      <p:sp>
        <p:nvSpPr>
          <p:cNvPr id="5" name="Title 4"/>
          <p:cNvSpPr>
            <a:spLocks noGrp="1"/>
          </p:cNvSpPr>
          <p:nvPr>
            <p:ph type="title"/>
          </p:nvPr>
        </p:nvSpPr>
        <p:spPr/>
        <p:txBody>
          <a:bodyPr>
            <a:normAutofit fontScale="90000"/>
          </a:bodyPr>
          <a:lstStyle/>
          <a:p>
            <a:r>
              <a:rPr lang="en-US" dirty="0"/>
              <a:t>Designing Fields (Choosing storage formats for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r">
              <a:defRPr/>
            </a:pPr>
            <a:fld id="{2B18537B-04AD-41FC-B692-E29C544E3BBC}" type="slidenum">
              <a:rPr lang="en-US"/>
              <a:pPr algn="r">
                <a:defRPr/>
              </a:pPr>
              <a:t>12</a:t>
            </a:fld>
            <a:endParaRPr lang="en-US" dirty="0"/>
          </a:p>
        </p:txBody>
      </p:sp>
      <p:sp>
        <p:nvSpPr>
          <p:cNvPr id="245763" name="Rectangle 3"/>
          <p:cNvSpPr>
            <a:spLocks noGrp="1" noChangeArrowheads="1"/>
          </p:cNvSpPr>
          <p:nvPr>
            <p:ph type="body" idx="1"/>
          </p:nvPr>
        </p:nvSpPr>
        <p:spPr/>
        <p:txBody>
          <a:bodyPr>
            <a:normAutofit/>
          </a:bodyPr>
          <a:lstStyle/>
          <a:p>
            <a:pPr eaLnBrk="1" hangingPunct="1">
              <a:defRPr/>
            </a:pPr>
            <a:r>
              <a:rPr lang="en-US" sz="2800" dirty="0">
                <a:solidFill>
                  <a:srgbClr val="000000"/>
                </a:solidFill>
                <a:effectLst>
                  <a:outerShdw blurRad="38100" dist="38100" dir="2700000" algn="tl">
                    <a:srgbClr val="FFFFFF"/>
                  </a:outerShdw>
                </a:effectLst>
              </a:rPr>
              <a:t>A data type is a detailed coding scheme recognized by DBMS to represent data.</a:t>
            </a:r>
          </a:p>
          <a:p>
            <a:pPr eaLnBrk="1" hangingPunct="1">
              <a:defRPr/>
            </a:pPr>
            <a:r>
              <a:rPr lang="en-US" sz="2800" dirty="0">
                <a:solidFill>
                  <a:srgbClr val="000000"/>
                </a:solidFill>
                <a:effectLst>
                  <a:outerShdw blurRad="38100" dist="38100" dir="2700000" algn="tl">
                    <a:srgbClr val="FFFFFF"/>
                  </a:outerShdw>
                </a:effectLst>
              </a:rPr>
              <a:t>Factors to be considered</a:t>
            </a:r>
          </a:p>
          <a:p>
            <a:pPr lvl="1">
              <a:defRPr/>
            </a:pPr>
            <a:r>
              <a:rPr lang="en-US" sz="2400" dirty="0">
                <a:solidFill>
                  <a:srgbClr val="000000"/>
                </a:solidFill>
                <a:effectLst>
                  <a:outerShdw blurRad="38100" dist="38100" dir="2700000" algn="tl">
                    <a:srgbClr val="FFFFFF"/>
                  </a:outerShdw>
                </a:effectLst>
              </a:rPr>
              <a:t>Representing all possible values</a:t>
            </a:r>
          </a:p>
          <a:p>
            <a:pPr lvl="1">
              <a:defRPr/>
            </a:pPr>
            <a:r>
              <a:rPr lang="en-US" sz="2400" dirty="0">
                <a:solidFill>
                  <a:srgbClr val="000000"/>
                </a:solidFill>
                <a:effectLst>
                  <a:outerShdw blurRad="38100" dist="38100" dir="2700000" algn="tl">
                    <a:srgbClr val="FFFFFF"/>
                  </a:outerShdw>
                </a:effectLst>
              </a:rPr>
              <a:t>Improve data integrity</a:t>
            </a:r>
          </a:p>
          <a:p>
            <a:pPr lvl="1">
              <a:defRPr/>
            </a:pPr>
            <a:r>
              <a:rPr lang="en-US" sz="2400" dirty="0">
                <a:solidFill>
                  <a:srgbClr val="000000"/>
                </a:solidFill>
                <a:effectLst>
                  <a:outerShdw blurRad="38100" dist="38100" dir="2700000" algn="tl">
                    <a:srgbClr val="FFFFFF"/>
                  </a:outerShdw>
                </a:effectLst>
              </a:rPr>
              <a:t>Support all data manipulations</a:t>
            </a:r>
          </a:p>
          <a:p>
            <a:pPr lvl="1">
              <a:defRPr/>
            </a:pPr>
            <a:r>
              <a:rPr lang="en-US" sz="2400" dirty="0">
                <a:solidFill>
                  <a:srgbClr val="000000"/>
                </a:solidFill>
                <a:effectLst>
                  <a:outerShdw blurRad="38100" dist="38100" dir="2700000" algn="tl">
                    <a:srgbClr val="FFFFFF"/>
                  </a:outerShdw>
                </a:effectLst>
              </a:rPr>
              <a:t>Minimize storage space</a:t>
            </a:r>
          </a:p>
          <a:p>
            <a:pPr lvl="1">
              <a:defRPr/>
            </a:pPr>
            <a:endParaRPr lang="en-US" sz="2400" dirty="0">
              <a:solidFill>
                <a:srgbClr val="000000"/>
              </a:solidFill>
              <a:effectLst>
                <a:outerShdw blurRad="38100" dist="38100" dir="2700000" algn="tl">
                  <a:srgbClr val="FFFFFF"/>
                </a:outerShdw>
              </a:effectLst>
            </a:endParaRPr>
          </a:p>
        </p:txBody>
      </p:sp>
      <p:sp>
        <p:nvSpPr>
          <p:cNvPr id="5" name="Title 4"/>
          <p:cNvSpPr>
            <a:spLocks noGrp="1"/>
          </p:cNvSpPr>
          <p:nvPr>
            <p:ph type="title"/>
          </p:nvPr>
        </p:nvSpPr>
        <p:spPr/>
        <p:txBody>
          <a:bodyPr/>
          <a:lstStyle/>
          <a:p>
            <a:r>
              <a:rPr lang="en-US" dirty="0"/>
              <a:t>Choosing Data Types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Field Data Integrity – Examples ???</a:t>
            </a:r>
          </a:p>
        </p:txBody>
      </p:sp>
      <p:sp>
        <p:nvSpPr>
          <p:cNvPr id="5" name="Slide Number Placeholder 3"/>
          <p:cNvSpPr>
            <a:spLocks noGrp="1"/>
          </p:cNvSpPr>
          <p:nvPr>
            <p:ph type="sldNum" sz="quarter" idx="12"/>
          </p:nvPr>
        </p:nvSpPr>
        <p:spPr/>
        <p:txBody>
          <a:bodyPr/>
          <a:lstStyle/>
          <a:p>
            <a:pPr algn="r">
              <a:defRPr/>
            </a:pPr>
            <a:fld id="{BFEA4404-7B5E-4F50-BBB9-93D1F871ECF2}" type="slidenum">
              <a:rPr lang="en-US"/>
              <a:pPr algn="r">
                <a:defRPr/>
              </a:pPr>
              <a:t>13</a:t>
            </a:fld>
            <a:endParaRPr lang="en-US" dirty="0"/>
          </a:p>
        </p:txBody>
      </p:sp>
      <p:sp>
        <p:nvSpPr>
          <p:cNvPr id="247811" name="Rectangle 3"/>
          <p:cNvSpPr>
            <a:spLocks noGrp="1" noChangeArrowheads="1"/>
          </p:cNvSpPr>
          <p:nvPr>
            <p:ph sz="quarter" idx="1"/>
          </p:nvPr>
        </p:nvSpPr>
        <p:spPr/>
        <p:txBody>
          <a:bodyPr/>
          <a:lstStyle/>
          <a:p>
            <a:pPr marL="609600" indent="-609600">
              <a:lnSpc>
                <a:spcPct val="90000"/>
              </a:lnSpc>
              <a:defRPr/>
            </a:pPr>
            <a:r>
              <a:rPr lang="en-US" sz="2800" dirty="0">
                <a:solidFill>
                  <a:srgbClr val="000000"/>
                </a:solidFill>
                <a:effectLst>
                  <a:outerShdw blurRad="38100" dist="38100" dir="2700000" algn="tl">
                    <a:srgbClr val="FFFFFF"/>
                  </a:outerShdw>
                </a:effectLst>
              </a:rPr>
              <a:t>Default value – assumed value if no explicit value</a:t>
            </a:r>
          </a:p>
          <a:p>
            <a:pPr marL="609600" indent="-609600">
              <a:lnSpc>
                <a:spcPct val="90000"/>
              </a:lnSpc>
              <a:defRPr/>
            </a:pPr>
            <a:r>
              <a:rPr lang="en-US" sz="2800" dirty="0">
                <a:solidFill>
                  <a:srgbClr val="000000"/>
                </a:solidFill>
                <a:effectLst>
                  <a:outerShdw blurRad="38100" dist="38100" dir="2700000" algn="tl">
                    <a:srgbClr val="FFFFFF"/>
                  </a:outerShdw>
                </a:effectLst>
              </a:rPr>
              <a:t>Range control – allowable value limitations (constraints or validation rules)</a:t>
            </a:r>
          </a:p>
          <a:p>
            <a:pPr marL="609600" indent="-609600">
              <a:lnSpc>
                <a:spcPct val="90000"/>
              </a:lnSpc>
              <a:defRPr/>
            </a:pPr>
            <a:r>
              <a:rPr lang="en-US" sz="2800" dirty="0">
                <a:solidFill>
                  <a:srgbClr val="000000"/>
                </a:solidFill>
                <a:effectLst>
                  <a:outerShdw blurRad="38100" dist="38100" dir="2700000" algn="tl">
                    <a:srgbClr val="FFFFFF"/>
                  </a:outerShdw>
                </a:effectLst>
              </a:rPr>
              <a:t>Null value control – allowing or prohibiting empty fields</a:t>
            </a:r>
          </a:p>
          <a:p>
            <a:pPr marL="609600" indent="-609600">
              <a:lnSpc>
                <a:spcPct val="90000"/>
              </a:lnSpc>
              <a:defRPr/>
            </a:pPr>
            <a:r>
              <a:rPr lang="en-US" sz="2800" dirty="0">
                <a:solidFill>
                  <a:srgbClr val="000000"/>
                </a:solidFill>
                <a:effectLst>
                  <a:outerShdw blurRad="38100" dist="38100" dir="2700000" algn="tl">
                    <a:srgbClr val="FFFFFF"/>
                  </a:outerShdw>
                </a:effectLst>
              </a:rPr>
              <a:t>Referential integrity – range control (and null value allowances) for foreign-key to primary-key match-ups</a:t>
            </a:r>
          </a:p>
          <a:p>
            <a:pPr marL="609600" indent="-609600">
              <a:lnSpc>
                <a:spcPct val="90000"/>
              </a:lnSpc>
              <a:buClr>
                <a:schemeClr val="tx1"/>
              </a:buClr>
              <a:defRPr/>
            </a:pPr>
            <a:endParaRPr lang="en-US" sz="2800" dirty="0">
              <a:solidFill>
                <a:srgbClr val="000000"/>
              </a:solidFill>
              <a:effectLst>
                <a:outerShdw blurRad="38100" dist="38100" dir="2700000" algn="tl">
                  <a:srgbClr val="FFFFFF"/>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Handling Missing Data</a:t>
            </a:r>
          </a:p>
        </p:txBody>
      </p:sp>
      <p:sp>
        <p:nvSpPr>
          <p:cNvPr id="5" name="Slide Number Placeholder 3"/>
          <p:cNvSpPr>
            <a:spLocks noGrp="1"/>
          </p:cNvSpPr>
          <p:nvPr>
            <p:ph type="sldNum" sz="quarter" idx="12"/>
          </p:nvPr>
        </p:nvSpPr>
        <p:spPr>
          <a:xfrm>
            <a:off x="9550400" y="6324600"/>
            <a:ext cx="2108200" cy="365760"/>
          </a:xfrm>
        </p:spPr>
        <p:txBody>
          <a:bodyPr/>
          <a:lstStyle/>
          <a:p>
            <a:pPr algn="r">
              <a:defRPr/>
            </a:pPr>
            <a:fld id="{34CDB328-C989-49F6-97A7-5F7CC8A39CC4}" type="slidenum">
              <a:rPr lang="en-US"/>
              <a:pPr algn="r">
                <a:defRPr/>
              </a:pPr>
              <a:t>14</a:t>
            </a:fld>
            <a:endParaRPr lang="en-US" dirty="0"/>
          </a:p>
        </p:txBody>
      </p:sp>
      <p:sp>
        <p:nvSpPr>
          <p:cNvPr id="248835" name="Rectangle 3"/>
          <p:cNvSpPr>
            <a:spLocks noGrp="1" noChangeArrowheads="1"/>
          </p:cNvSpPr>
          <p:nvPr>
            <p:ph sz="quarter" idx="1"/>
          </p:nvPr>
        </p:nvSpPr>
        <p:spPr/>
        <p:txBody>
          <a:bodyPr/>
          <a:lstStyle/>
          <a:p>
            <a:pPr eaLnBrk="1" hangingPunct="1">
              <a:defRPr/>
            </a:pPr>
            <a:r>
              <a:rPr lang="en-US" sz="2800" dirty="0">
                <a:solidFill>
                  <a:srgbClr val="000000"/>
                </a:solidFill>
                <a:effectLst>
                  <a:outerShdw blurRad="38100" dist="38100" dir="2700000" algn="tl">
                    <a:srgbClr val="FFFFFF"/>
                  </a:outerShdw>
                </a:effectLst>
              </a:rPr>
              <a:t>Substitute an estimate of the missing value (e.g., using a formula)</a:t>
            </a:r>
          </a:p>
          <a:p>
            <a:pPr eaLnBrk="1" hangingPunct="1">
              <a:defRPr/>
            </a:pPr>
            <a:r>
              <a:rPr lang="en-US" sz="2800" dirty="0">
                <a:solidFill>
                  <a:srgbClr val="000000"/>
                </a:solidFill>
                <a:effectLst>
                  <a:outerShdw blurRad="38100" dist="38100" dir="2700000" algn="tl">
                    <a:srgbClr val="FFFFFF"/>
                  </a:outerShdw>
                </a:effectLst>
              </a:rPr>
              <a:t>Construct a report listing missing values</a:t>
            </a:r>
          </a:p>
          <a:p>
            <a:pPr eaLnBrk="1" hangingPunct="1">
              <a:defRPr/>
            </a:pPr>
            <a:r>
              <a:rPr lang="en-US" sz="2800" dirty="0">
                <a:solidFill>
                  <a:srgbClr val="000000"/>
                </a:solidFill>
                <a:effectLst>
                  <a:outerShdw blurRad="38100" dist="38100" dir="2700000" algn="tl">
                    <a:srgbClr val="FFFFFF"/>
                  </a:outerShdw>
                </a:effectLst>
              </a:rPr>
              <a:t>In programs, ignore missing data unless the value is significant (sensitivity testing)</a:t>
            </a:r>
          </a:p>
        </p:txBody>
      </p:sp>
      <p:sp>
        <p:nvSpPr>
          <p:cNvPr id="16389" name="Text Box 4"/>
          <p:cNvSpPr txBox="1">
            <a:spLocks noChangeArrowheads="1"/>
          </p:cNvSpPr>
          <p:nvPr/>
        </p:nvSpPr>
        <p:spPr bwMode="auto">
          <a:xfrm>
            <a:off x="2286001" y="4953000"/>
            <a:ext cx="7618413" cy="519112"/>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sz="2800" b="1" dirty="0">
                <a:solidFill>
                  <a:srgbClr val="990000"/>
                </a:solidFill>
                <a:latin typeface="Times New Roman" pitchFamily="18" charset="0"/>
              </a:rPr>
              <a:t>Triggers can be used to perform these operations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0000"/>
                </a:solidFill>
                <a:effectLst>
                  <a:outerShdw blurRad="38100" dist="38100" dir="2700000" algn="tl">
                    <a:srgbClr val="FFFFFF"/>
                  </a:outerShdw>
                </a:effectLst>
              </a:rPr>
              <a:t>Decision 2: Designing Physical Records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Designing Physical Records</a:t>
            </a:r>
          </a:p>
        </p:txBody>
      </p:sp>
      <p:sp>
        <p:nvSpPr>
          <p:cNvPr id="4" name="Slide Number Placeholder 3"/>
          <p:cNvSpPr>
            <a:spLocks noGrp="1"/>
          </p:cNvSpPr>
          <p:nvPr>
            <p:ph type="sldNum" sz="quarter" idx="12"/>
          </p:nvPr>
        </p:nvSpPr>
        <p:spPr/>
        <p:txBody>
          <a:bodyPr/>
          <a:lstStyle/>
          <a:p>
            <a:pPr algn="r">
              <a:defRPr/>
            </a:pPr>
            <a:fld id="{3E639FC3-30DE-4477-ABA5-67AB4EF03BB1}" type="slidenum">
              <a:rPr lang="en-US"/>
              <a:pPr algn="r">
                <a:defRPr/>
              </a:pPr>
              <a:t>16</a:t>
            </a:fld>
            <a:endParaRPr lang="en-US" dirty="0"/>
          </a:p>
        </p:txBody>
      </p:sp>
      <p:sp>
        <p:nvSpPr>
          <p:cNvPr id="249859" name="Rectangle 3"/>
          <p:cNvSpPr>
            <a:spLocks noGrp="1" noChangeArrowheads="1"/>
          </p:cNvSpPr>
          <p:nvPr>
            <p:ph sz="quarter" idx="1"/>
          </p:nvPr>
        </p:nvSpPr>
        <p:spPr/>
        <p:txBody>
          <a:bodyPr vert="horz" lIns="90488" tIns="44450" rIns="90488" bIns="44450">
            <a:normAutofit/>
          </a:bodyPr>
          <a:lstStyle/>
          <a:p>
            <a:pPr eaLnBrk="1" hangingPunct="1">
              <a:defRPr/>
            </a:pPr>
            <a:r>
              <a:rPr lang="en-US" dirty="0">
                <a:solidFill>
                  <a:srgbClr val="000000"/>
                </a:solidFill>
                <a:effectLst>
                  <a:outerShdw blurRad="38100" dist="38100" dir="2700000" algn="tl">
                    <a:srgbClr val="FFFFFF"/>
                  </a:outerShdw>
                </a:effectLst>
              </a:rPr>
              <a:t>Physical Record:  A group of fields (columns) stored in adjacent memory locations and retrieved together as a unit</a:t>
            </a:r>
          </a:p>
          <a:p>
            <a:pPr eaLnBrk="1" hangingPunct="1">
              <a:defRPr/>
            </a:pPr>
            <a:r>
              <a:rPr lang="en-US" dirty="0">
                <a:solidFill>
                  <a:srgbClr val="000000"/>
                </a:solidFill>
                <a:effectLst>
                  <a:outerShdw blurRad="38100" dist="38100" dir="2700000" algn="tl">
                    <a:srgbClr val="FFFFFF"/>
                  </a:outerShdw>
                </a:effectLst>
              </a:rPr>
              <a:t>Factors influencing physical record design</a:t>
            </a:r>
          </a:p>
          <a:p>
            <a:pPr lvl="1">
              <a:defRPr/>
            </a:pPr>
            <a:r>
              <a:rPr lang="en-US" dirty="0">
                <a:solidFill>
                  <a:srgbClr val="000000"/>
                </a:solidFill>
                <a:effectLst>
                  <a:outerShdw blurRad="38100" dist="38100" dir="2700000" algn="tl">
                    <a:srgbClr val="FFFFFF"/>
                  </a:outerShdw>
                </a:effectLst>
              </a:rPr>
              <a:t>With the rapid decline in the cost of secondary storage, the efficient use of storage space is a relevant factor but becomes less important</a:t>
            </a:r>
          </a:p>
          <a:p>
            <a:pPr lvl="1">
              <a:defRPr/>
            </a:pPr>
            <a:r>
              <a:rPr lang="en-US" dirty="0">
                <a:solidFill>
                  <a:srgbClr val="000000"/>
                </a:solidFill>
                <a:effectLst>
                  <a:outerShdw blurRad="38100" dist="38100" dir="2700000" algn="tl">
                    <a:srgbClr val="FFFFFF"/>
                  </a:outerShdw>
                </a:effectLst>
              </a:rPr>
              <a:t>The most important factor is </a:t>
            </a:r>
            <a:r>
              <a:rPr lang="en-US" dirty="0">
                <a:solidFill>
                  <a:srgbClr val="FF0000"/>
                </a:solidFill>
                <a:effectLst>
                  <a:outerShdw blurRad="38100" dist="38100" dir="2700000" algn="tl">
                    <a:srgbClr val="FFFFFF"/>
                  </a:outerShdw>
                </a:effectLst>
              </a:rPr>
              <a:t>efficient data processing </a:t>
            </a:r>
            <a:r>
              <a:rPr lang="en-US" dirty="0">
                <a:solidFill>
                  <a:srgbClr val="000000"/>
                </a:solidFill>
                <a:effectLst>
                  <a:outerShdw blurRad="38100" dist="38100" dir="2700000" algn="tl">
                    <a:srgbClr val="FFFFFF"/>
                  </a:outerShdw>
                </a:effectLst>
              </a:rPr>
              <a:t>(</a:t>
            </a:r>
            <a:r>
              <a:rPr lang="en-US" i="1" dirty="0">
                <a:solidFill>
                  <a:srgbClr val="000000"/>
                </a:solidFill>
                <a:effectLst>
                  <a:outerShdw blurRad="38100" dist="38100" dir="2700000" algn="tl">
                    <a:srgbClr val="FFFFFF"/>
                  </a:outerShdw>
                </a:effectLst>
              </a:rPr>
              <a:t>minimize the time required for users to interact with the information system)</a:t>
            </a:r>
          </a:p>
          <a:p>
            <a:pPr>
              <a:defRPr/>
            </a:pPr>
            <a:r>
              <a:rPr lang="en-US" dirty="0">
                <a:solidFill>
                  <a:srgbClr val="000000"/>
                </a:solidFill>
                <a:effectLst>
                  <a:outerShdw blurRad="38100" dist="38100" dir="2700000" algn="tl">
                    <a:srgbClr val="FFFFFF"/>
                  </a:outerShdw>
                </a:effectLst>
              </a:rPr>
              <a:t>Techniques to improve the efficiency of data processing</a:t>
            </a:r>
          </a:p>
          <a:p>
            <a:pPr lvl="1">
              <a:defRPr/>
            </a:pPr>
            <a:r>
              <a:rPr lang="en-US" b="1" dirty="0">
                <a:solidFill>
                  <a:srgbClr val="000000"/>
                </a:solidFill>
                <a:effectLst>
                  <a:outerShdw blurRad="38100" dist="38100" dir="2700000" algn="tl">
                    <a:srgbClr val="FFFFFF"/>
                  </a:outerShdw>
                </a:effectLst>
              </a:rPr>
              <a:t>Denormalization</a:t>
            </a:r>
          </a:p>
          <a:p>
            <a:pPr lvl="1">
              <a:defRPr/>
            </a:pPr>
            <a:r>
              <a:rPr lang="en-US" b="1" dirty="0">
                <a:solidFill>
                  <a:srgbClr val="000000"/>
                </a:solidFill>
                <a:effectLst>
                  <a:outerShdw blurRad="38100" dist="38100" dir="2700000" algn="tl">
                    <a:srgbClr val="FFFFFF"/>
                  </a:outerShdw>
                </a:effectLst>
              </a:rPr>
              <a:t>Partitioning  </a:t>
            </a:r>
          </a:p>
          <a:p>
            <a:pPr lvl="1">
              <a:defRPr/>
            </a:pPr>
            <a:endParaRPr lang="en-US" dirty="0">
              <a:solidFill>
                <a:srgbClr val="000000"/>
              </a:solidFill>
              <a:effectLst>
                <a:outerShdw blurRad="38100" dist="38100" dir="2700000" algn="tl">
                  <a:srgbClr val="FFFFFF"/>
                </a:outerShdw>
              </a:effectLs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Denormalization</a:t>
            </a:r>
          </a:p>
        </p:txBody>
      </p:sp>
      <p:sp>
        <p:nvSpPr>
          <p:cNvPr id="4" name="Slide Number Placeholder 3"/>
          <p:cNvSpPr>
            <a:spLocks noGrp="1"/>
          </p:cNvSpPr>
          <p:nvPr>
            <p:ph type="sldNum" sz="quarter" idx="12"/>
          </p:nvPr>
        </p:nvSpPr>
        <p:spPr>
          <a:xfrm>
            <a:off x="9550400" y="6324600"/>
            <a:ext cx="2108200" cy="365760"/>
          </a:xfrm>
        </p:spPr>
        <p:txBody>
          <a:bodyPr/>
          <a:lstStyle/>
          <a:p>
            <a:pPr algn="r">
              <a:defRPr/>
            </a:pPr>
            <a:fld id="{394DD546-E694-4FBF-935F-1D954D8F48FA}" type="slidenum">
              <a:rPr lang="en-US"/>
              <a:pPr algn="r">
                <a:defRPr/>
              </a:pPr>
              <a:t>17</a:t>
            </a:fld>
            <a:endParaRPr lang="en-US" dirty="0"/>
          </a:p>
        </p:txBody>
      </p:sp>
      <p:sp>
        <p:nvSpPr>
          <p:cNvPr id="250883" name="Rectangle 3"/>
          <p:cNvSpPr>
            <a:spLocks noGrp="1" noChangeArrowheads="1"/>
          </p:cNvSpPr>
          <p:nvPr>
            <p:ph sz="quarter" idx="1"/>
          </p:nvPr>
        </p:nvSpPr>
        <p:spPr/>
        <p:txBody>
          <a:bodyPr vert="horz" lIns="90488" tIns="44450" rIns="90488" bIns="44450">
            <a:normAutofit/>
          </a:bodyPr>
          <a:lstStyle/>
          <a:p>
            <a:pPr>
              <a:lnSpc>
                <a:spcPct val="90000"/>
              </a:lnSpc>
              <a:buSzTx/>
              <a:defRPr/>
            </a:pPr>
            <a:r>
              <a:rPr lang="en-US" sz="3000" dirty="0" err="1">
                <a:solidFill>
                  <a:srgbClr val="000000"/>
                </a:solidFill>
                <a:effectLst>
                  <a:outerShdw blurRad="38100" dist="38100" dir="2700000" algn="tl">
                    <a:srgbClr val="FFFFFF"/>
                  </a:outerShdw>
                </a:effectLst>
              </a:rPr>
              <a:t>Denormalization</a:t>
            </a:r>
            <a:r>
              <a:rPr lang="en-US" sz="3000" dirty="0">
                <a:solidFill>
                  <a:srgbClr val="000000"/>
                </a:solidFill>
                <a:effectLst>
                  <a:outerShdw blurRad="38100" dist="38100" dir="2700000" algn="tl">
                    <a:srgbClr val="FFFFFF"/>
                  </a:outerShdw>
                </a:effectLst>
              </a:rPr>
              <a:t>: Transforming </a:t>
            </a:r>
            <a:r>
              <a:rPr lang="en-US" sz="3000" b="1" i="1" dirty="0">
                <a:solidFill>
                  <a:srgbClr val="000000"/>
                </a:solidFill>
                <a:effectLst>
                  <a:outerShdw blurRad="38100" dist="38100" dir="2700000" algn="tl">
                    <a:srgbClr val="FFFFFF"/>
                  </a:outerShdw>
                </a:effectLst>
              </a:rPr>
              <a:t>normalized</a:t>
            </a:r>
            <a:r>
              <a:rPr lang="en-US" sz="3000" dirty="0">
                <a:solidFill>
                  <a:srgbClr val="000000"/>
                </a:solidFill>
                <a:effectLst>
                  <a:outerShdw blurRad="38100" dist="38100" dir="2700000" algn="tl">
                    <a:srgbClr val="FFFFFF"/>
                  </a:outerShdw>
                </a:effectLst>
              </a:rPr>
              <a:t> relations into </a:t>
            </a:r>
            <a:r>
              <a:rPr lang="en-US" sz="3000" b="1" i="1" dirty="0">
                <a:solidFill>
                  <a:srgbClr val="000000"/>
                </a:solidFill>
                <a:effectLst>
                  <a:outerShdw blurRad="38100" dist="38100" dir="2700000" algn="tl">
                    <a:srgbClr val="FFFFFF"/>
                  </a:outerShdw>
                </a:effectLst>
              </a:rPr>
              <a:t>non-normalized</a:t>
            </a:r>
            <a:r>
              <a:rPr lang="en-US" sz="3000" dirty="0">
                <a:solidFill>
                  <a:srgbClr val="000000"/>
                </a:solidFill>
                <a:effectLst>
                  <a:outerShdw blurRad="38100" dist="38100" dir="2700000" algn="tl">
                    <a:srgbClr val="FFFFFF"/>
                  </a:outerShdw>
                </a:effectLst>
              </a:rPr>
              <a:t> physical record specifications</a:t>
            </a:r>
          </a:p>
          <a:p>
            <a:pPr marL="0" indent="0">
              <a:lnSpc>
                <a:spcPct val="90000"/>
              </a:lnSpc>
              <a:buSzTx/>
              <a:buNone/>
              <a:defRPr/>
            </a:pPr>
            <a:endParaRPr lang="en-US" sz="3000" dirty="0">
              <a:solidFill>
                <a:srgbClr val="000000"/>
              </a:solidFill>
              <a:effectLst>
                <a:outerShdw blurRad="38100" dist="38100" dir="2700000" algn="tl">
                  <a:srgbClr val="FFFFFF"/>
                </a:outerShdw>
              </a:effectLst>
            </a:endParaRPr>
          </a:p>
          <a:p>
            <a:pPr eaLnBrk="1" hangingPunct="1">
              <a:lnSpc>
                <a:spcPct val="90000"/>
              </a:lnSpc>
              <a:buSzTx/>
              <a:defRPr/>
            </a:pPr>
            <a:r>
              <a:rPr lang="en-US" sz="3000" dirty="0">
                <a:solidFill>
                  <a:srgbClr val="000000"/>
                </a:solidFill>
                <a:effectLst>
                  <a:outerShdw blurRad="38100" dist="38100" dir="2700000" algn="tl">
                    <a:srgbClr val="FFFFFF"/>
                  </a:outerShdw>
                </a:effectLst>
              </a:rPr>
              <a:t>Why denormalization?</a:t>
            </a:r>
          </a:p>
          <a:p>
            <a:pPr lvl="1">
              <a:lnSpc>
                <a:spcPct val="90000"/>
              </a:lnSpc>
              <a:defRPr/>
            </a:pPr>
            <a:r>
              <a:rPr lang="en-US" sz="2400" dirty="0">
                <a:solidFill>
                  <a:srgbClr val="000000"/>
                </a:solidFill>
                <a:effectLst>
                  <a:outerShdw blurRad="38100" dist="38100" dir="2700000" algn="tl">
                    <a:srgbClr val="FFFFFF"/>
                  </a:outerShdw>
                </a:effectLst>
              </a:rPr>
              <a:t>A fully normalized database usually creates a large number of tables (relations)</a:t>
            </a:r>
          </a:p>
          <a:p>
            <a:pPr lvl="1">
              <a:lnSpc>
                <a:spcPct val="90000"/>
              </a:lnSpc>
              <a:defRPr/>
            </a:pPr>
            <a:r>
              <a:rPr lang="en-US" sz="2400" dirty="0">
                <a:solidFill>
                  <a:srgbClr val="000000"/>
                </a:solidFill>
                <a:effectLst>
                  <a:outerShdw blurRad="38100" dist="38100" dir="2700000" algn="tl">
                    <a:srgbClr val="FFFFFF"/>
                  </a:outerShdw>
                </a:effectLst>
              </a:rPr>
              <a:t>Implementing each one for one as physical records may not yield efficient data processing</a:t>
            </a:r>
          </a:p>
          <a:p>
            <a:pPr lvl="2">
              <a:lnSpc>
                <a:spcPct val="90000"/>
              </a:lnSpc>
              <a:defRPr/>
            </a:pPr>
            <a:r>
              <a:rPr lang="en-US" sz="2200" dirty="0">
                <a:solidFill>
                  <a:srgbClr val="000000"/>
                </a:solidFill>
                <a:effectLst>
                  <a:outerShdw blurRad="38100" dist="38100" dir="2700000" algn="tl">
                    <a:srgbClr val="FFFFFF"/>
                  </a:outerShdw>
                </a:effectLst>
              </a:rPr>
              <a:t>Sometimes data from different relations are needed together to answer a frequently used query or produce a report, for which the DBMS needs to spend considerable computer resources to look for and match up related rows from each table</a:t>
            </a:r>
          </a:p>
          <a:p>
            <a:pPr>
              <a:lnSpc>
                <a:spcPct val="90000"/>
              </a:lnSpc>
              <a:defRPr/>
            </a:pPr>
            <a:endParaRPr lang="en-US" dirty="0">
              <a:solidFill>
                <a:srgbClr val="000000"/>
              </a:solidFill>
              <a:effectLst>
                <a:outerShdw blurRad="38100" dist="38100" dir="2700000" algn="tl">
                  <a:srgbClr val="FFFFFF"/>
                </a:outerShdw>
              </a:effectLs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and Risks of </a:t>
            </a:r>
            <a:r>
              <a:rPr lang="en-US" dirty="0" err="1"/>
              <a:t>Denormalization</a:t>
            </a:r>
            <a:endParaRPr lang="en-US" dirty="0"/>
          </a:p>
        </p:txBody>
      </p:sp>
      <p:sp>
        <p:nvSpPr>
          <p:cNvPr id="3" name="Content Placeholder 2"/>
          <p:cNvSpPr>
            <a:spLocks noGrp="1"/>
          </p:cNvSpPr>
          <p:nvPr>
            <p:ph sz="quarter" idx="1"/>
          </p:nvPr>
        </p:nvSpPr>
        <p:spPr/>
        <p:txBody>
          <a:bodyPr/>
          <a:lstStyle/>
          <a:p>
            <a:r>
              <a:rPr lang="en-US" dirty="0"/>
              <a:t>Benefits:</a:t>
            </a:r>
          </a:p>
          <a:p>
            <a:pPr lvl="1"/>
            <a:r>
              <a:rPr lang="en-US" dirty="0"/>
              <a:t>Can improve performance (speed) by reducing number of table lookups (i.e. reduce number of necessary join queries)</a:t>
            </a:r>
          </a:p>
          <a:p>
            <a:r>
              <a:rPr lang="en-US" dirty="0"/>
              <a:t>Costs (due to data duplication):</a:t>
            </a:r>
          </a:p>
          <a:p>
            <a:pPr lvl="1"/>
            <a:r>
              <a:rPr lang="en-US" dirty="0"/>
              <a:t>Wasted storage space</a:t>
            </a:r>
          </a:p>
          <a:p>
            <a:pPr lvl="1"/>
            <a:r>
              <a:rPr lang="en-US" dirty="0"/>
              <a:t>Data integrity/consistency threats</a:t>
            </a:r>
          </a:p>
          <a:p>
            <a:endParaRPr lang="en-US" dirty="0"/>
          </a:p>
        </p:txBody>
      </p:sp>
      <p:sp>
        <p:nvSpPr>
          <p:cNvPr id="4" name="Slide Number Placeholder 3"/>
          <p:cNvSpPr>
            <a:spLocks noGrp="1"/>
          </p:cNvSpPr>
          <p:nvPr>
            <p:ph type="sldNum" sz="quarter" idx="10"/>
          </p:nvPr>
        </p:nvSpPr>
        <p:spPr>
          <a:xfrm>
            <a:off x="7924800" y="6356350"/>
            <a:ext cx="3581400" cy="365760"/>
          </a:xfrm>
        </p:spPr>
        <p:txBody>
          <a:bodyPr/>
          <a:lstStyle/>
          <a:p>
            <a:pPr algn="r">
              <a:defRPr/>
            </a:pPr>
            <a:r>
              <a:rPr lang="en-US" dirty="0"/>
              <a:t>17</a:t>
            </a:r>
          </a:p>
        </p:txBody>
      </p:sp>
    </p:spTree>
    <p:extLst>
      <p:ext uri="{BB962C8B-B14F-4D97-AF65-F5344CB8AC3E}">
        <p14:creationId xmlns:p14="http://schemas.microsoft.com/office/powerpoint/2010/main" val="429094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Common </a:t>
            </a:r>
            <a:r>
              <a:rPr lang="en-US" dirty="0" err="1"/>
              <a:t>Denormalization</a:t>
            </a:r>
            <a:r>
              <a:rPr lang="en-US" dirty="0"/>
              <a:t> Opportunities</a:t>
            </a:r>
          </a:p>
        </p:txBody>
      </p:sp>
      <p:sp>
        <p:nvSpPr>
          <p:cNvPr id="5" name="Slide Number Placeholder 3"/>
          <p:cNvSpPr>
            <a:spLocks noGrp="1"/>
          </p:cNvSpPr>
          <p:nvPr>
            <p:ph type="sldNum" sz="quarter" idx="12"/>
          </p:nvPr>
        </p:nvSpPr>
        <p:spPr>
          <a:xfrm>
            <a:off x="9550400" y="6324600"/>
            <a:ext cx="2032000" cy="365760"/>
          </a:xfrm>
        </p:spPr>
        <p:txBody>
          <a:bodyPr/>
          <a:lstStyle/>
          <a:p>
            <a:pPr algn="r">
              <a:defRPr/>
            </a:pPr>
            <a:fld id="{394DD546-E694-4FBF-935F-1D954D8F48FA}" type="slidenum">
              <a:rPr lang="en-US"/>
              <a:pPr algn="r">
                <a:defRPr/>
              </a:pPr>
              <a:t>19</a:t>
            </a:fld>
            <a:endParaRPr lang="en-US" dirty="0"/>
          </a:p>
        </p:txBody>
      </p:sp>
      <p:sp>
        <p:nvSpPr>
          <p:cNvPr id="3" name="Content Placeholder 2"/>
          <p:cNvSpPr>
            <a:spLocks noGrp="1"/>
          </p:cNvSpPr>
          <p:nvPr>
            <p:ph sz="quarter" idx="1"/>
          </p:nvPr>
        </p:nvSpPr>
        <p:spPr/>
        <p:txBody>
          <a:bodyPr/>
          <a:lstStyle/>
          <a:p>
            <a:pPr>
              <a:lnSpc>
                <a:spcPct val="90000"/>
              </a:lnSpc>
              <a:spcAft>
                <a:spcPts val="1800"/>
              </a:spcAft>
              <a:defRPr/>
            </a:pPr>
            <a:r>
              <a:rPr lang="en-US" dirty="0">
                <a:solidFill>
                  <a:srgbClr val="000000"/>
                </a:solidFill>
                <a:effectLst>
                  <a:outerShdw blurRad="38100" dist="38100" dir="2700000" algn="tl">
                    <a:srgbClr val="FFFFFF"/>
                  </a:outerShdw>
                </a:effectLst>
              </a:rPr>
              <a:t>One-to-one relationship (example: slide 20)</a:t>
            </a:r>
          </a:p>
          <a:p>
            <a:pPr>
              <a:lnSpc>
                <a:spcPct val="90000"/>
              </a:lnSpc>
              <a:spcAft>
                <a:spcPts val="1800"/>
              </a:spcAft>
              <a:defRPr/>
            </a:pPr>
            <a:r>
              <a:rPr lang="en-US" dirty="0">
                <a:solidFill>
                  <a:srgbClr val="000000"/>
                </a:solidFill>
                <a:effectLst>
                  <a:outerShdw blurRad="38100" dist="38100" dir="2700000" algn="tl">
                    <a:srgbClr val="FFFFFF"/>
                  </a:outerShdw>
                </a:effectLst>
              </a:rPr>
              <a:t>Many-to-many relationship with non-key attributes (associative entity) (example: slide 21)</a:t>
            </a:r>
          </a:p>
          <a:p>
            <a:pPr>
              <a:lnSpc>
                <a:spcPct val="90000"/>
              </a:lnSpc>
              <a:spcAft>
                <a:spcPts val="1800"/>
              </a:spcAft>
              <a:defRPr/>
            </a:pPr>
            <a:r>
              <a:rPr lang="en-US" dirty="0">
                <a:solidFill>
                  <a:srgbClr val="000000"/>
                </a:solidFill>
                <a:effectLst>
                  <a:outerShdw blurRad="38100" dist="38100" dir="2700000" algn="tl">
                    <a:srgbClr val="FFFFFF"/>
                  </a:outerShdw>
                </a:effectLst>
              </a:rPr>
              <a:t>Reference data (1:N relationship where 1-side has data not used in any other relationship) (example: slide 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 1: Objectives</a:t>
            </a:r>
          </a:p>
        </p:txBody>
      </p:sp>
      <p:sp>
        <p:nvSpPr>
          <p:cNvPr id="4" name="Slide Number Placeholder 3"/>
          <p:cNvSpPr>
            <a:spLocks noGrp="1"/>
          </p:cNvSpPr>
          <p:nvPr>
            <p:ph type="sldNum" sz="quarter" idx="12"/>
          </p:nvPr>
        </p:nvSpPr>
        <p:spPr/>
        <p:txBody>
          <a:bodyPr/>
          <a:lstStyle/>
          <a:p>
            <a:pPr algn="r">
              <a:defRPr/>
            </a:pPr>
            <a:fld id="{A7A48DB4-DF63-4A89-8CBB-DB4B72B6302B}" type="slidenum">
              <a:rPr lang="en-US"/>
              <a:pPr algn="r">
                <a:defRPr/>
              </a:pPr>
              <a:t>2</a:t>
            </a:fld>
            <a:endParaRPr lang="en-US" dirty="0"/>
          </a:p>
        </p:txBody>
      </p:sp>
      <p:sp>
        <p:nvSpPr>
          <p:cNvPr id="276483" name="Rectangle 3"/>
          <p:cNvSpPr>
            <a:spLocks noGrp="1" noChangeArrowheads="1"/>
          </p:cNvSpPr>
          <p:nvPr>
            <p:ph sz="quarter" idx="1"/>
          </p:nvPr>
        </p:nvSpPr>
        <p:spPr/>
        <p:txBody>
          <a:bodyPr>
            <a:normAutofit/>
          </a:bodyPr>
          <a:lstStyle/>
          <a:p>
            <a:pPr eaLnBrk="1" hangingPunct="1">
              <a:lnSpc>
                <a:spcPct val="90000"/>
              </a:lnSpc>
              <a:defRPr/>
            </a:pPr>
            <a:r>
              <a:rPr lang="en-US" sz="2800" dirty="0">
                <a:solidFill>
                  <a:srgbClr val="000000"/>
                </a:solidFill>
                <a:effectLst>
                  <a:outerShdw blurRad="38100" dist="38100" dir="2700000" algn="tl">
                    <a:srgbClr val="FFFFFF"/>
                  </a:outerShdw>
                </a:effectLst>
              </a:rPr>
              <a:t>Describe the physical database design process</a:t>
            </a:r>
          </a:p>
          <a:p>
            <a:pPr lvl="1">
              <a:lnSpc>
                <a:spcPct val="90000"/>
              </a:lnSpc>
              <a:defRPr/>
            </a:pPr>
            <a:r>
              <a:rPr lang="en-US" sz="2500" dirty="0">
                <a:solidFill>
                  <a:srgbClr val="000000"/>
                </a:solidFill>
                <a:effectLst>
                  <a:outerShdw blurRad="38100" dist="38100" dir="2700000" algn="tl">
                    <a:srgbClr val="FFFFFF"/>
                  </a:outerShdw>
                </a:effectLst>
              </a:rPr>
              <a:t>Choose storage formats for attributes</a:t>
            </a:r>
          </a:p>
          <a:p>
            <a:pPr lvl="1">
              <a:lnSpc>
                <a:spcPct val="90000"/>
              </a:lnSpc>
              <a:defRPr/>
            </a:pPr>
            <a:r>
              <a:rPr lang="en-US" sz="2500" dirty="0">
                <a:solidFill>
                  <a:srgbClr val="000000"/>
                </a:solidFill>
                <a:effectLst>
                  <a:outerShdw blurRad="38100" dist="38100" dir="2700000" algn="tl">
                    <a:srgbClr val="FFFFFF"/>
                  </a:outerShdw>
                </a:effectLst>
              </a:rPr>
              <a:t>Know when and how to use denormalization</a:t>
            </a:r>
          </a:p>
          <a:p>
            <a:pPr lvl="1">
              <a:lnSpc>
                <a:spcPct val="90000"/>
              </a:lnSpc>
              <a:defRPr/>
            </a:pPr>
            <a:r>
              <a:rPr lang="en-US" sz="2500" dirty="0">
                <a:solidFill>
                  <a:srgbClr val="000000"/>
                </a:solidFill>
                <a:effectLst>
                  <a:outerShdw blurRad="38100" dist="38100" dir="2700000" algn="tl">
                    <a:srgbClr val="FFFFFF"/>
                  </a:outerShdw>
                </a:effectLst>
              </a:rPr>
              <a:t>Describe three types of file organization</a:t>
            </a:r>
          </a:p>
          <a:p>
            <a:pPr lvl="1">
              <a:lnSpc>
                <a:spcPct val="90000"/>
              </a:lnSpc>
              <a:defRPr/>
            </a:pPr>
            <a:r>
              <a:rPr lang="en-US" sz="2500" dirty="0">
                <a:solidFill>
                  <a:srgbClr val="000000"/>
                </a:solidFill>
                <a:effectLst>
                  <a:outerShdw blurRad="38100" dist="38100" dir="2700000" algn="tl">
                    <a:srgbClr val="FFFFFF"/>
                  </a:outerShdw>
                </a:effectLst>
              </a:rPr>
              <a:t>Select appropriate file organizations</a:t>
            </a:r>
          </a:p>
          <a:p>
            <a:pPr lvl="1">
              <a:lnSpc>
                <a:spcPct val="90000"/>
              </a:lnSpc>
              <a:defRPr/>
            </a:pPr>
            <a:r>
              <a:rPr lang="en-US" sz="2500" dirty="0">
                <a:solidFill>
                  <a:srgbClr val="000000"/>
                </a:solidFill>
                <a:effectLst>
                  <a:outerShdw blurRad="38100" dist="38100" dir="2700000" algn="tl">
                    <a:srgbClr val="FFFFFF"/>
                  </a:outerShdw>
                </a:effectLst>
              </a:rPr>
              <a:t>Describe indexes and their appropriate use</a:t>
            </a:r>
          </a:p>
          <a:p>
            <a:pPr eaLnBrk="1" hangingPunct="1">
              <a:lnSpc>
                <a:spcPct val="90000"/>
              </a:lnSpc>
              <a:defRPr/>
            </a:pPr>
            <a:r>
              <a:rPr lang="en-US" sz="2800" dirty="0">
                <a:solidFill>
                  <a:srgbClr val="000000"/>
                </a:solidFill>
                <a:effectLst>
                  <a:outerShdw blurRad="38100" dist="38100" dir="2700000" algn="tl">
                    <a:srgbClr val="FFFFFF"/>
                  </a:outerShdw>
                </a:effectLst>
              </a:rPr>
              <a:t>Translate a database model into efficient structures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a:t>Figure 8-3: A possible denormalization situation: two entities with one-to-one relationship</a:t>
            </a:r>
          </a:p>
        </p:txBody>
      </p:sp>
      <p:sp>
        <p:nvSpPr>
          <p:cNvPr id="4" name="Slide Number Placeholder 1"/>
          <p:cNvSpPr>
            <a:spLocks noGrp="1"/>
          </p:cNvSpPr>
          <p:nvPr>
            <p:ph type="sldNum" sz="quarter" idx="12"/>
          </p:nvPr>
        </p:nvSpPr>
        <p:spPr>
          <a:xfrm>
            <a:off x="8686800" y="6324600"/>
            <a:ext cx="2895600" cy="365760"/>
          </a:xfrm>
        </p:spPr>
        <p:txBody>
          <a:bodyPr/>
          <a:lstStyle/>
          <a:p>
            <a:pPr algn="r">
              <a:defRPr/>
            </a:pPr>
            <a:fld id="{03638DED-AF84-4AFD-ACBD-6CE467E19C8A}" type="slidenum">
              <a:rPr lang="en-US"/>
              <a:pPr algn="r">
                <a:defRPr/>
              </a:pPr>
              <a:t>20</a:t>
            </a:fld>
            <a:endParaRPr lang="en-US" dirty="0"/>
          </a:p>
        </p:txBody>
      </p:sp>
      <p:pic>
        <p:nvPicPr>
          <p:cNvPr id="19460" name="Picture 4" descr="Noname.gif"/>
          <p:cNvPicPr>
            <a:picLocks noChangeAspect="1"/>
          </p:cNvPicPr>
          <p:nvPr/>
        </p:nvPicPr>
        <p:blipFill>
          <a:blip r:embed="rId3" cstate="print"/>
          <a:srcRect/>
          <a:stretch>
            <a:fillRect/>
          </a:stretch>
        </p:blipFill>
        <p:spPr bwMode="auto">
          <a:xfrm>
            <a:off x="1966914" y="1295400"/>
            <a:ext cx="8258175" cy="4953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6" descr="Noname.gif"/>
          <p:cNvPicPr>
            <a:picLocks noChangeAspect="1"/>
          </p:cNvPicPr>
          <p:nvPr/>
        </p:nvPicPr>
        <p:blipFill>
          <a:blip r:embed="rId3" cstate="print"/>
          <a:srcRect/>
          <a:stretch>
            <a:fillRect/>
          </a:stretch>
        </p:blipFill>
        <p:spPr bwMode="auto">
          <a:xfrm>
            <a:off x="2000250" y="1219201"/>
            <a:ext cx="8191500" cy="5057775"/>
          </a:xfrm>
          <a:prstGeom prst="rect">
            <a:avLst/>
          </a:prstGeom>
          <a:noFill/>
          <a:ln w="9525">
            <a:noFill/>
            <a:miter lim="800000"/>
            <a:headEnd/>
            <a:tailEnd/>
          </a:ln>
        </p:spPr>
      </p:pic>
      <p:sp>
        <p:nvSpPr>
          <p:cNvPr id="7" name="Title 6"/>
          <p:cNvSpPr>
            <a:spLocks noGrp="1"/>
          </p:cNvSpPr>
          <p:nvPr>
            <p:ph type="title"/>
          </p:nvPr>
        </p:nvSpPr>
        <p:spPr/>
        <p:txBody>
          <a:bodyPr>
            <a:normAutofit/>
          </a:bodyPr>
          <a:lstStyle/>
          <a:p>
            <a:r>
              <a:rPr lang="en-US" sz="2400" dirty="0"/>
              <a:t>Figure 8-4: A possible denormalization situation: a many-to-many relationship with non-key attributes</a:t>
            </a:r>
          </a:p>
        </p:txBody>
      </p:sp>
      <p:sp>
        <p:nvSpPr>
          <p:cNvPr id="6" name="Slide Number Placeholder 1"/>
          <p:cNvSpPr>
            <a:spLocks noGrp="1"/>
          </p:cNvSpPr>
          <p:nvPr>
            <p:ph type="sldNum" sz="quarter" idx="12"/>
          </p:nvPr>
        </p:nvSpPr>
        <p:spPr>
          <a:xfrm>
            <a:off x="8686800" y="6324600"/>
            <a:ext cx="2971800" cy="365760"/>
          </a:xfrm>
        </p:spPr>
        <p:txBody>
          <a:bodyPr/>
          <a:lstStyle/>
          <a:p>
            <a:pPr algn="r">
              <a:defRPr/>
            </a:pPr>
            <a:fld id="{017CFA7D-E4BE-41C3-B720-83B65A17416B}" type="slidenum">
              <a:rPr lang="en-US"/>
              <a:pPr algn="r">
                <a:defRPr/>
              </a:pPr>
              <a:t>21</a:t>
            </a:fld>
            <a:endParaRPr lang="en-US" dirty="0"/>
          </a:p>
        </p:txBody>
      </p:sp>
      <p:sp>
        <p:nvSpPr>
          <p:cNvPr id="20485" name="Text Box 4"/>
          <p:cNvSpPr txBox="1">
            <a:spLocks noChangeArrowheads="1"/>
          </p:cNvSpPr>
          <p:nvPr/>
        </p:nvSpPr>
        <p:spPr bwMode="auto">
          <a:xfrm>
            <a:off x="8763001" y="3706814"/>
            <a:ext cx="1387475" cy="915987"/>
          </a:xfrm>
          <a:prstGeom prst="rect">
            <a:avLst/>
          </a:prstGeom>
          <a:noFill/>
          <a:ln w="9525">
            <a:noFill/>
            <a:miter lim="800000"/>
            <a:headEnd/>
            <a:tailEnd/>
          </a:ln>
        </p:spPr>
        <p:txBody>
          <a:bodyPr>
            <a:spAutoFit/>
          </a:bodyPr>
          <a:lstStyle/>
          <a:p>
            <a:pPr>
              <a:spcBef>
                <a:spcPct val="20000"/>
              </a:spcBef>
              <a:buClr>
                <a:schemeClr val="accent2"/>
              </a:buClr>
              <a:buSzPct val="80000"/>
              <a:buFont typeface="Wingdings" pitchFamily="2" charset="2"/>
              <a:buNone/>
            </a:pPr>
            <a:r>
              <a:rPr lang="en-US" dirty="0">
                <a:solidFill>
                  <a:srgbClr val="990000"/>
                </a:solidFill>
                <a:latin typeface="Times New Roman" pitchFamily="18" charset="0"/>
              </a:rPr>
              <a:t>Extra table access required </a:t>
            </a:r>
          </a:p>
        </p:txBody>
      </p:sp>
      <p:sp>
        <p:nvSpPr>
          <p:cNvPr id="20486" name="Text Box 5"/>
          <p:cNvSpPr txBox="1">
            <a:spLocks noChangeArrowheads="1"/>
          </p:cNvSpPr>
          <p:nvPr/>
        </p:nvSpPr>
        <p:spPr bwMode="auto">
          <a:xfrm>
            <a:off x="7391400" y="5856289"/>
            <a:ext cx="2971800" cy="701731"/>
          </a:xfrm>
          <a:prstGeom prst="rect">
            <a:avLst/>
          </a:prstGeom>
          <a:noFill/>
          <a:ln w="9525">
            <a:noFill/>
            <a:miter lim="800000"/>
            <a:headEnd/>
            <a:tailEnd/>
          </a:ln>
        </p:spPr>
        <p:txBody>
          <a:bodyPr>
            <a:spAutoFit/>
          </a:bodyPr>
          <a:lstStyle/>
          <a:p>
            <a:pPr>
              <a:spcBef>
                <a:spcPct val="20000"/>
              </a:spcBef>
              <a:buClr>
                <a:schemeClr val="accent2"/>
              </a:buClr>
              <a:buSzPct val="80000"/>
              <a:buFont typeface="Wingdings" pitchFamily="2" charset="2"/>
              <a:buNone/>
            </a:pPr>
            <a:r>
              <a:rPr lang="en-US" dirty="0">
                <a:solidFill>
                  <a:srgbClr val="990000"/>
                </a:solidFill>
                <a:latin typeface="Times New Roman" pitchFamily="18" charset="0"/>
              </a:rPr>
              <a:t>2NF</a:t>
            </a:r>
          </a:p>
          <a:p>
            <a:pPr>
              <a:spcBef>
                <a:spcPct val="20000"/>
              </a:spcBef>
              <a:buClr>
                <a:schemeClr val="accent2"/>
              </a:buClr>
              <a:buSzPct val="80000"/>
              <a:buFont typeface="Wingdings" pitchFamily="2" charset="2"/>
              <a:buNone/>
            </a:pPr>
            <a:r>
              <a:rPr lang="en-US" dirty="0">
                <a:solidFill>
                  <a:srgbClr val="990000"/>
                </a:solidFill>
                <a:latin typeface="Times New Roman" pitchFamily="18" charset="0"/>
              </a:rPr>
              <a:t>Null description possible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descr="Noname.gif"/>
          <p:cNvPicPr>
            <a:picLocks noChangeAspect="1"/>
          </p:cNvPicPr>
          <p:nvPr/>
        </p:nvPicPr>
        <p:blipFill>
          <a:blip r:embed="rId3" cstate="print"/>
          <a:srcRect/>
          <a:stretch>
            <a:fillRect/>
          </a:stretch>
        </p:blipFill>
        <p:spPr bwMode="auto">
          <a:xfrm>
            <a:off x="2057401" y="1219200"/>
            <a:ext cx="8153399" cy="5105400"/>
          </a:xfrm>
          <a:prstGeom prst="rect">
            <a:avLst/>
          </a:prstGeom>
          <a:noFill/>
          <a:ln w="9525">
            <a:noFill/>
            <a:miter lim="800000"/>
            <a:headEnd/>
            <a:tailEnd/>
          </a:ln>
        </p:spPr>
      </p:pic>
      <p:sp>
        <p:nvSpPr>
          <p:cNvPr id="7" name="Title 6"/>
          <p:cNvSpPr>
            <a:spLocks noGrp="1"/>
          </p:cNvSpPr>
          <p:nvPr>
            <p:ph type="title"/>
          </p:nvPr>
        </p:nvSpPr>
        <p:spPr/>
        <p:txBody>
          <a:bodyPr>
            <a:normAutofit/>
          </a:bodyPr>
          <a:lstStyle/>
          <a:p>
            <a:r>
              <a:rPr lang="en-US" sz="2400" dirty="0"/>
              <a:t>Figure 8-5: A possible denormalization situation: reference data</a:t>
            </a:r>
          </a:p>
        </p:txBody>
      </p:sp>
      <p:sp>
        <p:nvSpPr>
          <p:cNvPr id="6" name="Slide Number Placeholder 1"/>
          <p:cNvSpPr>
            <a:spLocks noGrp="1"/>
          </p:cNvSpPr>
          <p:nvPr>
            <p:ph type="sldNum" sz="quarter" idx="12"/>
          </p:nvPr>
        </p:nvSpPr>
        <p:spPr>
          <a:xfrm>
            <a:off x="8686800" y="6324600"/>
            <a:ext cx="2895600" cy="365760"/>
          </a:xfrm>
        </p:spPr>
        <p:txBody>
          <a:bodyPr/>
          <a:lstStyle/>
          <a:p>
            <a:pPr algn="r">
              <a:defRPr/>
            </a:pPr>
            <a:fld id="{AA118BEC-D78B-4A84-B4A8-C5FEB33C8460}" type="slidenum">
              <a:rPr lang="en-US"/>
              <a:pPr algn="r">
                <a:defRPr/>
              </a:pPr>
              <a:t>22</a:t>
            </a:fld>
            <a:endParaRPr lang="en-US" dirty="0"/>
          </a:p>
        </p:txBody>
      </p:sp>
      <p:sp>
        <p:nvSpPr>
          <p:cNvPr id="21509" name="Text Box 4"/>
          <p:cNvSpPr txBox="1">
            <a:spLocks noChangeArrowheads="1"/>
          </p:cNvSpPr>
          <p:nvPr/>
        </p:nvSpPr>
        <p:spPr bwMode="auto">
          <a:xfrm>
            <a:off x="8001001" y="3733800"/>
            <a:ext cx="1387475" cy="915988"/>
          </a:xfrm>
          <a:prstGeom prst="rect">
            <a:avLst/>
          </a:prstGeom>
          <a:noFill/>
          <a:ln w="9525">
            <a:noFill/>
            <a:miter lim="800000"/>
            <a:headEnd/>
            <a:tailEnd/>
          </a:ln>
        </p:spPr>
        <p:txBody>
          <a:bodyPr>
            <a:spAutoFit/>
          </a:bodyPr>
          <a:lstStyle/>
          <a:p>
            <a:pPr>
              <a:spcBef>
                <a:spcPct val="20000"/>
              </a:spcBef>
              <a:buClr>
                <a:schemeClr val="accent2"/>
              </a:buClr>
              <a:buSzPct val="80000"/>
              <a:buFont typeface="Wingdings" pitchFamily="2" charset="2"/>
              <a:buNone/>
            </a:pPr>
            <a:r>
              <a:rPr lang="en-US" dirty="0">
                <a:solidFill>
                  <a:srgbClr val="990000"/>
                </a:solidFill>
                <a:latin typeface="Times New Roman" pitchFamily="18" charset="0"/>
              </a:rPr>
              <a:t>Extra table access required </a:t>
            </a:r>
          </a:p>
        </p:txBody>
      </p:sp>
      <p:sp>
        <p:nvSpPr>
          <p:cNvPr id="21510" name="Text Box 5"/>
          <p:cNvSpPr txBox="1">
            <a:spLocks noChangeArrowheads="1"/>
          </p:cNvSpPr>
          <p:nvPr/>
        </p:nvSpPr>
        <p:spPr bwMode="auto">
          <a:xfrm>
            <a:off x="7620001" y="5029201"/>
            <a:ext cx="2149475" cy="366713"/>
          </a:xfrm>
          <a:prstGeom prst="rect">
            <a:avLst/>
          </a:prstGeom>
          <a:noFill/>
          <a:ln w="9525">
            <a:noFill/>
            <a:miter lim="800000"/>
            <a:headEnd/>
            <a:tailEnd/>
          </a:ln>
        </p:spPr>
        <p:txBody>
          <a:bodyPr>
            <a:spAutoFit/>
          </a:bodyPr>
          <a:lstStyle/>
          <a:p>
            <a:pPr>
              <a:spcBef>
                <a:spcPct val="20000"/>
              </a:spcBef>
              <a:buClr>
                <a:schemeClr val="accent2"/>
              </a:buClr>
              <a:buSzPct val="80000"/>
              <a:buFont typeface="Wingdings" pitchFamily="2" charset="2"/>
              <a:buNone/>
            </a:pPr>
            <a:r>
              <a:rPr lang="en-US" dirty="0">
                <a:solidFill>
                  <a:srgbClr val="990000"/>
                </a:solidFill>
                <a:latin typeface="Times New Roman" pitchFamily="18" charset="0"/>
              </a:rPr>
              <a:t>Data duplication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 with </a:t>
            </a:r>
            <a:r>
              <a:rPr lang="en-US" dirty="0" err="1"/>
              <a:t>Denormalization</a:t>
            </a:r>
            <a:endParaRPr lang="en-US" dirty="0"/>
          </a:p>
        </p:txBody>
      </p:sp>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fld id="{F1491FFF-2E3F-4E27-A01F-2E8E00D0CF3B}" type="slidenum">
              <a:rPr lang="en-US" sz="1200">
                <a:solidFill>
                  <a:srgbClr val="D38E27"/>
                </a:solidFill>
                <a:latin typeface="Tahoma" panose="020B0604030504040204" pitchFamily="34" charset="0"/>
              </a:rPr>
              <a:pPr>
                <a:spcBef>
                  <a:spcPct val="0"/>
                </a:spcBef>
                <a:buClrTx/>
                <a:buSzTx/>
                <a:buFontTx/>
                <a:buNone/>
              </a:pPr>
              <a:t>23</a:t>
            </a:fld>
            <a:endParaRPr lang="en-US" sz="1200">
              <a:solidFill>
                <a:srgbClr val="D38E27"/>
              </a:solidFill>
              <a:latin typeface="Tahoma" panose="020B0604030504040204" pitchFamily="34" charset="0"/>
            </a:endParaRPr>
          </a:p>
        </p:txBody>
      </p:sp>
      <p:sp>
        <p:nvSpPr>
          <p:cNvPr id="252931" name="Rectangle 3"/>
          <p:cNvSpPr>
            <a:spLocks noGrp="1" noChangeArrowheads="1"/>
          </p:cNvSpPr>
          <p:nvPr>
            <p:ph sz="quarter" idx="1"/>
          </p:nvPr>
        </p:nvSpPr>
        <p:spPr/>
        <p:txBody>
          <a:bodyPr vert="horz" lIns="90488" tIns="44450" rIns="90488" bIns="44450">
            <a:noAutofit/>
          </a:bodyPr>
          <a:lstStyle/>
          <a:p>
            <a:pPr>
              <a:lnSpc>
                <a:spcPct val="90000"/>
              </a:lnSpc>
              <a:defRPr/>
            </a:pPr>
            <a:r>
              <a:rPr lang="en-US" dirty="0" err="1">
                <a:solidFill>
                  <a:srgbClr val="000000"/>
                </a:solidFill>
                <a:effectLst>
                  <a:outerShdw blurRad="38100" dist="38100" dir="2700000" algn="tl">
                    <a:srgbClr val="FFFFFF"/>
                  </a:outerShdw>
                </a:effectLst>
              </a:rPr>
              <a:t>Denormalization</a:t>
            </a:r>
            <a:r>
              <a:rPr lang="en-US" dirty="0">
                <a:solidFill>
                  <a:srgbClr val="000000"/>
                </a:solidFill>
                <a:effectLst>
                  <a:outerShdw blurRad="38100" dist="38100" dir="2700000" algn="tl">
                    <a:srgbClr val="FFFFFF"/>
                  </a:outerShdw>
                </a:effectLst>
              </a:rPr>
              <a:t> can</a:t>
            </a:r>
          </a:p>
          <a:p>
            <a:pPr lvl="1">
              <a:lnSpc>
                <a:spcPct val="90000"/>
              </a:lnSpc>
              <a:defRPr/>
            </a:pPr>
            <a:r>
              <a:rPr lang="en-US" sz="2400" dirty="0">
                <a:solidFill>
                  <a:srgbClr val="000000"/>
                </a:solidFill>
                <a:effectLst>
                  <a:outerShdw blurRad="38100" dist="38100" dir="2700000" algn="tl">
                    <a:srgbClr val="FFFFFF"/>
                  </a:outerShdw>
                </a:effectLst>
              </a:rPr>
              <a:t>Increase chance of errors and inconsistencies</a:t>
            </a:r>
          </a:p>
          <a:p>
            <a:pPr lvl="1">
              <a:lnSpc>
                <a:spcPct val="90000"/>
              </a:lnSpc>
              <a:defRPr/>
            </a:pPr>
            <a:r>
              <a:rPr lang="en-US" sz="2400" dirty="0">
                <a:solidFill>
                  <a:srgbClr val="000000"/>
                </a:solidFill>
                <a:effectLst>
                  <a:outerShdw blurRad="38100" dist="38100" dir="2700000" algn="tl">
                    <a:srgbClr val="FFFFFF"/>
                  </a:outerShdw>
                </a:effectLst>
              </a:rPr>
              <a:t>Reintroduce anomalies</a:t>
            </a:r>
          </a:p>
          <a:p>
            <a:pPr lvl="1">
              <a:lnSpc>
                <a:spcPct val="90000"/>
              </a:lnSpc>
              <a:spcAft>
                <a:spcPts val="2400"/>
              </a:spcAft>
              <a:defRPr/>
            </a:pPr>
            <a:r>
              <a:rPr lang="en-US" sz="2400" dirty="0">
                <a:solidFill>
                  <a:srgbClr val="000000"/>
                </a:solidFill>
                <a:effectLst>
                  <a:outerShdw blurRad="38100" dist="38100" dir="2700000" algn="tl">
                    <a:srgbClr val="FFFFFF"/>
                  </a:outerShdw>
                </a:effectLst>
              </a:rPr>
              <a:t>Force reprogramming when business rules change</a:t>
            </a:r>
          </a:p>
          <a:p>
            <a:pPr>
              <a:lnSpc>
                <a:spcPct val="90000"/>
              </a:lnSpc>
              <a:defRPr/>
            </a:pPr>
            <a:r>
              <a:rPr lang="en-US" dirty="0">
                <a:solidFill>
                  <a:srgbClr val="000000"/>
                </a:solidFill>
                <a:effectLst>
                  <a:outerShdw blurRad="38100" dist="38100" dir="2700000" algn="tl">
                    <a:srgbClr val="FFFFFF"/>
                  </a:outerShdw>
                </a:effectLst>
              </a:rPr>
              <a:t>Perhaps other methods could be used to improve performance of joins</a:t>
            </a:r>
          </a:p>
          <a:p>
            <a:pPr lvl="1">
              <a:lnSpc>
                <a:spcPct val="90000"/>
              </a:lnSpc>
              <a:defRPr/>
            </a:pPr>
            <a:r>
              <a:rPr lang="en-US" sz="2400" dirty="0">
                <a:solidFill>
                  <a:srgbClr val="000000"/>
                </a:solidFill>
                <a:effectLst>
                  <a:outerShdw blurRad="38100" dist="38100" dir="2700000" algn="tl">
                    <a:srgbClr val="FFFFFF"/>
                  </a:outerShdw>
                </a:effectLst>
              </a:rPr>
              <a:t>Organization of tables in the database (file organization and clustering)</a:t>
            </a:r>
          </a:p>
          <a:p>
            <a:pPr lvl="1">
              <a:lnSpc>
                <a:spcPct val="90000"/>
              </a:lnSpc>
              <a:defRPr/>
            </a:pPr>
            <a:r>
              <a:rPr lang="en-US" sz="2400" dirty="0">
                <a:solidFill>
                  <a:srgbClr val="000000"/>
                </a:solidFill>
                <a:effectLst>
                  <a:outerShdw blurRad="38100" dist="38100" dir="2700000" algn="tl">
                    <a:srgbClr val="FFFFFF"/>
                  </a:outerShdw>
                </a:effectLst>
              </a:rPr>
              <a:t>Proper query design and optimization</a:t>
            </a:r>
          </a:p>
          <a:p>
            <a:pPr lvl="1">
              <a:lnSpc>
                <a:spcPct val="90000"/>
              </a:lnSpc>
              <a:buFont typeface="Wingdings 2"/>
              <a:buChar char=""/>
              <a:defRPr/>
            </a:pPr>
            <a:endParaRPr lang="en-US" dirty="0">
              <a:solidFill>
                <a:srgbClr val="000000"/>
              </a:solidFill>
              <a:effectLst>
                <a:outerShdw blurRad="38100" dist="38100" dir="2700000" algn="tl">
                  <a:srgbClr val="FFFFFF"/>
                </a:outerShdw>
              </a:effectLst>
            </a:endParaRPr>
          </a:p>
          <a:p>
            <a:pPr lvl="1">
              <a:lnSpc>
                <a:spcPct val="90000"/>
              </a:lnSpc>
              <a:buFont typeface="Wingdings 2"/>
              <a:buChar char=""/>
              <a:defRPr/>
            </a:pPr>
            <a:endParaRPr lang="en-US" dirty="0">
              <a:solidFill>
                <a:srgbClr val="000000"/>
              </a:solidFill>
              <a:effectLst>
                <a:outerShdw blurRad="38100" dist="38100" dir="2700000" algn="tl">
                  <a:srgbClr val="FFFFFF"/>
                </a:outerShdw>
              </a:effectLst>
            </a:endParaRPr>
          </a:p>
          <a:p>
            <a:pPr lvl="1">
              <a:lnSpc>
                <a:spcPct val="90000"/>
              </a:lnSpc>
              <a:buFont typeface="Wingdings 2"/>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40650173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Partitioning</a:t>
            </a:r>
          </a:p>
        </p:txBody>
      </p:sp>
      <p:sp>
        <p:nvSpPr>
          <p:cNvPr id="5" name="Slide Number Placeholder 3"/>
          <p:cNvSpPr>
            <a:spLocks noGrp="1"/>
          </p:cNvSpPr>
          <p:nvPr>
            <p:ph type="sldNum" sz="quarter" idx="12"/>
          </p:nvPr>
        </p:nvSpPr>
        <p:spPr>
          <a:xfrm>
            <a:off x="9550400" y="6324600"/>
            <a:ext cx="2108200" cy="365760"/>
          </a:xfrm>
        </p:spPr>
        <p:txBody>
          <a:bodyPr/>
          <a:lstStyle/>
          <a:p>
            <a:pPr algn="r">
              <a:defRPr/>
            </a:pPr>
            <a:fld id="{8868E3FD-44E2-43E5-9CD1-04A14DB22A66}" type="slidenum">
              <a:rPr lang="en-US"/>
              <a:pPr algn="r">
                <a:defRPr/>
              </a:pPr>
              <a:t>24</a:t>
            </a:fld>
            <a:endParaRPr lang="en-US" dirty="0"/>
          </a:p>
        </p:txBody>
      </p:sp>
      <p:sp>
        <p:nvSpPr>
          <p:cNvPr id="252931" name="Rectangle 3"/>
          <p:cNvSpPr>
            <a:spLocks noGrp="1" noChangeArrowheads="1"/>
          </p:cNvSpPr>
          <p:nvPr>
            <p:ph sz="quarter" idx="1"/>
          </p:nvPr>
        </p:nvSpPr>
        <p:spPr/>
        <p:txBody>
          <a:bodyPr vert="horz" lIns="90488" tIns="44450" rIns="90488" bIns="44450">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Horizontal Partitioning: Distributing the rows of a table into several separate files</a:t>
            </a:r>
          </a:p>
          <a:p>
            <a:pPr lvl="1" eaLnBrk="1" hangingPunct="1">
              <a:lnSpc>
                <a:spcPct val="90000"/>
              </a:lnSpc>
              <a:defRPr/>
            </a:pPr>
            <a:r>
              <a:rPr lang="en-US" sz="2400" dirty="0">
                <a:solidFill>
                  <a:srgbClr val="000000"/>
                </a:solidFill>
                <a:effectLst>
                  <a:outerShdw blurRad="38100" dist="38100" dir="2700000" algn="tl">
                    <a:srgbClr val="FFFFFF"/>
                  </a:outerShdw>
                </a:effectLst>
              </a:rPr>
              <a:t>Useful for situations where different users need access to different rows</a:t>
            </a:r>
          </a:p>
          <a:p>
            <a:pPr lvl="1" eaLnBrk="1" hangingPunct="1">
              <a:lnSpc>
                <a:spcPct val="90000"/>
              </a:lnSpc>
              <a:defRPr/>
            </a:pPr>
            <a:r>
              <a:rPr lang="en-US" sz="2400" dirty="0">
                <a:solidFill>
                  <a:srgbClr val="000000"/>
                </a:solidFill>
                <a:effectLst>
                  <a:outerShdw blurRad="38100" dist="38100" dir="2700000" algn="tl">
                    <a:srgbClr val="FFFFFF"/>
                  </a:outerShdw>
                </a:effectLst>
              </a:rPr>
              <a:t>Key Range Partitioning, Hash Partitioning, List Partitioning, or Composite Partitioning</a:t>
            </a:r>
          </a:p>
          <a:p>
            <a:pPr eaLnBrk="1" hangingPunct="1">
              <a:lnSpc>
                <a:spcPct val="90000"/>
              </a:lnSpc>
              <a:defRPr/>
            </a:pPr>
            <a:r>
              <a:rPr lang="en-US" dirty="0">
                <a:solidFill>
                  <a:srgbClr val="000000"/>
                </a:solidFill>
                <a:effectLst>
                  <a:outerShdw blurRad="38100" dist="38100" dir="2700000" algn="tl">
                    <a:srgbClr val="FFFFFF"/>
                  </a:outerShdw>
                </a:effectLst>
              </a:rPr>
              <a:t>Vertical Partitioning: Distributing the columns of a table into several separate relations</a:t>
            </a:r>
          </a:p>
          <a:p>
            <a:pPr lvl="1" eaLnBrk="1" hangingPunct="1">
              <a:lnSpc>
                <a:spcPct val="90000"/>
              </a:lnSpc>
              <a:defRPr/>
            </a:pPr>
            <a:r>
              <a:rPr lang="en-US" sz="2400" dirty="0">
                <a:solidFill>
                  <a:srgbClr val="000000"/>
                </a:solidFill>
                <a:effectLst>
                  <a:outerShdw blurRad="38100" dist="38100" dir="2700000" algn="tl">
                    <a:srgbClr val="FFFFFF"/>
                  </a:outerShdw>
                </a:effectLst>
              </a:rPr>
              <a:t>Useful for situations where different users need access to different columns</a:t>
            </a:r>
          </a:p>
          <a:p>
            <a:pPr lvl="1" eaLnBrk="1" hangingPunct="1">
              <a:lnSpc>
                <a:spcPct val="90000"/>
              </a:lnSpc>
              <a:defRPr/>
            </a:pPr>
            <a:r>
              <a:rPr lang="en-US" sz="2400" dirty="0">
                <a:solidFill>
                  <a:srgbClr val="000000"/>
                </a:solidFill>
                <a:effectLst>
                  <a:outerShdw blurRad="38100" dist="38100" dir="2700000" algn="tl">
                    <a:srgbClr val="FFFFFF"/>
                  </a:outerShdw>
                </a:effectLst>
              </a:rPr>
              <a:t>The primary key must be repeated in each file</a:t>
            </a:r>
          </a:p>
          <a:p>
            <a:pPr eaLnBrk="1" hangingPunct="1">
              <a:lnSpc>
                <a:spcPct val="90000"/>
              </a:lnSpc>
              <a:defRPr/>
            </a:pPr>
            <a:r>
              <a:rPr lang="en-US" dirty="0">
                <a:solidFill>
                  <a:srgbClr val="000000"/>
                </a:solidFill>
                <a:effectLst>
                  <a:outerShdw blurRad="38100" dist="38100" dir="2700000" algn="tl">
                    <a:srgbClr val="FFFFFF"/>
                  </a:outerShdw>
                </a:effectLst>
              </a:rPr>
              <a:t>Combinations of Horizontal and Vertical</a:t>
            </a:r>
          </a:p>
        </p:txBody>
      </p:sp>
      <p:sp>
        <p:nvSpPr>
          <p:cNvPr id="22533" name="Text Box 4"/>
          <p:cNvSpPr txBox="1">
            <a:spLocks noChangeArrowheads="1"/>
          </p:cNvSpPr>
          <p:nvPr/>
        </p:nvSpPr>
        <p:spPr bwMode="auto">
          <a:xfrm>
            <a:off x="2127250" y="5638800"/>
            <a:ext cx="79311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sz="2400" b="1" dirty="0">
                <a:solidFill>
                  <a:srgbClr val="990000"/>
                </a:solidFill>
                <a:latin typeface="Times New Roman" pitchFamily="18" charset="0"/>
              </a:rPr>
              <a:t>Partitions often correspond with User Schemas (user views)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Partitioning Pros and Cons</a:t>
            </a:r>
          </a:p>
        </p:txBody>
      </p:sp>
      <p:sp>
        <p:nvSpPr>
          <p:cNvPr id="4" name="Slide Number Placeholder 3"/>
          <p:cNvSpPr>
            <a:spLocks noGrp="1"/>
          </p:cNvSpPr>
          <p:nvPr>
            <p:ph type="sldNum" sz="quarter" idx="12"/>
          </p:nvPr>
        </p:nvSpPr>
        <p:spPr>
          <a:xfrm>
            <a:off x="9550400" y="6324600"/>
            <a:ext cx="2108200" cy="365760"/>
          </a:xfrm>
        </p:spPr>
        <p:txBody>
          <a:bodyPr/>
          <a:lstStyle/>
          <a:p>
            <a:pPr algn="r">
              <a:defRPr/>
            </a:pPr>
            <a:fld id="{4509B014-CBA7-486E-B13A-94F93566C33D}" type="slidenum">
              <a:rPr lang="en-US"/>
              <a:pPr algn="r">
                <a:defRPr/>
              </a:pPr>
              <a:t>25</a:t>
            </a:fld>
            <a:endParaRPr lang="en-US" dirty="0"/>
          </a:p>
        </p:txBody>
      </p:sp>
      <p:sp>
        <p:nvSpPr>
          <p:cNvPr id="253955" name="Rectangle 3"/>
          <p:cNvSpPr>
            <a:spLocks noGrp="1" noChangeArrowheads="1"/>
          </p:cNvSpPr>
          <p:nvPr>
            <p:ph sz="quarter" idx="1"/>
          </p:nvPr>
        </p:nvSpPr>
        <p:spPr/>
        <p:txBody>
          <a:bodyPr vert="horz" lIns="90488" tIns="44450" rIns="90488" bIns="44450">
            <a:normAutofit/>
          </a:bodyPr>
          <a:lstStyle/>
          <a:p>
            <a:pPr eaLnBrk="1" hangingPunct="1">
              <a:lnSpc>
                <a:spcPct val="80000"/>
              </a:lnSpc>
              <a:defRPr/>
            </a:pPr>
            <a:r>
              <a:rPr lang="en-US" sz="2800" dirty="0">
                <a:solidFill>
                  <a:srgbClr val="000000"/>
                </a:solidFill>
                <a:effectLst>
                  <a:outerShdw blurRad="38100" dist="38100" dir="2700000" algn="tl">
                    <a:srgbClr val="FFFFFF"/>
                  </a:outerShdw>
                </a:effectLst>
              </a:rPr>
              <a:t>Advantages of Partitioning:</a:t>
            </a:r>
          </a:p>
          <a:p>
            <a:pPr lvl="1" eaLnBrk="1" hangingPunct="1">
              <a:lnSpc>
                <a:spcPct val="80000"/>
              </a:lnSpc>
              <a:defRPr/>
            </a:pPr>
            <a:r>
              <a:rPr lang="en-US" sz="2200" dirty="0">
                <a:solidFill>
                  <a:srgbClr val="000000"/>
                </a:solidFill>
                <a:effectLst>
                  <a:outerShdw blurRad="38100" dist="38100" dir="2700000" algn="tl">
                    <a:srgbClr val="FFFFFF"/>
                  </a:outerShdw>
                </a:effectLst>
              </a:rPr>
              <a:t>Efficiency: Records used together are grouped together</a:t>
            </a:r>
          </a:p>
          <a:p>
            <a:pPr lvl="1" eaLnBrk="1" hangingPunct="1">
              <a:lnSpc>
                <a:spcPct val="80000"/>
              </a:lnSpc>
              <a:defRPr/>
            </a:pPr>
            <a:r>
              <a:rPr lang="en-US" sz="2200" dirty="0">
                <a:solidFill>
                  <a:srgbClr val="000000"/>
                </a:solidFill>
                <a:effectLst>
                  <a:outerShdw blurRad="38100" dist="38100" dir="2700000" algn="tl">
                    <a:srgbClr val="FFFFFF"/>
                  </a:outerShdw>
                </a:effectLst>
              </a:rPr>
              <a:t>Local optimization: Each partition can be optimized for performance</a:t>
            </a:r>
          </a:p>
          <a:p>
            <a:pPr lvl="1" eaLnBrk="1" hangingPunct="1">
              <a:lnSpc>
                <a:spcPct val="80000"/>
              </a:lnSpc>
              <a:defRPr/>
            </a:pPr>
            <a:r>
              <a:rPr lang="en-US" sz="2200" dirty="0">
                <a:solidFill>
                  <a:srgbClr val="000000"/>
                </a:solidFill>
                <a:effectLst>
                  <a:outerShdw blurRad="38100" dist="38100" dir="2700000" algn="tl">
                    <a:srgbClr val="FFFFFF"/>
                  </a:outerShdw>
                </a:effectLst>
              </a:rPr>
              <a:t>Security: data not relevant to users are segregated</a:t>
            </a:r>
          </a:p>
          <a:p>
            <a:pPr lvl="1" eaLnBrk="1" hangingPunct="1">
              <a:lnSpc>
                <a:spcPct val="80000"/>
              </a:lnSpc>
              <a:defRPr/>
            </a:pPr>
            <a:r>
              <a:rPr lang="en-US" sz="2200" dirty="0">
                <a:solidFill>
                  <a:srgbClr val="000000"/>
                </a:solidFill>
                <a:effectLst>
                  <a:outerShdw blurRad="38100" dist="38100" dir="2700000" algn="tl">
                    <a:srgbClr val="FFFFFF"/>
                  </a:outerShdw>
                </a:effectLst>
              </a:rPr>
              <a:t>Recovery and uptime: smaller files take less time to back up</a:t>
            </a:r>
          </a:p>
          <a:p>
            <a:pPr lvl="1" eaLnBrk="1" hangingPunct="1">
              <a:lnSpc>
                <a:spcPct val="80000"/>
              </a:lnSpc>
              <a:defRPr/>
            </a:pPr>
            <a:r>
              <a:rPr lang="en-US" sz="2200" dirty="0">
                <a:solidFill>
                  <a:srgbClr val="000000"/>
                </a:solidFill>
                <a:effectLst>
                  <a:outerShdw blurRad="38100" dist="38100" dir="2700000" algn="tl">
                    <a:srgbClr val="FFFFFF"/>
                  </a:outerShdw>
                </a:effectLst>
              </a:rPr>
              <a:t>Load balancing: Partitions stored on different disks, reduces contention</a:t>
            </a:r>
          </a:p>
          <a:p>
            <a:pPr eaLnBrk="1" hangingPunct="1">
              <a:lnSpc>
                <a:spcPct val="80000"/>
              </a:lnSpc>
              <a:defRPr/>
            </a:pPr>
            <a:r>
              <a:rPr lang="en-US" sz="2800" dirty="0">
                <a:solidFill>
                  <a:srgbClr val="000000"/>
                </a:solidFill>
                <a:effectLst>
                  <a:outerShdw blurRad="38100" dist="38100" dir="2700000" algn="tl">
                    <a:srgbClr val="FFFFFF"/>
                  </a:outerShdw>
                </a:effectLst>
              </a:rPr>
              <a:t>Disadvantages of Partitioning:</a:t>
            </a:r>
          </a:p>
          <a:p>
            <a:pPr lvl="1" eaLnBrk="1" hangingPunct="1">
              <a:lnSpc>
                <a:spcPct val="80000"/>
              </a:lnSpc>
              <a:defRPr/>
            </a:pPr>
            <a:r>
              <a:rPr lang="en-US" sz="2200" dirty="0">
                <a:solidFill>
                  <a:srgbClr val="000000"/>
                </a:solidFill>
                <a:effectLst>
                  <a:outerShdw blurRad="38100" dist="38100" dir="2700000" algn="tl">
                    <a:srgbClr val="FFFFFF"/>
                  </a:outerShdw>
                </a:effectLst>
              </a:rPr>
              <a:t>Inconsistent access speed: Slow retrievals across partitions</a:t>
            </a:r>
          </a:p>
          <a:p>
            <a:pPr lvl="1" eaLnBrk="1" hangingPunct="1">
              <a:lnSpc>
                <a:spcPct val="80000"/>
              </a:lnSpc>
              <a:defRPr/>
            </a:pPr>
            <a:r>
              <a:rPr lang="en-US" sz="2200" dirty="0">
                <a:solidFill>
                  <a:srgbClr val="000000"/>
                </a:solidFill>
                <a:effectLst>
                  <a:outerShdw blurRad="38100" dist="38100" dir="2700000" algn="tl">
                    <a:srgbClr val="FFFFFF"/>
                  </a:outerShdw>
                </a:effectLst>
              </a:rPr>
              <a:t>Complexity: Non-transparent partitioning</a:t>
            </a:r>
          </a:p>
          <a:p>
            <a:pPr lvl="1" eaLnBrk="1" hangingPunct="1">
              <a:lnSpc>
                <a:spcPct val="80000"/>
              </a:lnSpc>
              <a:defRPr/>
            </a:pPr>
            <a:r>
              <a:rPr lang="en-US" sz="2200" dirty="0">
                <a:solidFill>
                  <a:srgbClr val="000000"/>
                </a:solidFill>
                <a:effectLst>
                  <a:outerShdw blurRad="38100" dist="38100" dir="2700000" algn="tl">
                    <a:srgbClr val="FFFFFF"/>
                  </a:outerShdw>
                </a:effectLst>
              </a:rPr>
              <a:t>Extra space or update time: Duplicate data; access from multiple partitions</a:t>
            </a:r>
          </a:p>
          <a:p>
            <a:pPr lvl="1" eaLnBrk="1" hangingPunct="1">
              <a:lnSpc>
                <a:spcPct val="80000"/>
              </a:lnSpc>
              <a:buFont typeface="Wingdings" pitchFamily="2" charset="2"/>
              <a:buNone/>
              <a:defRPr/>
            </a:pPr>
            <a:endParaRPr lang="en-US" sz="2000" dirty="0">
              <a:solidFill>
                <a:srgbClr val="000000"/>
              </a:solidFill>
              <a:effectLst>
                <a:outerShdw blurRad="38100" dist="38100" dir="2700000" algn="tl">
                  <a:srgbClr val="FFFFFF"/>
                </a:outerShdw>
              </a:effectLs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000000"/>
                </a:solidFill>
                <a:effectLst>
                  <a:outerShdw blurRad="38100" dist="38100" dir="2700000" algn="tl">
                    <a:srgbClr val="FFFFFF"/>
                  </a:outerShdw>
                </a:effectLst>
              </a:rPr>
              <a:t>Decision 3: Designing Physical Files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Designing Physical Files</a:t>
            </a:r>
          </a:p>
        </p:txBody>
      </p:sp>
      <p:sp>
        <p:nvSpPr>
          <p:cNvPr id="4" name="Slide Number Placeholder 3"/>
          <p:cNvSpPr>
            <a:spLocks noGrp="1"/>
          </p:cNvSpPr>
          <p:nvPr>
            <p:ph type="sldNum" sz="quarter" idx="12"/>
          </p:nvPr>
        </p:nvSpPr>
        <p:spPr>
          <a:xfrm>
            <a:off x="9550400" y="6324600"/>
            <a:ext cx="2032000" cy="365760"/>
          </a:xfrm>
        </p:spPr>
        <p:txBody>
          <a:bodyPr/>
          <a:lstStyle/>
          <a:p>
            <a:pPr algn="r">
              <a:defRPr/>
            </a:pPr>
            <a:fld id="{F7D4C8E7-EEF7-47D8-93A5-402757F8A767}" type="slidenum">
              <a:rPr lang="en-US"/>
              <a:pPr algn="r">
                <a:defRPr/>
              </a:pPr>
              <a:t>27</a:t>
            </a:fld>
            <a:endParaRPr lang="en-US" dirty="0"/>
          </a:p>
        </p:txBody>
      </p:sp>
      <p:sp>
        <p:nvSpPr>
          <p:cNvPr id="256003" name="Rectangle 3"/>
          <p:cNvSpPr>
            <a:spLocks noGrp="1" noChangeArrowheads="1"/>
          </p:cNvSpPr>
          <p:nvPr>
            <p:ph sz="quarter" idx="1"/>
          </p:nvPr>
        </p:nvSpPr>
        <p:spPr/>
        <p:txBody>
          <a:bodyPr vert="horz" lIns="90488" tIns="44450" rIns="90488" bIns="44450">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Physical File:  A named portion of secondary memory allocated for the purpose of storing physical records</a:t>
            </a:r>
          </a:p>
          <a:p>
            <a:pPr>
              <a:lnSpc>
                <a:spcPct val="90000"/>
              </a:lnSpc>
              <a:defRPr/>
            </a:pPr>
            <a:r>
              <a:rPr lang="en-US" dirty="0">
                <a:solidFill>
                  <a:srgbClr val="000000"/>
                </a:solidFill>
                <a:effectLst>
                  <a:outerShdw blurRad="38100" dist="38100" dir="2700000" algn="tl">
                    <a:srgbClr val="FFFFFF"/>
                  </a:outerShdw>
                </a:effectLst>
              </a:rPr>
              <a:t>File Organization: Technique for physically arranging records of a file on secondary storage</a:t>
            </a:r>
          </a:p>
          <a:p>
            <a:pPr>
              <a:lnSpc>
                <a:spcPct val="90000"/>
              </a:lnSpc>
              <a:defRPr/>
            </a:pPr>
            <a:r>
              <a:rPr lang="en-US" sz="2700" dirty="0">
                <a:solidFill>
                  <a:srgbClr val="000000"/>
                </a:solidFill>
                <a:effectLst>
                  <a:outerShdw blurRad="38100" dist="38100" dir="2700000" algn="tl">
                    <a:srgbClr val="FFFFFF"/>
                  </a:outerShdw>
                </a:effectLst>
              </a:rPr>
              <a:t>Factors for selecting file organization:</a:t>
            </a:r>
          </a:p>
          <a:p>
            <a:pPr lvl="1">
              <a:lnSpc>
                <a:spcPct val="90000"/>
              </a:lnSpc>
              <a:defRPr/>
            </a:pPr>
            <a:r>
              <a:rPr lang="en-US" sz="2400" dirty="0">
                <a:solidFill>
                  <a:srgbClr val="000000"/>
                </a:solidFill>
                <a:effectLst>
                  <a:outerShdw blurRad="38100" dist="38100" dir="2700000" algn="tl">
                    <a:srgbClr val="FFFFFF"/>
                  </a:outerShdw>
                </a:effectLst>
              </a:rPr>
              <a:t>Fast data retrieval and throughput</a:t>
            </a:r>
          </a:p>
          <a:p>
            <a:pPr lvl="1">
              <a:lnSpc>
                <a:spcPct val="90000"/>
              </a:lnSpc>
              <a:defRPr/>
            </a:pPr>
            <a:r>
              <a:rPr lang="en-US" sz="2400" dirty="0">
                <a:solidFill>
                  <a:srgbClr val="000000"/>
                </a:solidFill>
                <a:effectLst>
                  <a:outerShdw blurRad="38100" dist="38100" dir="2700000" algn="tl">
                    <a:srgbClr val="FFFFFF"/>
                  </a:outerShdw>
                </a:effectLst>
              </a:rPr>
              <a:t>Efficient storage space utilization</a:t>
            </a:r>
          </a:p>
          <a:p>
            <a:pPr lvl="1">
              <a:lnSpc>
                <a:spcPct val="90000"/>
              </a:lnSpc>
              <a:defRPr/>
            </a:pPr>
            <a:r>
              <a:rPr lang="en-US" sz="2400" dirty="0">
                <a:solidFill>
                  <a:srgbClr val="000000"/>
                </a:solidFill>
                <a:effectLst>
                  <a:outerShdw blurRad="38100" dist="38100" dir="2700000" algn="tl">
                    <a:srgbClr val="FFFFFF"/>
                  </a:outerShdw>
                </a:effectLst>
              </a:rPr>
              <a:t>Protection from failure and data loss</a:t>
            </a:r>
          </a:p>
          <a:p>
            <a:pPr lvl="1">
              <a:lnSpc>
                <a:spcPct val="90000"/>
              </a:lnSpc>
              <a:defRPr/>
            </a:pPr>
            <a:r>
              <a:rPr lang="en-US" sz="2400" dirty="0">
                <a:solidFill>
                  <a:srgbClr val="000000"/>
                </a:solidFill>
                <a:effectLst>
                  <a:outerShdw blurRad="38100" dist="38100" dir="2700000" algn="tl">
                    <a:srgbClr val="FFFFFF"/>
                  </a:outerShdw>
                </a:effectLst>
              </a:rPr>
              <a:t>Minimizing need for reorganization</a:t>
            </a:r>
          </a:p>
          <a:p>
            <a:pPr lvl="1">
              <a:lnSpc>
                <a:spcPct val="90000"/>
              </a:lnSpc>
              <a:defRPr/>
            </a:pPr>
            <a:r>
              <a:rPr lang="en-US" sz="2400" dirty="0">
                <a:solidFill>
                  <a:srgbClr val="000000"/>
                </a:solidFill>
                <a:effectLst>
                  <a:outerShdw blurRad="38100" dist="38100" dir="2700000" algn="tl">
                    <a:srgbClr val="FFFFFF"/>
                  </a:outerShdw>
                </a:effectLst>
              </a:rPr>
              <a:t>Accommodating growth</a:t>
            </a:r>
          </a:p>
          <a:p>
            <a:pPr lvl="1">
              <a:lnSpc>
                <a:spcPct val="90000"/>
              </a:lnSpc>
              <a:defRPr/>
            </a:pPr>
            <a:r>
              <a:rPr lang="en-US" sz="2400" dirty="0">
                <a:solidFill>
                  <a:srgbClr val="000000"/>
                </a:solidFill>
                <a:effectLst>
                  <a:outerShdw blurRad="38100" dist="38100" dir="2700000" algn="tl">
                    <a:srgbClr val="FFFFFF"/>
                  </a:outerShdw>
                </a:effectLst>
              </a:rPr>
              <a:t>Security from unauthorized use</a:t>
            </a:r>
          </a:p>
          <a:p>
            <a:pPr>
              <a:lnSpc>
                <a:spcPct val="90000"/>
              </a:lnSpc>
              <a:defRPr/>
            </a:pPr>
            <a:r>
              <a:rPr lang="en-US" sz="2700" dirty="0">
                <a:solidFill>
                  <a:srgbClr val="000000"/>
                </a:solidFill>
                <a:effectLst>
                  <a:outerShdw blurRad="38100" dist="38100" dir="2700000" algn="tl">
                    <a:srgbClr val="FFFFFF"/>
                  </a:outerShdw>
                </a:effectLst>
              </a:rPr>
              <a:t>These factors are usually in conflict. </a:t>
            </a:r>
            <a:endParaRPr lang="en-US" dirty="0">
              <a:solidFill>
                <a:srgbClr val="000000"/>
              </a:solidFill>
              <a:effectLst>
                <a:outerShdw blurRad="38100" dist="38100" dir="2700000" algn="tl">
                  <a:srgbClr val="FFFFFF"/>
                </a:outerShdw>
              </a:effectLst>
            </a:endParaRPr>
          </a:p>
          <a:p>
            <a:pPr lvl="1">
              <a:lnSpc>
                <a:spcPct val="90000"/>
              </a:lnSpc>
              <a:defRPr/>
            </a:pPr>
            <a:endParaRPr lang="en-US" sz="2400" dirty="0">
              <a:solidFill>
                <a:srgbClr val="000000"/>
              </a:solidFill>
              <a:effectLst>
                <a:outerShdw blurRad="38100" dist="38100" dir="2700000" algn="tl">
                  <a:srgbClr val="FFFFFF"/>
                </a:outerShdw>
              </a:effectLst>
            </a:endParaRPr>
          </a:p>
          <a:p>
            <a:pPr>
              <a:lnSpc>
                <a:spcPct val="90000"/>
              </a:lnSpc>
              <a:defRPr/>
            </a:pPr>
            <a:endParaRPr lang="en-US" sz="2700" dirty="0">
              <a:solidFill>
                <a:srgbClr val="000000"/>
              </a:solidFill>
              <a:effectLst>
                <a:outerShdw blurRad="38100" dist="38100" dir="2700000" algn="tl">
                  <a:srgbClr val="FFFFFF"/>
                </a:outerShdw>
              </a:effectLs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file organizations</a:t>
            </a:r>
          </a:p>
        </p:txBody>
      </p:sp>
      <p:sp>
        <p:nvSpPr>
          <p:cNvPr id="3" name="Content Placeholder 2"/>
          <p:cNvSpPr>
            <a:spLocks noGrp="1"/>
          </p:cNvSpPr>
          <p:nvPr>
            <p:ph sz="quarter" idx="1"/>
          </p:nvPr>
        </p:nvSpPr>
        <p:spPr/>
        <p:txBody>
          <a:bodyPr/>
          <a:lstStyle/>
          <a:p>
            <a:pPr>
              <a:lnSpc>
                <a:spcPct val="80000"/>
              </a:lnSpc>
              <a:spcAft>
                <a:spcPts val="1200"/>
              </a:spcAft>
              <a:defRPr/>
            </a:pPr>
            <a:r>
              <a:rPr lang="en-US" sz="3200" dirty="0">
                <a:solidFill>
                  <a:srgbClr val="000000"/>
                </a:solidFill>
                <a:effectLst>
                  <a:outerShdw blurRad="38100" dist="38100" dir="2700000" algn="tl">
                    <a:srgbClr val="FFFFFF"/>
                  </a:outerShdw>
                </a:effectLst>
              </a:rPr>
              <a:t>Sequential file organization</a:t>
            </a:r>
          </a:p>
          <a:p>
            <a:pPr>
              <a:lnSpc>
                <a:spcPct val="80000"/>
              </a:lnSpc>
              <a:spcAft>
                <a:spcPts val="1200"/>
              </a:spcAft>
              <a:defRPr/>
            </a:pPr>
            <a:r>
              <a:rPr lang="en-US" sz="3200" dirty="0">
                <a:solidFill>
                  <a:srgbClr val="000000"/>
                </a:solidFill>
                <a:effectLst>
                  <a:outerShdw blurRad="38100" dist="38100" dir="2700000" algn="tl">
                    <a:srgbClr val="FFFFFF"/>
                  </a:outerShdw>
                </a:effectLst>
              </a:rPr>
              <a:t>Indexed file organization</a:t>
            </a:r>
          </a:p>
          <a:p>
            <a:pPr>
              <a:lnSpc>
                <a:spcPct val="80000"/>
              </a:lnSpc>
              <a:spcAft>
                <a:spcPts val="1200"/>
              </a:spcAft>
              <a:defRPr/>
            </a:pPr>
            <a:r>
              <a:rPr lang="en-US" sz="3200" dirty="0">
                <a:solidFill>
                  <a:srgbClr val="000000"/>
                </a:solidFill>
                <a:effectLst>
                  <a:outerShdw blurRad="38100" dist="38100" dir="2700000" algn="tl">
                    <a:srgbClr val="FFFFFF"/>
                  </a:outerShdw>
                </a:effectLst>
              </a:rPr>
              <a:t>Hashed file organization</a:t>
            </a:r>
          </a:p>
          <a:p>
            <a:endParaRPr lang="en-US" dirty="0"/>
          </a:p>
        </p:txBody>
      </p:sp>
      <p:sp>
        <p:nvSpPr>
          <p:cNvPr id="4" name="Slide Number Placeholder 3"/>
          <p:cNvSpPr>
            <a:spLocks noGrp="1"/>
          </p:cNvSpPr>
          <p:nvPr>
            <p:ph type="sldNum" sz="quarter" idx="10"/>
          </p:nvPr>
        </p:nvSpPr>
        <p:spPr>
          <a:xfrm>
            <a:off x="7924800" y="6356350"/>
            <a:ext cx="3657600" cy="365760"/>
          </a:xfrm>
        </p:spPr>
        <p:txBody>
          <a:bodyPr/>
          <a:lstStyle/>
          <a:p>
            <a:pPr algn="r">
              <a:defRPr/>
            </a:pPr>
            <a:r>
              <a:rPr lang="en-US" dirty="0"/>
              <a:t>35</a:t>
            </a:r>
          </a:p>
        </p:txBody>
      </p:sp>
    </p:spTree>
    <p:extLst>
      <p:ext uri="{BB962C8B-B14F-4D97-AF65-F5344CB8AC3E}">
        <p14:creationId xmlns:p14="http://schemas.microsoft.com/office/powerpoint/2010/main" val="62740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Noname.gif"/>
          <p:cNvPicPr>
            <a:picLocks noChangeAspect="1"/>
          </p:cNvPicPr>
          <p:nvPr/>
        </p:nvPicPr>
        <p:blipFill>
          <a:blip r:embed="rId3" cstate="print"/>
          <a:srcRect/>
          <a:stretch>
            <a:fillRect/>
          </a:stretch>
        </p:blipFill>
        <p:spPr bwMode="auto">
          <a:xfrm>
            <a:off x="3124200" y="1981200"/>
            <a:ext cx="6553200" cy="4318000"/>
          </a:xfrm>
          <a:prstGeom prst="rect">
            <a:avLst/>
          </a:prstGeom>
          <a:noFill/>
          <a:ln w="9525">
            <a:noFill/>
            <a:miter lim="800000"/>
            <a:headEnd/>
            <a:tailEnd/>
          </a:ln>
        </p:spPr>
      </p:pic>
      <p:sp>
        <p:nvSpPr>
          <p:cNvPr id="11" name="Title 10"/>
          <p:cNvSpPr>
            <a:spLocks noGrp="1"/>
          </p:cNvSpPr>
          <p:nvPr>
            <p:ph type="title"/>
          </p:nvPr>
        </p:nvSpPr>
        <p:spPr/>
        <p:txBody>
          <a:bodyPr>
            <a:normAutofit/>
          </a:bodyPr>
          <a:lstStyle/>
          <a:p>
            <a:r>
              <a:rPr lang="en-US" dirty="0"/>
              <a:t>Type 1: Sequential File Organization</a:t>
            </a:r>
          </a:p>
        </p:txBody>
      </p:sp>
      <p:sp>
        <p:nvSpPr>
          <p:cNvPr id="10" name="Slide Number Placeholder 1"/>
          <p:cNvSpPr>
            <a:spLocks noGrp="1"/>
          </p:cNvSpPr>
          <p:nvPr>
            <p:ph type="sldNum" sz="quarter" idx="12"/>
          </p:nvPr>
        </p:nvSpPr>
        <p:spPr>
          <a:xfrm>
            <a:off x="8686800" y="6324600"/>
            <a:ext cx="2895600" cy="365760"/>
          </a:xfrm>
        </p:spPr>
        <p:txBody>
          <a:bodyPr/>
          <a:lstStyle/>
          <a:p>
            <a:pPr algn="r">
              <a:defRPr/>
            </a:pPr>
            <a:fld id="{A5CC87B8-BB0B-4C7D-9180-D414257CDE79}" type="slidenum">
              <a:rPr lang="en-US"/>
              <a:pPr algn="r">
                <a:defRPr/>
              </a:pPr>
              <a:t>29</a:t>
            </a:fld>
            <a:endParaRPr lang="en-US" dirty="0"/>
          </a:p>
        </p:txBody>
      </p:sp>
      <p:sp>
        <p:nvSpPr>
          <p:cNvPr id="28677" name="Text Box 4"/>
          <p:cNvSpPr txBox="1">
            <a:spLocks noChangeArrowheads="1"/>
          </p:cNvSpPr>
          <p:nvPr/>
        </p:nvSpPr>
        <p:spPr bwMode="auto">
          <a:xfrm>
            <a:off x="4114801" y="4724401"/>
            <a:ext cx="2073275" cy="1336675"/>
          </a:xfrm>
          <a:prstGeom prst="rect">
            <a:avLst/>
          </a:prstGeom>
          <a:noFill/>
          <a:ln w="9525">
            <a:noFill/>
            <a:miter lim="800000"/>
            <a:headEnd/>
            <a:tailEnd/>
          </a:ln>
        </p:spPr>
        <p:txBody>
          <a:bodyPr wrap="square">
            <a:spAutoFit/>
          </a:bodyPr>
          <a:lstStyle/>
          <a:p>
            <a:pPr eaLnBrk="0" hangingPunct="0"/>
            <a:r>
              <a:rPr lang="en-US" sz="2400" b="1" dirty="0">
                <a:solidFill>
                  <a:srgbClr val="990000"/>
                </a:solidFill>
                <a:latin typeface="Arial" charset="0"/>
              </a:rPr>
              <a:t>If not sorted</a:t>
            </a:r>
            <a:endParaRPr lang="en-US" sz="2400" b="1" i="1" dirty="0">
              <a:solidFill>
                <a:srgbClr val="990000"/>
              </a:solidFill>
              <a:latin typeface="Arial" charset="0"/>
            </a:endParaRPr>
          </a:p>
          <a:p>
            <a:pPr>
              <a:spcBef>
                <a:spcPct val="20000"/>
              </a:spcBef>
              <a:buClr>
                <a:schemeClr val="accent2"/>
              </a:buClr>
              <a:buSzPct val="80000"/>
              <a:buFont typeface="Wingdings" pitchFamily="2" charset="2"/>
              <a:buNone/>
            </a:pPr>
            <a:r>
              <a:rPr lang="en-US" dirty="0">
                <a:solidFill>
                  <a:srgbClr val="990000"/>
                </a:solidFill>
                <a:latin typeface="Arial" charset="0"/>
              </a:rPr>
              <a:t>Average time to find desired record = n/2</a:t>
            </a:r>
          </a:p>
        </p:txBody>
      </p:sp>
      <p:sp>
        <p:nvSpPr>
          <p:cNvPr id="28678" name="Text Box 5"/>
          <p:cNvSpPr txBox="1">
            <a:spLocks noChangeArrowheads="1"/>
          </p:cNvSpPr>
          <p:nvPr/>
        </p:nvSpPr>
        <p:spPr bwMode="auto">
          <a:xfrm flipH="1">
            <a:off x="6477000" y="2362201"/>
            <a:ext cx="609600" cy="366713"/>
          </a:xfrm>
          <a:prstGeom prst="rect">
            <a:avLst/>
          </a:prstGeom>
          <a:noFill/>
          <a:ln w="9525">
            <a:noFill/>
            <a:miter lim="800000"/>
            <a:headEnd/>
            <a:tailEnd/>
          </a:ln>
        </p:spPr>
        <p:txBody>
          <a:bodyPr wrap="square">
            <a:spAutoFit/>
          </a:bodyPr>
          <a:lstStyle/>
          <a:p>
            <a:pPr>
              <a:spcBef>
                <a:spcPct val="20000"/>
              </a:spcBef>
              <a:buClr>
                <a:schemeClr val="accent2"/>
              </a:buClr>
              <a:buSzPct val="80000"/>
              <a:buFont typeface="Wingdings" pitchFamily="2" charset="2"/>
              <a:buNone/>
            </a:pPr>
            <a:r>
              <a:rPr lang="en-US" b="1" dirty="0">
                <a:solidFill>
                  <a:schemeClr val="hlink"/>
                </a:solidFill>
                <a:latin typeface="Times New Roman" pitchFamily="18" charset="0"/>
              </a:rPr>
              <a:t>1</a:t>
            </a:r>
          </a:p>
        </p:txBody>
      </p:sp>
      <p:sp>
        <p:nvSpPr>
          <p:cNvPr id="28679" name="Text Box 6"/>
          <p:cNvSpPr txBox="1">
            <a:spLocks noChangeArrowheads="1"/>
          </p:cNvSpPr>
          <p:nvPr/>
        </p:nvSpPr>
        <p:spPr bwMode="auto">
          <a:xfrm>
            <a:off x="6477000" y="2667000"/>
            <a:ext cx="304800" cy="369332"/>
          </a:xfrm>
          <a:prstGeom prst="rect">
            <a:avLst/>
          </a:prstGeom>
          <a:noFill/>
          <a:ln w="9525">
            <a:noFill/>
            <a:miter lim="800000"/>
            <a:headEnd/>
            <a:tailEnd/>
          </a:ln>
        </p:spPr>
        <p:txBody>
          <a:bodyPr wrap="square">
            <a:spAutoFit/>
          </a:bodyPr>
          <a:lstStyle/>
          <a:p>
            <a:pPr>
              <a:spcBef>
                <a:spcPct val="20000"/>
              </a:spcBef>
              <a:buClr>
                <a:schemeClr val="accent2"/>
              </a:buClr>
              <a:buSzPct val="80000"/>
              <a:buFont typeface="Wingdings" pitchFamily="2" charset="2"/>
              <a:buNone/>
            </a:pPr>
            <a:r>
              <a:rPr lang="en-US" b="1" dirty="0">
                <a:solidFill>
                  <a:schemeClr val="hlink"/>
                </a:solidFill>
                <a:latin typeface="Times New Roman" pitchFamily="18" charset="0"/>
              </a:rPr>
              <a:t>2</a:t>
            </a:r>
          </a:p>
        </p:txBody>
      </p:sp>
      <p:sp>
        <p:nvSpPr>
          <p:cNvPr id="28680" name="Text Box 7"/>
          <p:cNvSpPr txBox="1">
            <a:spLocks noChangeArrowheads="1"/>
          </p:cNvSpPr>
          <p:nvPr/>
        </p:nvSpPr>
        <p:spPr bwMode="auto">
          <a:xfrm>
            <a:off x="7162800" y="5791201"/>
            <a:ext cx="311150" cy="366713"/>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b="1" i="1" dirty="0">
                <a:solidFill>
                  <a:schemeClr val="hlink"/>
                </a:solidFill>
                <a:latin typeface="Times New Roman" pitchFamily="18" charset="0"/>
              </a:rPr>
              <a:t>n</a:t>
            </a:r>
          </a:p>
        </p:txBody>
      </p:sp>
      <p:sp>
        <p:nvSpPr>
          <p:cNvPr id="28681" name="Rectangle 8"/>
          <p:cNvSpPr>
            <a:spLocks noChangeArrowheads="1"/>
          </p:cNvSpPr>
          <p:nvPr/>
        </p:nvSpPr>
        <p:spPr bwMode="auto">
          <a:xfrm>
            <a:off x="1638300" y="1283732"/>
            <a:ext cx="8915400" cy="1752600"/>
          </a:xfrm>
          <a:prstGeom prst="rect">
            <a:avLst/>
          </a:prstGeom>
          <a:noFill/>
          <a:ln w="12700">
            <a:noFill/>
            <a:miter lim="800000"/>
            <a:headEnd/>
            <a:tailEnd/>
          </a:ln>
        </p:spPr>
        <p:txBody>
          <a:bodyPr lIns="90488" tIns="44450" rIns="90488" bIns="44450"/>
          <a:lstStyle/>
          <a:p>
            <a:pPr marL="342900" indent="-342900">
              <a:spcBef>
                <a:spcPct val="20000"/>
              </a:spcBef>
              <a:buSzPct val="100000"/>
              <a:buFont typeface="Arial" pitchFamily="34" charset="0"/>
              <a:buChar char="•"/>
              <a:tabLst>
                <a:tab pos="342900" algn="l"/>
              </a:tabLst>
            </a:pPr>
            <a:r>
              <a:rPr lang="en-US" sz="2400" dirty="0">
                <a:latin typeface="Times New Roman" pitchFamily="18" charset="0"/>
              </a:rPr>
              <a:t>Records of the file are stored in sequence by the primary key field values</a:t>
            </a:r>
          </a:p>
        </p:txBody>
      </p:sp>
      <p:sp>
        <p:nvSpPr>
          <p:cNvPr id="28682" name="Text Box 9"/>
          <p:cNvSpPr txBox="1">
            <a:spLocks noChangeArrowheads="1"/>
          </p:cNvSpPr>
          <p:nvPr/>
        </p:nvSpPr>
        <p:spPr bwMode="auto">
          <a:xfrm>
            <a:off x="4114801" y="3429001"/>
            <a:ext cx="2225675" cy="1281113"/>
          </a:xfrm>
          <a:prstGeom prst="rect">
            <a:avLst/>
          </a:prstGeom>
          <a:noFill/>
          <a:ln w="9525">
            <a:noFill/>
            <a:miter lim="800000"/>
            <a:headEnd/>
            <a:tailEnd/>
          </a:ln>
        </p:spPr>
        <p:txBody>
          <a:bodyPr wrap="square">
            <a:spAutoFit/>
          </a:bodyPr>
          <a:lstStyle/>
          <a:p>
            <a:pPr eaLnBrk="0" hangingPunct="0"/>
            <a:r>
              <a:rPr lang="en-US" sz="2400" b="1" dirty="0">
                <a:solidFill>
                  <a:srgbClr val="990000"/>
                </a:solidFill>
                <a:latin typeface="Arial" charset="0"/>
              </a:rPr>
              <a:t>If sorted – </a:t>
            </a:r>
            <a:r>
              <a:rPr lang="en-US" dirty="0">
                <a:solidFill>
                  <a:srgbClr val="990000"/>
                </a:solidFill>
                <a:latin typeface="Arial" charset="0"/>
              </a:rPr>
              <a:t>every insert or delete requires resort</a:t>
            </a:r>
            <a:endParaRPr lang="en-US" sz="1400" dirty="0">
              <a:solidFill>
                <a:srgbClr val="990000"/>
              </a:solidFill>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 2: Objectives</a:t>
            </a:r>
          </a:p>
        </p:txBody>
      </p:sp>
      <p:sp>
        <p:nvSpPr>
          <p:cNvPr id="4" name="Slide Number Placeholder 3"/>
          <p:cNvSpPr>
            <a:spLocks noGrp="1"/>
          </p:cNvSpPr>
          <p:nvPr>
            <p:ph type="sldNum" sz="quarter" idx="12"/>
          </p:nvPr>
        </p:nvSpPr>
        <p:spPr/>
        <p:txBody>
          <a:bodyPr/>
          <a:lstStyle/>
          <a:p>
            <a:pPr algn="r">
              <a:defRPr/>
            </a:pPr>
            <a:fld id="{A7A48DB4-DF63-4A89-8CBB-DB4B72B6302B}" type="slidenum">
              <a:rPr lang="en-US"/>
              <a:pPr algn="r">
                <a:defRPr/>
              </a:pPr>
              <a:t>3</a:t>
            </a:fld>
            <a:endParaRPr lang="en-US" dirty="0"/>
          </a:p>
        </p:txBody>
      </p:sp>
      <p:sp>
        <p:nvSpPr>
          <p:cNvPr id="276483" name="Rectangle 3"/>
          <p:cNvSpPr>
            <a:spLocks noGrp="1" noChangeArrowheads="1"/>
          </p:cNvSpPr>
          <p:nvPr>
            <p:ph sz="quarter" idx="1"/>
          </p:nvPr>
        </p:nvSpPr>
        <p:spPr/>
        <p:txBody>
          <a:bodyPr>
            <a:normAutofit/>
          </a:bodyPr>
          <a:lstStyle/>
          <a:p>
            <a:pPr eaLnBrk="1" hangingPunct="1">
              <a:lnSpc>
                <a:spcPct val="90000"/>
              </a:lnSpc>
              <a:defRPr/>
            </a:pPr>
            <a:r>
              <a:rPr lang="en-US" sz="2800" dirty="0">
                <a:solidFill>
                  <a:srgbClr val="000000"/>
                </a:solidFill>
                <a:effectLst>
                  <a:outerShdw blurRad="38100" dist="38100" dir="2700000" algn="tl">
                    <a:srgbClr val="FFFFFF"/>
                  </a:outerShdw>
                </a:effectLst>
              </a:rPr>
              <a:t>Describe problems and techniques for data security</a:t>
            </a:r>
          </a:p>
          <a:p>
            <a:pPr>
              <a:lnSpc>
                <a:spcPct val="90000"/>
              </a:lnSpc>
              <a:defRPr/>
            </a:pPr>
            <a:r>
              <a:rPr lang="en-US" sz="2800" dirty="0">
                <a:solidFill>
                  <a:srgbClr val="000000"/>
                </a:solidFill>
                <a:effectLst>
                  <a:outerShdw blurRad="38100" dist="38100" dir="2700000" algn="tl">
                    <a:srgbClr val="FFFFFF"/>
                  </a:outerShdw>
                </a:effectLst>
              </a:rPr>
              <a:t>Describe problems and facilities for data recovery</a:t>
            </a:r>
          </a:p>
          <a:p>
            <a:pPr>
              <a:lnSpc>
                <a:spcPct val="90000"/>
              </a:lnSpc>
              <a:defRPr/>
            </a:pPr>
            <a:r>
              <a:rPr lang="en-US" sz="2800" dirty="0">
                <a:solidFill>
                  <a:srgbClr val="000000"/>
                </a:solidFill>
                <a:effectLst>
                  <a:outerShdw blurRad="38100" dist="38100" dir="2700000" algn="tl">
                    <a:srgbClr val="FFFFFF"/>
                  </a:outerShdw>
                </a:effectLst>
              </a:rPr>
              <a:t>Understand impact of cloud-based database services on database infrastructure</a:t>
            </a:r>
          </a:p>
        </p:txBody>
      </p:sp>
    </p:spTree>
    <p:extLst>
      <p:ext uri="{BB962C8B-B14F-4D97-AF65-F5344CB8AC3E}">
        <p14:creationId xmlns:p14="http://schemas.microsoft.com/office/powerpoint/2010/main" val="312006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 2: Indexed File Organizations</a:t>
            </a:r>
          </a:p>
        </p:txBody>
      </p:sp>
      <p:sp>
        <p:nvSpPr>
          <p:cNvPr id="4" name="Slide Number Placeholder 3"/>
          <p:cNvSpPr>
            <a:spLocks noGrp="1"/>
          </p:cNvSpPr>
          <p:nvPr>
            <p:ph type="sldNum" sz="quarter" idx="12"/>
          </p:nvPr>
        </p:nvSpPr>
        <p:spPr>
          <a:xfrm>
            <a:off x="9550400" y="6324600"/>
            <a:ext cx="2108200" cy="365760"/>
          </a:xfrm>
        </p:spPr>
        <p:txBody>
          <a:bodyPr/>
          <a:lstStyle/>
          <a:p>
            <a:pPr algn="r">
              <a:defRPr/>
            </a:pPr>
            <a:fld id="{61034D58-6CFD-455F-8774-8D282D23947C}" type="slidenum">
              <a:rPr lang="en-US"/>
              <a:pPr algn="r">
                <a:defRPr/>
              </a:pPr>
              <a:t>30</a:t>
            </a:fld>
            <a:endParaRPr lang="en-US" dirty="0"/>
          </a:p>
        </p:txBody>
      </p:sp>
      <p:sp>
        <p:nvSpPr>
          <p:cNvPr id="258051" name="Rectangle 3"/>
          <p:cNvSpPr>
            <a:spLocks noGrp="1" noChangeArrowheads="1"/>
          </p:cNvSpPr>
          <p:nvPr>
            <p:ph sz="quarter" idx="1"/>
          </p:nvPr>
        </p:nvSpPr>
        <p:spPr/>
        <p:txBody>
          <a:bodyPr vert="horz" lIns="90488" tIns="44450" rIns="90488" bIns="44450">
            <a:normAutofit/>
          </a:bodyPr>
          <a:lstStyle/>
          <a:p>
            <a:pPr eaLnBrk="1" hangingPunct="1">
              <a:lnSpc>
                <a:spcPct val="90000"/>
              </a:lnSpc>
              <a:defRPr/>
            </a:pPr>
            <a:r>
              <a:rPr lang="en-US" sz="2800" dirty="0">
                <a:solidFill>
                  <a:srgbClr val="000000"/>
                </a:solidFill>
                <a:effectLst>
                  <a:outerShdw blurRad="38100" dist="38100" dir="2700000" algn="tl">
                    <a:srgbClr val="FFFFFF"/>
                  </a:outerShdw>
                </a:effectLst>
              </a:rPr>
              <a:t>Indexed File Organization: the storage of records either sequentially or nonsequentially with an index that allows software to locate individual records</a:t>
            </a:r>
          </a:p>
          <a:p>
            <a:pPr eaLnBrk="1" hangingPunct="1">
              <a:lnSpc>
                <a:spcPct val="90000"/>
              </a:lnSpc>
              <a:defRPr/>
            </a:pPr>
            <a:r>
              <a:rPr lang="en-US" sz="2800" dirty="0">
                <a:solidFill>
                  <a:srgbClr val="000000"/>
                </a:solidFill>
                <a:effectLst>
                  <a:outerShdw blurRad="38100" dist="38100" dir="2700000" algn="tl">
                    <a:srgbClr val="FFFFFF"/>
                  </a:outerShdw>
                </a:effectLst>
              </a:rPr>
              <a:t>Index: a table or other data structure used to determine in a file the location of records that satisfy some condition</a:t>
            </a:r>
          </a:p>
          <a:p>
            <a:pPr lvl="1">
              <a:lnSpc>
                <a:spcPct val="90000"/>
              </a:lnSpc>
              <a:defRPr/>
            </a:pPr>
            <a:r>
              <a:rPr lang="en-US" sz="2400" dirty="0">
                <a:solidFill>
                  <a:srgbClr val="000000"/>
                </a:solidFill>
                <a:effectLst>
                  <a:outerShdw blurRad="38100" dist="38100" dir="2700000" algn="tl">
                    <a:srgbClr val="FFFFFF"/>
                  </a:outerShdw>
                </a:effectLst>
              </a:rPr>
              <a:t>Primary keys are automatically indexed</a:t>
            </a:r>
          </a:p>
          <a:p>
            <a:pPr lvl="1">
              <a:lnSpc>
                <a:spcPct val="90000"/>
              </a:lnSpc>
              <a:defRPr/>
            </a:pPr>
            <a:r>
              <a:rPr lang="en-US" sz="2400" dirty="0">
                <a:solidFill>
                  <a:srgbClr val="000000"/>
                </a:solidFill>
                <a:effectLst>
                  <a:outerShdw blurRad="38100" dist="38100" dir="2700000" algn="tl">
                    <a:srgbClr val="FFFFFF"/>
                  </a:outerShdw>
                </a:effectLst>
              </a:rPr>
              <a:t>Other fields or combinations of fields can also be indexed; these are called secondary keys (or nonunique keys)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Noname.gif"/>
          <p:cNvPicPr>
            <a:picLocks noChangeAspect="1"/>
          </p:cNvPicPr>
          <p:nvPr/>
        </p:nvPicPr>
        <p:blipFill>
          <a:blip r:embed="rId3" cstate="print"/>
          <a:srcRect/>
          <a:stretch>
            <a:fillRect/>
          </a:stretch>
        </p:blipFill>
        <p:spPr bwMode="auto">
          <a:xfrm>
            <a:off x="2133600" y="1524000"/>
            <a:ext cx="8096250" cy="4724400"/>
          </a:xfrm>
          <a:prstGeom prst="rect">
            <a:avLst/>
          </a:prstGeom>
          <a:noFill/>
          <a:ln w="9525">
            <a:noFill/>
            <a:miter lim="800000"/>
            <a:headEnd/>
            <a:tailEnd/>
          </a:ln>
        </p:spPr>
      </p:pic>
      <p:sp>
        <p:nvSpPr>
          <p:cNvPr id="7" name="Title 6"/>
          <p:cNvSpPr>
            <a:spLocks noGrp="1"/>
          </p:cNvSpPr>
          <p:nvPr>
            <p:ph type="title"/>
          </p:nvPr>
        </p:nvSpPr>
        <p:spPr/>
        <p:txBody>
          <a:bodyPr>
            <a:normAutofit/>
          </a:bodyPr>
          <a:lstStyle/>
          <a:p>
            <a:r>
              <a:rPr lang="en-US" dirty="0"/>
              <a:t>Figure 8-7b. An Example of Indexed File Organization</a:t>
            </a:r>
          </a:p>
        </p:txBody>
      </p:sp>
      <p:sp>
        <p:nvSpPr>
          <p:cNvPr id="6" name="Slide Number Placeholder 1"/>
          <p:cNvSpPr>
            <a:spLocks noGrp="1"/>
          </p:cNvSpPr>
          <p:nvPr>
            <p:ph type="sldNum" sz="quarter" idx="12"/>
          </p:nvPr>
        </p:nvSpPr>
        <p:spPr>
          <a:xfrm>
            <a:off x="8724900" y="6400800"/>
            <a:ext cx="2857500" cy="228600"/>
          </a:xfrm>
        </p:spPr>
        <p:txBody>
          <a:bodyPr/>
          <a:lstStyle/>
          <a:p>
            <a:pPr algn="r">
              <a:defRPr/>
            </a:pPr>
            <a:fld id="{067A7699-E00C-4CF6-B841-8CF17E53B2B0}" type="slidenum">
              <a:rPr lang="en-US"/>
              <a:pPr algn="r">
                <a:defRPr/>
              </a:pPr>
              <a:t>31</a:t>
            </a:fld>
            <a:endParaRPr lang="en-US" dirty="0"/>
          </a:p>
        </p:txBody>
      </p:sp>
      <p:sp>
        <p:nvSpPr>
          <p:cNvPr id="30725" name="Text Box 4"/>
          <p:cNvSpPr txBox="1">
            <a:spLocks noChangeArrowheads="1"/>
          </p:cNvSpPr>
          <p:nvPr/>
        </p:nvSpPr>
        <p:spPr bwMode="auto">
          <a:xfrm>
            <a:off x="7239000" y="5105400"/>
            <a:ext cx="2971800" cy="1062038"/>
          </a:xfrm>
          <a:prstGeom prst="rect">
            <a:avLst/>
          </a:prstGeom>
          <a:noFill/>
          <a:ln w="9525">
            <a:noFill/>
            <a:miter lim="800000"/>
            <a:headEnd/>
            <a:tailEnd/>
          </a:ln>
        </p:spPr>
        <p:txBody>
          <a:bodyPr>
            <a:spAutoFit/>
          </a:bodyPr>
          <a:lstStyle/>
          <a:p>
            <a:pPr eaLnBrk="0" hangingPunct="0"/>
            <a:r>
              <a:rPr lang="en-US" sz="2400" b="1" dirty="0">
                <a:solidFill>
                  <a:srgbClr val="990000"/>
                </a:solidFill>
                <a:latin typeface="Arial" charset="0"/>
              </a:rPr>
              <a:t>uses a </a:t>
            </a:r>
            <a:r>
              <a:rPr lang="en-US" sz="2400" b="1" i="1" dirty="0">
                <a:solidFill>
                  <a:srgbClr val="990000"/>
                </a:solidFill>
                <a:latin typeface="Arial" charset="0"/>
              </a:rPr>
              <a:t>tree search</a:t>
            </a:r>
          </a:p>
          <a:p>
            <a:pPr>
              <a:spcBef>
                <a:spcPct val="20000"/>
              </a:spcBef>
              <a:buClr>
                <a:schemeClr val="accent2"/>
              </a:buClr>
              <a:buSzPct val="80000"/>
              <a:buFont typeface="Wingdings" pitchFamily="2" charset="2"/>
              <a:buNone/>
            </a:pPr>
            <a:r>
              <a:rPr lang="en-US" dirty="0">
                <a:solidFill>
                  <a:srgbClr val="990000"/>
                </a:solidFill>
                <a:latin typeface="Times New Roman" pitchFamily="18" charset="0"/>
              </a:rPr>
              <a:t>Average time to find desired record = </a:t>
            </a:r>
            <a:r>
              <a:rPr lang="en-US" i="1" dirty="0">
                <a:solidFill>
                  <a:srgbClr val="990000"/>
                </a:solidFill>
                <a:latin typeface="Times New Roman" pitchFamily="18" charset="0"/>
              </a:rPr>
              <a:t>depth of the tree</a:t>
            </a:r>
            <a:endParaRPr lang="en-US" dirty="0">
              <a:solidFill>
                <a:srgbClr val="990000"/>
              </a:solidFill>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5" descr="Noname.jpg"/>
          <p:cNvPicPr>
            <a:picLocks noChangeAspect="1"/>
          </p:cNvPicPr>
          <p:nvPr/>
        </p:nvPicPr>
        <p:blipFill>
          <a:blip r:embed="rId3" cstate="print"/>
          <a:srcRect/>
          <a:stretch>
            <a:fillRect/>
          </a:stretch>
        </p:blipFill>
        <p:spPr bwMode="auto">
          <a:xfrm>
            <a:off x="2438401" y="2667000"/>
            <a:ext cx="7629525" cy="3657600"/>
          </a:xfrm>
          <a:prstGeom prst="rect">
            <a:avLst/>
          </a:prstGeom>
          <a:noFill/>
          <a:ln w="9525">
            <a:noFill/>
            <a:miter lim="800000"/>
            <a:headEnd/>
            <a:tailEnd/>
          </a:ln>
        </p:spPr>
      </p:pic>
      <p:sp>
        <p:nvSpPr>
          <p:cNvPr id="6" name="Title 5"/>
          <p:cNvSpPr>
            <a:spLocks noGrp="1"/>
          </p:cNvSpPr>
          <p:nvPr>
            <p:ph type="title"/>
          </p:nvPr>
        </p:nvSpPr>
        <p:spPr/>
        <p:txBody>
          <a:bodyPr>
            <a:normAutofit/>
          </a:bodyPr>
          <a:lstStyle/>
          <a:p>
            <a:r>
              <a:rPr lang="en-US" sz="3600" dirty="0"/>
              <a:t>Type 3: Hashed File Organization</a:t>
            </a:r>
          </a:p>
        </p:txBody>
      </p:sp>
      <p:sp>
        <p:nvSpPr>
          <p:cNvPr id="5" name="Slide Number Placeholder 1"/>
          <p:cNvSpPr>
            <a:spLocks noGrp="1"/>
          </p:cNvSpPr>
          <p:nvPr>
            <p:ph type="sldNum" sz="quarter" idx="12"/>
          </p:nvPr>
        </p:nvSpPr>
        <p:spPr>
          <a:xfrm>
            <a:off x="8686800" y="6324600"/>
            <a:ext cx="2971800" cy="365760"/>
          </a:xfrm>
        </p:spPr>
        <p:txBody>
          <a:bodyPr/>
          <a:lstStyle/>
          <a:p>
            <a:pPr>
              <a:defRPr/>
            </a:pPr>
            <a:fld id="{2DCB8416-BF46-4861-8029-B69E93AD7C2A}" type="slidenum">
              <a:rPr lang="en-US"/>
              <a:pPr>
                <a:defRPr/>
              </a:pPr>
              <a:t>32</a:t>
            </a:fld>
            <a:endParaRPr lang="en-US" dirty="0"/>
          </a:p>
        </p:txBody>
      </p:sp>
      <p:sp>
        <p:nvSpPr>
          <p:cNvPr id="7" name="Content Placeholder 6"/>
          <p:cNvSpPr>
            <a:spLocks noGrp="1"/>
          </p:cNvSpPr>
          <p:nvPr>
            <p:ph sz="quarter" idx="1"/>
          </p:nvPr>
        </p:nvSpPr>
        <p:spPr/>
        <p:txBody>
          <a:bodyPr/>
          <a:lstStyle/>
          <a:p>
            <a:r>
              <a:rPr lang="en-US" sz="2200" dirty="0"/>
              <a:t>In a hashed file organization, the address of each record is determined using a hash algorithm.</a:t>
            </a:r>
          </a:p>
          <a:p>
            <a:r>
              <a:rPr lang="en-US" sz="2200" dirty="0"/>
              <a:t>A hash algorithm is a routine that coverts a primary key value into a record address. </a:t>
            </a:r>
          </a:p>
          <a:p>
            <a:endParaRPr lang="en-US" dirty="0"/>
          </a:p>
        </p:txBody>
      </p:sp>
      <p:sp>
        <p:nvSpPr>
          <p:cNvPr id="31749" name="Text Box 4"/>
          <p:cNvSpPr txBox="1">
            <a:spLocks noChangeArrowheads="1"/>
          </p:cNvSpPr>
          <p:nvPr/>
        </p:nvSpPr>
        <p:spPr bwMode="auto">
          <a:xfrm>
            <a:off x="2819400" y="3962400"/>
            <a:ext cx="2438400" cy="1885950"/>
          </a:xfrm>
          <a:prstGeom prst="rect">
            <a:avLst/>
          </a:prstGeom>
          <a:noFill/>
          <a:ln w="9525">
            <a:noFill/>
            <a:miter lim="800000"/>
            <a:headEnd/>
            <a:tailEnd/>
          </a:ln>
        </p:spPr>
        <p:txBody>
          <a:bodyPr>
            <a:spAutoFit/>
          </a:bodyPr>
          <a:lstStyle/>
          <a:p>
            <a:pPr eaLnBrk="0" hangingPunct="0"/>
            <a:r>
              <a:rPr lang="en-US" sz="2400" b="1" dirty="0">
                <a:solidFill>
                  <a:srgbClr val="990000"/>
                </a:solidFill>
                <a:latin typeface="Arial" charset="0"/>
              </a:rPr>
              <a:t>Hash algorithm</a:t>
            </a:r>
            <a:endParaRPr lang="en-US" sz="2400" b="1" i="1" dirty="0">
              <a:solidFill>
                <a:srgbClr val="990000"/>
              </a:solidFill>
              <a:latin typeface="Arial" charset="0"/>
            </a:endParaRPr>
          </a:p>
          <a:p>
            <a:pPr>
              <a:spcBef>
                <a:spcPct val="20000"/>
              </a:spcBef>
              <a:buClr>
                <a:schemeClr val="accent2"/>
              </a:buClr>
              <a:buSzPct val="80000"/>
              <a:buFont typeface="Wingdings" pitchFamily="2" charset="2"/>
              <a:buNone/>
            </a:pPr>
            <a:r>
              <a:rPr lang="en-US" dirty="0">
                <a:solidFill>
                  <a:srgbClr val="990000"/>
                </a:solidFill>
                <a:latin typeface="Times New Roman" pitchFamily="18" charset="0"/>
              </a:rPr>
              <a:t>Usually uses division-remainder to determine record position. Records with same position are grouped in lists.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pPr algn="r">
              <a:defRPr/>
            </a:pPr>
            <a:fld id="{0FC51C15-C746-445C-9E27-7B4E567C63F9}" type="slidenum">
              <a:rPr lang="en-US"/>
              <a:pPr algn="r">
                <a:defRPr/>
              </a:pPr>
              <a:t>33</a:t>
            </a:fld>
            <a:endParaRPr lang="en-US" dirty="0"/>
          </a:p>
        </p:txBody>
      </p:sp>
      <p:pic>
        <p:nvPicPr>
          <p:cNvPr id="2" name="Picture 1"/>
          <p:cNvPicPr>
            <a:picLocks noChangeAspect="1"/>
          </p:cNvPicPr>
          <p:nvPr/>
        </p:nvPicPr>
        <p:blipFill>
          <a:blip r:embed="rId3"/>
          <a:stretch>
            <a:fillRect/>
          </a:stretch>
        </p:blipFill>
        <p:spPr>
          <a:xfrm>
            <a:off x="914400" y="990600"/>
            <a:ext cx="10560412" cy="4819650"/>
          </a:xfrm>
          <a:prstGeom prst="rect">
            <a:avLst/>
          </a:prstGeom>
        </p:spPr>
      </p:pic>
      <p:sp>
        <p:nvSpPr>
          <p:cNvPr id="4" name="Rectangle 3">
            <a:extLst>
              <a:ext uri="{FF2B5EF4-FFF2-40B4-BE49-F238E27FC236}">
                <a16:creationId xmlns:a16="http://schemas.microsoft.com/office/drawing/2014/main" id="{BA1C0F95-CD4A-4D63-8245-90523C07848C}"/>
              </a:ext>
            </a:extLst>
          </p:cNvPr>
          <p:cNvSpPr/>
          <p:nvPr/>
        </p:nvSpPr>
        <p:spPr>
          <a:xfrm>
            <a:off x="4038600" y="1524000"/>
            <a:ext cx="7315200" cy="426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Files</a:t>
            </a:r>
            <a:endParaRPr lang="en-US" sz="2000" dirty="0"/>
          </a:p>
        </p:txBody>
      </p:sp>
      <p:sp>
        <p:nvSpPr>
          <p:cNvPr id="3" name="Text Placeholder 2"/>
          <p:cNvSpPr>
            <a:spLocks noGrp="1"/>
          </p:cNvSpPr>
          <p:nvPr>
            <p:ph sz="quarter" idx="1"/>
          </p:nvPr>
        </p:nvSpPr>
        <p:spPr/>
        <p:txBody>
          <a:bodyPr/>
          <a:lstStyle/>
          <a:p>
            <a:pPr>
              <a:defRPr/>
            </a:pPr>
            <a:r>
              <a:rPr lang="en-US" sz="2400" dirty="0">
                <a:solidFill>
                  <a:srgbClr val="000000"/>
                </a:solidFill>
              </a:rPr>
              <a:t>In some relational D</a:t>
            </a:r>
            <a:r>
              <a:rPr lang="en-US" sz="100" dirty="0">
                <a:solidFill>
                  <a:srgbClr val="000000"/>
                </a:solidFill>
              </a:rPr>
              <a:t> </a:t>
            </a:r>
            <a:r>
              <a:rPr lang="en-US" sz="2400" dirty="0">
                <a:solidFill>
                  <a:srgbClr val="000000"/>
                </a:solidFill>
              </a:rPr>
              <a:t>B</a:t>
            </a:r>
            <a:r>
              <a:rPr lang="en-US" sz="100" dirty="0">
                <a:solidFill>
                  <a:srgbClr val="000000"/>
                </a:solidFill>
              </a:rPr>
              <a:t> </a:t>
            </a:r>
            <a:r>
              <a:rPr lang="en-US" sz="2400" dirty="0">
                <a:solidFill>
                  <a:srgbClr val="000000"/>
                </a:solidFill>
              </a:rPr>
              <a:t>M</a:t>
            </a:r>
            <a:r>
              <a:rPr lang="en-US" sz="100" dirty="0">
                <a:solidFill>
                  <a:srgbClr val="000000"/>
                </a:solidFill>
              </a:rPr>
              <a:t> </a:t>
            </a:r>
            <a:r>
              <a:rPr lang="en-US" sz="2400" dirty="0">
                <a:solidFill>
                  <a:srgbClr val="000000"/>
                </a:solidFill>
              </a:rPr>
              <a:t>S</a:t>
            </a:r>
            <a:r>
              <a:rPr lang="en-US" sz="100" dirty="0">
                <a:solidFill>
                  <a:srgbClr val="000000"/>
                </a:solidFill>
              </a:rPr>
              <a:t> </a:t>
            </a:r>
            <a:r>
              <a:rPr lang="en-US" sz="2400" dirty="0">
                <a:solidFill>
                  <a:srgbClr val="000000"/>
                </a:solidFill>
              </a:rPr>
              <a:t>s, related records from different tables can be stored together in the same disk area</a:t>
            </a:r>
          </a:p>
          <a:p>
            <a:pPr>
              <a:defRPr/>
            </a:pPr>
            <a:r>
              <a:rPr lang="en-US" sz="2400" dirty="0">
                <a:solidFill>
                  <a:srgbClr val="000000"/>
                </a:solidFill>
              </a:rPr>
              <a:t>Useful for improving performance of </a:t>
            </a:r>
            <a:r>
              <a:rPr lang="en-US" sz="2400" dirty="0">
                <a:solidFill>
                  <a:srgbClr val="FF0000"/>
                </a:solidFill>
              </a:rPr>
              <a:t>join operations</a:t>
            </a:r>
          </a:p>
          <a:p>
            <a:pPr>
              <a:defRPr/>
            </a:pPr>
            <a:r>
              <a:rPr lang="en-US" sz="2400" dirty="0">
                <a:solidFill>
                  <a:srgbClr val="000000"/>
                </a:solidFill>
              </a:rPr>
              <a:t>Primary key records of the main table are stored adjacent to associated foreign key records of the dependent table</a:t>
            </a:r>
          </a:p>
          <a:p>
            <a:pPr>
              <a:defRPr/>
            </a:pPr>
            <a:r>
              <a:rPr lang="en-US" sz="2400" dirty="0">
                <a:solidFill>
                  <a:srgbClr val="000000"/>
                </a:solidFill>
              </a:rPr>
              <a:t>e.g. Oracle has a CREATE CLUSTER</a:t>
            </a:r>
            <a:r>
              <a:rPr lang="en-US" sz="2400" b="1" dirty="0">
                <a:solidFill>
                  <a:srgbClr val="000000"/>
                </a:solidFill>
              </a:rPr>
              <a:t> </a:t>
            </a:r>
            <a:r>
              <a:rPr lang="en-US" sz="2400" dirty="0">
                <a:solidFill>
                  <a:srgbClr val="000000"/>
                </a:solidFill>
              </a:rPr>
              <a:t>command</a:t>
            </a:r>
          </a:p>
        </p:txBody>
      </p:sp>
      <p:sp>
        <p:nvSpPr>
          <p:cNvPr id="4" name="Slide Number Placeholder 1">
            <a:extLst>
              <a:ext uri="{FF2B5EF4-FFF2-40B4-BE49-F238E27FC236}">
                <a16:creationId xmlns:a16="http://schemas.microsoft.com/office/drawing/2014/main" id="{FD7668D7-9AB5-40F5-9741-3408E2E14E57}"/>
              </a:ext>
            </a:extLst>
          </p:cNvPr>
          <p:cNvSpPr txBox="1">
            <a:spLocks/>
          </p:cNvSpPr>
          <p:nvPr/>
        </p:nvSpPr>
        <p:spPr>
          <a:xfrm>
            <a:off x="8534400" y="6356350"/>
            <a:ext cx="3052064"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dirty="0"/>
              <a:t>34</a:t>
            </a:r>
          </a:p>
        </p:txBody>
      </p:sp>
    </p:spTree>
    <p:extLst>
      <p:ext uri="{BB962C8B-B14F-4D97-AF65-F5344CB8AC3E}">
        <p14:creationId xmlns:p14="http://schemas.microsoft.com/office/powerpoint/2010/main" val="792436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Join Indexes: speed up join operations</a:t>
            </a:r>
          </a:p>
        </p:txBody>
      </p:sp>
      <p:sp>
        <p:nvSpPr>
          <p:cNvPr id="5" name="Slide Number Placeholder 1"/>
          <p:cNvSpPr>
            <a:spLocks noGrp="1"/>
          </p:cNvSpPr>
          <p:nvPr>
            <p:ph type="sldNum" sz="quarter" idx="12"/>
          </p:nvPr>
        </p:nvSpPr>
        <p:spPr>
          <a:xfrm>
            <a:off x="8686800" y="6324600"/>
            <a:ext cx="2895600" cy="365760"/>
          </a:xfrm>
        </p:spPr>
        <p:txBody>
          <a:bodyPr/>
          <a:lstStyle/>
          <a:p>
            <a:pPr>
              <a:defRPr/>
            </a:pPr>
            <a:fld id="{E98FD571-3E31-4DCE-8211-D348D286EEEB}" type="slidenum">
              <a:rPr lang="en-US"/>
              <a:pPr>
                <a:defRPr/>
              </a:pPr>
              <a:t>35</a:t>
            </a:fld>
            <a:endParaRPr lang="en-US" dirty="0"/>
          </a:p>
        </p:txBody>
      </p:sp>
      <p:sp>
        <p:nvSpPr>
          <p:cNvPr id="15" name="Content Placeholder 14"/>
          <p:cNvSpPr>
            <a:spLocks noGrp="1"/>
          </p:cNvSpPr>
          <p:nvPr>
            <p:ph sz="quarter" idx="1"/>
          </p:nvPr>
        </p:nvSpPr>
        <p:spPr/>
        <p:txBody>
          <a:bodyPr/>
          <a:lstStyle/>
          <a:p>
            <a:r>
              <a:rPr lang="en-US" dirty="0"/>
              <a:t>A join index is an index on columns from two or more tables that come from the same domain of values. </a:t>
            </a:r>
          </a:p>
          <a:p>
            <a:r>
              <a:rPr lang="en-US" dirty="0"/>
              <a:t>A joint index saves query processing time by finding data meeting a pre-specified qualification (at the expense of extra storage space and index maintenance).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Join Indexes – Example 1</a:t>
            </a:r>
          </a:p>
        </p:txBody>
      </p:sp>
      <p:sp>
        <p:nvSpPr>
          <p:cNvPr id="5" name="Slide Number Placeholder 1"/>
          <p:cNvSpPr>
            <a:spLocks noGrp="1"/>
          </p:cNvSpPr>
          <p:nvPr>
            <p:ph type="sldNum" sz="quarter" idx="12"/>
          </p:nvPr>
        </p:nvSpPr>
        <p:spPr>
          <a:xfrm>
            <a:off x="8686800" y="6324600"/>
            <a:ext cx="2895600" cy="365760"/>
          </a:xfrm>
        </p:spPr>
        <p:txBody>
          <a:bodyPr/>
          <a:lstStyle/>
          <a:p>
            <a:pPr>
              <a:defRPr/>
            </a:pPr>
            <a:fld id="{E98FD571-3E31-4DCE-8211-D348D286EEEB}" type="slidenum">
              <a:rPr lang="en-US"/>
              <a:pPr>
                <a:defRPr/>
              </a:pPr>
              <a:t>36</a:t>
            </a:fld>
            <a:endParaRPr lang="en-US" dirty="0"/>
          </a:p>
        </p:txBody>
      </p:sp>
      <p:sp>
        <p:nvSpPr>
          <p:cNvPr id="9" name="Text Placeholder 8"/>
          <p:cNvSpPr>
            <a:spLocks noGrp="1"/>
          </p:cNvSpPr>
          <p:nvPr>
            <p:ph sz="quarter" idx="1"/>
          </p:nvPr>
        </p:nvSpPr>
        <p:spPr/>
        <p:txBody>
          <a:bodyPr>
            <a:normAutofit/>
          </a:bodyPr>
          <a:lstStyle/>
          <a:p>
            <a:r>
              <a:rPr lang="en-US" dirty="0"/>
              <a:t>Example 1: Join index for common non-key columns</a:t>
            </a:r>
          </a:p>
        </p:txBody>
      </p:sp>
      <p:pic>
        <p:nvPicPr>
          <p:cNvPr id="32772" name="Picture 5" descr="Noname.gif"/>
          <p:cNvPicPr>
            <a:picLocks noChangeAspect="1"/>
          </p:cNvPicPr>
          <p:nvPr/>
        </p:nvPicPr>
        <p:blipFill>
          <a:blip r:embed="rId3" cstate="print"/>
          <a:srcRect/>
          <a:stretch>
            <a:fillRect/>
          </a:stretch>
        </p:blipFill>
        <p:spPr bwMode="auto">
          <a:xfrm>
            <a:off x="2743200" y="1828800"/>
            <a:ext cx="6705600" cy="44958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Join Indexes – Example 2</a:t>
            </a:r>
          </a:p>
        </p:txBody>
      </p:sp>
      <p:sp>
        <p:nvSpPr>
          <p:cNvPr id="5" name="Slide Number Placeholder 1"/>
          <p:cNvSpPr>
            <a:spLocks noGrp="1"/>
          </p:cNvSpPr>
          <p:nvPr>
            <p:ph type="sldNum" sz="quarter" idx="12"/>
          </p:nvPr>
        </p:nvSpPr>
        <p:spPr>
          <a:xfrm>
            <a:off x="9550400" y="6324600"/>
            <a:ext cx="2032000" cy="365760"/>
          </a:xfrm>
        </p:spPr>
        <p:txBody>
          <a:bodyPr/>
          <a:lstStyle/>
          <a:p>
            <a:pPr>
              <a:defRPr/>
            </a:pPr>
            <a:fld id="{E98FD571-3E31-4DCE-8211-D348D286EEEB}" type="slidenum">
              <a:rPr lang="en-US"/>
              <a:pPr>
                <a:defRPr/>
              </a:pPr>
              <a:t>37</a:t>
            </a:fld>
            <a:endParaRPr lang="en-US" dirty="0"/>
          </a:p>
        </p:txBody>
      </p:sp>
      <p:sp>
        <p:nvSpPr>
          <p:cNvPr id="11" name="Text Placeholder 10"/>
          <p:cNvSpPr>
            <a:spLocks noGrp="1"/>
          </p:cNvSpPr>
          <p:nvPr>
            <p:ph sz="quarter" idx="1"/>
          </p:nvPr>
        </p:nvSpPr>
        <p:spPr/>
        <p:txBody>
          <a:bodyPr>
            <a:normAutofit/>
          </a:bodyPr>
          <a:lstStyle/>
          <a:p>
            <a:r>
              <a:rPr lang="en-US" dirty="0"/>
              <a:t>Example 2: Join index for matching foreign key (FK) and primary key (PK)</a:t>
            </a:r>
          </a:p>
        </p:txBody>
      </p:sp>
      <p:pic>
        <p:nvPicPr>
          <p:cNvPr id="32773" name="Picture 6" descr="Noname.gif"/>
          <p:cNvPicPr>
            <a:picLocks noChangeAspect="1"/>
          </p:cNvPicPr>
          <p:nvPr/>
        </p:nvPicPr>
        <p:blipFill>
          <a:blip r:embed="rId3" cstate="print"/>
          <a:srcRect/>
          <a:stretch>
            <a:fillRect/>
          </a:stretch>
        </p:blipFill>
        <p:spPr bwMode="auto">
          <a:xfrm>
            <a:off x="2743201" y="2133600"/>
            <a:ext cx="6553199" cy="40386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Decision 4: Selecting Structures for Storing and Connecting files</a:t>
            </a:r>
          </a:p>
        </p:txBody>
      </p:sp>
      <p:sp>
        <p:nvSpPr>
          <p:cNvPr id="3" name="Subtitle 2"/>
          <p:cNvSpPr>
            <a:spLocks noGrp="1"/>
          </p:cNvSpPr>
          <p:nvPr>
            <p:ph type="subTitle" idx="1"/>
          </p:nvPr>
        </p:nvSpPr>
        <p:spPr/>
        <p:txBody>
          <a:bodyPr/>
          <a:lstStyle/>
          <a:p>
            <a:r>
              <a:rPr lang="en-US" dirty="0"/>
              <a:t>Using and Selecting Indexes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r">
              <a:defRPr/>
            </a:pPr>
            <a:fld id="{7CE4D0B5-CA93-4DB5-8AEF-55A7115BD9E0}" type="slidenum">
              <a:rPr lang="en-US"/>
              <a:pPr algn="r">
                <a:defRPr/>
              </a:pPr>
              <a:t>39</a:t>
            </a:fld>
            <a:endParaRPr lang="en-US" dirty="0"/>
          </a:p>
        </p:txBody>
      </p:sp>
      <p:sp>
        <p:nvSpPr>
          <p:cNvPr id="264195" name="Rectangle 3"/>
          <p:cNvSpPr>
            <a:spLocks noGrp="1" noChangeArrowheads="1"/>
          </p:cNvSpPr>
          <p:nvPr>
            <p:ph type="body" idx="1"/>
          </p:nvPr>
        </p:nvSpPr>
        <p:spPr/>
        <p:txBody>
          <a:bodyPr vert="horz" lIns="90488" tIns="44450" rIns="90488" bIns="44450">
            <a:normAutofit/>
          </a:bodyPr>
          <a:lstStyle/>
          <a:p>
            <a:pPr marL="609600" indent="-609600">
              <a:lnSpc>
                <a:spcPct val="90000"/>
              </a:lnSpc>
              <a:buSzPct val="95000"/>
              <a:buFont typeface="Wingdings" pitchFamily="2" charset="2"/>
              <a:buAutoNum type="arabicPeriod"/>
              <a:defRPr/>
            </a:pPr>
            <a:r>
              <a:rPr lang="en-US" sz="2800" dirty="0">
                <a:solidFill>
                  <a:srgbClr val="000000"/>
                </a:solidFill>
                <a:effectLst>
                  <a:outerShdw blurRad="38100" dist="38100" dir="2700000" algn="tl">
                    <a:srgbClr val="FFFFFF"/>
                  </a:outerShdw>
                </a:effectLst>
              </a:rPr>
              <a:t>Use on larger tables</a:t>
            </a:r>
          </a:p>
          <a:p>
            <a:pPr marL="609600" indent="-609600">
              <a:lnSpc>
                <a:spcPct val="90000"/>
              </a:lnSpc>
              <a:buSzPct val="95000"/>
              <a:buFont typeface="Wingdings" pitchFamily="2" charset="2"/>
              <a:buAutoNum type="arabicPeriod"/>
              <a:defRPr/>
            </a:pPr>
            <a:r>
              <a:rPr lang="en-US" sz="2800" dirty="0">
                <a:solidFill>
                  <a:srgbClr val="000000"/>
                </a:solidFill>
                <a:effectLst>
                  <a:outerShdw blurRad="38100" dist="38100" dir="2700000" algn="tl">
                    <a:srgbClr val="FFFFFF"/>
                  </a:outerShdw>
                </a:effectLst>
              </a:rPr>
              <a:t>Index the primary key of each table</a:t>
            </a:r>
          </a:p>
          <a:p>
            <a:pPr marL="609600" indent="-609600">
              <a:lnSpc>
                <a:spcPct val="90000"/>
              </a:lnSpc>
              <a:buSzPct val="95000"/>
              <a:buFont typeface="Wingdings" pitchFamily="2" charset="2"/>
              <a:buAutoNum type="arabicPeriod"/>
              <a:defRPr/>
            </a:pPr>
            <a:r>
              <a:rPr lang="en-US" sz="2800" dirty="0">
                <a:solidFill>
                  <a:srgbClr val="000000"/>
                </a:solidFill>
                <a:effectLst>
                  <a:outerShdw blurRad="38100" dist="38100" dir="2700000" algn="tl">
                    <a:srgbClr val="FFFFFF"/>
                  </a:outerShdw>
                </a:effectLst>
              </a:rPr>
              <a:t>Index search fields (fields frequently in WHERE clause)</a:t>
            </a:r>
          </a:p>
          <a:p>
            <a:pPr marL="609600" indent="-609600">
              <a:lnSpc>
                <a:spcPct val="90000"/>
              </a:lnSpc>
              <a:buSzPct val="95000"/>
              <a:buFont typeface="Wingdings" pitchFamily="2" charset="2"/>
              <a:buAutoNum type="arabicPeriod"/>
              <a:defRPr/>
            </a:pPr>
            <a:r>
              <a:rPr lang="en-US" sz="2800" dirty="0">
                <a:solidFill>
                  <a:srgbClr val="000000"/>
                </a:solidFill>
                <a:effectLst>
                  <a:outerShdw blurRad="38100" dist="38100" dir="2700000" algn="tl">
                    <a:srgbClr val="FFFFFF"/>
                  </a:outerShdw>
                </a:effectLst>
              </a:rPr>
              <a:t>Fields in SQL ORDER BY and GROUP BY commands</a:t>
            </a:r>
          </a:p>
          <a:p>
            <a:pPr marL="609600" indent="-609600">
              <a:lnSpc>
                <a:spcPct val="90000"/>
              </a:lnSpc>
              <a:buSzPct val="95000"/>
              <a:buFont typeface="Wingdings" pitchFamily="2" charset="2"/>
              <a:buAutoNum type="arabicPeriod"/>
              <a:defRPr/>
            </a:pPr>
            <a:r>
              <a:rPr lang="en-US" sz="2800" dirty="0">
                <a:solidFill>
                  <a:srgbClr val="000000"/>
                </a:solidFill>
                <a:effectLst>
                  <a:outerShdw blurRad="38100" dist="38100" dir="2700000" algn="tl">
                    <a:srgbClr val="FFFFFF"/>
                  </a:outerShdw>
                </a:effectLst>
              </a:rPr>
              <a:t>When there are &gt;100 values but not when there are &lt;30 values</a:t>
            </a:r>
          </a:p>
        </p:txBody>
      </p:sp>
      <p:sp>
        <p:nvSpPr>
          <p:cNvPr id="5" name="Title 4"/>
          <p:cNvSpPr>
            <a:spLocks noGrp="1"/>
          </p:cNvSpPr>
          <p:nvPr>
            <p:ph type="title"/>
          </p:nvPr>
        </p:nvSpPr>
        <p:spPr/>
        <p:txBody>
          <a:bodyPr/>
          <a:lstStyle/>
          <a:p>
            <a:r>
              <a:rPr lang="en-US" dirty="0"/>
              <a:t>Rules for Using Indexes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C4F6-5118-4E6B-9378-E9D175260180}"/>
              </a:ext>
            </a:extLst>
          </p:cNvPr>
          <p:cNvSpPr>
            <a:spLocks noGrp="1"/>
          </p:cNvSpPr>
          <p:nvPr>
            <p:ph type="title"/>
          </p:nvPr>
        </p:nvSpPr>
        <p:spPr/>
        <p:txBody>
          <a:bodyPr/>
          <a:lstStyle/>
          <a:p>
            <a:r>
              <a:rPr lang="en-US" dirty="0"/>
              <a:t>Part 1: Physical Database Design</a:t>
            </a:r>
          </a:p>
        </p:txBody>
      </p:sp>
    </p:spTree>
    <p:extLst>
      <p:ext uri="{BB962C8B-B14F-4D97-AF65-F5344CB8AC3E}">
        <p14:creationId xmlns:p14="http://schemas.microsoft.com/office/powerpoint/2010/main" val="4196836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Rules for Using Indexes (cont.)</a:t>
            </a:r>
          </a:p>
        </p:txBody>
      </p:sp>
      <p:sp>
        <p:nvSpPr>
          <p:cNvPr id="4" name="Slide Number Placeholder 3"/>
          <p:cNvSpPr>
            <a:spLocks noGrp="1"/>
          </p:cNvSpPr>
          <p:nvPr>
            <p:ph type="sldNum" sz="quarter" idx="12"/>
          </p:nvPr>
        </p:nvSpPr>
        <p:spPr>
          <a:xfrm>
            <a:off x="9550400" y="6324600"/>
            <a:ext cx="2032000" cy="365760"/>
          </a:xfrm>
        </p:spPr>
        <p:txBody>
          <a:bodyPr/>
          <a:lstStyle/>
          <a:p>
            <a:pPr algn="r">
              <a:defRPr/>
            </a:pPr>
            <a:fld id="{019E401F-D8EA-4DC7-9BE3-55210D2546B0}" type="slidenum">
              <a:rPr lang="en-US"/>
              <a:pPr algn="r">
                <a:defRPr/>
              </a:pPr>
              <a:t>40</a:t>
            </a:fld>
            <a:endParaRPr lang="en-US" dirty="0"/>
          </a:p>
        </p:txBody>
      </p:sp>
      <p:sp>
        <p:nvSpPr>
          <p:cNvPr id="265219" name="Rectangle 3"/>
          <p:cNvSpPr>
            <a:spLocks noGrp="1" noChangeArrowheads="1"/>
          </p:cNvSpPr>
          <p:nvPr>
            <p:ph sz="quarter" idx="1"/>
          </p:nvPr>
        </p:nvSpPr>
        <p:spPr/>
        <p:txBody>
          <a:bodyPr vert="horz" lIns="90488" tIns="44450" rIns="90488" bIns="44450">
            <a:normAutofit/>
          </a:bodyPr>
          <a:lstStyle/>
          <a:p>
            <a:pPr marL="609600" indent="-609600">
              <a:lnSpc>
                <a:spcPct val="90000"/>
              </a:lnSpc>
              <a:buSzPct val="95000"/>
              <a:buFont typeface="Wingdings" pitchFamily="2" charset="2"/>
              <a:buAutoNum type="arabicPeriod" startAt="6"/>
              <a:defRPr/>
            </a:pPr>
            <a:r>
              <a:rPr lang="en-US" sz="2800" dirty="0">
                <a:solidFill>
                  <a:srgbClr val="000000"/>
                </a:solidFill>
                <a:effectLst>
                  <a:outerShdw blurRad="38100" dist="38100" dir="2700000" algn="tl">
                    <a:srgbClr val="FFFFFF"/>
                  </a:outerShdw>
                </a:effectLst>
              </a:rPr>
              <a:t>Avoid use of indexes for fields with long values; perhaps compress values first</a:t>
            </a:r>
          </a:p>
          <a:p>
            <a:pPr marL="609600" indent="-609600">
              <a:lnSpc>
                <a:spcPct val="90000"/>
              </a:lnSpc>
              <a:buSzPct val="95000"/>
              <a:buFont typeface="Wingdings" pitchFamily="2" charset="2"/>
              <a:buAutoNum type="arabicPeriod" startAt="6"/>
              <a:defRPr/>
            </a:pPr>
            <a:r>
              <a:rPr lang="en-US" sz="2800" dirty="0">
                <a:solidFill>
                  <a:srgbClr val="000000"/>
                </a:solidFill>
                <a:effectLst>
                  <a:outerShdw blurRad="38100" dist="38100" dir="2700000" algn="tl">
                    <a:srgbClr val="FFFFFF"/>
                  </a:outerShdw>
                </a:effectLst>
              </a:rPr>
              <a:t>If key to index is used to determine location of record, use surrogate (like sequence nbr) to allow even spread in storage area</a:t>
            </a:r>
          </a:p>
          <a:p>
            <a:pPr marL="609600" indent="-609600">
              <a:lnSpc>
                <a:spcPct val="90000"/>
              </a:lnSpc>
              <a:buSzPct val="95000"/>
              <a:buFont typeface="Wingdings" pitchFamily="2" charset="2"/>
              <a:buAutoNum type="arabicPeriod" startAt="6"/>
              <a:defRPr/>
            </a:pPr>
            <a:r>
              <a:rPr lang="en-US" sz="2800" dirty="0">
                <a:solidFill>
                  <a:srgbClr val="000000"/>
                </a:solidFill>
                <a:effectLst>
                  <a:outerShdw blurRad="38100" dist="38100" dir="2700000" algn="tl">
                    <a:srgbClr val="FFFFFF"/>
                  </a:outerShdw>
                </a:effectLst>
              </a:rPr>
              <a:t>DBMS may have limit on number of indexes per table and number of bytes per indexed field(s)</a:t>
            </a:r>
          </a:p>
          <a:p>
            <a:pPr marL="609600" indent="-609600">
              <a:lnSpc>
                <a:spcPct val="90000"/>
              </a:lnSpc>
              <a:buSzPct val="95000"/>
              <a:buFont typeface="Wingdings" pitchFamily="2" charset="2"/>
              <a:buAutoNum type="arabicPeriod" startAt="6"/>
              <a:defRPr/>
            </a:pPr>
            <a:r>
              <a:rPr lang="en-US" sz="2800" dirty="0">
                <a:solidFill>
                  <a:srgbClr val="000000"/>
                </a:solidFill>
                <a:effectLst>
                  <a:outerShdw blurRad="38100" dist="38100" dir="2700000" algn="tl">
                    <a:srgbClr val="FFFFFF"/>
                  </a:outerShdw>
                </a:effectLst>
              </a:rPr>
              <a:t>Be careful of indexing attributes with null values; many DBMSs will not recognize null values in an index search</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and Non</a:t>
            </a:r>
            <a:r>
              <a:rPr lang="en-US" sz="100" dirty="0"/>
              <a:t> </a:t>
            </a:r>
            <a:r>
              <a:rPr lang="en-US" dirty="0"/>
              <a:t>unique Indexes</a:t>
            </a:r>
          </a:p>
        </p:txBody>
      </p:sp>
      <p:sp>
        <p:nvSpPr>
          <p:cNvPr id="3" name="Text Placeholder 2"/>
          <p:cNvSpPr>
            <a:spLocks noGrp="1"/>
          </p:cNvSpPr>
          <p:nvPr>
            <p:ph sz="quarter" idx="1"/>
          </p:nvPr>
        </p:nvSpPr>
        <p:spPr/>
        <p:txBody>
          <a:bodyPr/>
          <a:lstStyle/>
          <a:p>
            <a:r>
              <a:rPr lang="en-US" sz="2400" dirty="0"/>
              <a:t>Unique (primary) Index</a:t>
            </a:r>
          </a:p>
          <a:p>
            <a:pPr lvl="1"/>
            <a:r>
              <a:rPr lang="en-US" sz="2400" dirty="0"/>
              <a:t>Typically done for primary keys, but could also apply to other unique fields</a:t>
            </a:r>
          </a:p>
          <a:p>
            <a:pPr marL="274320" lvl="1" indent="0">
              <a:buNone/>
            </a:pPr>
            <a:endParaRPr lang="en-US" sz="2400" dirty="0"/>
          </a:p>
          <a:p>
            <a:pPr marL="274320" lvl="1" indent="0">
              <a:buNone/>
            </a:pPr>
            <a:endParaRPr lang="en-US" sz="2400" dirty="0"/>
          </a:p>
          <a:p>
            <a:pPr marL="274320" lvl="1" indent="0">
              <a:buNone/>
            </a:pPr>
            <a:endParaRPr lang="en-US" sz="2400" dirty="0"/>
          </a:p>
          <a:p>
            <a:r>
              <a:rPr lang="en-US" sz="2400" dirty="0"/>
              <a:t>Non</a:t>
            </a:r>
            <a:r>
              <a:rPr lang="en-US" sz="100" dirty="0"/>
              <a:t> </a:t>
            </a:r>
            <a:r>
              <a:rPr lang="en-US" sz="2400" dirty="0"/>
              <a:t>unique (</a:t>
            </a:r>
            <a:r>
              <a:rPr lang="en-US" sz="2400" i="1" dirty="0">
                <a:solidFill>
                  <a:srgbClr val="FF0000"/>
                </a:solidFill>
              </a:rPr>
              <a:t>secondary</a:t>
            </a:r>
            <a:r>
              <a:rPr lang="en-US" sz="2400" dirty="0"/>
              <a:t>) index</a:t>
            </a:r>
          </a:p>
          <a:p>
            <a:pPr lvl="1"/>
            <a:r>
              <a:rPr lang="en-US" sz="2400" dirty="0"/>
              <a:t>Done for fields that are often used to group individual entities (e.g., zip code, product category)</a:t>
            </a:r>
          </a:p>
          <a:p>
            <a:pPr lvl="1"/>
            <a:endParaRPr lang="en-US" sz="2400" dirty="0"/>
          </a:p>
          <a:p>
            <a:pPr marL="274320" lvl="1" indent="0">
              <a:buNone/>
            </a:pPr>
            <a:endParaRPr lang="en-US" sz="2400" dirty="0"/>
          </a:p>
        </p:txBody>
      </p:sp>
      <p:pic>
        <p:nvPicPr>
          <p:cNvPr id="7" name="Picture 6" descr="A code has 2 lines and reads as follows. Line 1. Create index desc Index underscore F K on. Line 2. Product underscore T left parenthesis description right parenthesis semicolon."/>
          <p:cNvPicPr>
            <a:picLocks noChangeAspect="1"/>
          </p:cNvPicPr>
          <p:nvPr/>
        </p:nvPicPr>
        <p:blipFill rotWithShape="1">
          <a:blip r:embed="rId3"/>
          <a:srcRect l="6626" b="15462"/>
          <a:stretch/>
        </p:blipFill>
        <p:spPr>
          <a:xfrm>
            <a:off x="2740360" y="4824657"/>
            <a:ext cx="5157455" cy="850393"/>
          </a:xfrm>
          <a:prstGeom prst="rect">
            <a:avLst/>
          </a:prstGeom>
        </p:spPr>
      </p:pic>
      <p:pic>
        <p:nvPicPr>
          <p:cNvPr id="8" name="Picture 7" descr="A code has 2 lines and reads as follows. Line 1. Create unique index cust Index underscore P K On. Line 2. Customer underscore T left parenthesis customer I D right parenthesis semicolon.">
            <a:extLst>
              <a:ext uri="{FF2B5EF4-FFF2-40B4-BE49-F238E27FC236}">
                <a16:creationId xmlns:a16="http://schemas.microsoft.com/office/drawing/2014/main" id="{4F6049F8-85A3-4A26-83D2-5A767CFD1F37}"/>
              </a:ext>
            </a:extLst>
          </p:cNvPr>
          <p:cNvPicPr>
            <a:picLocks noChangeAspect="1"/>
          </p:cNvPicPr>
          <p:nvPr/>
        </p:nvPicPr>
        <p:blipFill rotWithShape="1">
          <a:blip r:embed="rId4"/>
          <a:srcRect l="6197" t="7751" b="14074"/>
          <a:stretch/>
        </p:blipFill>
        <p:spPr>
          <a:xfrm>
            <a:off x="2721865" y="2333243"/>
            <a:ext cx="6324892" cy="786385"/>
          </a:xfrm>
          <a:prstGeom prst="rect">
            <a:avLst/>
          </a:prstGeom>
        </p:spPr>
      </p:pic>
      <p:sp>
        <p:nvSpPr>
          <p:cNvPr id="9" name="Slide Number Placeholder 3">
            <a:extLst>
              <a:ext uri="{FF2B5EF4-FFF2-40B4-BE49-F238E27FC236}">
                <a16:creationId xmlns:a16="http://schemas.microsoft.com/office/drawing/2014/main" id="{4394CF4A-4992-4AF1-B007-F9AFCD4BF5ED}"/>
              </a:ext>
            </a:extLst>
          </p:cNvPr>
          <p:cNvSpPr>
            <a:spLocks noGrp="1"/>
          </p:cNvSpPr>
          <p:nvPr>
            <p:ph type="sldNum" sz="quarter" idx="12"/>
          </p:nvPr>
        </p:nvSpPr>
        <p:spPr>
          <a:xfrm>
            <a:off x="9550400" y="6324600"/>
            <a:ext cx="2032000" cy="365760"/>
          </a:xfrm>
        </p:spPr>
        <p:txBody>
          <a:bodyPr/>
          <a:lstStyle/>
          <a:p>
            <a:pPr algn="r">
              <a:defRPr/>
            </a:pPr>
            <a:fld id="{019E401F-D8EA-4DC7-9BE3-55210D2546B0}" type="slidenum">
              <a:rPr lang="en-US"/>
              <a:pPr algn="r">
                <a:defRPr/>
              </a:pPr>
              <a:t>41</a:t>
            </a:fld>
            <a:endParaRPr lang="en-US" dirty="0"/>
          </a:p>
        </p:txBody>
      </p:sp>
    </p:spTree>
    <p:extLst>
      <p:ext uri="{BB962C8B-B14F-4D97-AF65-F5344CB8AC3E}">
        <p14:creationId xmlns:p14="http://schemas.microsoft.com/office/powerpoint/2010/main" val="3457507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00"/>
                </a:solidFill>
                <a:effectLst>
                  <a:outerShdw blurRad="38100" dist="38100" dir="2700000" algn="tl">
                    <a:srgbClr val="FFFFFF"/>
                  </a:outerShdw>
                </a:effectLst>
              </a:rPr>
              <a:t>Decision 5: Query Optimization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Optimization</a:t>
            </a:r>
          </a:p>
        </p:txBody>
      </p:sp>
      <p:sp>
        <p:nvSpPr>
          <p:cNvPr id="4" name="Slide Number Placeholder 3"/>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43</a:t>
            </a:fld>
            <a:endParaRPr lang="en-US" dirty="0"/>
          </a:p>
        </p:txBody>
      </p:sp>
      <p:sp>
        <p:nvSpPr>
          <p:cNvPr id="263171" name="Rectangle 3"/>
          <p:cNvSpPr>
            <a:spLocks noGrp="1" noChangeArrowheads="1"/>
          </p:cNvSpPr>
          <p:nvPr>
            <p:ph sz="quarter" idx="1"/>
          </p:nvPr>
        </p:nvSpPr>
        <p:spPr/>
        <p:txBody>
          <a:bodyPr vert="horz" lIns="90488" tIns="44450" rIns="90488" bIns="44450">
            <a:normAutofit/>
          </a:bodyPr>
          <a:lstStyle/>
          <a:p>
            <a:pPr eaLnBrk="1" hangingPunct="1">
              <a:lnSpc>
                <a:spcPct val="90000"/>
              </a:lnSpc>
              <a:defRPr/>
            </a:pPr>
            <a:r>
              <a:rPr lang="en-US" sz="2800" dirty="0">
                <a:solidFill>
                  <a:srgbClr val="000000"/>
                </a:solidFill>
                <a:effectLst>
                  <a:outerShdw blurRad="38100" dist="38100" dir="2700000" algn="tl">
                    <a:srgbClr val="FFFFFF"/>
                  </a:outerShdw>
                </a:effectLst>
              </a:rPr>
              <a:t>Parallel query processing–possible when working in multiprocessor systems</a:t>
            </a:r>
          </a:p>
          <a:p>
            <a:pPr eaLnBrk="1" hangingPunct="1">
              <a:lnSpc>
                <a:spcPct val="90000"/>
              </a:lnSpc>
              <a:defRPr/>
            </a:pPr>
            <a:r>
              <a:rPr lang="en-US" sz="2800" dirty="0">
                <a:solidFill>
                  <a:srgbClr val="000000"/>
                </a:solidFill>
                <a:effectLst>
                  <a:outerShdw blurRad="38100" dist="38100" dir="2700000" algn="tl">
                    <a:srgbClr val="FFFFFF"/>
                  </a:outerShdw>
                </a:effectLst>
              </a:rPr>
              <a:t>Overriding automatic query optimization–allows for query writers to preempt the automated optimization</a:t>
            </a:r>
          </a:p>
          <a:p>
            <a:pPr eaLnBrk="1" hangingPunct="1">
              <a:lnSpc>
                <a:spcPct val="90000"/>
              </a:lnSpc>
              <a:defRPr/>
            </a:pPr>
            <a:r>
              <a:rPr lang="en-US" sz="2800" dirty="0">
                <a:solidFill>
                  <a:srgbClr val="000000"/>
                </a:solidFill>
                <a:effectLst>
                  <a:outerShdw blurRad="38100" dist="38100" dir="2700000" algn="tl">
                    <a:srgbClr val="FFFFFF"/>
                  </a:outerShdw>
                </a:effectLst>
              </a:rPr>
              <a:t>Picking data block size–factors to consider include:</a:t>
            </a:r>
          </a:p>
          <a:p>
            <a:pPr lvl="1" eaLnBrk="1" hangingPunct="1">
              <a:lnSpc>
                <a:spcPct val="90000"/>
              </a:lnSpc>
              <a:defRPr/>
            </a:pPr>
            <a:r>
              <a:rPr lang="en-US" sz="2400" dirty="0">
                <a:solidFill>
                  <a:srgbClr val="000000"/>
                </a:solidFill>
                <a:effectLst>
                  <a:outerShdw blurRad="38100" dist="38100" dir="2700000" algn="tl">
                    <a:srgbClr val="FFFFFF"/>
                  </a:outerShdw>
                </a:effectLst>
              </a:rPr>
              <a:t>Block contention, random and sequential row access speed, row size</a:t>
            </a:r>
          </a:p>
          <a:p>
            <a:pPr eaLnBrk="1" hangingPunct="1">
              <a:lnSpc>
                <a:spcPct val="90000"/>
              </a:lnSpc>
              <a:defRPr/>
            </a:pPr>
            <a:r>
              <a:rPr lang="en-US" sz="2800" dirty="0">
                <a:solidFill>
                  <a:srgbClr val="000000"/>
                </a:solidFill>
                <a:effectLst>
                  <a:outerShdw blurRad="38100" dist="38100" dir="2700000" algn="tl">
                    <a:srgbClr val="FFFFFF"/>
                  </a:outerShdw>
                </a:effectLst>
              </a:rPr>
              <a:t>Balancing I/O across disk controllers</a:t>
            </a:r>
          </a:p>
          <a:p>
            <a:pPr lvl="1" eaLnBrk="1" hangingPunct="1">
              <a:lnSpc>
                <a:spcPct val="90000"/>
              </a:lnSpc>
              <a:defRPr/>
            </a:pPr>
            <a:endParaRPr lang="en-US" sz="2400" dirty="0">
              <a:solidFill>
                <a:srgbClr val="000000"/>
              </a:solidFill>
              <a:effectLst>
                <a:outerShdw blurRad="38100" dist="38100" dir="2700000" algn="tl">
                  <a:srgbClr val="FFFFFF"/>
                </a:outerShdw>
              </a:effectLst>
            </a:endParaRPr>
          </a:p>
          <a:p>
            <a:pPr eaLnBrk="1" hangingPunct="1">
              <a:lnSpc>
                <a:spcPct val="90000"/>
              </a:lnSpc>
              <a:defRPr/>
            </a:pPr>
            <a:endParaRPr lang="en-US" sz="2800" dirty="0">
              <a:solidFill>
                <a:srgbClr val="000000"/>
              </a:solidFill>
              <a:effectLst>
                <a:outerShdw blurRad="38100" dist="38100" dir="2700000" algn="tl">
                  <a:srgbClr val="FFFFFF"/>
                </a:outerShdw>
              </a:effectLs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D078-FB3D-4CA0-B9B9-BF9E1946CFE9}"/>
              </a:ext>
            </a:extLst>
          </p:cNvPr>
          <p:cNvSpPr>
            <a:spLocks noGrp="1"/>
          </p:cNvSpPr>
          <p:nvPr>
            <p:ph type="title"/>
          </p:nvPr>
        </p:nvSpPr>
        <p:spPr/>
        <p:txBody>
          <a:bodyPr/>
          <a:lstStyle/>
          <a:p>
            <a:r>
              <a:rPr lang="en-US" dirty="0"/>
              <a:t>Part 2: Database Security, Backup, and Recovery</a:t>
            </a:r>
          </a:p>
        </p:txBody>
      </p:sp>
    </p:spTree>
    <p:extLst>
      <p:ext uri="{BB962C8B-B14F-4D97-AF65-F5344CB8AC3E}">
        <p14:creationId xmlns:p14="http://schemas.microsoft.com/office/powerpoint/2010/main" val="1638808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Software Security Features</a:t>
            </a:r>
          </a:p>
        </p:txBody>
      </p:sp>
      <p:sp>
        <p:nvSpPr>
          <p:cNvPr id="3" name="Text Placeholder 2"/>
          <p:cNvSpPr>
            <a:spLocks noGrp="1"/>
          </p:cNvSpPr>
          <p:nvPr>
            <p:ph sz="quarter" idx="1"/>
          </p:nvPr>
        </p:nvSpPr>
        <p:spPr/>
        <p:txBody>
          <a:bodyPr/>
          <a:lstStyle/>
          <a:p>
            <a:pPr>
              <a:lnSpc>
                <a:spcPct val="90000"/>
              </a:lnSpc>
              <a:defRPr/>
            </a:pPr>
            <a:r>
              <a:rPr lang="en-US" altLang="en-US" sz="2800" dirty="0">
                <a:solidFill>
                  <a:srgbClr val="000000"/>
                </a:solidFill>
                <a:effectLst>
                  <a:outerShdw blurRad="38100" dist="38100" dir="2700000" algn="tl">
                    <a:srgbClr val="FFFFFF"/>
                  </a:outerShdw>
                </a:effectLst>
              </a:rPr>
              <a:t>Views or subschemas</a:t>
            </a:r>
          </a:p>
          <a:p>
            <a:pPr>
              <a:lnSpc>
                <a:spcPct val="90000"/>
              </a:lnSpc>
              <a:defRPr/>
            </a:pPr>
            <a:r>
              <a:rPr lang="en-US" altLang="en-US" sz="2800" dirty="0">
                <a:solidFill>
                  <a:srgbClr val="000000"/>
                </a:solidFill>
                <a:effectLst>
                  <a:outerShdw blurRad="38100" dist="38100" dir="2700000" algn="tl">
                    <a:srgbClr val="FFFFFF"/>
                  </a:outerShdw>
                </a:effectLst>
              </a:rPr>
              <a:t>Integrity controls</a:t>
            </a:r>
          </a:p>
          <a:p>
            <a:pPr>
              <a:lnSpc>
                <a:spcPct val="90000"/>
              </a:lnSpc>
              <a:defRPr/>
            </a:pPr>
            <a:r>
              <a:rPr lang="en-US" altLang="en-US" sz="2800" dirty="0">
                <a:solidFill>
                  <a:srgbClr val="000000"/>
                </a:solidFill>
                <a:effectLst>
                  <a:outerShdw blurRad="38100" dist="38100" dir="2700000" algn="tl">
                    <a:srgbClr val="FFFFFF"/>
                  </a:outerShdw>
                </a:effectLst>
              </a:rPr>
              <a:t>Authorization rules</a:t>
            </a:r>
          </a:p>
          <a:p>
            <a:pPr lvl="1">
              <a:lnSpc>
                <a:spcPct val="90000"/>
              </a:lnSpc>
              <a:defRPr/>
            </a:pPr>
            <a:r>
              <a:rPr lang="en-US" altLang="en-US" sz="2500" dirty="0">
                <a:solidFill>
                  <a:srgbClr val="000000"/>
                </a:solidFill>
                <a:effectLst>
                  <a:outerShdw blurRad="38100" dist="38100" dir="2700000" algn="tl">
                    <a:srgbClr val="FFFFFF"/>
                  </a:outerShdw>
                </a:effectLst>
              </a:rPr>
              <a:t>User-defined procedures</a:t>
            </a:r>
          </a:p>
          <a:p>
            <a:pPr>
              <a:lnSpc>
                <a:spcPct val="90000"/>
              </a:lnSpc>
              <a:defRPr/>
            </a:pPr>
            <a:r>
              <a:rPr lang="en-US" altLang="en-US" sz="2800" dirty="0">
                <a:solidFill>
                  <a:srgbClr val="000000"/>
                </a:solidFill>
                <a:effectLst>
                  <a:outerShdw blurRad="38100" dist="38100" dir="2700000" algn="tl">
                    <a:srgbClr val="FFFFFF"/>
                  </a:outerShdw>
                </a:effectLst>
              </a:rPr>
              <a:t>Encryption</a:t>
            </a:r>
          </a:p>
          <a:p>
            <a:pPr>
              <a:lnSpc>
                <a:spcPct val="90000"/>
              </a:lnSpc>
              <a:defRPr/>
            </a:pPr>
            <a:r>
              <a:rPr lang="en-US" altLang="en-US" sz="2800" dirty="0">
                <a:solidFill>
                  <a:srgbClr val="000000"/>
                </a:solidFill>
                <a:effectLst>
                  <a:outerShdw blurRad="38100" dist="38100" dir="2700000" algn="tl">
                    <a:srgbClr val="FFFFFF"/>
                  </a:outerShdw>
                </a:effectLst>
              </a:rPr>
              <a:t>Authentication schemes</a:t>
            </a:r>
          </a:p>
          <a:p>
            <a:pPr>
              <a:lnSpc>
                <a:spcPct val="90000"/>
              </a:lnSpc>
              <a:defRPr/>
            </a:pPr>
            <a:r>
              <a:rPr lang="en-US" altLang="en-US" sz="2800" dirty="0">
                <a:solidFill>
                  <a:srgbClr val="000000"/>
                </a:solidFill>
                <a:effectLst>
                  <a:outerShdw blurRad="38100" dist="38100" dir="2700000" algn="tl">
                    <a:srgbClr val="FFFFFF"/>
                  </a:outerShdw>
                </a:effectLst>
              </a:rPr>
              <a:t>Backup, journalizing, and checkpointing</a:t>
            </a:r>
          </a:p>
        </p:txBody>
      </p:sp>
      <p:sp>
        <p:nvSpPr>
          <p:cNvPr id="4" name="Slide Number Placeholder 3">
            <a:extLst>
              <a:ext uri="{FF2B5EF4-FFF2-40B4-BE49-F238E27FC236}">
                <a16:creationId xmlns:a16="http://schemas.microsoft.com/office/drawing/2014/main" id="{75372D84-009F-4D27-8437-6564BCA9FA05}"/>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45</a:t>
            </a:fld>
            <a:endParaRPr lang="en-US" dirty="0"/>
          </a:p>
        </p:txBody>
      </p:sp>
    </p:spTree>
    <p:extLst>
      <p:ext uri="{BB962C8B-B14F-4D97-AF65-F5344CB8AC3E}">
        <p14:creationId xmlns:p14="http://schemas.microsoft.com/office/powerpoint/2010/main" val="3691687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Text Placeholder 2"/>
          <p:cNvSpPr>
            <a:spLocks noGrp="1"/>
          </p:cNvSpPr>
          <p:nvPr>
            <p:ph sz="quarter" idx="1"/>
          </p:nvPr>
        </p:nvSpPr>
        <p:spPr/>
        <p:txBody>
          <a:bodyPr/>
          <a:lstStyle/>
          <a:p>
            <a:pPr eaLnBrk="1" hangingPunct="1"/>
            <a:r>
              <a:rPr lang="en-US" altLang="en-US" sz="2400" dirty="0"/>
              <a:t>Views</a:t>
            </a:r>
          </a:p>
          <a:p>
            <a:pPr lvl="1" eaLnBrk="1" hangingPunct="1"/>
            <a:r>
              <a:rPr lang="en-US" altLang="en-US" sz="2400" dirty="0"/>
              <a:t>Subset of the database that is presented to one or more users</a:t>
            </a:r>
          </a:p>
          <a:p>
            <a:pPr lvl="1" eaLnBrk="1" hangingPunct="1"/>
            <a:r>
              <a:rPr lang="en-US" altLang="en-US" sz="2400" dirty="0"/>
              <a:t>User can be given access privilege to view without allowing access privilege to other tables or even the underlying tables</a:t>
            </a:r>
          </a:p>
          <a:p>
            <a:pPr lvl="1" eaLnBrk="1" hangingPunct="1"/>
            <a:endParaRPr lang="en-US" altLang="en-US" sz="2400" dirty="0"/>
          </a:p>
          <a:p>
            <a:pPr lvl="1" eaLnBrk="1" hangingPunct="1"/>
            <a:endParaRPr lang="en-US" altLang="en-US" sz="2400" dirty="0"/>
          </a:p>
        </p:txBody>
      </p:sp>
      <p:sp>
        <p:nvSpPr>
          <p:cNvPr id="4" name="Slide Number Placeholder 3">
            <a:extLst>
              <a:ext uri="{FF2B5EF4-FFF2-40B4-BE49-F238E27FC236}">
                <a16:creationId xmlns:a16="http://schemas.microsoft.com/office/drawing/2014/main" id="{946784A3-88F0-4F7C-B45C-CD04494D9576}"/>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46</a:t>
            </a:fld>
            <a:endParaRPr lang="en-US" dirty="0"/>
          </a:p>
        </p:txBody>
      </p:sp>
      <p:pic>
        <p:nvPicPr>
          <p:cNvPr id="5" name="Picture 4">
            <a:extLst>
              <a:ext uri="{FF2B5EF4-FFF2-40B4-BE49-F238E27FC236}">
                <a16:creationId xmlns:a16="http://schemas.microsoft.com/office/drawing/2014/main" id="{2122B114-820F-4D79-8014-F57C875195E4}"/>
              </a:ext>
            </a:extLst>
          </p:cNvPr>
          <p:cNvPicPr>
            <a:picLocks noChangeAspect="1"/>
          </p:cNvPicPr>
          <p:nvPr/>
        </p:nvPicPr>
        <p:blipFill>
          <a:blip r:embed="rId3"/>
          <a:stretch>
            <a:fillRect/>
          </a:stretch>
        </p:blipFill>
        <p:spPr>
          <a:xfrm>
            <a:off x="2395537" y="3634971"/>
            <a:ext cx="7400925" cy="1819275"/>
          </a:xfrm>
          <a:prstGeom prst="rect">
            <a:avLst/>
          </a:prstGeom>
        </p:spPr>
      </p:pic>
    </p:spTree>
    <p:extLst>
      <p:ext uri="{BB962C8B-B14F-4D97-AF65-F5344CB8AC3E}">
        <p14:creationId xmlns:p14="http://schemas.microsoft.com/office/powerpoint/2010/main" val="1383752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Controls</a:t>
            </a:r>
          </a:p>
        </p:txBody>
      </p:sp>
      <p:sp>
        <p:nvSpPr>
          <p:cNvPr id="3" name="Text Placeholder 2"/>
          <p:cNvSpPr>
            <a:spLocks noGrp="1"/>
          </p:cNvSpPr>
          <p:nvPr>
            <p:ph sz="quarter" idx="1"/>
          </p:nvPr>
        </p:nvSpPr>
        <p:spPr/>
        <p:txBody>
          <a:bodyPr/>
          <a:lstStyle/>
          <a:p>
            <a:pPr eaLnBrk="1" hangingPunct="1"/>
            <a:r>
              <a:rPr lang="en-US" altLang="en-US" sz="2400" dirty="0"/>
              <a:t>Integrity Controls</a:t>
            </a:r>
          </a:p>
          <a:p>
            <a:pPr lvl="1" eaLnBrk="1" hangingPunct="1"/>
            <a:r>
              <a:rPr lang="en-US" altLang="en-US" sz="2400" dirty="0"/>
              <a:t>Protect data from unauthorized use</a:t>
            </a:r>
          </a:p>
          <a:p>
            <a:pPr lvl="1" eaLnBrk="1" hangingPunct="1"/>
            <a:r>
              <a:rPr lang="en-US" altLang="en-US" sz="2400" dirty="0"/>
              <a:t>Domains – set allowable values</a:t>
            </a:r>
          </a:p>
          <a:p>
            <a:pPr lvl="1" eaLnBrk="1" hangingPunct="1"/>
            <a:r>
              <a:rPr lang="en-US" altLang="en-US" sz="2400" dirty="0"/>
              <a:t>Assertions – enforce database conditions</a:t>
            </a:r>
          </a:p>
          <a:p>
            <a:pPr lvl="1" eaLnBrk="1" hangingPunct="1"/>
            <a:r>
              <a:rPr lang="en-US" altLang="en-US" sz="2400" dirty="0"/>
              <a:t>Triggers – prevent inappropriate actions, invoke special handling procedures, write to log files</a:t>
            </a:r>
          </a:p>
          <a:p>
            <a:pPr marL="274320" lvl="1" indent="0" eaLnBrk="1" hangingPunct="1">
              <a:buNone/>
            </a:pPr>
            <a:endParaRPr lang="en-US" altLang="en-US" sz="2400" dirty="0"/>
          </a:p>
        </p:txBody>
      </p:sp>
      <p:sp>
        <p:nvSpPr>
          <p:cNvPr id="4" name="Slide Number Placeholder 3">
            <a:extLst>
              <a:ext uri="{FF2B5EF4-FFF2-40B4-BE49-F238E27FC236}">
                <a16:creationId xmlns:a16="http://schemas.microsoft.com/office/drawing/2014/main" id="{946784A3-88F0-4F7C-B45C-CD04494D9576}"/>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47</a:t>
            </a:fld>
            <a:endParaRPr lang="en-US" dirty="0"/>
          </a:p>
        </p:txBody>
      </p:sp>
      <p:pic>
        <p:nvPicPr>
          <p:cNvPr id="5" name="Picture 4">
            <a:extLst>
              <a:ext uri="{FF2B5EF4-FFF2-40B4-BE49-F238E27FC236}">
                <a16:creationId xmlns:a16="http://schemas.microsoft.com/office/drawing/2014/main" id="{C429DD52-CD35-4386-9217-C92EAF6C6E36}"/>
              </a:ext>
            </a:extLst>
          </p:cNvPr>
          <p:cNvPicPr>
            <a:picLocks noChangeAspect="1"/>
          </p:cNvPicPr>
          <p:nvPr/>
        </p:nvPicPr>
        <p:blipFill>
          <a:blip r:embed="rId3"/>
          <a:stretch>
            <a:fillRect/>
          </a:stretch>
        </p:blipFill>
        <p:spPr>
          <a:xfrm>
            <a:off x="3032125" y="4495800"/>
            <a:ext cx="7534275" cy="942975"/>
          </a:xfrm>
          <a:prstGeom prst="rect">
            <a:avLst/>
          </a:prstGeom>
        </p:spPr>
      </p:pic>
    </p:spTree>
    <p:extLst>
      <p:ext uri="{BB962C8B-B14F-4D97-AF65-F5344CB8AC3E}">
        <p14:creationId xmlns:p14="http://schemas.microsoft.com/office/powerpoint/2010/main" val="2655351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Rules</a:t>
            </a:r>
            <a:endParaRPr lang="en-US" sz="2000" b="0" dirty="0"/>
          </a:p>
        </p:txBody>
      </p:sp>
      <p:sp>
        <p:nvSpPr>
          <p:cNvPr id="3" name="Text Placeholder 2"/>
          <p:cNvSpPr>
            <a:spLocks noGrp="1"/>
          </p:cNvSpPr>
          <p:nvPr>
            <p:ph sz="quarter" idx="1"/>
          </p:nvPr>
        </p:nvSpPr>
        <p:spPr/>
        <p:txBody>
          <a:bodyPr>
            <a:normAutofit/>
          </a:bodyPr>
          <a:lstStyle/>
          <a:p>
            <a:pPr eaLnBrk="1" hangingPunct="1"/>
            <a:r>
              <a:rPr lang="en-US" altLang="en-US" sz="2400" dirty="0"/>
              <a:t>Authorization rules: Controls incorporated in the data management system</a:t>
            </a:r>
          </a:p>
          <a:p>
            <a:pPr eaLnBrk="1" hangingPunct="1"/>
            <a:r>
              <a:rPr lang="en-US" altLang="en-US" sz="2400" dirty="0"/>
              <a:t>Restrict:</a:t>
            </a:r>
          </a:p>
          <a:p>
            <a:pPr lvl="1" eaLnBrk="1" hangingPunct="1"/>
            <a:r>
              <a:rPr lang="en-US" altLang="en-US" sz="2400" dirty="0"/>
              <a:t>Access to data</a:t>
            </a:r>
          </a:p>
          <a:p>
            <a:pPr lvl="1" eaLnBrk="1" hangingPunct="1"/>
            <a:r>
              <a:rPr lang="en-US" altLang="en-US" sz="2400" dirty="0"/>
              <a:t>Actions that people can take on data</a:t>
            </a:r>
          </a:p>
          <a:p>
            <a:pPr eaLnBrk="1" hangingPunct="1"/>
            <a:r>
              <a:rPr lang="en-US" altLang="en-US" sz="2400" dirty="0"/>
              <a:t>Authorization matrix for:</a:t>
            </a:r>
          </a:p>
          <a:p>
            <a:pPr lvl="1"/>
            <a:r>
              <a:rPr lang="en-US" altLang="en-US" sz="2400" dirty="0"/>
              <a:t>Subjects</a:t>
            </a:r>
          </a:p>
          <a:p>
            <a:pPr lvl="1"/>
            <a:r>
              <a:rPr lang="en-US" altLang="en-US" sz="2400" dirty="0"/>
              <a:t>Objects</a:t>
            </a:r>
          </a:p>
          <a:p>
            <a:pPr lvl="1"/>
            <a:r>
              <a:rPr lang="en-US" altLang="en-US" sz="2400" dirty="0"/>
              <a:t>Actions</a:t>
            </a:r>
          </a:p>
          <a:p>
            <a:pPr lvl="1"/>
            <a:r>
              <a:rPr lang="en-US" altLang="en-US" sz="2400" dirty="0"/>
              <a:t>Constraints</a:t>
            </a:r>
          </a:p>
          <a:p>
            <a:pPr eaLnBrk="1" hangingPunct="1"/>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264511042"/>
              </p:ext>
            </p:extLst>
          </p:nvPr>
        </p:nvGraphicFramePr>
        <p:xfrm>
          <a:off x="6087862" y="3665886"/>
          <a:ext cx="5201751" cy="1920240"/>
        </p:xfrm>
        <a:graphic>
          <a:graphicData uri="http://schemas.openxmlformats.org/drawingml/2006/table">
            <a:tbl>
              <a:tblPr firstRow="1" bandRow="1">
                <a:tableStyleId>{2D5ABB26-0587-4C30-8999-92F81FD0307C}</a:tableStyleId>
              </a:tblPr>
              <a:tblGrid>
                <a:gridCol w="1247422">
                  <a:extLst>
                    <a:ext uri="{9D8B030D-6E8A-4147-A177-3AD203B41FA5}">
                      <a16:colId xmlns:a16="http://schemas.microsoft.com/office/drawing/2014/main" val="1713870571"/>
                    </a:ext>
                  </a:extLst>
                </a:gridCol>
                <a:gridCol w="1440914">
                  <a:extLst>
                    <a:ext uri="{9D8B030D-6E8A-4147-A177-3AD203B41FA5}">
                      <a16:colId xmlns:a16="http://schemas.microsoft.com/office/drawing/2014/main" val="4272762239"/>
                    </a:ext>
                  </a:extLst>
                </a:gridCol>
                <a:gridCol w="749808">
                  <a:extLst>
                    <a:ext uri="{9D8B030D-6E8A-4147-A177-3AD203B41FA5}">
                      <a16:colId xmlns:a16="http://schemas.microsoft.com/office/drawing/2014/main" val="1085409536"/>
                    </a:ext>
                  </a:extLst>
                </a:gridCol>
                <a:gridCol w="1763607">
                  <a:extLst>
                    <a:ext uri="{9D8B030D-6E8A-4147-A177-3AD203B41FA5}">
                      <a16:colId xmlns:a16="http://schemas.microsoft.com/office/drawing/2014/main" val="3733646671"/>
                    </a:ext>
                  </a:extLst>
                </a:gridCol>
              </a:tblGrid>
              <a:tr h="0">
                <a:tc>
                  <a:txBody>
                    <a:bodyPr/>
                    <a:lstStyle/>
                    <a:p>
                      <a:r>
                        <a:rPr lang="en-US" sz="1200" b="1" i="0" u="none" strike="noStrike" cap="none" baseline="0" dirty="0">
                          <a:solidFill>
                            <a:schemeClr val="tx1"/>
                          </a:solidFill>
                          <a:latin typeface="+mn-lt"/>
                          <a:ea typeface="+mn-ea"/>
                          <a:cs typeface="+mn-cs"/>
                          <a:sym typeface="Arial"/>
                        </a:rPr>
                        <a:t>Subject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a:solidFill>
                            <a:schemeClr val="tx1"/>
                          </a:solidFill>
                          <a:latin typeface="+mn-lt"/>
                          <a:ea typeface="+mn-ea"/>
                          <a:cs typeface="+mn-cs"/>
                          <a:sym typeface="Arial"/>
                        </a:rPr>
                        <a:t>Object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a:solidFill>
                            <a:schemeClr val="tx1"/>
                          </a:solidFill>
                          <a:latin typeface="+mn-lt"/>
                          <a:ea typeface="+mn-ea"/>
                          <a:cs typeface="+mn-cs"/>
                          <a:sym typeface="Arial"/>
                        </a:rPr>
                        <a:t>Action</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a:solidFill>
                            <a:schemeClr val="tx1"/>
                          </a:solidFill>
                          <a:latin typeface="+mn-lt"/>
                          <a:ea typeface="+mn-ea"/>
                          <a:cs typeface="+mn-cs"/>
                          <a:sym typeface="Arial"/>
                        </a:rPr>
                        <a:t>Constraint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6876554"/>
                  </a:ext>
                </a:extLst>
              </a:tr>
              <a:tr h="144189">
                <a:tc>
                  <a:txBody>
                    <a:bodyPr/>
                    <a:lstStyle/>
                    <a:p>
                      <a:r>
                        <a:rPr lang="en-US" sz="1200" b="0" i="0" u="none" strike="noStrike" cap="none" baseline="0" dirty="0">
                          <a:solidFill>
                            <a:schemeClr val="tx1"/>
                          </a:solidFill>
                          <a:latin typeface="+mn-lt"/>
                          <a:ea typeface="+mn-ea"/>
                          <a:cs typeface="+mn-cs"/>
                          <a:sym typeface="Arial"/>
                        </a:rPr>
                        <a:t>Sales Dept.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Insert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Credit limit L</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E $5000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1877128"/>
                  </a:ext>
                </a:extLst>
              </a:tr>
              <a:tr h="144189">
                <a:tc>
                  <a:txBody>
                    <a:bodyPr/>
                    <a:lstStyle/>
                    <a:p>
                      <a:r>
                        <a:rPr lang="en-US" sz="1200" b="0" i="0" u="none" strike="noStrike" cap="none" baseline="0" dirty="0">
                          <a:solidFill>
                            <a:schemeClr val="tx1"/>
                          </a:solidFill>
                          <a:latin typeface="+mn-lt"/>
                          <a:ea typeface="+mn-ea"/>
                          <a:cs typeface="+mn-cs"/>
                          <a:sym typeface="Arial"/>
                        </a:rPr>
                        <a:t>Order trans.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Read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081392"/>
                  </a:ext>
                </a:extLst>
              </a:tr>
              <a:tr h="144189">
                <a:tc>
                  <a:txBody>
                    <a:bodyPr/>
                    <a:lstStyle/>
                    <a:p>
                      <a:r>
                        <a:rPr lang="en-US" sz="1200" b="0" i="0" u="none" strike="noStrike" cap="none" baseline="0" dirty="0">
                          <a:solidFill>
                            <a:schemeClr val="tx1"/>
                          </a:solidFill>
                          <a:latin typeface="+mn-lt"/>
                          <a:ea typeface="+mn-ea"/>
                          <a:cs typeface="+mn-cs"/>
                          <a:sym typeface="Arial"/>
                        </a:rPr>
                        <a:t>Terminal 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Modify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Balance due only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198705"/>
                  </a:ext>
                </a:extLst>
              </a:tr>
              <a:tr h="144189">
                <a:tc>
                  <a:txBody>
                    <a:bodyPr/>
                    <a:lstStyle/>
                    <a:p>
                      <a:r>
                        <a:rPr lang="en-US" sz="1200" b="0" i="0" u="none" strike="noStrike" cap="none" baseline="0" dirty="0">
                          <a:solidFill>
                            <a:schemeClr val="tx1"/>
                          </a:solidFill>
                          <a:latin typeface="+mn-lt"/>
                          <a:ea typeface="+mn-ea"/>
                          <a:cs typeface="+mn-cs"/>
                          <a:sym typeface="Arial"/>
                        </a:rPr>
                        <a:t>Acctg. Dept.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Delete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514244"/>
                  </a:ext>
                </a:extLst>
              </a:tr>
              <a:tr h="144189">
                <a:tc>
                  <a:txBody>
                    <a:bodyPr/>
                    <a:lstStyle/>
                    <a:p>
                      <a:r>
                        <a:rPr lang="en-US" sz="1200" b="0" i="0" u="none" strike="noStrike" cap="none" baseline="0" dirty="0">
                          <a:solidFill>
                            <a:schemeClr val="tx1"/>
                          </a:solidFill>
                          <a:latin typeface="+mn-lt"/>
                          <a:ea typeface="+mn-ea"/>
                          <a:cs typeface="+mn-cs"/>
                          <a:sym typeface="Arial"/>
                        </a:rPr>
                        <a:t>Ann Walker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Insert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Order a</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m</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l L</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T $2000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233681"/>
                  </a:ext>
                </a:extLst>
              </a:tr>
              <a:tr h="144189">
                <a:tc>
                  <a:txBody>
                    <a:bodyPr/>
                    <a:lstStyle/>
                    <a:p>
                      <a:r>
                        <a:rPr lang="en-US" sz="1200" b="0" i="0" u="none" strike="noStrike" cap="none" baseline="0" dirty="0">
                          <a:solidFill>
                            <a:schemeClr val="tx1"/>
                          </a:solidFill>
                          <a:latin typeface="+mn-lt"/>
                          <a:ea typeface="+mn-ea"/>
                          <a:cs typeface="+mn-cs"/>
                          <a:sym typeface="Arial"/>
                        </a:rPr>
                        <a:t>Program A</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Modify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946050"/>
                  </a:ext>
                </a:extLst>
              </a:tr>
            </a:tbl>
          </a:graphicData>
        </a:graphic>
      </p:graphicFrame>
      <p:sp>
        <p:nvSpPr>
          <p:cNvPr id="6" name="Slide Number Placeholder 3">
            <a:extLst>
              <a:ext uri="{FF2B5EF4-FFF2-40B4-BE49-F238E27FC236}">
                <a16:creationId xmlns:a16="http://schemas.microsoft.com/office/drawing/2014/main" id="{2107C694-541E-40F9-BFBB-190702D4F311}"/>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48</a:t>
            </a:fld>
            <a:endParaRPr lang="en-US" dirty="0"/>
          </a:p>
        </p:txBody>
      </p:sp>
    </p:spTree>
    <p:extLst>
      <p:ext uri="{BB962C8B-B14F-4D97-AF65-F5344CB8AC3E}">
        <p14:creationId xmlns:p14="http://schemas.microsoft.com/office/powerpoint/2010/main" val="4217314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8-10 Implementing Authorization Rules</a:t>
            </a:r>
          </a:p>
        </p:txBody>
      </p:sp>
      <p:sp>
        <p:nvSpPr>
          <p:cNvPr id="7" name="Slide Number Placeholder 3">
            <a:extLst>
              <a:ext uri="{FF2B5EF4-FFF2-40B4-BE49-F238E27FC236}">
                <a16:creationId xmlns:a16="http://schemas.microsoft.com/office/drawing/2014/main" id="{1D92721F-C346-4993-BA2D-B3E6C4838C7F}"/>
              </a:ext>
            </a:extLst>
          </p:cNvPr>
          <p:cNvSpPr>
            <a:spLocks noGrp="1"/>
          </p:cNvSpPr>
          <p:nvPr>
            <p:ph type="sldNum" sz="quarter" idx="12"/>
          </p:nvPr>
        </p:nvSpPr>
        <p:spPr/>
        <p:txBody>
          <a:bodyPr/>
          <a:lstStyle/>
          <a:p>
            <a:pPr algn="r">
              <a:defRPr/>
            </a:pPr>
            <a:fld id="{D1E9005B-640E-45E3-A43B-4255D9BFF2DD}" type="slidenum">
              <a:rPr lang="en-US"/>
              <a:pPr algn="r">
                <a:defRPr/>
              </a:pPr>
              <a:t>49</a:t>
            </a:fld>
            <a:endParaRPr lang="en-US" dirty="0"/>
          </a:p>
        </p:txBody>
      </p:sp>
      <p:sp>
        <p:nvSpPr>
          <p:cNvPr id="4" name="Text Placeholder 3"/>
          <p:cNvSpPr>
            <a:spLocks noGrp="1"/>
          </p:cNvSpPr>
          <p:nvPr>
            <p:ph sz="quarter" idx="1"/>
          </p:nvPr>
        </p:nvSpPr>
        <p:spPr/>
        <p:txBody>
          <a:bodyPr>
            <a:normAutofit/>
          </a:bodyPr>
          <a:lstStyle/>
          <a:p>
            <a:pPr marL="0" indent="0">
              <a:buNone/>
            </a:pPr>
            <a:r>
              <a:rPr lang="en-US" altLang="en-US" sz="2000" dirty="0">
                <a:solidFill>
                  <a:srgbClr val="000000"/>
                </a:solidFill>
                <a:cs typeface="Tahoma" pitchFamily="34" charset="0"/>
              </a:rPr>
              <a:t>a) Authorization table for subjects (salespersons)</a:t>
            </a:r>
          </a:p>
        </p:txBody>
      </p:sp>
      <p:sp>
        <p:nvSpPr>
          <p:cNvPr id="5" name="Text Placeholder 4"/>
          <p:cNvSpPr>
            <a:spLocks noGrp="1"/>
          </p:cNvSpPr>
          <p:nvPr>
            <p:ph type="body" idx="4294967295"/>
          </p:nvPr>
        </p:nvSpPr>
        <p:spPr>
          <a:xfrm>
            <a:off x="609600" y="3894424"/>
            <a:ext cx="8229600" cy="447675"/>
          </a:xfrm>
        </p:spPr>
        <p:txBody>
          <a:bodyPr>
            <a:normAutofit/>
          </a:bodyPr>
          <a:lstStyle/>
          <a:p>
            <a:pPr marL="0" indent="0">
              <a:buNone/>
            </a:pPr>
            <a:r>
              <a:rPr lang="en-US" altLang="en-US" sz="2000" dirty="0">
                <a:solidFill>
                  <a:srgbClr val="000000"/>
                </a:solidFill>
                <a:cs typeface="Tahoma" pitchFamily="34" charset="0"/>
              </a:rPr>
              <a:t>b) Authorization table for objects (orders)</a:t>
            </a:r>
            <a:endParaRPr lang="en-US" sz="2000" dirty="0">
              <a:solidFill>
                <a:srgbClr val="000000"/>
              </a:solidFill>
              <a:cs typeface="Tahoma"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11907807"/>
              </p:ext>
            </p:extLst>
          </p:nvPr>
        </p:nvGraphicFramePr>
        <p:xfrm>
          <a:off x="4419600" y="1723176"/>
          <a:ext cx="4124633" cy="2103120"/>
        </p:xfrm>
        <a:graphic>
          <a:graphicData uri="http://schemas.openxmlformats.org/drawingml/2006/table">
            <a:tbl>
              <a:tblPr firstRow="1" bandRow="1">
                <a:tableStyleId>{2D5ABB26-0587-4C30-8999-92F81FD0307C}</a:tableStyleId>
              </a:tblPr>
              <a:tblGrid>
                <a:gridCol w="734010">
                  <a:extLst>
                    <a:ext uri="{9D8B030D-6E8A-4147-A177-3AD203B41FA5}">
                      <a16:colId xmlns:a16="http://schemas.microsoft.com/office/drawing/2014/main" val="4237779413"/>
                    </a:ext>
                  </a:extLst>
                </a:gridCol>
                <a:gridCol w="1768300">
                  <a:extLst>
                    <a:ext uri="{9D8B030D-6E8A-4147-A177-3AD203B41FA5}">
                      <a16:colId xmlns:a16="http://schemas.microsoft.com/office/drawing/2014/main" val="4051751290"/>
                    </a:ext>
                  </a:extLst>
                </a:gridCol>
                <a:gridCol w="1622323">
                  <a:extLst>
                    <a:ext uri="{9D8B030D-6E8A-4147-A177-3AD203B41FA5}">
                      <a16:colId xmlns:a16="http://schemas.microsoft.com/office/drawing/2014/main" val="2401906758"/>
                    </a:ext>
                  </a:extLst>
                </a:gridCol>
              </a:tblGrid>
              <a:tr h="445595">
                <a:tc>
                  <a:txBody>
                    <a:bodyPr/>
                    <a:lstStyle/>
                    <a:p>
                      <a:r>
                        <a:rPr lang="en-US" b="1"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a:solidFill>
                            <a:schemeClr val="tx1"/>
                          </a:solidFill>
                          <a:latin typeface="+mn-lt"/>
                          <a:ea typeface="+mn-ea"/>
                          <a:cs typeface="+mn-cs"/>
                          <a:sym typeface="Arial"/>
                        </a:rPr>
                        <a:t>Customer records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a:solidFill>
                            <a:schemeClr val="tx1"/>
                          </a:solidFill>
                          <a:latin typeface="+mn-lt"/>
                          <a:ea typeface="+mn-ea"/>
                          <a:cs typeface="+mn-cs"/>
                          <a:sym typeface="Arial"/>
                        </a:rPr>
                        <a:t>Order records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341933"/>
                  </a:ext>
                </a:extLst>
              </a:tr>
              <a:tr h="254626">
                <a:tc>
                  <a:txBody>
                    <a:bodyPr/>
                    <a:lstStyle/>
                    <a:p>
                      <a:r>
                        <a:rPr lang="en-US" sz="1400" b="0" i="0" u="none" strike="noStrike" cap="none" baseline="0" dirty="0">
                          <a:solidFill>
                            <a:schemeClr val="tx1"/>
                          </a:solidFill>
                          <a:latin typeface="+mn-lt"/>
                          <a:ea typeface="+mn-ea"/>
                          <a:cs typeface="+mn-cs"/>
                          <a:sym typeface="Arial"/>
                        </a:rPr>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81844"/>
                  </a:ext>
                </a:extLst>
              </a:tr>
              <a:tr h="254626">
                <a:tc>
                  <a:txBody>
                    <a:bodyPr/>
                    <a:lstStyle/>
                    <a:p>
                      <a:r>
                        <a:rPr lang="en-US" sz="1400" b="0" i="0" u="none" strike="noStrike" cap="none" baseline="0" dirty="0">
                          <a:solidFill>
                            <a:schemeClr val="tx1"/>
                          </a:solidFill>
                          <a:latin typeface="+mn-lt"/>
                          <a:ea typeface="+mn-ea"/>
                          <a:cs typeface="+mn-cs"/>
                          <a:sym typeface="Arial"/>
                        </a:rPr>
                        <a:t>Insert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884793"/>
                  </a:ext>
                </a:extLst>
              </a:tr>
              <a:tr h="254626">
                <a:tc>
                  <a:txBody>
                    <a:bodyPr/>
                    <a:lstStyle/>
                    <a:p>
                      <a:r>
                        <a:rPr lang="en-US" sz="1400" b="0" i="0" u="none" strike="noStrike" cap="none" baseline="0" dirty="0">
                          <a:solidFill>
                            <a:schemeClr val="tx1"/>
                          </a:solidFill>
                          <a:latin typeface="+mn-lt"/>
                          <a:ea typeface="+mn-ea"/>
                          <a:cs typeface="+mn-cs"/>
                          <a:sym typeface="Arial"/>
                        </a:rPr>
                        <a:t>Modify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857317"/>
                  </a:ext>
                </a:extLst>
              </a:tr>
              <a:tr h="254626">
                <a:tc>
                  <a:txBody>
                    <a:bodyPr/>
                    <a:lstStyle/>
                    <a:p>
                      <a:r>
                        <a:rPr lang="en-US" sz="1400" b="0" i="0" u="none" strike="noStrike" cap="none" baseline="0" dirty="0">
                          <a:solidFill>
                            <a:schemeClr val="tx1"/>
                          </a:solidFill>
                          <a:latin typeface="+mn-lt"/>
                          <a:ea typeface="+mn-ea"/>
                          <a:cs typeface="+mn-cs"/>
                          <a:sym typeface="Arial"/>
                        </a:rPr>
                        <a:t>Delete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994595"/>
                  </a:ext>
                </a:extLst>
              </a:tr>
            </a:tbl>
          </a:graphicData>
        </a:graphic>
      </p:graphicFrame>
      <p:graphicFrame>
        <p:nvGraphicFramePr>
          <p:cNvPr id="9" name="Table 8"/>
          <p:cNvGraphicFramePr>
            <a:graphicFrameLocks noGrp="1"/>
          </p:cNvGraphicFramePr>
          <p:nvPr/>
        </p:nvGraphicFramePr>
        <p:xfrm>
          <a:off x="2313040" y="4418299"/>
          <a:ext cx="7565921" cy="1981200"/>
        </p:xfrm>
        <a:graphic>
          <a:graphicData uri="http://schemas.openxmlformats.org/drawingml/2006/table">
            <a:tbl>
              <a:tblPr firstRow="1" bandRow="1">
                <a:tableStyleId>{2D5ABB26-0587-4C30-8999-92F81FD0307C}</a:tableStyleId>
              </a:tblPr>
              <a:tblGrid>
                <a:gridCol w="966331">
                  <a:extLst>
                    <a:ext uri="{9D8B030D-6E8A-4147-A177-3AD203B41FA5}">
                      <a16:colId xmlns:a16="http://schemas.microsoft.com/office/drawing/2014/main" val="4237779413"/>
                    </a:ext>
                  </a:extLst>
                </a:gridCol>
                <a:gridCol w="2327984">
                  <a:extLst>
                    <a:ext uri="{9D8B030D-6E8A-4147-A177-3AD203B41FA5}">
                      <a16:colId xmlns:a16="http://schemas.microsoft.com/office/drawing/2014/main" val="4051751290"/>
                    </a:ext>
                  </a:extLst>
                </a:gridCol>
                <a:gridCol w="2135803">
                  <a:extLst>
                    <a:ext uri="{9D8B030D-6E8A-4147-A177-3AD203B41FA5}">
                      <a16:colId xmlns:a16="http://schemas.microsoft.com/office/drawing/2014/main" val="2401906758"/>
                    </a:ext>
                  </a:extLst>
                </a:gridCol>
                <a:gridCol w="2135803">
                  <a:extLst>
                    <a:ext uri="{9D8B030D-6E8A-4147-A177-3AD203B41FA5}">
                      <a16:colId xmlns:a16="http://schemas.microsoft.com/office/drawing/2014/main" val="2335656158"/>
                    </a:ext>
                  </a:extLst>
                </a:gridCol>
              </a:tblGrid>
              <a:tr h="283169">
                <a:tc>
                  <a:txBody>
                    <a:bodyPr/>
                    <a:lstStyle/>
                    <a:p>
                      <a:r>
                        <a:rPr lang="en-US" b="1"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a:solidFill>
                            <a:schemeClr val="tx1"/>
                          </a:solidFill>
                          <a:latin typeface="+mn-lt"/>
                          <a:ea typeface="+mn-ea"/>
                          <a:cs typeface="+mn-cs"/>
                          <a:sym typeface="Arial"/>
                        </a:rPr>
                        <a:t>Salespersons</a:t>
                      </a:r>
                    </a:p>
                    <a:p>
                      <a:pPr algn="ctr"/>
                      <a:r>
                        <a:rPr lang="en-US" sz="1400" b="1" i="0" u="none" strike="noStrike" cap="none" baseline="0" dirty="0">
                          <a:solidFill>
                            <a:schemeClr val="tx1"/>
                          </a:solidFill>
                          <a:latin typeface="+mn-lt"/>
                          <a:ea typeface="+mn-ea"/>
                          <a:cs typeface="+mn-cs"/>
                          <a:sym typeface="Arial"/>
                        </a:rPr>
                        <a:t>(password BATMAN)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a:solidFill>
                            <a:schemeClr val="tx1"/>
                          </a:solidFill>
                          <a:latin typeface="+mn-lt"/>
                          <a:ea typeface="+mn-ea"/>
                          <a:cs typeface="+mn-cs"/>
                          <a:sym typeface="Arial"/>
                        </a:rPr>
                        <a:t>Order entry</a:t>
                      </a:r>
                    </a:p>
                    <a:p>
                      <a:pPr algn="ctr"/>
                      <a:r>
                        <a:rPr lang="en-US" sz="1400" b="1" i="0" u="none" strike="noStrike" cap="none" baseline="0" dirty="0">
                          <a:solidFill>
                            <a:schemeClr val="tx1"/>
                          </a:solidFill>
                          <a:latin typeface="+mn-lt"/>
                          <a:ea typeface="+mn-ea"/>
                          <a:cs typeface="+mn-cs"/>
                          <a:sym typeface="Arial"/>
                        </a:rPr>
                        <a:t>(password JOKER)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a:solidFill>
                            <a:schemeClr val="tx1"/>
                          </a:solidFill>
                          <a:latin typeface="+mn-lt"/>
                          <a:ea typeface="+mn-ea"/>
                          <a:cs typeface="+mn-cs"/>
                          <a:sym typeface="Arial"/>
                        </a:rPr>
                        <a:t>Accounting</a:t>
                      </a:r>
                    </a:p>
                    <a:p>
                      <a:pPr algn="ctr"/>
                      <a:r>
                        <a:rPr lang="en-US" sz="1400" b="1" i="0" u="none" strike="noStrike" cap="none" baseline="0" dirty="0">
                          <a:solidFill>
                            <a:schemeClr val="tx1"/>
                          </a:solidFill>
                          <a:latin typeface="+mn-lt"/>
                          <a:ea typeface="+mn-ea"/>
                          <a:cs typeface="+mn-cs"/>
                          <a:sym typeface="Arial"/>
                        </a:rPr>
                        <a:t>(password TRACY)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341933"/>
                  </a:ext>
                </a:extLst>
              </a:tr>
              <a:tr h="283169">
                <a:tc>
                  <a:txBody>
                    <a:bodyPr/>
                    <a:lstStyle/>
                    <a:p>
                      <a:r>
                        <a:rPr lang="en-US" sz="1400" b="0" i="0" u="none" strike="noStrike" cap="none" baseline="0" dirty="0">
                          <a:solidFill>
                            <a:schemeClr val="tx1"/>
                          </a:solidFill>
                          <a:latin typeface="+mn-lt"/>
                          <a:ea typeface="+mn-ea"/>
                          <a:cs typeface="+mn-cs"/>
                          <a:sym typeface="Arial"/>
                        </a:rPr>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81844"/>
                  </a:ext>
                </a:extLst>
              </a:tr>
              <a:tr h="283169">
                <a:tc>
                  <a:txBody>
                    <a:bodyPr/>
                    <a:lstStyle/>
                    <a:p>
                      <a:r>
                        <a:rPr lang="en-US" sz="1400" b="0" i="0" u="none" strike="noStrike" cap="none" baseline="0" dirty="0">
                          <a:solidFill>
                            <a:schemeClr val="tx1"/>
                          </a:solidFill>
                          <a:latin typeface="+mn-lt"/>
                          <a:ea typeface="+mn-ea"/>
                          <a:cs typeface="+mn-cs"/>
                          <a:sym typeface="Arial"/>
                        </a:rPr>
                        <a:t>Insert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884793"/>
                  </a:ext>
                </a:extLst>
              </a:tr>
              <a:tr h="283169">
                <a:tc>
                  <a:txBody>
                    <a:bodyPr/>
                    <a:lstStyle/>
                    <a:p>
                      <a:r>
                        <a:rPr lang="en-US" sz="1400" b="0" i="0" u="none" strike="noStrike" cap="none" baseline="0" dirty="0">
                          <a:solidFill>
                            <a:schemeClr val="tx1"/>
                          </a:solidFill>
                          <a:latin typeface="+mn-lt"/>
                          <a:ea typeface="+mn-ea"/>
                          <a:cs typeface="+mn-cs"/>
                          <a:sym typeface="Arial"/>
                        </a:rPr>
                        <a:t>Modify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857317"/>
                  </a:ext>
                </a:extLst>
              </a:tr>
              <a:tr h="283169">
                <a:tc>
                  <a:txBody>
                    <a:bodyPr/>
                    <a:lstStyle/>
                    <a:p>
                      <a:r>
                        <a:rPr lang="en-US" sz="1400" b="0" i="0" u="none" strike="noStrike" cap="none" baseline="0" dirty="0">
                          <a:solidFill>
                            <a:schemeClr val="tx1"/>
                          </a:solidFill>
                          <a:latin typeface="+mn-lt"/>
                          <a:ea typeface="+mn-ea"/>
                          <a:cs typeface="+mn-cs"/>
                          <a:sym typeface="Arial"/>
                        </a:rPr>
                        <a:t>Delete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994595"/>
                  </a:ext>
                </a:extLst>
              </a:tr>
            </a:tbl>
          </a:graphicData>
        </a:graphic>
      </p:graphicFrame>
    </p:spTree>
    <p:extLst>
      <p:ext uri="{BB962C8B-B14F-4D97-AF65-F5344CB8AC3E}">
        <p14:creationId xmlns:p14="http://schemas.microsoft.com/office/powerpoint/2010/main" val="334618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r">
              <a:defRPr/>
            </a:pPr>
            <a:fld id="{22229F68-51A6-4185-B006-9B51F6ED1FB4}" type="slidenum">
              <a:rPr lang="en-US"/>
              <a:pPr algn="r">
                <a:defRPr/>
              </a:pPr>
              <a:t>5</a:t>
            </a:fld>
            <a:endParaRPr lang="en-US" dirty="0"/>
          </a:p>
        </p:txBody>
      </p:sp>
      <p:sp>
        <p:nvSpPr>
          <p:cNvPr id="237571" name="Rectangle 3"/>
          <p:cNvSpPr>
            <a:spLocks noGrp="1" noChangeArrowheads="1"/>
          </p:cNvSpPr>
          <p:nvPr>
            <p:ph type="body" idx="1"/>
          </p:nvPr>
        </p:nvSpPr>
        <p:spPr/>
        <p:txBody>
          <a:bodyPr>
            <a:normAutofit/>
          </a:bodyPr>
          <a:lstStyle/>
          <a:p>
            <a:pPr eaLnBrk="1" hangingPunct="1">
              <a:defRPr/>
            </a:pPr>
            <a:r>
              <a:rPr lang="en-US" sz="2800" dirty="0">
                <a:solidFill>
                  <a:srgbClr val="000000"/>
                </a:solidFill>
                <a:effectLst>
                  <a:outerShdw blurRad="38100" dist="38100" dir="2700000" algn="tl">
                    <a:srgbClr val="FFFFFF"/>
                  </a:outerShdw>
                </a:effectLst>
              </a:rPr>
              <a:t>Purpose – Translate the logical description of data into the </a:t>
            </a:r>
            <a:r>
              <a:rPr lang="en-US" sz="2800" i="1" dirty="0">
                <a:solidFill>
                  <a:srgbClr val="000000"/>
                </a:solidFill>
                <a:effectLst>
                  <a:outerShdw blurRad="38100" dist="38100" dir="2700000" algn="tl">
                    <a:srgbClr val="FFFFFF"/>
                  </a:outerShdw>
                </a:effectLst>
              </a:rPr>
              <a:t>technical specifications</a:t>
            </a:r>
            <a:r>
              <a:rPr lang="en-US" sz="2800" dirty="0">
                <a:solidFill>
                  <a:srgbClr val="000000"/>
                </a:solidFill>
                <a:effectLst>
                  <a:outerShdw blurRad="38100" dist="38100" dir="2700000" algn="tl">
                    <a:srgbClr val="FFFFFF"/>
                  </a:outerShdw>
                </a:effectLst>
              </a:rPr>
              <a:t> for storing and retrieving data</a:t>
            </a:r>
          </a:p>
          <a:p>
            <a:pPr eaLnBrk="1" hangingPunct="1">
              <a:defRPr/>
            </a:pPr>
            <a:r>
              <a:rPr lang="en-US" sz="2800" dirty="0">
                <a:solidFill>
                  <a:srgbClr val="000000"/>
                </a:solidFill>
                <a:effectLst>
                  <a:outerShdw blurRad="38100" dist="38100" dir="2700000" algn="tl">
                    <a:srgbClr val="FFFFFF"/>
                  </a:outerShdw>
                </a:effectLst>
              </a:rPr>
              <a:t>Goal – Create a design for storing data that will provide </a:t>
            </a:r>
            <a:r>
              <a:rPr lang="en-US" sz="2800" i="1" dirty="0">
                <a:solidFill>
                  <a:srgbClr val="FF0000"/>
                </a:solidFill>
                <a:effectLst>
                  <a:outerShdw blurRad="38100" dist="38100" dir="2700000" algn="tl">
                    <a:srgbClr val="FFFFFF"/>
                  </a:outerShdw>
                </a:effectLst>
              </a:rPr>
              <a:t>adequate performance</a:t>
            </a:r>
            <a:r>
              <a:rPr lang="en-US" sz="2800" dirty="0">
                <a:solidFill>
                  <a:srgbClr val="FF0000"/>
                </a:solidFill>
                <a:effectLst>
                  <a:outerShdw blurRad="38100" dist="38100" dir="2700000" algn="tl">
                    <a:srgbClr val="FFFFFF"/>
                  </a:outerShdw>
                </a:effectLst>
              </a:rPr>
              <a:t> </a:t>
            </a:r>
            <a:r>
              <a:rPr lang="en-US" sz="2800" dirty="0">
                <a:solidFill>
                  <a:srgbClr val="000000"/>
                </a:solidFill>
                <a:effectLst>
                  <a:outerShdw blurRad="38100" dist="38100" dir="2700000" algn="tl">
                    <a:srgbClr val="FFFFFF"/>
                  </a:outerShdw>
                </a:effectLst>
              </a:rPr>
              <a:t>and ensure </a:t>
            </a:r>
            <a:r>
              <a:rPr lang="en-US" sz="2800" i="1" dirty="0">
                <a:solidFill>
                  <a:srgbClr val="FF0000"/>
                </a:solidFill>
                <a:effectLst>
                  <a:outerShdw blurRad="38100" dist="38100" dir="2700000" algn="tl">
                    <a:srgbClr val="FFFFFF"/>
                  </a:outerShdw>
                </a:effectLst>
              </a:rPr>
              <a:t>database integrity</a:t>
            </a:r>
            <a:r>
              <a:rPr lang="en-US" sz="2800" dirty="0">
                <a:solidFill>
                  <a:srgbClr val="FF0000"/>
                </a:solidFill>
                <a:effectLst>
                  <a:outerShdw blurRad="38100" dist="38100" dir="2700000" algn="tl">
                    <a:srgbClr val="FFFFFF"/>
                  </a:outerShdw>
                </a:effectLst>
              </a:rPr>
              <a:t>, </a:t>
            </a:r>
            <a:r>
              <a:rPr lang="en-US" sz="2800" i="1" dirty="0">
                <a:solidFill>
                  <a:srgbClr val="FF0000"/>
                </a:solidFill>
                <a:effectLst>
                  <a:outerShdw blurRad="38100" dist="38100" dir="2700000" algn="tl">
                    <a:srgbClr val="FFFFFF"/>
                  </a:outerShdw>
                </a:effectLst>
              </a:rPr>
              <a:t>security</a:t>
            </a:r>
            <a:r>
              <a:rPr lang="en-US" sz="2800" dirty="0">
                <a:solidFill>
                  <a:srgbClr val="FF0000"/>
                </a:solidFill>
                <a:effectLst>
                  <a:outerShdw blurRad="38100" dist="38100" dir="2700000" algn="tl">
                    <a:srgbClr val="FFFFFF"/>
                  </a:outerShdw>
                </a:effectLst>
              </a:rPr>
              <a:t>, and </a:t>
            </a:r>
            <a:r>
              <a:rPr lang="en-US" sz="2800" i="1" dirty="0">
                <a:solidFill>
                  <a:srgbClr val="FF0000"/>
                </a:solidFill>
                <a:effectLst>
                  <a:outerShdw blurRad="38100" dist="38100" dir="2700000" algn="tl">
                    <a:srgbClr val="FFFFFF"/>
                  </a:outerShdw>
                </a:effectLst>
              </a:rPr>
              <a:t>recoverability</a:t>
            </a:r>
          </a:p>
        </p:txBody>
      </p:sp>
      <p:sp>
        <p:nvSpPr>
          <p:cNvPr id="5" name="Title 4"/>
          <p:cNvSpPr>
            <a:spLocks noGrp="1"/>
          </p:cNvSpPr>
          <p:nvPr>
            <p:ph type="title"/>
          </p:nvPr>
        </p:nvSpPr>
        <p:spPr/>
        <p:txBody>
          <a:bodyPr/>
          <a:lstStyle/>
          <a:p>
            <a:r>
              <a:rPr lang="en-US" dirty="0"/>
              <a:t>Physical Database Design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Two-Key Encryption</a:t>
            </a:r>
          </a:p>
        </p:txBody>
      </p:sp>
      <p:sp>
        <p:nvSpPr>
          <p:cNvPr id="3" name="Text Placeholder 2"/>
          <p:cNvSpPr>
            <a:spLocks noGrp="1"/>
          </p:cNvSpPr>
          <p:nvPr>
            <p:ph type="body" idx="1"/>
          </p:nvPr>
        </p:nvSpPr>
        <p:spPr>
          <a:xfrm>
            <a:off x="811105" y="2370803"/>
            <a:ext cx="5132439" cy="2116394"/>
          </a:xfrm>
        </p:spPr>
        <p:txBody>
          <a:bodyPr>
            <a:noAutofit/>
          </a:bodyPr>
          <a:lstStyle/>
          <a:p>
            <a:pPr marL="0" indent="0">
              <a:buNone/>
            </a:pPr>
            <a:r>
              <a:rPr lang="en-US" altLang="en-US" sz="2400" dirty="0">
                <a:solidFill>
                  <a:srgbClr val="000000"/>
                </a:solidFill>
                <a:cs typeface="Tahoma" pitchFamily="34" charset="0"/>
              </a:rPr>
              <a:t>Encryption – the coding or scrambling of data so that humans cannot read them</a:t>
            </a:r>
          </a:p>
          <a:p>
            <a:pPr marL="0" indent="0">
              <a:buNone/>
            </a:pPr>
            <a:r>
              <a:rPr lang="en-US" altLang="en-US" sz="2400" dirty="0">
                <a:solidFill>
                  <a:srgbClr val="000000"/>
                </a:solidFill>
                <a:cs typeface="Tahoma" pitchFamily="34" charset="0"/>
              </a:rPr>
              <a:t>Secure Sockets Layer (S S L) is a popular encryption scheme for T C P/I P connections.</a:t>
            </a:r>
          </a:p>
        </p:txBody>
      </p:sp>
      <p:pic>
        <p:nvPicPr>
          <p:cNvPr id="4" name="Picture 3" descr="A drawing illustrates a basic two-key encryption. A drawing illustrates a basic two-key encryption. The illustration shows a plain text as x x x x, which passes through an encryption algorithm, which is Key 1, which is public, and emerges as the cipher, y y y y. The cipher passes through a decryption algorithm, which is Key 2, which is Private, and emerges as the plain text, x x x x.">
            <a:extLst>
              <a:ext uri="{FF2B5EF4-FFF2-40B4-BE49-F238E27FC236}">
                <a16:creationId xmlns:a16="http://schemas.microsoft.com/office/drawing/2014/main" id="{EDFF2E53-B79E-40C4-B7C7-99E5C8EAF37D}"/>
              </a:ext>
            </a:extLst>
          </p:cNvPr>
          <p:cNvPicPr>
            <a:picLocks noChangeAspect="1"/>
          </p:cNvPicPr>
          <p:nvPr/>
        </p:nvPicPr>
        <p:blipFill>
          <a:blip r:embed="rId3"/>
          <a:stretch>
            <a:fillRect/>
          </a:stretch>
        </p:blipFill>
        <p:spPr>
          <a:xfrm>
            <a:off x="6229984" y="1600202"/>
            <a:ext cx="3772014" cy="4177077"/>
          </a:xfrm>
          <a:prstGeom prst="rect">
            <a:avLst/>
          </a:prstGeom>
        </p:spPr>
      </p:pic>
      <p:sp>
        <p:nvSpPr>
          <p:cNvPr id="5" name="Slide Number Placeholder 3">
            <a:extLst>
              <a:ext uri="{FF2B5EF4-FFF2-40B4-BE49-F238E27FC236}">
                <a16:creationId xmlns:a16="http://schemas.microsoft.com/office/drawing/2014/main" id="{42D7BDC2-0475-4641-91C4-E1278D77B065}"/>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50</a:t>
            </a:fld>
            <a:endParaRPr lang="en-US" dirty="0"/>
          </a:p>
        </p:txBody>
      </p:sp>
    </p:spTree>
    <p:extLst>
      <p:ext uri="{BB962C8B-B14F-4D97-AF65-F5344CB8AC3E}">
        <p14:creationId xmlns:p14="http://schemas.microsoft.com/office/powerpoint/2010/main" val="573572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Schemes </a:t>
            </a:r>
            <a:r>
              <a:rPr lang="en-US" sz="2000" dirty="0"/>
              <a:t>(1 of 2)</a:t>
            </a:r>
          </a:p>
        </p:txBody>
      </p:sp>
      <p:sp>
        <p:nvSpPr>
          <p:cNvPr id="3" name="Text Placeholder 2"/>
          <p:cNvSpPr>
            <a:spLocks noGrp="1"/>
          </p:cNvSpPr>
          <p:nvPr>
            <p:ph type="body" idx="1"/>
          </p:nvPr>
        </p:nvSpPr>
        <p:spPr/>
        <p:txBody>
          <a:bodyPr/>
          <a:lstStyle/>
          <a:p>
            <a:pPr eaLnBrk="1" hangingPunct="1"/>
            <a:r>
              <a:rPr lang="en-US" altLang="en-US" sz="2400" dirty="0"/>
              <a:t>Goal – obtain a </a:t>
            </a:r>
            <a:r>
              <a:rPr lang="en-US" altLang="en-US" sz="2400" b="1" dirty="0"/>
              <a:t>positive</a:t>
            </a:r>
            <a:r>
              <a:rPr lang="en-US" altLang="en-US" sz="2400" dirty="0"/>
              <a:t> identification of the user</a:t>
            </a:r>
          </a:p>
          <a:p>
            <a:pPr eaLnBrk="1" hangingPunct="1"/>
            <a:r>
              <a:rPr lang="en-US" altLang="en-US" sz="2400" dirty="0"/>
              <a:t>Passwords: First line of defense</a:t>
            </a:r>
          </a:p>
          <a:p>
            <a:pPr lvl="1" eaLnBrk="1" hangingPunct="1"/>
            <a:r>
              <a:rPr lang="en-US" altLang="en-US" sz="2400" dirty="0"/>
              <a:t>Minimum length</a:t>
            </a:r>
          </a:p>
          <a:p>
            <a:pPr lvl="1" eaLnBrk="1" hangingPunct="1"/>
            <a:r>
              <a:rPr lang="en-US" altLang="en-US" sz="2400" dirty="0"/>
              <a:t>Should combine alphabetic and numeric data</a:t>
            </a:r>
          </a:p>
          <a:p>
            <a:pPr lvl="1" eaLnBrk="1" hangingPunct="1"/>
            <a:r>
              <a:rPr lang="en-US" altLang="en-US" sz="2400" dirty="0"/>
              <a:t>Should not be complete words or personal information</a:t>
            </a:r>
          </a:p>
          <a:p>
            <a:pPr lvl="1" eaLnBrk="1" hangingPunct="1"/>
            <a:r>
              <a:rPr lang="en-US" altLang="en-US" sz="2400" dirty="0"/>
              <a:t>Should be changed frequently</a:t>
            </a:r>
          </a:p>
        </p:txBody>
      </p:sp>
      <p:sp>
        <p:nvSpPr>
          <p:cNvPr id="4" name="Slide Number Placeholder 3">
            <a:extLst>
              <a:ext uri="{FF2B5EF4-FFF2-40B4-BE49-F238E27FC236}">
                <a16:creationId xmlns:a16="http://schemas.microsoft.com/office/drawing/2014/main" id="{A4A14386-0A0D-4EEC-A9E3-96C6C85C3F3D}"/>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51</a:t>
            </a:fld>
            <a:endParaRPr lang="en-US" dirty="0"/>
          </a:p>
        </p:txBody>
      </p:sp>
    </p:spTree>
    <p:extLst>
      <p:ext uri="{BB962C8B-B14F-4D97-AF65-F5344CB8AC3E}">
        <p14:creationId xmlns:p14="http://schemas.microsoft.com/office/powerpoint/2010/main" val="4270695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Schemes </a:t>
            </a:r>
            <a:r>
              <a:rPr lang="en-US" sz="2000" dirty="0"/>
              <a:t>(2 of 2)</a:t>
            </a:r>
            <a:endParaRPr lang="en-US" dirty="0"/>
          </a:p>
        </p:txBody>
      </p:sp>
      <p:sp>
        <p:nvSpPr>
          <p:cNvPr id="3" name="Text Placeholder 2"/>
          <p:cNvSpPr>
            <a:spLocks noGrp="1"/>
          </p:cNvSpPr>
          <p:nvPr>
            <p:ph type="body" idx="1"/>
          </p:nvPr>
        </p:nvSpPr>
        <p:spPr/>
        <p:txBody>
          <a:bodyPr/>
          <a:lstStyle/>
          <a:p>
            <a:pPr eaLnBrk="1" hangingPunct="1"/>
            <a:r>
              <a:rPr lang="en-US" altLang="en-US" sz="2400" dirty="0"/>
              <a:t>Strong Authentication</a:t>
            </a:r>
          </a:p>
          <a:p>
            <a:pPr lvl="1" eaLnBrk="1" hangingPunct="1"/>
            <a:r>
              <a:rPr lang="en-US" altLang="en-US" sz="2400" dirty="0"/>
              <a:t>Passwords are flawed:</a:t>
            </a:r>
          </a:p>
          <a:p>
            <a:pPr lvl="2" eaLnBrk="1" hangingPunct="1"/>
            <a:r>
              <a:rPr lang="en-US" altLang="en-US" dirty="0"/>
              <a:t>Users share them with each other</a:t>
            </a:r>
          </a:p>
          <a:p>
            <a:pPr lvl="2" eaLnBrk="1" hangingPunct="1"/>
            <a:r>
              <a:rPr lang="en-US" altLang="en-US" dirty="0"/>
              <a:t>They get written down, could be copied</a:t>
            </a:r>
          </a:p>
          <a:p>
            <a:pPr lvl="2" eaLnBrk="1" hangingPunct="1"/>
            <a:r>
              <a:rPr lang="en-US" altLang="en-US" dirty="0"/>
              <a:t>Automatic logon scripts remove need to explicitly type them in</a:t>
            </a:r>
          </a:p>
          <a:p>
            <a:pPr lvl="2" eaLnBrk="1" hangingPunct="1"/>
            <a:r>
              <a:rPr lang="en-US" altLang="en-US" dirty="0"/>
              <a:t>Unencrypted passwords travel the Internet</a:t>
            </a:r>
          </a:p>
          <a:p>
            <a:pPr eaLnBrk="1" hangingPunct="1"/>
            <a:r>
              <a:rPr lang="en-US" altLang="en-US" sz="2400" dirty="0"/>
              <a:t>Possible solutions:</a:t>
            </a:r>
          </a:p>
          <a:p>
            <a:pPr lvl="1" eaLnBrk="1" hangingPunct="1"/>
            <a:r>
              <a:rPr lang="en-US" altLang="en-US" sz="2400" dirty="0"/>
              <a:t>Two factor – e.g., smart card plus P</a:t>
            </a:r>
            <a:r>
              <a:rPr lang="en-US" altLang="en-US" sz="100" dirty="0"/>
              <a:t> </a:t>
            </a:r>
            <a:r>
              <a:rPr lang="en-US" altLang="en-US" sz="2400" dirty="0"/>
              <a:t>I</a:t>
            </a:r>
            <a:r>
              <a:rPr lang="en-US" altLang="en-US" sz="100" dirty="0"/>
              <a:t> </a:t>
            </a:r>
            <a:r>
              <a:rPr lang="en-US" altLang="en-US" sz="2400" dirty="0"/>
              <a:t>N</a:t>
            </a:r>
          </a:p>
          <a:p>
            <a:pPr lvl="1" eaLnBrk="1" hangingPunct="1"/>
            <a:r>
              <a:rPr lang="en-US" altLang="en-US" sz="2400" dirty="0"/>
              <a:t>Three factor – e.g., smart card, biometric, P</a:t>
            </a:r>
            <a:r>
              <a:rPr lang="en-US" altLang="en-US" sz="100" dirty="0"/>
              <a:t> </a:t>
            </a:r>
            <a:r>
              <a:rPr lang="en-US" altLang="en-US" sz="2400" dirty="0"/>
              <a:t>I</a:t>
            </a:r>
            <a:r>
              <a:rPr lang="en-US" altLang="en-US" sz="100" dirty="0"/>
              <a:t> </a:t>
            </a:r>
            <a:r>
              <a:rPr lang="en-US" altLang="en-US" sz="2400" dirty="0"/>
              <a:t>N</a:t>
            </a:r>
          </a:p>
        </p:txBody>
      </p:sp>
      <p:sp>
        <p:nvSpPr>
          <p:cNvPr id="4" name="Slide Number Placeholder 3">
            <a:extLst>
              <a:ext uri="{FF2B5EF4-FFF2-40B4-BE49-F238E27FC236}">
                <a16:creationId xmlns:a16="http://schemas.microsoft.com/office/drawing/2014/main" id="{68DECD90-AF89-4F3D-B839-97AD24235F44}"/>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52</a:t>
            </a:fld>
            <a:endParaRPr lang="en-US" dirty="0"/>
          </a:p>
        </p:txBody>
      </p:sp>
    </p:spTree>
    <p:extLst>
      <p:ext uri="{BB962C8B-B14F-4D97-AF65-F5344CB8AC3E}">
        <p14:creationId xmlns:p14="http://schemas.microsoft.com/office/powerpoint/2010/main" val="4087873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Backup and Recovery</a:t>
            </a:r>
          </a:p>
        </p:txBody>
      </p:sp>
      <p:sp>
        <p:nvSpPr>
          <p:cNvPr id="3" name="Text Placeholder 2"/>
          <p:cNvSpPr>
            <a:spLocks noGrp="1"/>
          </p:cNvSpPr>
          <p:nvPr>
            <p:ph type="body" idx="1"/>
          </p:nvPr>
        </p:nvSpPr>
        <p:spPr/>
        <p:txBody>
          <a:bodyPr/>
          <a:lstStyle/>
          <a:p>
            <a:pPr>
              <a:buSzTx/>
            </a:pPr>
            <a:r>
              <a:rPr lang="en-US" altLang="en-US" sz="2400" dirty="0"/>
              <a:t>Mechanism for restoring a database quickly and accurately after loss or damage</a:t>
            </a:r>
          </a:p>
          <a:p>
            <a:pPr>
              <a:buSzTx/>
            </a:pPr>
            <a:r>
              <a:rPr lang="en-US" altLang="en-US" sz="2400" dirty="0"/>
              <a:t>Recovery facilities:</a:t>
            </a:r>
          </a:p>
          <a:p>
            <a:pPr lvl="1" eaLnBrk="1" hangingPunct="1">
              <a:buFont typeface="Arial" panose="020B0604020202020204" pitchFamily="34" charset="0"/>
              <a:buChar char="‒"/>
            </a:pPr>
            <a:r>
              <a:rPr lang="en-US" altLang="en-US" sz="2400" dirty="0"/>
              <a:t>Backup Facilities</a:t>
            </a:r>
          </a:p>
          <a:p>
            <a:pPr lvl="1" eaLnBrk="1" hangingPunct="1">
              <a:buFont typeface="Arial" panose="020B0604020202020204" pitchFamily="34" charset="0"/>
              <a:buChar char="‒"/>
            </a:pPr>
            <a:r>
              <a:rPr lang="en-US" altLang="en-US" sz="2400" dirty="0"/>
              <a:t>Journalizing Facilities</a:t>
            </a:r>
          </a:p>
          <a:p>
            <a:pPr lvl="1" eaLnBrk="1" hangingPunct="1">
              <a:buFont typeface="Arial" panose="020B0604020202020204" pitchFamily="34" charset="0"/>
              <a:buChar char="‒"/>
            </a:pPr>
            <a:r>
              <a:rPr lang="en-US" altLang="en-US" sz="2400" dirty="0"/>
              <a:t>Checkpoint Facility</a:t>
            </a:r>
          </a:p>
          <a:p>
            <a:pPr lvl="1" eaLnBrk="1" hangingPunct="1">
              <a:buFont typeface="Arial" panose="020B0604020202020204" pitchFamily="34" charset="0"/>
              <a:buChar char="‒"/>
            </a:pPr>
            <a:r>
              <a:rPr lang="en-US" altLang="en-US" sz="2400" dirty="0"/>
              <a:t>Recovery Manager</a:t>
            </a:r>
          </a:p>
        </p:txBody>
      </p:sp>
      <p:sp>
        <p:nvSpPr>
          <p:cNvPr id="4" name="Slide Number Placeholder 3">
            <a:extLst>
              <a:ext uri="{FF2B5EF4-FFF2-40B4-BE49-F238E27FC236}">
                <a16:creationId xmlns:a16="http://schemas.microsoft.com/office/drawing/2014/main" id="{45BE269E-8BE2-4D93-8DD8-230514067054}"/>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53</a:t>
            </a:fld>
            <a:endParaRPr lang="en-US" dirty="0"/>
          </a:p>
        </p:txBody>
      </p:sp>
    </p:spTree>
    <p:extLst>
      <p:ext uri="{BB962C8B-B14F-4D97-AF65-F5344CB8AC3E}">
        <p14:creationId xmlns:p14="http://schemas.microsoft.com/office/powerpoint/2010/main" val="1630591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Facilities</a:t>
            </a:r>
          </a:p>
        </p:txBody>
      </p:sp>
      <p:sp>
        <p:nvSpPr>
          <p:cNvPr id="3" name="Text Placeholder 2"/>
          <p:cNvSpPr>
            <a:spLocks noGrp="1"/>
          </p:cNvSpPr>
          <p:nvPr>
            <p:ph type="body" idx="1"/>
          </p:nvPr>
        </p:nvSpPr>
        <p:spPr/>
        <p:txBody>
          <a:bodyPr/>
          <a:lstStyle/>
          <a:p>
            <a:pPr eaLnBrk="1" hangingPunct="1"/>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should provide backup facilities that produce backup copy of the entire database or subset, plus control files and journals.</a:t>
            </a:r>
          </a:p>
          <a:p>
            <a:pPr eaLnBrk="1" hangingPunct="1"/>
            <a:r>
              <a:rPr lang="en-US" altLang="en-US" sz="2400" dirty="0"/>
              <a:t>Periodic backup (e.g. nightly, weekly)</a:t>
            </a:r>
          </a:p>
          <a:p>
            <a:pPr lvl="1"/>
            <a:r>
              <a:rPr lang="en-US" altLang="en-US" sz="2400" dirty="0"/>
              <a:t>Cold backup – database is shut down during backup</a:t>
            </a:r>
          </a:p>
          <a:p>
            <a:pPr lvl="1"/>
            <a:r>
              <a:rPr lang="en-US" altLang="en-US" sz="2400" dirty="0"/>
              <a:t>Hot backup – selected portion is shut down and backed up at a given time</a:t>
            </a:r>
          </a:p>
          <a:p>
            <a:pPr eaLnBrk="1" hangingPunct="1"/>
            <a:r>
              <a:rPr lang="en-US" altLang="en-US" sz="2400" dirty="0"/>
              <a:t>Backups should be stored in secure, off-site location.</a:t>
            </a:r>
          </a:p>
          <a:p>
            <a:r>
              <a:rPr lang="en-US" altLang="en-US" sz="2400" dirty="0"/>
              <a:t>Backups are used to restore the database in the event of hardware failure, catastrophic loss, or damage</a:t>
            </a:r>
          </a:p>
        </p:txBody>
      </p:sp>
      <p:sp>
        <p:nvSpPr>
          <p:cNvPr id="4" name="Slide Number Placeholder 3">
            <a:extLst>
              <a:ext uri="{FF2B5EF4-FFF2-40B4-BE49-F238E27FC236}">
                <a16:creationId xmlns:a16="http://schemas.microsoft.com/office/drawing/2014/main" id="{4178FD86-89D0-4E65-80A5-EFF75B3C5230}"/>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54</a:t>
            </a:fld>
            <a:endParaRPr lang="en-US" dirty="0"/>
          </a:p>
        </p:txBody>
      </p:sp>
    </p:spTree>
    <p:extLst>
      <p:ext uri="{BB962C8B-B14F-4D97-AF65-F5344CB8AC3E}">
        <p14:creationId xmlns:p14="http://schemas.microsoft.com/office/powerpoint/2010/main" val="27055155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Journalizing Facilities</a:t>
            </a:r>
          </a:p>
        </p:txBody>
      </p:sp>
      <p:sp>
        <p:nvSpPr>
          <p:cNvPr id="3" name="Text Placeholder 2"/>
          <p:cNvSpPr>
            <a:spLocks noGrp="1"/>
          </p:cNvSpPr>
          <p:nvPr>
            <p:ph type="body" idx="1"/>
          </p:nvPr>
        </p:nvSpPr>
        <p:spPr/>
        <p:txBody>
          <a:bodyPr/>
          <a:lstStyle/>
          <a:p>
            <a:r>
              <a:rPr lang="en-US" altLang="en-US" sz="2800" dirty="0"/>
              <a:t>Audit trail of transactions and database updates</a:t>
            </a:r>
          </a:p>
          <a:p>
            <a:pPr lvl="1"/>
            <a:r>
              <a:rPr lang="en-US" altLang="en-US" sz="2400" dirty="0"/>
              <a:t>Transaction log – record of essential data for each transaction processed against the database</a:t>
            </a:r>
          </a:p>
          <a:p>
            <a:pPr lvl="1"/>
            <a:r>
              <a:rPr lang="en-US" altLang="en-US" sz="2400" dirty="0"/>
              <a:t>Database change log – images of updated data</a:t>
            </a:r>
          </a:p>
          <a:p>
            <a:pPr lvl="2"/>
            <a:r>
              <a:rPr lang="en-US" altLang="en-US" sz="2400" dirty="0"/>
              <a:t>Before-image – copy before modification</a:t>
            </a:r>
          </a:p>
          <a:p>
            <a:pPr lvl="2"/>
            <a:r>
              <a:rPr lang="en-US" altLang="en-US" sz="2400" dirty="0"/>
              <a:t>After-image – copy after modification</a:t>
            </a:r>
          </a:p>
          <a:p>
            <a:r>
              <a:rPr lang="en-US" altLang="en-US" sz="2800" dirty="0"/>
              <a:t>In addition, some systems also keep a security log, which can alert the DBA to any security violations that occur or are attempted. </a:t>
            </a:r>
          </a:p>
        </p:txBody>
      </p:sp>
      <p:sp>
        <p:nvSpPr>
          <p:cNvPr id="4" name="Slide Number Placeholder 3">
            <a:extLst>
              <a:ext uri="{FF2B5EF4-FFF2-40B4-BE49-F238E27FC236}">
                <a16:creationId xmlns:a16="http://schemas.microsoft.com/office/drawing/2014/main" id="{3E5E017A-D8E4-4A87-949C-0BD589EE7545}"/>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55</a:t>
            </a:fld>
            <a:endParaRPr lang="en-US" dirty="0"/>
          </a:p>
        </p:txBody>
      </p:sp>
    </p:spTree>
    <p:extLst>
      <p:ext uri="{BB962C8B-B14F-4D97-AF65-F5344CB8AC3E}">
        <p14:creationId xmlns:p14="http://schemas.microsoft.com/office/powerpoint/2010/main" val="3537117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8-13 Database Audit Trail</a:t>
            </a:r>
          </a:p>
        </p:txBody>
      </p:sp>
      <p:sp>
        <p:nvSpPr>
          <p:cNvPr id="7" name="Slide Number Placeholder 3">
            <a:extLst>
              <a:ext uri="{FF2B5EF4-FFF2-40B4-BE49-F238E27FC236}">
                <a16:creationId xmlns:a16="http://schemas.microsoft.com/office/drawing/2014/main" id="{0E6AEAE4-EE30-4FCF-B46B-4AD27285F57A}"/>
              </a:ext>
            </a:extLst>
          </p:cNvPr>
          <p:cNvSpPr>
            <a:spLocks noGrp="1"/>
          </p:cNvSpPr>
          <p:nvPr>
            <p:ph type="sldNum" sz="quarter" idx="12"/>
          </p:nvPr>
        </p:nvSpPr>
        <p:spPr/>
        <p:txBody>
          <a:bodyPr/>
          <a:lstStyle/>
          <a:p>
            <a:pPr algn="r">
              <a:defRPr/>
            </a:pPr>
            <a:fld id="{D1E9005B-640E-45E3-A43B-4255D9BFF2DD}" type="slidenum">
              <a:rPr lang="en-US"/>
              <a:pPr algn="r">
                <a:defRPr/>
              </a:pPr>
              <a:t>56</a:t>
            </a:fld>
            <a:endParaRPr lang="en-US" dirty="0"/>
          </a:p>
        </p:txBody>
      </p:sp>
      <p:sp>
        <p:nvSpPr>
          <p:cNvPr id="5" name="Text Placeholder 4"/>
          <p:cNvSpPr>
            <a:spLocks noGrp="1"/>
          </p:cNvSpPr>
          <p:nvPr>
            <p:ph sz="quarter" idx="1"/>
          </p:nvPr>
        </p:nvSpPr>
        <p:spPr/>
        <p:txBody>
          <a:bodyPr>
            <a:normAutofit/>
          </a:bodyPr>
          <a:lstStyle/>
          <a:p>
            <a:r>
              <a:rPr lang="en-US" sz="2400" dirty="0"/>
              <a:t>From the backup and logs, databases can be restored in case of damage or loss</a:t>
            </a:r>
          </a:p>
        </p:txBody>
      </p:sp>
      <p:pic>
        <p:nvPicPr>
          <p:cNvPr id="6" name="Picture 5" descr="An illustration depicts database audit trail. The drawing shows a textbox labeled as Database management system with two arrows pointing to it, marked as Transaction and Recovery action. Database management system has three two way arrows pointing at three log files below, labeled as follows. Database, which is current, Effect of transaction or recovery action. Transaction log, Copy of transaction. Database change log Copy of database affected by transaction. The current Database points to a backup Database below it.">
            <a:extLst>
              <a:ext uri="{FF2B5EF4-FFF2-40B4-BE49-F238E27FC236}">
                <a16:creationId xmlns:a16="http://schemas.microsoft.com/office/drawing/2014/main" id="{94CB2E1B-F3D3-4016-B834-D182B59B273C}"/>
              </a:ext>
            </a:extLst>
          </p:cNvPr>
          <p:cNvPicPr>
            <a:picLocks noChangeAspect="1"/>
          </p:cNvPicPr>
          <p:nvPr/>
        </p:nvPicPr>
        <p:blipFill>
          <a:blip r:embed="rId3"/>
          <a:stretch>
            <a:fillRect/>
          </a:stretch>
        </p:blipFill>
        <p:spPr>
          <a:xfrm>
            <a:off x="3222151" y="2057400"/>
            <a:ext cx="5747698" cy="3649226"/>
          </a:xfrm>
          <a:prstGeom prst="rect">
            <a:avLst/>
          </a:prstGeom>
        </p:spPr>
      </p:pic>
    </p:spTree>
    <p:extLst>
      <p:ext uri="{BB962C8B-B14F-4D97-AF65-F5344CB8AC3E}">
        <p14:creationId xmlns:p14="http://schemas.microsoft.com/office/powerpoint/2010/main" val="1154621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 Facilities</a:t>
            </a:r>
          </a:p>
        </p:txBody>
      </p:sp>
      <p:sp>
        <p:nvSpPr>
          <p:cNvPr id="3" name="Text Placeholder 2"/>
          <p:cNvSpPr>
            <a:spLocks noGrp="1"/>
          </p:cNvSpPr>
          <p:nvPr>
            <p:ph type="body" idx="1"/>
          </p:nvPr>
        </p:nvSpPr>
        <p:spPr/>
        <p:txBody>
          <a:bodyPr/>
          <a:lstStyle/>
          <a:p>
            <a:pPr eaLnBrk="1" hangingPunct="1"/>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periodically refuses to accept new transactions</a:t>
            </a:r>
          </a:p>
          <a:p>
            <a:pPr eaLnBrk="1" hangingPunct="1"/>
            <a:r>
              <a:rPr lang="en-US" altLang="en-US" sz="2400" dirty="0">
                <a:sym typeface="Wingdings" pitchFamily="2" charset="2"/>
              </a:rPr>
              <a:t>Therefore, the system is in a </a:t>
            </a:r>
            <a:r>
              <a:rPr lang="en-US" altLang="en-US" sz="2400" b="1" dirty="0">
                <a:sym typeface="Wingdings" pitchFamily="2" charset="2"/>
              </a:rPr>
              <a:t>quiet</a:t>
            </a:r>
            <a:r>
              <a:rPr lang="en-US" altLang="en-US" sz="2400" dirty="0">
                <a:sym typeface="Wingdings" pitchFamily="2" charset="2"/>
              </a:rPr>
              <a:t> state</a:t>
            </a:r>
          </a:p>
          <a:p>
            <a:pPr eaLnBrk="1" hangingPunct="1"/>
            <a:r>
              <a:rPr lang="en-US" altLang="en-US" sz="2400" dirty="0">
                <a:sym typeface="Wingdings" pitchFamily="2" charset="2"/>
              </a:rPr>
              <a:t>Database and transaction logs are synchronized</a:t>
            </a:r>
          </a:p>
          <a:p>
            <a:pPr eaLnBrk="1" hangingPunct="1"/>
            <a:r>
              <a:rPr lang="en-US" altLang="en-US" sz="2400" dirty="0"/>
              <a:t>This allows recovery manager to resume processing from short period, instead of repeating entire day</a:t>
            </a:r>
          </a:p>
        </p:txBody>
      </p:sp>
      <p:sp>
        <p:nvSpPr>
          <p:cNvPr id="4" name="Slide Number Placeholder 3">
            <a:extLst>
              <a:ext uri="{FF2B5EF4-FFF2-40B4-BE49-F238E27FC236}">
                <a16:creationId xmlns:a16="http://schemas.microsoft.com/office/drawing/2014/main" id="{5F5D9CD1-8490-4B25-B630-ADD52CF5842A}"/>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57</a:t>
            </a:fld>
            <a:endParaRPr lang="en-US" dirty="0"/>
          </a:p>
        </p:txBody>
      </p:sp>
    </p:spTree>
    <p:extLst>
      <p:ext uri="{BB962C8B-B14F-4D97-AF65-F5344CB8AC3E}">
        <p14:creationId xmlns:p14="http://schemas.microsoft.com/office/powerpoint/2010/main" val="43629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Manager</a:t>
            </a:r>
          </a:p>
        </p:txBody>
      </p:sp>
      <p:sp>
        <p:nvSpPr>
          <p:cNvPr id="4" name="Slide Number Placeholder 3">
            <a:extLst>
              <a:ext uri="{FF2B5EF4-FFF2-40B4-BE49-F238E27FC236}">
                <a16:creationId xmlns:a16="http://schemas.microsoft.com/office/drawing/2014/main" id="{7C334F52-4B55-4610-A26E-EEBFCA556FB0}"/>
              </a:ext>
            </a:extLst>
          </p:cNvPr>
          <p:cNvSpPr>
            <a:spLocks noGrp="1"/>
          </p:cNvSpPr>
          <p:nvPr>
            <p:ph type="sldNum" sz="quarter" idx="12"/>
          </p:nvPr>
        </p:nvSpPr>
        <p:spPr/>
        <p:txBody>
          <a:bodyPr/>
          <a:lstStyle/>
          <a:p>
            <a:pPr algn="r">
              <a:defRPr/>
            </a:pPr>
            <a:fld id="{D1E9005B-640E-45E3-A43B-4255D9BFF2DD}" type="slidenum">
              <a:rPr lang="en-US"/>
              <a:pPr algn="r">
                <a:defRPr/>
              </a:pPr>
              <a:t>58</a:t>
            </a:fld>
            <a:endParaRPr lang="en-US" dirty="0"/>
          </a:p>
        </p:txBody>
      </p:sp>
      <p:sp>
        <p:nvSpPr>
          <p:cNvPr id="3" name="Text Placeholder 2"/>
          <p:cNvSpPr>
            <a:spLocks noGrp="1"/>
          </p:cNvSpPr>
          <p:nvPr>
            <p:ph sz="quarter" idx="1"/>
          </p:nvPr>
        </p:nvSpPr>
        <p:spPr/>
        <p:txBody>
          <a:bodyPr/>
          <a:lstStyle/>
          <a:p>
            <a:pPr eaLnBrk="1" hangingPunct="1"/>
            <a:r>
              <a:rPr lang="en-US" sz="2400" dirty="0"/>
              <a:t>Recovery Manager – D</a:t>
            </a:r>
            <a:r>
              <a:rPr lang="en-US" sz="100" dirty="0"/>
              <a:t> </a:t>
            </a:r>
            <a:r>
              <a:rPr lang="en-US" sz="2400" dirty="0"/>
              <a:t>B</a:t>
            </a:r>
            <a:r>
              <a:rPr lang="en-US" sz="100" dirty="0"/>
              <a:t> </a:t>
            </a:r>
            <a:r>
              <a:rPr lang="en-US" sz="2400" dirty="0"/>
              <a:t>M</a:t>
            </a:r>
            <a:r>
              <a:rPr lang="en-US" sz="100" dirty="0"/>
              <a:t> </a:t>
            </a:r>
            <a:r>
              <a:rPr lang="en-US" sz="2400" dirty="0"/>
              <a:t>S module that restores the database to a correct condition when a failure occurs and then resumes processing user requests</a:t>
            </a:r>
          </a:p>
          <a:p>
            <a:pPr eaLnBrk="1" hangingPunct="1"/>
            <a:r>
              <a:rPr lang="en-US" sz="2400" dirty="0"/>
              <a:t>Recovery and Restart Procedures</a:t>
            </a:r>
            <a:endParaRPr lang="en-US" altLang="en-US" sz="2400" dirty="0"/>
          </a:p>
          <a:p>
            <a:pPr lvl="1" eaLnBrk="1" hangingPunct="1"/>
            <a:r>
              <a:rPr lang="en-US" altLang="en-US" sz="2400" dirty="0"/>
              <a:t>Disk Mirroring – switch between identical copies of databases</a:t>
            </a:r>
          </a:p>
          <a:p>
            <a:pPr lvl="1" eaLnBrk="1" hangingPunct="1"/>
            <a:r>
              <a:rPr lang="en-US" altLang="en-US" sz="2400" dirty="0"/>
              <a:t>Restore/Rerun – reprocess transactions against the backup (only done as a last resort because it is time consuming)</a:t>
            </a:r>
          </a:p>
          <a:p>
            <a:pPr lvl="1"/>
            <a:r>
              <a:rPr lang="en-US" altLang="en-US" sz="2400" dirty="0"/>
              <a:t>Backward Recovery (Rollback) – apply before images; reverse the changes made by transactions that have aborted, or terminated abnormally</a:t>
            </a:r>
          </a:p>
          <a:p>
            <a:pPr lvl="1"/>
            <a:r>
              <a:rPr lang="en-US" altLang="en-US" sz="2400" dirty="0"/>
              <a:t>Forward Recovery (Roll Forward) – apply after images (preferable to restore/rerun); only the most recent after images need to be applied</a:t>
            </a:r>
          </a:p>
        </p:txBody>
      </p:sp>
    </p:spTree>
    <p:extLst>
      <p:ext uri="{BB962C8B-B14F-4D97-AF65-F5344CB8AC3E}">
        <p14:creationId xmlns:p14="http://schemas.microsoft.com/office/powerpoint/2010/main" val="2844414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8-14 Basic Recovery Techniques – Rollback</a:t>
            </a:r>
            <a:endParaRPr lang="en-US" sz="2000" dirty="0"/>
          </a:p>
        </p:txBody>
      </p:sp>
      <p:sp>
        <p:nvSpPr>
          <p:cNvPr id="7" name="Slide Number Placeholder 3">
            <a:extLst>
              <a:ext uri="{FF2B5EF4-FFF2-40B4-BE49-F238E27FC236}">
                <a16:creationId xmlns:a16="http://schemas.microsoft.com/office/drawing/2014/main" id="{5ABEE67D-2EBC-45BC-BB78-C481EE158289}"/>
              </a:ext>
            </a:extLst>
          </p:cNvPr>
          <p:cNvSpPr>
            <a:spLocks noGrp="1"/>
          </p:cNvSpPr>
          <p:nvPr>
            <p:ph type="sldNum" sz="quarter" idx="12"/>
          </p:nvPr>
        </p:nvSpPr>
        <p:spPr/>
        <p:txBody>
          <a:bodyPr/>
          <a:lstStyle/>
          <a:p>
            <a:pPr algn="r">
              <a:defRPr/>
            </a:pPr>
            <a:fld id="{D1E9005B-640E-45E3-A43B-4255D9BFF2DD}" type="slidenum">
              <a:rPr lang="en-US"/>
              <a:pPr algn="r">
                <a:defRPr/>
              </a:pPr>
              <a:t>59</a:t>
            </a:fld>
            <a:endParaRPr lang="en-US" dirty="0"/>
          </a:p>
        </p:txBody>
      </p:sp>
      <p:pic>
        <p:nvPicPr>
          <p:cNvPr id="6" name="Picture 5" descr="A drawing illustrates basic recovery techniques of database management. The figure depicts Rollback, where the Database with changes and Before images point to D B M S, which further points to Database without changes.">
            <a:extLst>
              <a:ext uri="{FF2B5EF4-FFF2-40B4-BE49-F238E27FC236}">
                <a16:creationId xmlns:a16="http://schemas.microsoft.com/office/drawing/2014/main" id="{44402BD5-0FAF-4B9B-8ACF-4CA235B79779}"/>
              </a:ext>
            </a:extLst>
          </p:cNvPr>
          <p:cNvPicPr>
            <a:picLocks noChangeAspect="1"/>
          </p:cNvPicPr>
          <p:nvPr/>
        </p:nvPicPr>
        <p:blipFill>
          <a:blip r:embed="rId3"/>
          <a:stretch>
            <a:fillRect/>
          </a:stretch>
        </p:blipFill>
        <p:spPr>
          <a:xfrm>
            <a:off x="2266080" y="1905000"/>
            <a:ext cx="7659840" cy="3986884"/>
          </a:xfrm>
          <a:prstGeom prst="rect">
            <a:avLst/>
          </a:prstGeom>
        </p:spPr>
      </p:pic>
    </p:spTree>
    <p:extLst>
      <p:ext uri="{BB962C8B-B14F-4D97-AF65-F5344CB8AC3E}">
        <p14:creationId xmlns:p14="http://schemas.microsoft.com/office/powerpoint/2010/main" val="118194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control of database integrity is the foundation of regulatory compliance</a:t>
            </a:r>
          </a:p>
          <a:p>
            <a:pPr lvl="1"/>
            <a:r>
              <a:rPr lang="en-US" dirty="0"/>
              <a:t>Sarbanes-Oxley Act (SOX) – Protect investors by improving accuracy and reliability</a:t>
            </a:r>
          </a:p>
          <a:p>
            <a:pPr lvl="1"/>
            <a:r>
              <a:rPr lang="en-US" dirty="0"/>
              <a:t>The increasing demands for accuracy and reliability of financial data and corporate disclosures</a:t>
            </a:r>
          </a:p>
          <a:p>
            <a:pPr lvl="1"/>
            <a:r>
              <a:rPr lang="en-US" dirty="0"/>
              <a:t>Some preventive controls can be designed into the database and enforced by the DBMS</a:t>
            </a:r>
          </a:p>
          <a:p>
            <a:r>
              <a:rPr lang="en-US" dirty="0"/>
              <a:t>Three areas of SOX audits</a:t>
            </a:r>
          </a:p>
          <a:p>
            <a:pPr lvl="1"/>
            <a:r>
              <a:rPr lang="en-US" dirty="0"/>
              <a:t>I T change management</a:t>
            </a:r>
          </a:p>
          <a:p>
            <a:pPr lvl="1"/>
            <a:r>
              <a:rPr lang="en-US" dirty="0"/>
              <a:t>Logical access to data</a:t>
            </a:r>
          </a:p>
          <a:p>
            <a:pPr lvl="2"/>
            <a:r>
              <a:rPr lang="en-US" dirty="0"/>
              <a:t>Security procedures to prevent unauthorized access</a:t>
            </a:r>
          </a:p>
          <a:p>
            <a:pPr lvl="2"/>
            <a:r>
              <a:rPr lang="en-US" dirty="0"/>
              <a:t>Personnel controls and physical access controls</a:t>
            </a:r>
          </a:p>
          <a:p>
            <a:pPr lvl="1"/>
            <a:r>
              <a:rPr lang="en-US" dirty="0"/>
              <a:t>I T operations</a:t>
            </a:r>
          </a:p>
          <a:p>
            <a:endParaRPr lang="en-US" dirty="0"/>
          </a:p>
        </p:txBody>
      </p:sp>
      <p:sp>
        <p:nvSpPr>
          <p:cNvPr id="4" name="Title 3"/>
          <p:cNvSpPr>
            <a:spLocks noGrp="1"/>
          </p:cNvSpPr>
          <p:nvPr>
            <p:ph type="title"/>
          </p:nvPr>
        </p:nvSpPr>
        <p:spPr/>
        <p:txBody>
          <a:bodyPr/>
          <a:lstStyle/>
          <a:p>
            <a:r>
              <a:rPr lang="en-US" dirty="0"/>
              <a:t>Physical Database Design and Regulatory Compliance</a:t>
            </a:r>
          </a:p>
        </p:txBody>
      </p:sp>
      <p:sp>
        <p:nvSpPr>
          <p:cNvPr id="5" name="Slide Number Placeholder 3"/>
          <p:cNvSpPr>
            <a:spLocks noGrp="1"/>
          </p:cNvSpPr>
          <p:nvPr>
            <p:ph type="sldNum" sz="quarter" idx="10"/>
          </p:nvPr>
        </p:nvSpPr>
        <p:spPr>
          <a:xfrm>
            <a:off x="7924800" y="6356350"/>
            <a:ext cx="3657600" cy="365760"/>
          </a:xfrm>
        </p:spPr>
        <p:txBody>
          <a:bodyPr/>
          <a:lstStyle/>
          <a:p>
            <a:pPr algn="r">
              <a:defRPr/>
            </a:pPr>
            <a:fld id="{22229F68-51A6-4185-B006-9B51F6ED1FB4}" type="slidenum">
              <a:rPr lang="en-US"/>
              <a:pPr algn="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8-14 Basic Recovery Techniques - Rollforward</a:t>
            </a:r>
          </a:p>
        </p:txBody>
      </p:sp>
      <p:pic>
        <p:nvPicPr>
          <p:cNvPr id="6" name="Picture 5" descr="A drawing illustrates basic recovery techniques of database management. The figure depicts Roll forward where the Database without changes and After images point to D B M S, which further points to Database with changes.">
            <a:extLst>
              <a:ext uri="{FF2B5EF4-FFF2-40B4-BE49-F238E27FC236}">
                <a16:creationId xmlns:a16="http://schemas.microsoft.com/office/drawing/2014/main" id="{B47BFE7D-508E-4A56-B8C7-9416847550FD}"/>
              </a:ext>
            </a:extLst>
          </p:cNvPr>
          <p:cNvPicPr>
            <a:picLocks noChangeAspect="1"/>
          </p:cNvPicPr>
          <p:nvPr/>
        </p:nvPicPr>
        <p:blipFill>
          <a:blip r:embed="rId3"/>
          <a:stretch>
            <a:fillRect/>
          </a:stretch>
        </p:blipFill>
        <p:spPr>
          <a:xfrm>
            <a:off x="2200655" y="2093025"/>
            <a:ext cx="7790690" cy="4060236"/>
          </a:xfrm>
          <a:prstGeom prst="rect">
            <a:avLst/>
          </a:prstGeom>
        </p:spPr>
      </p:pic>
    </p:spTree>
    <p:extLst>
      <p:ext uri="{BB962C8B-B14F-4D97-AF65-F5344CB8AC3E}">
        <p14:creationId xmlns:p14="http://schemas.microsoft.com/office/powerpoint/2010/main" val="2411867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 to Database Failures </a:t>
            </a:r>
            <a:r>
              <a:rPr lang="en-US" sz="2000" dirty="0"/>
              <a:t>(1 of 2)</a:t>
            </a:r>
          </a:p>
        </p:txBody>
      </p:sp>
      <p:sp>
        <p:nvSpPr>
          <p:cNvPr id="3" name="Text Placeholder 2"/>
          <p:cNvSpPr>
            <a:spLocks noGrp="1"/>
          </p:cNvSpPr>
          <p:nvPr>
            <p:ph type="body" idx="1"/>
          </p:nvPr>
        </p:nvSpPr>
        <p:spPr/>
        <p:txBody>
          <a:bodyPr/>
          <a:lstStyle/>
          <a:p>
            <a:pPr eaLnBrk="1" hangingPunct="1"/>
            <a:r>
              <a:rPr lang="en-US" altLang="en-US" sz="2400" dirty="0"/>
              <a:t>Aborted transaction</a:t>
            </a:r>
          </a:p>
          <a:p>
            <a:pPr lvl="1"/>
            <a:r>
              <a:rPr lang="en-US" altLang="en-US" sz="2400" dirty="0"/>
              <a:t>Rollback (preferred)</a:t>
            </a:r>
          </a:p>
          <a:p>
            <a:pPr lvl="1"/>
            <a:r>
              <a:rPr lang="en-US" altLang="en-US" sz="2400" dirty="0"/>
              <a:t>Rollforward/return transactions to state just prior to abort</a:t>
            </a:r>
          </a:p>
          <a:p>
            <a:pPr eaLnBrk="1" hangingPunct="1"/>
            <a:r>
              <a:rPr lang="en-US" altLang="en-US" sz="2400" dirty="0"/>
              <a:t>Incorrect data (update inaccurate)</a:t>
            </a:r>
          </a:p>
          <a:p>
            <a:pPr lvl="1"/>
            <a:r>
              <a:rPr lang="en-US" altLang="en-US" sz="2400" dirty="0"/>
              <a:t>Rollback (preferred)</a:t>
            </a:r>
          </a:p>
          <a:p>
            <a:pPr lvl="1"/>
            <a:r>
              <a:rPr lang="en-US" altLang="en-US" sz="2400" dirty="0"/>
              <a:t>Reprocess transactions without inaccurate data updates</a:t>
            </a:r>
          </a:p>
          <a:p>
            <a:pPr lvl="1"/>
            <a:r>
              <a:rPr lang="en-US" altLang="en-US" sz="2400" dirty="0"/>
              <a:t>Compensating transactions</a:t>
            </a:r>
          </a:p>
        </p:txBody>
      </p:sp>
      <p:sp>
        <p:nvSpPr>
          <p:cNvPr id="4" name="Slide Number Placeholder 3">
            <a:extLst>
              <a:ext uri="{FF2B5EF4-FFF2-40B4-BE49-F238E27FC236}">
                <a16:creationId xmlns:a16="http://schemas.microsoft.com/office/drawing/2014/main" id="{2C489BF7-9E8A-4DE5-969A-6681B2E38F98}"/>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61</a:t>
            </a:fld>
            <a:endParaRPr lang="en-US" dirty="0"/>
          </a:p>
        </p:txBody>
      </p:sp>
    </p:spTree>
    <p:extLst>
      <p:ext uri="{BB962C8B-B14F-4D97-AF65-F5344CB8AC3E}">
        <p14:creationId xmlns:p14="http://schemas.microsoft.com/office/powerpoint/2010/main" val="23665742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 to Database Failures </a:t>
            </a:r>
            <a:r>
              <a:rPr lang="en-US" sz="2000" dirty="0"/>
              <a:t>(2 of 2)</a:t>
            </a:r>
            <a:endParaRPr lang="en-US" dirty="0"/>
          </a:p>
        </p:txBody>
      </p:sp>
      <p:sp>
        <p:nvSpPr>
          <p:cNvPr id="3" name="Text Placeholder 2"/>
          <p:cNvSpPr>
            <a:spLocks noGrp="1"/>
          </p:cNvSpPr>
          <p:nvPr>
            <p:ph type="body" idx="1"/>
          </p:nvPr>
        </p:nvSpPr>
        <p:spPr/>
        <p:txBody>
          <a:bodyPr/>
          <a:lstStyle/>
          <a:p>
            <a:pPr eaLnBrk="1" hangingPunct="1"/>
            <a:r>
              <a:rPr lang="en-US" altLang="en-US" sz="2400" dirty="0"/>
              <a:t>System failure (database intact)</a:t>
            </a:r>
          </a:p>
          <a:p>
            <a:pPr lvl="1"/>
            <a:r>
              <a:rPr lang="en-US" altLang="en-US" sz="2400" dirty="0"/>
              <a:t>Switch to duplicate database (preferred)</a:t>
            </a:r>
          </a:p>
          <a:p>
            <a:pPr lvl="1"/>
            <a:r>
              <a:rPr lang="en-US" altLang="en-US" sz="2400" dirty="0"/>
              <a:t>Rollback</a:t>
            </a:r>
          </a:p>
          <a:p>
            <a:pPr lvl="1"/>
            <a:r>
              <a:rPr lang="en-US" altLang="en-US" sz="2400" dirty="0"/>
              <a:t>Restart from checkpoint</a:t>
            </a:r>
          </a:p>
          <a:p>
            <a:pPr eaLnBrk="1" hangingPunct="1"/>
            <a:r>
              <a:rPr lang="en-US" altLang="en-US" sz="2400" dirty="0"/>
              <a:t>Database destruction</a:t>
            </a:r>
          </a:p>
          <a:p>
            <a:pPr lvl="1"/>
            <a:r>
              <a:rPr lang="en-US" altLang="en-US" sz="2400" dirty="0"/>
              <a:t>Switch to duplicate database (preferred)</a:t>
            </a:r>
          </a:p>
          <a:p>
            <a:pPr lvl="1"/>
            <a:r>
              <a:rPr lang="en-US" altLang="en-US" sz="2400" dirty="0"/>
              <a:t>Rollforward</a:t>
            </a:r>
          </a:p>
          <a:p>
            <a:pPr lvl="1"/>
            <a:r>
              <a:rPr lang="en-US" altLang="en-US" sz="2400" dirty="0"/>
              <a:t>Reprocess transactions</a:t>
            </a:r>
          </a:p>
        </p:txBody>
      </p:sp>
      <p:sp>
        <p:nvSpPr>
          <p:cNvPr id="4" name="Slide Number Placeholder 3">
            <a:extLst>
              <a:ext uri="{FF2B5EF4-FFF2-40B4-BE49-F238E27FC236}">
                <a16:creationId xmlns:a16="http://schemas.microsoft.com/office/drawing/2014/main" id="{F4C0F0A5-6FB0-4CD0-9B23-96EB1DDCF283}"/>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62</a:t>
            </a:fld>
            <a:endParaRPr lang="en-US" dirty="0"/>
          </a:p>
        </p:txBody>
      </p:sp>
    </p:spTree>
    <p:extLst>
      <p:ext uri="{BB962C8B-B14F-4D97-AF65-F5344CB8AC3E}">
        <p14:creationId xmlns:p14="http://schemas.microsoft.com/office/powerpoint/2010/main" val="4414401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a:t>
            </a:r>
          </a:p>
        </p:txBody>
      </p:sp>
      <p:sp>
        <p:nvSpPr>
          <p:cNvPr id="3" name="Text Placeholder 2"/>
          <p:cNvSpPr>
            <a:spLocks noGrp="1"/>
          </p:cNvSpPr>
          <p:nvPr>
            <p:ph type="body" idx="1"/>
          </p:nvPr>
        </p:nvSpPr>
        <p:spPr/>
        <p:txBody>
          <a:bodyPr/>
          <a:lstStyle/>
          <a:p>
            <a:pPr eaLnBrk="1" hangingPunct="1"/>
            <a:r>
              <a:rPr lang="en-US" altLang="en-US" sz="2400" dirty="0"/>
              <a:t>Develop a detailed written disaster recovery plan, and test this regularly</a:t>
            </a:r>
          </a:p>
          <a:p>
            <a:pPr eaLnBrk="1" hangingPunct="1"/>
            <a:r>
              <a:rPr lang="en-US" altLang="en-US" sz="2400" dirty="0"/>
              <a:t>Choose and train a multidisciplinary team to carry out the plan</a:t>
            </a:r>
          </a:p>
          <a:p>
            <a:pPr eaLnBrk="1" hangingPunct="1"/>
            <a:r>
              <a:rPr lang="en-US" altLang="en-US" sz="2400" dirty="0"/>
              <a:t>Establish a backup data center at an off-site location, located a sufficient distance from the primary site</a:t>
            </a:r>
          </a:p>
          <a:p>
            <a:pPr eaLnBrk="1" hangingPunct="1"/>
            <a:r>
              <a:rPr lang="en-US" altLang="en-US" sz="2400" dirty="0"/>
              <a:t>Send backup copies of databases to the backup data center on a scheduled basis</a:t>
            </a:r>
          </a:p>
        </p:txBody>
      </p:sp>
      <p:sp>
        <p:nvSpPr>
          <p:cNvPr id="4" name="Slide Number Placeholder 3">
            <a:extLst>
              <a:ext uri="{FF2B5EF4-FFF2-40B4-BE49-F238E27FC236}">
                <a16:creationId xmlns:a16="http://schemas.microsoft.com/office/drawing/2014/main" id="{AB535E0F-7670-40D9-930F-AC44168540A3}"/>
              </a:ext>
            </a:extLst>
          </p:cNvPr>
          <p:cNvSpPr>
            <a:spLocks noGrp="1"/>
          </p:cNvSpPr>
          <p:nvPr>
            <p:ph type="sldNum" sz="quarter" idx="12"/>
          </p:nvPr>
        </p:nvSpPr>
        <p:spPr>
          <a:xfrm>
            <a:off x="9550400" y="6324600"/>
            <a:ext cx="2032000" cy="365760"/>
          </a:xfrm>
        </p:spPr>
        <p:txBody>
          <a:bodyPr/>
          <a:lstStyle/>
          <a:p>
            <a:pPr algn="r">
              <a:defRPr/>
            </a:pPr>
            <a:fld id="{D1E9005B-640E-45E3-A43B-4255D9BFF2DD}" type="slidenum">
              <a:rPr lang="en-US"/>
              <a:pPr algn="r">
                <a:defRPr/>
              </a:pPr>
              <a:t>63</a:t>
            </a:fld>
            <a:endParaRPr lang="en-US" dirty="0"/>
          </a:p>
        </p:txBody>
      </p:sp>
    </p:spTree>
    <p:extLst>
      <p:ext uri="{BB962C8B-B14F-4D97-AF65-F5344CB8AC3E}">
        <p14:creationId xmlns:p14="http://schemas.microsoft.com/office/powerpoint/2010/main" val="133253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Needed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Normalized relations, including estimates for the range of the number of rows in each table</a:t>
            </a:r>
          </a:p>
          <a:p>
            <a:pPr>
              <a:defRPr/>
            </a:pPr>
            <a:r>
              <a:rPr lang="en-US" sz="2200" dirty="0">
                <a:solidFill>
                  <a:srgbClr val="000000"/>
                </a:solidFill>
              </a:rPr>
              <a:t>Definitions of each attribute, along with physical specifications such as maximum possible length</a:t>
            </a:r>
          </a:p>
          <a:p>
            <a:pPr>
              <a:defRPr/>
            </a:pPr>
            <a:r>
              <a:rPr lang="en-US" sz="2200" dirty="0">
                <a:solidFill>
                  <a:srgbClr val="000000"/>
                </a:solidFill>
              </a:rPr>
              <a:t>Descriptions of where and when data are used in various ways (entered, retrieved, deleted, and updated), including typical frequencies of these events</a:t>
            </a:r>
          </a:p>
          <a:p>
            <a:pPr>
              <a:defRPr/>
            </a:pPr>
            <a:r>
              <a:rPr lang="en-US" sz="2200" dirty="0">
                <a:solidFill>
                  <a:srgbClr val="000000"/>
                </a:solidFill>
              </a:rPr>
              <a:t>Expectations or requirements for response time and data security, backup, recovery, retention, and integrity</a:t>
            </a:r>
          </a:p>
          <a:p>
            <a:pPr>
              <a:defRPr/>
            </a:pPr>
            <a:r>
              <a:rPr lang="en-US" sz="2200" dirty="0">
                <a:solidFill>
                  <a:srgbClr val="000000"/>
                </a:solidFill>
              </a:rPr>
              <a:t>Descriptions of the technologies (database management systems) used for implementing the database</a:t>
            </a:r>
          </a:p>
        </p:txBody>
      </p:sp>
      <p:sp>
        <p:nvSpPr>
          <p:cNvPr id="4" name="Slide Number Placeholder 3"/>
          <p:cNvSpPr>
            <a:spLocks noGrp="1"/>
          </p:cNvSpPr>
          <p:nvPr>
            <p:ph type="sldNum" sz="quarter" idx="10"/>
          </p:nvPr>
        </p:nvSpPr>
        <p:spPr>
          <a:xfrm>
            <a:off x="7924800" y="6356350"/>
            <a:ext cx="3657600" cy="365760"/>
          </a:xfrm>
        </p:spPr>
        <p:txBody>
          <a:bodyPr/>
          <a:lstStyle/>
          <a:p>
            <a:pPr algn="r">
              <a:defRPr/>
            </a:pPr>
            <a:r>
              <a:rPr lang="en-US" dirty="0"/>
              <a:t>5</a:t>
            </a:r>
          </a:p>
        </p:txBody>
      </p:sp>
    </p:spTree>
    <p:extLst>
      <p:ext uri="{BB962C8B-B14F-4D97-AF65-F5344CB8AC3E}">
        <p14:creationId xmlns:p14="http://schemas.microsoft.com/office/powerpoint/2010/main" val="176175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Key Decisions in Physical Database Design</a:t>
            </a:r>
          </a:p>
        </p:txBody>
      </p:sp>
      <p:sp>
        <p:nvSpPr>
          <p:cNvPr id="4" name="Slide Number Placeholder 3"/>
          <p:cNvSpPr>
            <a:spLocks noGrp="1"/>
          </p:cNvSpPr>
          <p:nvPr>
            <p:ph type="sldNum" sz="quarter" idx="12"/>
          </p:nvPr>
        </p:nvSpPr>
        <p:spPr/>
        <p:txBody>
          <a:bodyPr/>
          <a:lstStyle/>
          <a:p>
            <a:pPr algn="r">
              <a:defRPr/>
            </a:pPr>
            <a:fld id="{22229F68-51A6-4185-B006-9B51F6ED1FB4}" type="slidenum">
              <a:rPr lang="en-US"/>
              <a:pPr algn="r">
                <a:defRPr/>
              </a:pPr>
              <a:t>8</a:t>
            </a:fld>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a:t>Choosing the storage format (data type) for each attribute from the logical data model</a:t>
            </a:r>
          </a:p>
          <a:p>
            <a:pPr marL="514350" indent="-514350">
              <a:buFont typeface="+mj-lt"/>
              <a:buAutoNum type="arabicPeriod"/>
            </a:pPr>
            <a:r>
              <a:rPr lang="en-US" dirty="0"/>
              <a:t>Grouping attributes from the logical data model into physical records</a:t>
            </a:r>
          </a:p>
          <a:p>
            <a:pPr marL="514350" indent="-514350">
              <a:buFont typeface="+mj-lt"/>
              <a:buAutoNum type="arabicPeriod"/>
            </a:pPr>
            <a:r>
              <a:rPr lang="en-US" dirty="0"/>
              <a:t>Arranging similarly structured records in secondary memory (primarily hard disks) so that individual and groups of records can be stored, retrieved, and updated rapidly (i.e. file organizations)</a:t>
            </a:r>
          </a:p>
          <a:p>
            <a:pPr marL="514350" indent="-514350">
              <a:buFont typeface="+mj-lt"/>
              <a:buAutoNum type="arabicPeriod"/>
            </a:pPr>
            <a:r>
              <a:rPr lang="en-US" dirty="0"/>
              <a:t>Selecting structures for storing and connecting files to make retrieving related data more efficient (i.e. indexes and database architectures)</a:t>
            </a:r>
          </a:p>
          <a:p>
            <a:pPr marL="514350" indent="-514350">
              <a:buFont typeface="+mj-lt"/>
              <a:buAutoNum type="arabicPeriod"/>
            </a:pPr>
            <a:r>
              <a:rPr lang="en-US" dirty="0"/>
              <a:t>Preparing strategies for handling queries against the database that will optimize performance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pPr algn="r">
              <a:defRPr/>
            </a:pPr>
            <a:fld id="{3A22466E-6322-4AA1-9E82-9A661E29E479}" type="slidenum">
              <a:rPr lang="en-US"/>
              <a:pPr algn="r">
                <a:defRPr/>
              </a:pPr>
              <a:t>9</a:t>
            </a:fld>
            <a:endParaRPr lang="en-US" dirty="0"/>
          </a:p>
        </p:txBody>
      </p:sp>
      <p:grpSp>
        <p:nvGrpSpPr>
          <p:cNvPr id="2" name="Group 3"/>
          <p:cNvGrpSpPr>
            <a:grpSpLocks/>
          </p:cNvGrpSpPr>
          <p:nvPr/>
        </p:nvGrpSpPr>
        <p:grpSpPr bwMode="auto">
          <a:xfrm>
            <a:off x="1828800" y="1447800"/>
            <a:ext cx="3429000" cy="4216400"/>
            <a:chOff x="192" y="912"/>
            <a:chExt cx="2160" cy="2656"/>
          </a:xfrm>
        </p:grpSpPr>
        <p:sp>
          <p:nvSpPr>
            <p:cNvPr id="6153" name="Text Box 4"/>
            <p:cNvSpPr txBox="1">
              <a:spLocks noChangeArrowheads="1"/>
            </p:cNvSpPr>
            <p:nvPr/>
          </p:nvSpPr>
          <p:spPr bwMode="auto">
            <a:xfrm>
              <a:off x="192" y="1296"/>
              <a:ext cx="2160" cy="2272"/>
            </a:xfrm>
            <a:prstGeom prst="rect">
              <a:avLst/>
            </a:prstGeom>
            <a:noFill/>
            <a:ln w="9525">
              <a:solidFill>
                <a:schemeClr val="tx1"/>
              </a:solidFill>
              <a:miter lim="800000"/>
              <a:headEnd/>
              <a:tailEnd/>
            </a:ln>
          </p:spPr>
          <p:txBody>
            <a:bodyPr>
              <a:spAutoFit/>
            </a:bodyPr>
            <a:lstStyle/>
            <a:p>
              <a:pPr indent="171450">
                <a:spcBef>
                  <a:spcPct val="50000"/>
                </a:spcBef>
                <a:buClr>
                  <a:srgbClr val="0066FF"/>
                </a:buClr>
                <a:buSzPct val="80000"/>
                <a:buFont typeface="Wingdings" pitchFamily="2" charset="2"/>
                <a:buChar char="l"/>
              </a:pPr>
              <a:r>
                <a:rPr lang="en-US" sz="2000" dirty="0">
                  <a:solidFill>
                    <a:srgbClr val="000000"/>
                  </a:solidFill>
                  <a:latin typeface="Times New Roman" pitchFamily="18" charset="0"/>
                </a:rPr>
                <a:t>Normalized relations</a:t>
              </a:r>
            </a:p>
            <a:p>
              <a:pPr indent="171450">
                <a:spcBef>
                  <a:spcPct val="50000"/>
                </a:spcBef>
                <a:buClr>
                  <a:srgbClr val="0066FF"/>
                </a:buClr>
                <a:buSzPct val="80000"/>
                <a:buFont typeface="Wingdings" pitchFamily="2" charset="2"/>
                <a:buChar char="l"/>
              </a:pPr>
              <a:r>
                <a:rPr lang="en-US" sz="2000" dirty="0">
                  <a:solidFill>
                    <a:srgbClr val="000000"/>
                  </a:solidFill>
                  <a:latin typeface="Times New Roman" pitchFamily="18" charset="0"/>
                </a:rPr>
                <a:t>Volume estimates</a:t>
              </a:r>
            </a:p>
            <a:p>
              <a:pPr indent="171450">
                <a:spcBef>
                  <a:spcPct val="50000"/>
                </a:spcBef>
                <a:buClr>
                  <a:srgbClr val="0066FF"/>
                </a:buClr>
                <a:buSzPct val="80000"/>
                <a:buFont typeface="Wingdings" pitchFamily="2" charset="2"/>
                <a:buChar char="l"/>
              </a:pPr>
              <a:r>
                <a:rPr lang="en-US" sz="2000" dirty="0">
                  <a:solidFill>
                    <a:srgbClr val="000000"/>
                  </a:solidFill>
                  <a:latin typeface="Times New Roman" pitchFamily="18" charset="0"/>
                </a:rPr>
                <a:t>Attribute definitions</a:t>
              </a:r>
            </a:p>
            <a:p>
              <a:pPr indent="171450">
                <a:spcBef>
                  <a:spcPct val="50000"/>
                </a:spcBef>
                <a:buClr>
                  <a:srgbClr val="0066FF"/>
                </a:buClr>
                <a:buSzPct val="80000"/>
                <a:buFont typeface="Wingdings" pitchFamily="2" charset="2"/>
                <a:buChar char="l"/>
              </a:pPr>
              <a:r>
                <a:rPr lang="en-US" sz="2000" dirty="0">
                  <a:solidFill>
                    <a:srgbClr val="000000"/>
                  </a:solidFill>
                  <a:latin typeface="Times New Roman" pitchFamily="18" charset="0"/>
                </a:rPr>
                <a:t>Response time expectations</a:t>
              </a:r>
            </a:p>
            <a:p>
              <a:pPr indent="171450">
                <a:spcBef>
                  <a:spcPct val="50000"/>
                </a:spcBef>
                <a:buClr>
                  <a:srgbClr val="0066FF"/>
                </a:buClr>
                <a:buSzPct val="80000"/>
                <a:buFont typeface="Wingdings" pitchFamily="2" charset="2"/>
                <a:buChar char="l"/>
              </a:pPr>
              <a:r>
                <a:rPr lang="en-US" sz="2000" dirty="0">
                  <a:solidFill>
                    <a:srgbClr val="000000"/>
                  </a:solidFill>
                  <a:latin typeface="Times New Roman" pitchFamily="18" charset="0"/>
                </a:rPr>
                <a:t>Data security needs</a:t>
              </a:r>
            </a:p>
            <a:p>
              <a:pPr indent="171450">
                <a:spcBef>
                  <a:spcPct val="50000"/>
                </a:spcBef>
                <a:buClr>
                  <a:srgbClr val="0066FF"/>
                </a:buClr>
                <a:buSzPct val="80000"/>
                <a:buFont typeface="Wingdings" pitchFamily="2" charset="2"/>
                <a:buChar char="l"/>
              </a:pPr>
              <a:r>
                <a:rPr lang="en-US" sz="2000" dirty="0">
                  <a:solidFill>
                    <a:srgbClr val="000000"/>
                  </a:solidFill>
                  <a:latin typeface="Times New Roman" pitchFamily="18" charset="0"/>
                </a:rPr>
                <a:t>Backup/recovery needs</a:t>
              </a:r>
            </a:p>
            <a:p>
              <a:pPr indent="171450">
                <a:spcBef>
                  <a:spcPct val="50000"/>
                </a:spcBef>
                <a:buClr>
                  <a:srgbClr val="0066FF"/>
                </a:buClr>
                <a:buSzPct val="80000"/>
                <a:buFont typeface="Wingdings" pitchFamily="2" charset="2"/>
                <a:buChar char="l"/>
              </a:pPr>
              <a:r>
                <a:rPr lang="en-US" sz="2000" dirty="0">
                  <a:solidFill>
                    <a:srgbClr val="000000"/>
                  </a:solidFill>
                  <a:latin typeface="Times New Roman" pitchFamily="18" charset="0"/>
                </a:rPr>
                <a:t>Integrity expectations</a:t>
              </a:r>
            </a:p>
            <a:p>
              <a:pPr indent="171450">
                <a:spcBef>
                  <a:spcPct val="50000"/>
                </a:spcBef>
                <a:buClr>
                  <a:srgbClr val="0066FF"/>
                </a:buClr>
                <a:buSzPct val="80000"/>
                <a:buFont typeface="Wingdings" pitchFamily="2" charset="2"/>
                <a:buChar char="l"/>
              </a:pPr>
              <a:r>
                <a:rPr lang="en-US" sz="2000" dirty="0">
                  <a:solidFill>
                    <a:srgbClr val="000000"/>
                  </a:solidFill>
                  <a:latin typeface="Times New Roman" pitchFamily="18" charset="0"/>
                </a:rPr>
                <a:t>DBMS technology used</a:t>
              </a:r>
            </a:p>
          </p:txBody>
        </p:sp>
        <p:sp>
          <p:nvSpPr>
            <p:cNvPr id="6154" name="Text Box 5"/>
            <p:cNvSpPr txBox="1">
              <a:spLocks noChangeArrowheads="1"/>
            </p:cNvSpPr>
            <p:nvPr/>
          </p:nvSpPr>
          <p:spPr bwMode="auto">
            <a:xfrm>
              <a:off x="720" y="912"/>
              <a:ext cx="768" cy="365"/>
            </a:xfrm>
            <a:prstGeom prst="rect">
              <a:avLst/>
            </a:prstGeom>
            <a:noFill/>
            <a:ln w="9525">
              <a:noFill/>
              <a:miter lim="800000"/>
              <a:headEnd/>
              <a:tailEnd/>
            </a:ln>
          </p:spPr>
          <p:txBody>
            <a:bodyPr>
              <a:spAutoFit/>
            </a:bodyPr>
            <a:lstStyle/>
            <a:p>
              <a:pPr>
                <a:spcBef>
                  <a:spcPct val="20000"/>
                </a:spcBef>
                <a:buClr>
                  <a:srgbClr val="0066FF"/>
                </a:buClr>
                <a:buSzPct val="80000"/>
                <a:buFont typeface="Wingdings" pitchFamily="2" charset="2"/>
                <a:buNone/>
              </a:pPr>
              <a:r>
                <a:rPr lang="en-US" sz="3200" dirty="0">
                  <a:solidFill>
                    <a:srgbClr val="000000"/>
                  </a:solidFill>
                  <a:latin typeface="Times New Roman" pitchFamily="18" charset="0"/>
                </a:rPr>
                <a:t>Inputs</a:t>
              </a:r>
            </a:p>
          </p:txBody>
        </p:sp>
      </p:grpSp>
      <p:grpSp>
        <p:nvGrpSpPr>
          <p:cNvPr id="3" name="Group 6"/>
          <p:cNvGrpSpPr>
            <a:grpSpLocks/>
          </p:cNvGrpSpPr>
          <p:nvPr/>
        </p:nvGrpSpPr>
        <p:grpSpPr bwMode="auto">
          <a:xfrm>
            <a:off x="5334000" y="1371600"/>
            <a:ext cx="4953000" cy="4470904"/>
            <a:chOff x="2400" y="1056"/>
            <a:chExt cx="3120" cy="2700"/>
          </a:xfrm>
        </p:grpSpPr>
        <p:sp>
          <p:nvSpPr>
            <p:cNvPr id="6150" name="Text Box 7"/>
            <p:cNvSpPr txBox="1">
              <a:spLocks noChangeArrowheads="1"/>
            </p:cNvSpPr>
            <p:nvPr/>
          </p:nvSpPr>
          <p:spPr bwMode="auto">
            <a:xfrm>
              <a:off x="3264" y="1470"/>
              <a:ext cx="2256" cy="2286"/>
            </a:xfrm>
            <a:prstGeom prst="rect">
              <a:avLst/>
            </a:prstGeom>
            <a:noFill/>
            <a:ln w="9525">
              <a:solidFill>
                <a:schemeClr val="tx1"/>
              </a:solidFill>
              <a:miter lim="800000"/>
              <a:headEnd/>
              <a:tailEnd/>
            </a:ln>
          </p:spPr>
          <p:txBody>
            <a:bodyPr wrap="square">
              <a:spAutoFit/>
            </a:bodyPr>
            <a:lstStyle/>
            <a:p>
              <a:pPr marL="233363" indent="-233363">
                <a:spcBef>
                  <a:spcPct val="50000"/>
                </a:spcBef>
                <a:buClr>
                  <a:srgbClr val="0066FF"/>
                </a:buClr>
                <a:buSzPct val="80000"/>
                <a:buFont typeface="+mj-lt"/>
                <a:buAutoNum type="arabicPeriod"/>
              </a:pPr>
              <a:r>
                <a:rPr lang="en-US" sz="2000" dirty="0">
                  <a:solidFill>
                    <a:srgbClr val="000000"/>
                  </a:solidFill>
                  <a:latin typeface="Times New Roman" pitchFamily="18" charset="0"/>
                </a:rPr>
                <a:t>Storage format (attribute data types)</a:t>
              </a:r>
            </a:p>
            <a:p>
              <a:pPr marL="233363" indent="-233363">
                <a:spcBef>
                  <a:spcPct val="50000"/>
                </a:spcBef>
                <a:buClr>
                  <a:srgbClr val="0066FF"/>
                </a:buClr>
                <a:buSzPct val="80000"/>
                <a:buFont typeface="+mj-lt"/>
                <a:buAutoNum type="arabicPeriod"/>
              </a:pPr>
              <a:r>
                <a:rPr lang="en-US" sz="2000" dirty="0">
                  <a:solidFill>
                    <a:srgbClr val="000000"/>
                  </a:solidFill>
                  <a:latin typeface="Times New Roman" pitchFamily="18" charset="0"/>
                </a:rPr>
                <a:t>Physical record descriptions (how to group attributes; doesn’t always match logical design)</a:t>
              </a:r>
            </a:p>
            <a:p>
              <a:pPr marL="233363" indent="-233363">
                <a:spcBef>
                  <a:spcPct val="50000"/>
                </a:spcBef>
                <a:buClr>
                  <a:srgbClr val="0066FF"/>
                </a:buClr>
                <a:buSzPct val="80000"/>
                <a:buFont typeface="+mj-lt"/>
                <a:buAutoNum type="arabicPeriod"/>
              </a:pPr>
              <a:r>
                <a:rPr lang="en-US" sz="2000" dirty="0">
                  <a:solidFill>
                    <a:srgbClr val="000000"/>
                  </a:solidFill>
                  <a:latin typeface="Times New Roman" pitchFamily="18" charset="0"/>
                </a:rPr>
                <a:t>File organizations</a:t>
              </a:r>
            </a:p>
            <a:p>
              <a:pPr marL="233363" indent="-233363">
                <a:spcBef>
                  <a:spcPct val="50000"/>
                </a:spcBef>
                <a:buClr>
                  <a:srgbClr val="0066FF"/>
                </a:buClr>
                <a:buSzPct val="80000"/>
                <a:buFont typeface="+mj-lt"/>
                <a:buAutoNum type="arabicPeriod"/>
              </a:pPr>
              <a:r>
                <a:rPr lang="en-US" sz="2000" dirty="0">
                  <a:solidFill>
                    <a:srgbClr val="000000"/>
                  </a:solidFill>
                  <a:latin typeface="Times New Roman" pitchFamily="18" charset="0"/>
                </a:rPr>
                <a:t>Indexes and database architectures</a:t>
              </a:r>
            </a:p>
            <a:p>
              <a:pPr marL="233363" indent="-233363">
                <a:spcBef>
                  <a:spcPct val="50000"/>
                </a:spcBef>
                <a:buClr>
                  <a:srgbClr val="0066FF"/>
                </a:buClr>
                <a:buSzPct val="80000"/>
                <a:buFont typeface="+mj-lt"/>
                <a:buAutoNum type="arabicPeriod"/>
              </a:pPr>
              <a:r>
                <a:rPr lang="en-US" sz="2000" dirty="0">
                  <a:solidFill>
                    <a:srgbClr val="000000"/>
                  </a:solidFill>
                  <a:latin typeface="Times New Roman" pitchFamily="18" charset="0"/>
                </a:rPr>
                <a:t>Query optimization</a:t>
              </a:r>
            </a:p>
          </p:txBody>
        </p:sp>
        <p:sp>
          <p:nvSpPr>
            <p:cNvPr id="6151" name="AutoShape 8"/>
            <p:cNvSpPr>
              <a:spLocks noChangeArrowheads="1"/>
            </p:cNvSpPr>
            <p:nvPr/>
          </p:nvSpPr>
          <p:spPr bwMode="auto">
            <a:xfrm>
              <a:off x="2400" y="2112"/>
              <a:ext cx="864" cy="768"/>
            </a:xfrm>
            <a:prstGeom prst="rightArrow">
              <a:avLst>
                <a:gd name="adj1" fmla="val 50000"/>
                <a:gd name="adj2" fmla="val 26563"/>
              </a:avLst>
            </a:prstGeom>
            <a:noFill/>
            <a:ln w="25400">
              <a:solidFill>
                <a:srgbClr val="002060"/>
              </a:solidFill>
              <a:miter lim="800000"/>
              <a:headEnd/>
              <a:tailEnd/>
            </a:ln>
          </p:spPr>
          <p:txBody>
            <a:bodyPr wrap="none" anchor="ctr"/>
            <a:lstStyle/>
            <a:p>
              <a:pPr algn="ctr">
                <a:spcBef>
                  <a:spcPct val="20000"/>
                </a:spcBef>
                <a:buClr>
                  <a:srgbClr val="0066FF"/>
                </a:buClr>
                <a:buSzPct val="80000"/>
                <a:buFont typeface="Wingdings" pitchFamily="2" charset="2"/>
                <a:buNone/>
              </a:pPr>
              <a:r>
                <a:rPr lang="en-US" sz="2400" dirty="0">
                  <a:solidFill>
                    <a:srgbClr val="000000"/>
                  </a:solidFill>
                  <a:latin typeface="Times New Roman" pitchFamily="18" charset="0"/>
                </a:rPr>
                <a:t>Leads to</a:t>
              </a:r>
            </a:p>
          </p:txBody>
        </p:sp>
        <p:sp>
          <p:nvSpPr>
            <p:cNvPr id="6152" name="Text Box 9"/>
            <p:cNvSpPr txBox="1">
              <a:spLocks noChangeArrowheads="1"/>
            </p:cNvSpPr>
            <p:nvPr/>
          </p:nvSpPr>
          <p:spPr bwMode="auto">
            <a:xfrm>
              <a:off x="3792" y="1056"/>
              <a:ext cx="1127" cy="365"/>
            </a:xfrm>
            <a:prstGeom prst="rect">
              <a:avLst/>
            </a:prstGeom>
            <a:noFill/>
            <a:ln w="9525">
              <a:noFill/>
              <a:miter lim="800000"/>
              <a:headEnd/>
              <a:tailEnd/>
            </a:ln>
          </p:spPr>
          <p:txBody>
            <a:bodyPr wrap="none">
              <a:spAutoFit/>
            </a:bodyPr>
            <a:lstStyle/>
            <a:p>
              <a:pPr>
                <a:spcBef>
                  <a:spcPct val="20000"/>
                </a:spcBef>
                <a:buClr>
                  <a:srgbClr val="0066FF"/>
                </a:buClr>
                <a:buSzPct val="80000"/>
                <a:buFont typeface="Wingdings" pitchFamily="2" charset="2"/>
                <a:buNone/>
              </a:pPr>
              <a:r>
                <a:rPr lang="en-US" sz="3200" dirty="0">
                  <a:solidFill>
                    <a:srgbClr val="000000"/>
                  </a:solidFill>
                  <a:latin typeface="Times New Roman" pitchFamily="18" charset="0"/>
                </a:rPr>
                <a:t>Decisions</a:t>
              </a:r>
            </a:p>
          </p:txBody>
        </p:sp>
      </p:grpSp>
      <p:sp>
        <p:nvSpPr>
          <p:cNvPr id="11" name="Title 10"/>
          <p:cNvSpPr>
            <a:spLocks noGrp="1"/>
          </p:cNvSpPr>
          <p:nvPr>
            <p:ph type="title"/>
          </p:nvPr>
        </p:nvSpPr>
        <p:spPr/>
        <p:txBody>
          <a:bodyPr/>
          <a:lstStyle/>
          <a:p>
            <a:r>
              <a:rPr lang="en-US" dirty="0"/>
              <a:t>Summary – Physical Design Process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Academic Literature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1628</TotalTime>
  <Words>3573</Words>
  <Application>Microsoft Office PowerPoint</Application>
  <PresentationFormat>Widescreen</PresentationFormat>
  <Paragraphs>506</Paragraphs>
  <Slides>63</Slides>
  <Notes>56</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63</vt:i4>
      </vt:variant>
    </vt:vector>
  </HeadingPairs>
  <TitlesOfParts>
    <vt:vector size="78" baseType="lpstr">
      <vt:lpstr>Arial</vt:lpstr>
      <vt:lpstr>Bookman Old Style</vt:lpstr>
      <vt:lpstr>Calibri</vt:lpstr>
      <vt:lpstr>Euphemia</vt:lpstr>
      <vt:lpstr>Gill Sans MT</vt:lpstr>
      <vt:lpstr>Noto Sans Symbols</vt:lpstr>
      <vt:lpstr>PalatinoLTStd-Roman</vt:lpstr>
      <vt:lpstr>Plantagenet Cherokee</vt:lpstr>
      <vt:lpstr>Tahoma</vt:lpstr>
      <vt:lpstr>Times New Roman</vt:lpstr>
      <vt:lpstr>Wingdings</vt:lpstr>
      <vt:lpstr>Wingdings 2</vt:lpstr>
      <vt:lpstr>Wingdings 3</vt:lpstr>
      <vt:lpstr>Origin</vt:lpstr>
      <vt:lpstr>Academic Literature 16x9</vt:lpstr>
      <vt:lpstr>Chapter 8: Physical Database Design and Performance</vt:lpstr>
      <vt:lpstr>Part 1: Objectives</vt:lpstr>
      <vt:lpstr>Part 2: Objectives</vt:lpstr>
      <vt:lpstr>Part 1: Physical Database Design</vt:lpstr>
      <vt:lpstr>Physical Database Design</vt:lpstr>
      <vt:lpstr>Physical Database Design and Regulatory Compliance</vt:lpstr>
      <vt:lpstr>Information Needed for Physical Design</vt:lpstr>
      <vt:lpstr>Key Decisions in Physical Database Design</vt:lpstr>
      <vt:lpstr>Summary – Physical Design Process</vt:lpstr>
      <vt:lpstr> Decision 1: Designing Fields</vt:lpstr>
      <vt:lpstr>Designing Fields (Choosing storage formats for attributes)</vt:lpstr>
      <vt:lpstr>Choosing Data Types</vt:lpstr>
      <vt:lpstr>Field Data Integrity – Examples ???</vt:lpstr>
      <vt:lpstr>Handling Missing Data</vt:lpstr>
      <vt:lpstr>Decision 2: Designing Physical Records</vt:lpstr>
      <vt:lpstr>Designing Physical Records</vt:lpstr>
      <vt:lpstr>Denormalization</vt:lpstr>
      <vt:lpstr>Benefits and Risks of Denormalization</vt:lpstr>
      <vt:lpstr>Common Denormalization Opportunities</vt:lpstr>
      <vt:lpstr>Figure 8-3: A possible denormalization situation: two entities with one-to-one relationship</vt:lpstr>
      <vt:lpstr>Figure 8-4: A possible denormalization situation: a many-to-many relationship with non-key attributes</vt:lpstr>
      <vt:lpstr>Figure 8-5: A possible denormalization situation: reference data</vt:lpstr>
      <vt:lpstr>Caution with Denormalization</vt:lpstr>
      <vt:lpstr>Partitioning</vt:lpstr>
      <vt:lpstr>Partitioning Pros and Cons</vt:lpstr>
      <vt:lpstr>Decision 3: Designing Physical Files</vt:lpstr>
      <vt:lpstr>Designing Physical Files</vt:lpstr>
      <vt:lpstr>Types of file organizations</vt:lpstr>
      <vt:lpstr>Type 1: Sequential File Organization</vt:lpstr>
      <vt:lpstr>Type 2: Indexed File Organizations</vt:lpstr>
      <vt:lpstr>Figure 8-7b. An Example of Indexed File Organization</vt:lpstr>
      <vt:lpstr>Type 3: Hashed File Organization</vt:lpstr>
      <vt:lpstr>PowerPoint Presentation</vt:lpstr>
      <vt:lpstr>Clustering Files</vt:lpstr>
      <vt:lpstr>Join Indexes: speed up join operations</vt:lpstr>
      <vt:lpstr>Join Indexes – Example 1</vt:lpstr>
      <vt:lpstr>Join Indexes – Example 2</vt:lpstr>
      <vt:lpstr>Decision 4: Selecting Structures for Storing and Connecting files</vt:lpstr>
      <vt:lpstr>Rules for Using Indexes</vt:lpstr>
      <vt:lpstr>Rules for Using Indexes (cont.)</vt:lpstr>
      <vt:lpstr>Unique and Non unique Indexes</vt:lpstr>
      <vt:lpstr>Decision 5: Query Optimization</vt:lpstr>
      <vt:lpstr>Query Optimization</vt:lpstr>
      <vt:lpstr>Part 2: Database Security, Backup, and Recovery</vt:lpstr>
      <vt:lpstr>Database Software Security Features</vt:lpstr>
      <vt:lpstr>Views</vt:lpstr>
      <vt:lpstr>Integrity Controls</vt:lpstr>
      <vt:lpstr>Authorization Rules</vt:lpstr>
      <vt:lpstr>Figure 8-10 Implementing Authorization Rules</vt:lpstr>
      <vt:lpstr>Basic Two-Key Encryption</vt:lpstr>
      <vt:lpstr>Authentication Schemes (1 of 2)</vt:lpstr>
      <vt:lpstr>Authentication Schemes (2 of 2)</vt:lpstr>
      <vt:lpstr>Database Backup and Recovery</vt:lpstr>
      <vt:lpstr>Back-up Facilities</vt:lpstr>
      <vt:lpstr>Journalizing Facilities</vt:lpstr>
      <vt:lpstr>Figure 8-13 Database Audit Trail</vt:lpstr>
      <vt:lpstr>Checkpoint Facilities</vt:lpstr>
      <vt:lpstr>Recovery Manager</vt:lpstr>
      <vt:lpstr>Figure 8-14 Basic Recovery Techniques – Rollback</vt:lpstr>
      <vt:lpstr>Figure 8-14 Basic Recovery Techniques - Rollforward</vt:lpstr>
      <vt:lpstr>Responses to Database Failures (1 of 2)</vt:lpstr>
      <vt:lpstr>Responses to Database Failures (2 of 2)</vt:lpstr>
      <vt:lpstr>Disaster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Database Environment and Development Process</dc:title>
  <dc:creator>Haiyan Huang</dc:creator>
  <cp:lastModifiedBy>Huang, Haiyan</cp:lastModifiedBy>
  <cp:revision>123</cp:revision>
  <dcterms:created xsi:type="dcterms:W3CDTF">2012-09-04T03:59:34Z</dcterms:created>
  <dcterms:modified xsi:type="dcterms:W3CDTF">2022-11-22T17:11:37Z</dcterms:modified>
</cp:coreProperties>
</file>