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 id="2147483648" r:id="rId2"/>
  </p:sldMasterIdLst>
  <p:notesMasterIdLst>
    <p:notesMasterId r:id="rId23"/>
  </p:notesMasterIdLst>
  <p:sldIdLst>
    <p:sldId id="325" r:id="rId3"/>
    <p:sldId id="258" r:id="rId4"/>
    <p:sldId id="303" r:id="rId5"/>
    <p:sldId id="304" r:id="rId6"/>
    <p:sldId id="305" r:id="rId7"/>
    <p:sldId id="306" r:id="rId8"/>
    <p:sldId id="308" r:id="rId9"/>
    <p:sldId id="310" r:id="rId10"/>
    <p:sldId id="311" r:id="rId11"/>
    <p:sldId id="312" r:id="rId12"/>
    <p:sldId id="313" r:id="rId13"/>
    <p:sldId id="314" r:id="rId14"/>
    <p:sldId id="316" r:id="rId15"/>
    <p:sldId id="317" r:id="rId16"/>
    <p:sldId id="318" r:id="rId17"/>
    <p:sldId id="319" r:id="rId18"/>
    <p:sldId id="320" r:id="rId19"/>
    <p:sldId id="321" r:id="rId20"/>
    <p:sldId id="323" r:id="rId21"/>
    <p:sldId id="3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228" y="11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421F2B-82AA-43A0-AC16-B0E1C4F766C3}" type="datetimeFigureOut">
              <a:rPr lang="en-US" smtClean="0"/>
              <a:pPr/>
              <a:t>11/29/2022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9AE5A-AC5D-43DA-86D5-D58F1BC3AD95}" type="slidenum">
              <a:rPr lang="en-US" smtClean="0"/>
              <a:pPr/>
              <a:t>‹#›</a:t>
            </a:fld>
            <a:endParaRPr lang="en-US" dirty="0"/>
          </a:p>
        </p:txBody>
      </p:sp>
    </p:spTree>
    <p:extLst>
      <p:ext uri="{BB962C8B-B14F-4D97-AF65-F5344CB8AC3E}">
        <p14:creationId xmlns:p14="http://schemas.microsoft.com/office/powerpoint/2010/main" val="232662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cap="none" baseline="0" dirty="0">
              <a:solidFill>
                <a:schemeClr val="tx1"/>
              </a:solidFill>
              <a:latin typeface="Times New Roman" pitchFamily="18" charset="0"/>
              <a:ea typeface="Arial"/>
              <a:cs typeface="Arial" charset="0"/>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600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There are many factors that can result in poor</a:t>
            </a:r>
            <a:r>
              <a:rPr lang="en-US" altLang="en-US" baseline="0" dirty="0"/>
              <a:t> quality data. Some data comes from external sources, and if these are not pre-screened you can get the GIGO effect. </a:t>
            </a:r>
          </a:p>
          <a:p>
            <a:pPr eaLnBrk="1" hangingPunct="1"/>
            <a:endParaRPr lang="en-US" altLang="en-US" baseline="0" dirty="0"/>
          </a:p>
          <a:p>
            <a:pPr eaLnBrk="1" hangingPunct="1"/>
            <a:r>
              <a:rPr lang="en-US" altLang="en-US" baseline="0" dirty="0"/>
              <a:t>Recall also that the old, traditional file processing approach resulted in duplication of data and loss of integrity.</a:t>
            </a:r>
          </a:p>
          <a:p>
            <a:pPr eaLnBrk="1" hangingPunct="1"/>
            <a:endParaRPr lang="en-US" altLang="en-US" baseline="0" dirty="0"/>
          </a:p>
          <a:p>
            <a:pPr eaLnBrk="1" hangingPunct="1"/>
            <a:r>
              <a:rPr lang="en-US" altLang="en-US" baseline="0" dirty="0"/>
              <a:t>Even with well-designed databases, bad data can be entered by users. So applications should include validation checks.</a:t>
            </a:r>
          </a:p>
          <a:p>
            <a:pPr eaLnBrk="1" hangingPunct="1"/>
            <a:endParaRPr lang="en-US" altLang="en-US" baseline="0" dirty="0"/>
          </a:p>
          <a:p>
            <a:r>
              <a:rPr lang="en-US" sz="1200" b="0" i="0" u="none" strike="noStrike" kern="1200" cap="none" baseline="0" dirty="0">
                <a:solidFill>
                  <a:schemeClr val="tx1"/>
                </a:solidFill>
                <a:latin typeface="Times New Roman" pitchFamily="18" charset="0"/>
                <a:ea typeface="Arial"/>
                <a:cs typeface="Arial" charset="0"/>
                <a:sym typeface="Arial"/>
              </a:rPr>
              <a:t>For a variety of reasons, many organizations simply have not made the commitment or invested the resources to improve their data quality. Some organizations are simply in denial about having problems with data quality. Others realize they have a problem but fear that the solution will be too costly or that they cannot quantify the return on investment. The situation is getting better but there’s still lots of improvement needed.</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69612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An audit will thoroughly review all process controls on data entry and maintenance. Procedures for changing sensitive data should likely involve actions by at least two people with separated duties and responsibilities. Primary keys and important financial data fall into this category. Proper edit checks should be defined and implemented for all fields.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5321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Data stewardship is a role, not a job; as such, data stewards do not own the data, and data stewards usually have other duties inside and usually outside the data administration area.</a:t>
            </a:r>
            <a:endParaRPr lang="en-US" dirty="0"/>
          </a:p>
          <a:p>
            <a:endParaRPr lang="en-US" dirty="0"/>
          </a:p>
          <a:p>
            <a:r>
              <a:rPr lang="en-US" dirty="0"/>
              <a:t>However, many businesses are beginning to establish a new role, sometimes called chief data officer</a:t>
            </a:r>
            <a:r>
              <a:rPr lang="en-US" baseline="0" dirty="0"/>
              <a:t> (CDO). This is </a:t>
            </a:r>
            <a:r>
              <a:rPr lang="en-US" sz="1200" b="0" i="0" u="none" strike="noStrike" kern="1200" cap="none" baseline="0" dirty="0">
                <a:solidFill>
                  <a:schemeClr val="tx1"/>
                </a:solidFill>
                <a:latin typeface="Times New Roman" pitchFamily="18" charset="0"/>
                <a:ea typeface="Arial"/>
                <a:cs typeface="Arial" charset="0"/>
                <a:sym typeface="Arial"/>
              </a:rPr>
              <a:t>an executive-level position accountable for all data-related activities in the enterprise.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24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30107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a:t>
            </a:r>
            <a:r>
              <a:rPr lang="en-US" altLang="en-US" baseline="0" dirty="0"/>
              <a:t> data modeling and design principles we learned in Chapters 2 through 4 are particularly relevant here.</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9700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TQM balances a focus on the customer satisfaction and the data resource (which is the product or service of concern). TQM results in decreased costs, increased profits, and reduced risks. </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Recall the seven characteristics of data quality: uniqueness, accuracy, consistency, completeness, timeliness, currency, conformance, and referential integrity. Data quality is in the eye of the beholder, so the right mix of these seven characteristics will depend on data users of a particular organization.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4012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System</a:t>
            </a:r>
            <a:r>
              <a:rPr lang="en-US" altLang="en-US" baseline="0" dirty="0"/>
              <a:t> administrators are responsible for maximizing availability. Here are some of the things that they do to accomplish this.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3933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Certain categories of data are referenced more frequently than others across the enterprise in operational and analytical systems. The challenge for an organization is to ensure that all applications that use common data from these areas, such as customer, product, or employee, have a “single source of truth” they can use. Sometimes this is called a “golden record”, but no one source system contains the golden record of ALL relevant facts about the particular subject. </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For example, customer data could be spread across CRM, billing, ERP, and sales tables or databases. MDM </a:t>
            </a:r>
            <a:r>
              <a:rPr lang="en-US" sz="1200" b="0" i="0" u="none" strike="noStrike" kern="1200" cap="none" baseline="0" dirty="0">
                <a:solidFill>
                  <a:schemeClr val="tx1"/>
                </a:solidFill>
                <a:latin typeface="Times New Roman" pitchFamily="18" charset="0"/>
                <a:ea typeface="Arial"/>
                <a:cs typeface="Arial" charset="0"/>
                <a:sym typeface="Arial"/>
              </a:rPr>
              <a:t>determines the best source for each piece of data (e.g., customer address or name) and makes sure that all applications reference the same virtual “golden record.”</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These three main architectures are the most common means of accomplishing MDM.</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75728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93700" y="692150"/>
            <a:ext cx="6070600" cy="3416300"/>
          </a:xfrm>
          <a:ln/>
        </p:spPr>
      </p:sp>
      <p:sp>
        <p:nvSpPr>
          <p:cNvPr id="46083"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207298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93700" y="692150"/>
            <a:ext cx="6070600"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These are two different roles. One is more managerial and the other is more technical.</a:t>
            </a:r>
          </a:p>
        </p:txBody>
      </p:sp>
    </p:spTree>
    <p:extLst>
      <p:ext uri="{BB962C8B-B14F-4D97-AF65-F5344CB8AC3E}">
        <p14:creationId xmlns:p14="http://schemas.microsoft.com/office/powerpoint/2010/main" val="2179676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393700" y="692150"/>
            <a:ext cx="6070600"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Many of these have to do with tasks related to governance. </a:t>
            </a:r>
          </a:p>
          <a:p>
            <a:pPr eaLnBrk="1" hangingPunct="1"/>
            <a:endParaRPr lang="en-US" altLang="en-US" dirty="0"/>
          </a:p>
        </p:txBody>
      </p:sp>
    </p:spTree>
    <p:extLst>
      <p:ext uri="{BB962C8B-B14F-4D97-AF65-F5344CB8AC3E}">
        <p14:creationId xmlns:p14="http://schemas.microsoft.com/office/powerpoint/2010/main" val="218635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393700" y="692150"/>
            <a:ext cx="6070600"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 database administrator</a:t>
            </a:r>
            <a:r>
              <a:rPr lang="en-US" altLang="en-US" baseline="0" dirty="0"/>
              <a:t> will typically use database administration tools for tuning, security management, and backup/recovery. These tools are also useful for logical and physical database design.</a:t>
            </a:r>
            <a:endParaRPr lang="en-US" altLang="en-US" dirty="0"/>
          </a:p>
        </p:txBody>
      </p:sp>
    </p:spTree>
    <p:extLst>
      <p:ext uri="{BB962C8B-B14F-4D97-AF65-F5344CB8AC3E}">
        <p14:creationId xmlns:p14="http://schemas.microsoft.com/office/powerpoint/2010/main" val="198387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393700" y="692150"/>
            <a:ext cx="6070600"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938096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99AE5A-AC5D-43DA-86D5-D58F1BC3AD95}" type="slidenum">
              <a:rPr lang="en-US" smtClean="0"/>
              <a:pPr/>
              <a:t>7</a:t>
            </a:fld>
            <a:endParaRPr lang="en-US" dirty="0"/>
          </a:p>
        </p:txBody>
      </p:sp>
    </p:spTree>
    <p:extLst>
      <p:ext uri="{BB962C8B-B14F-4D97-AF65-F5344CB8AC3E}">
        <p14:creationId xmlns:p14="http://schemas.microsoft.com/office/powerpoint/2010/main" val="16250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72943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Uniqueness means that each entity exists no more than once within the database, and there is a key that can be used to uniquely access each entity. That’s one of the reasons we have primary keys in database tables.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Accuracy means the degree to which data correctly represents the real-life objects it models. Data must be both accurate and precise enough for their intended use.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Consistency means that values for data in one data set (database) are in agreement with the values for related data in another data set (database). This is aided within a single database through sound logical design of well-structured normalized databases, such as what we discussed in Chapter 4. But remember that a company may have many databases, so consistency between databases is also important.</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Completeness refers to data having assigned values if they need to have values. The NOT NULL domain constraints help to ensure this.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855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5E872B90-2D74-45ED-8BA3-6ED40E2F94A8}" type="datetime1">
              <a:rPr lang="en-US" smtClean="0"/>
              <a:t>11/29/2022</a:t>
            </a:fld>
            <a:endParaRPr lang="en-US" dirty="0"/>
          </a:p>
        </p:txBody>
      </p:sp>
      <p:sp>
        <p:nvSpPr>
          <p:cNvPr id="17" name="Footer Placeholder 16"/>
          <p:cNvSpPr>
            <a:spLocks noGrp="1"/>
          </p:cNvSpPr>
          <p:nvPr>
            <p:ph type="ftr" sz="quarter" idx="11"/>
          </p:nvPr>
        </p:nvSpPr>
        <p:spPr>
          <a:xfrm>
            <a:off x="3864864" y="6355080"/>
            <a:ext cx="4632960" cy="365760"/>
          </a:xfrm>
        </p:spPr>
        <p:txBody>
          <a:bodyPr/>
          <a:lstStyle/>
          <a:p>
            <a:endParaRPr lang="en-US" dirty="0"/>
          </a:p>
        </p:txBody>
      </p:sp>
      <p:sp>
        <p:nvSpPr>
          <p:cNvPr id="29" name="Slide Number Placeholder 28"/>
          <p:cNvSpPr>
            <a:spLocks noGrp="1"/>
          </p:cNvSpPr>
          <p:nvPr>
            <p:ph type="sldNum" sz="quarter" idx="12"/>
          </p:nvPr>
        </p:nvSpPr>
        <p:spPr>
          <a:xfrm>
            <a:off x="10363200" y="6324600"/>
            <a:ext cx="1625600" cy="365760"/>
          </a:xfrm>
        </p:spPr>
        <p:txBody>
          <a:bodyPr/>
          <a:lstStyle>
            <a:lvl1pPr algn="r">
              <a:defRPr/>
            </a:lvl1pPr>
          </a:lstStyle>
          <a:p>
            <a:fld id="{071DE0AD-30A8-425B-8EBD-46AC8D5F46B1}"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47690-4858-4D16-9B6F-09D495C8CF7D}"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1DE0AD-30A8-425B-8EBD-46AC8D5F46B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BC479A-FB25-4E88-9DBB-6FEA8D5A6517}"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1DE0AD-30A8-425B-8EBD-46AC8D5F46B1}"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381000"/>
            <a:ext cx="109728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sldNum" sz="quarter" idx="10"/>
          </p:nvPr>
        </p:nvSpPr>
        <p:spPr>
          <a:ln/>
        </p:spPr>
        <p:txBody>
          <a:bodyPr/>
          <a:lstStyle>
            <a:lvl1pPr>
              <a:defRPr/>
            </a:lvl1pPr>
          </a:lstStyle>
          <a:p>
            <a:pPr>
              <a:defRPr/>
            </a:pPr>
            <a:fld id="{3BC2431E-AEAA-4404-9B52-20533CA5D578}"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9263AFB-2B91-4D84-9B8E-FF53D54B6CEF}"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50400" y="6324600"/>
            <a:ext cx="2438400" cy="365760"/>
          </a:xfrm>
        </p:spPr>
        <p:txBody>
          <a:bodyPr/>
          <a:lstStyle>
            <a:lvl1pPr algn="r">
              <a:defRPr/>
            </a:lvl1pPr>
          </a:lstStyle>
          <a:p>
            <a:fld id="{071DE0AD-30A8-425B-8EBD-46AC8D5F46B1}"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2C544FDA-BF6E-4DC2-A695-E402531996D2}" type="datetime1">
              <a:rPr lang="en-US" smtClean="0"/>
              <a:t>11/29/2022</a:t>
            </a:fld>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071DE0AD-30A8-425B-8EBD-46AC8D5F46B1}"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159AEEF-0057-4471-9BC8-3E044A70F966}" type="datetime1">
              <a:rPr lang="en-US" smtClean="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1DE0AD-30A8-425B-8EBD-46AC8D5F46B1}"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A2553E4-4C3D-4927-B4B4-F064EAA8B70A}" type="datetime1">
              <a:rPr lang="en-US" smtClean="0"/>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1DE0AD-30A8-425B-8EBD-46AC8D5F46B1}"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01891F9-C87B-4F44-8A06-01D3C40AF262}" type="datetime1">
              <a:rPr lang="en-US" smtClean="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1DE0AD-30A8-425B-8EBD-46AC8D5F46B1}"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945E9-94BE-444D-BDA8-FE66E2EAE669}" type="datetime1">
              <a:rPr lang="en-US" smtClean="0"/>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1DE0AD-30A8-425B-8EBD-46AC8D5F46B1}" type="slidenum">
              <a:rPr lang="en-US" smtClean="0"/>
              <a:pPr/>
              <a:t>‹#›</a:t>
            </a:fld>
            <a:endParaRPr lang="en-US" dirty="0"/>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D08FF2-7E4A-4EDE-A9FB-DC38E07880C5}" type="datetime1">
              <a:rPr lang="en-US" smtClean="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1DE0AD-30A8-425B-8EBD-46AC8D5F46B1}"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BA0B5B0-1634-46C8-BD16-4D83D7D8301B}" type="datetime1">
              <a:rPr lang="en-US" smtClean="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1DE0AD-30A8-425B-8EBD-46AC8D5F46B1}"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ED8BA46B-5FCD-4BC2-9437-6883C01D9C14}" type="datetime1">
              <a:rPr lang="en-US" smtClean="0"/>
              <a:t>11/29/2022</a:t>
            </a:fld>
            <a:endParaRPr lang="en-US" dirty="0"/>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9347200" y="6324600"/>
            <a:ext cx="2641600" cy="365760"/>
          </a:xfrm>
          <a:prstGeom prst="rect">
            <a:avLst/>
          </a:prstGeom>
        </p:spPr>
        <p:txBody>
          <a:bodyPr vert="horz"/>
          <a:lstStyle>
            <a:lvl1pPr algn="r" eaLnBrk="1" latinLnBrk="0" hangingPunct="1">
              <a:defRPr kumimoji="0" sz="1400">
                <a:solidFill>
                  <a:schemeClr val="tx2"/>
                </a:solidFill>
              </a:defRPr>
            </a:lvl1pPr>
          </a:lstStyle>
          <a:p>
            <a:fld id="{071DE0AD-30A8-425B-8EBD-46AC8D5F46B1}"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FB7E587B-12F4-4C99-859E-F35377D59A2D}" type="datetime1">
              <a:rPr lang="en-US" smtClean="0"/>
              <a:t>11/29/2022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6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65760" y="2292094"/>
            <a:ext cx="6473190" cy="2219691"/>
          </a:xfrm>
        </p:spPr>
        <p:txBody>
          <a:bodyPr anchor="ctr">
            <a:normAutofit/>
          </a:bodyPr>
          <a:lstStyle/>
          <a:p>
            <a:r>
              <a:rPr lang="en-US" sz="3600" dirty="0">
                <a:solidFill>
                  <a:srgbClr val="000000"/>
                </a:solidFill>
                <a:effectLst>
                  <a:outerShdw blurRad="38100" dist="38100" dir="2700000" algn="tl">
                    <a:srgbClr val="FFFFFF"/>
                  </a:outerShdw>
                </a:effectLst>
              </a:rPr>
              <a:t>Chapter 12:</a:t>
            </a:r>
            <a:br>
              <a:rPr lang="en-US" sz="3600" dirty="0">
                <a:solidFill>
                  <a:srgbClr val="000000"/>
                </a:solidFill>
                <a:effectLst>
                  <a:outerShdw blurRad="38100" dist="38100" dir="2700000" algn="tl">
                    <a:srgbClr val="FFFFFF"/>
                  </a:outerShdw>
                </a:effectLst>
              </a:rPr>
            </a:br>
            <a:r>
              <a:rPr lang="en-US" sz="3600" dirty="0">
                <a:solidFill>
                  <a:srgbClr val="000000"/>
                </a:solidFill>
                <a:effectLst>
                  <a:outerShdw blurRad="38100" dist="38100" dir="2700000" algn="tl">
                    <a:srgbClr val="FFFFFF"/>
                  </a:outerShdw>
                </a:effectLst>
              </a:rPr>
              <a:t>Data and Database Administration</a:t>
            </a:r>
            <a:endParaRPr lang="en-US" sz="3600" dirty="0"/>
          </a:p>
        </p:txBody>
      </p:sp>
      <p:sp>
        <p:nvSpPr>
          <p:cNvPr id="7" name="Subtitle 6"/>
          <p:cNvSpPr>
            <a:spLocks noGrp="1"/>
          </p:cNvSpPr>
          <p:nvPr>
            <p:ph type="subTitle" idx="1"/>
          </p:nvPr>
        </p:nvSpPr>
        <p:spPr>
          <a:xfrm>
            <a:off x="365760" y="4511784"/>
            <a:ext cx="6473190" cy="955565"/>
          </a:xfrm>
        </p:spPr>
        <p:txBody>
          <a:bodyPr/>
          <a:lstStyle/>
          <a:p>
            <a:r>
              <a:rPr lang="en-US" dirty="0"/>
              <a:t>Modern Database Management</a:t>
            </a:r>
          </a:p>
        </p:txBody>
      </p:sp>
      <p:pic>
        <p:nvPicPr>
          <p:cNvPr id="16" name="Picture Placeholder 15" descr="A picture containing computer, computer&#10;&#10;Description automatically generated">
            <a:extLst>
              <a:ext uri="{FF2B5EF4-FFF2-40B4-BE49-F238E27FC236}">
                <a16:creationId xmlns:a16="http://schemas.microsoft.com/office/drawing/2014/main" id="{BB39322B-12BB-47B0-9922-27F68535BE0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561" r="3561"/>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Quality Data (Cont.)</a:t>
            </a:r>
            <a:endParaRPr lang="en-US" sz="2000" dirty="0"/>
          </a:p>
        </p:txBody>
      </p:sp>
      <p:sp>
        <p:nvSpPr>
          <p:cNvPr id="3" name="Text Placeholder 2"/>
          <p:cNvSpPr>
            <a:spLocks noGrp="1"/>
          </p:cNvSpPr>
          <p:nvPr>
            <p:ph type="body" idx="1"/>
          </p:nvPr>
        </p:nvSpPr>
        <p:spPr/>
        <p:txBody>
          <a:bodyPr>
            <a:normAutofit/>
          </a:bodyPr>
          <a:lstStyle/>
          <a:p>
            <a:pPr eaLnBrk="1" hangingPunct="1"/>
            <a:r>
              <a:rPr lang="en-US" altLang="en-US" sz="2400" dirty="0"/>
              <a:t>Timeliness</a:t>
            </a:r>
          </a:p>
          <a:p>
            <a:pPr lvl="1"/>
            <a:r>
              <a:rPr lang="en-US" sz="2400" dirty="0">
                <a:solidFill>
                  <a:schemeClr val="tx1"/>
                </a:solidFill>
                <a:cs typeface="Arial" charset="0"/>
              </a:rPr>
              <a:t>Data is available when it is needed without excessive delays</a:t>
            </a:r>
            <a:endParaRPr lang="en-US" altLang="en-US" sz="2400" dirty="0"/>
          </a:p>
          <a:p>
            <a:pPr eaLnBrk="1" hangingPunct="1"/>
            <a:r>
              <a:rPr lang="en-US" altLang="en-US" sz="2400" dirty="0"/>
              <a:t>Currency</a:t>
            </a:r>
          </a:p>
          <a:p>
            <a:pPr lvl="1"/>
            <a:r>
              <a:rPr lang="en-US" sz="2400" dirty="0">
                <a:solidFill>
                  <a:schemeClr val="tx1"/>
                </a:solidFill>
                <a:cs typeface="Arial" charset="0"/>
              </a:rPr>
              <a:t>Data is recent enough to be useful</a:t>
            </a:r>
            <a:endParaRPr lang="en-US" altLang="en-US" sz="2400" dirty="0"/>
          </a:p>
          <a:p>
            <a:pPr eaLnBrk="1" hangingPunct="1"/>
            <a:r>
              <a:rPr lang="en-US" altLang="en-US" sz="2400" dirty="0"/>
              <a:t>Conformance</a:t>
            </a:r>
          </a:p>
          <a:p>
            <a:pPr lvl="1"/>
            <a:r>
              <a:rPr lang="en-US" sz="2400" dirty="0">
                <a:solidFill>
                  <a:schemeClr val="tx1"/>
                </a:solidFill>
                <a:cs typeface="Arial" charset="0"/>
              </a:rPr>
              <a:t>Data is stored, exchanged, or presented in a format as specified by their metadata</a:t>
            </a:r>
          </a:p>
          <a:p>
            <a:r>
              <a:rPr lang="en-US" altLang="en-US" sz="2400" dirty="0"/>
              <a:t>Referential integrity</a:t>
            </a:r>
          </a:p>
          <a:p>
            <a:pPr lvl="1"/>
            <a:r>
              <a:rPr lang="en-US" sz="2400" dirty="0">
                <a:solidFill>
                  <a:schemeClr val="tx1"/>
                </a:solidFill>
                <a:cs typeface="Arial" charset="0"/>
              </a:rPr>
              <a:t>Data that refer to other data are unique and satisfy requirements to exist</a:t>
            </a:r>
          </a:p>
        </p:txBody>
      </p:sp>
      <p:sp>
        <p:nvSpPr>
          <p:cNvPr id="4" name="Slide Number Placeholder 3"/>
          <p:cNvSpPr>
            <a:spLocks noGrp="1"/>
          </p:cNvSpPr>
          <p:nvPr>
            <p:ph type="sldNum" sz="quarter" idx="12"/>
          </p:nvPr>
        </p:nvSpPr>
        <p:spPr/>
        <p:txBody>
          <a:bodyPr/>
          <a:lstStyle/>
          <a:p>
            <a:fld id="{071DE0AD-30A8-425B-8EBD-46AC8D5F46B1}" type="slidenum">
              <a:rPr lang="en-US" smtClean="0"/>
              <a:pPr/>
              <a:t>10</a:t>
            </a:fld>
            <a:endParaRPr lang="en-US" dirty="0"/>
          </a:p>
        </p:txBody>
      </p:sp>
    </p:spTree>
    <p:extLst>
      <p:ext uri="{BB962C8B-B14F-4D97-AF65-F5344CB8AC3E}">
        <p14:creationId xmlns:p14="http://schemas.microsoft.com/office/powerpoint/2010/main" val="15829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Deteriorated Data Quality</a:t>
            </a:r>
          </a:p>
        </p:txBody>
      </p:sp>
      <p:sp>
        <p:nvSpPr>
          <p:cNvPr id="3" name="Text Placeholder 2"/>
          <p:cNvSpPr>
            <a:spLocks noGrp="1"/>
          </p:cNvSpPr>
          <p:nvPr>
            <p:ph type="body" idx="1"/>
          </p:nvPr>
        </p:nvSpPr>
        <p:spPr/>
        <p:txBody>
          <a:bodyPr/>
          <a:lstStyle/>
          <a:p>
            <a:pPr eaLnBrk="1" hangingPunct="1"/>
            <a:r>
              <a:rPr lang="en-US" altLang="en-US" sz="2400" dirty="0"/>
              <a:t>External data sources</a:t>
            </a:r>
          </a:p>
          <a:p>
            <a:pPr lvl="1" eaLnBrk="1" hangingPunct="1"/>
            <a:r>
              <a:rPr lang="en-US" altLang="en-US" sz="2400" dirty="0"/>
              <a:t>Lack of control over data quality</a:t>
            </a:r>
          </a:p>
          <a:p>
            <a:pPr eaLnBrk="1" hangingPunct="1"/>
            <a:r>
              <a:rPr lang="en-US" altLang="en-US" sz="2400" dirty="0"/>
              <a:t>Redundant data storage and inconsistent metadata</a:t>
            </a:r>
          </a:p>
          <a:p>
            <a:pPr lvl="1" eaLnBrk="1" hangingPunct="1"/>
            <a:r>
              <a:rPr lang="en-US" altLang="en-US" sz="2400" dirty="0"/>
              <a:t>Proliferation of databases with uncontrolled redundancy and metadata</a:t>
            </a:r>
          </a:p>
          <a:p>
            <a:pPr eaLnBrk="1" hangingPunct="1"/>
            <a:r>
              <a:rPr lang="en-US" altLang="en-US" sz="2400" dirty="0"/>
              <a:t>Data entry</a:t>
            </a:r>
          </a:p>
          <a:p>
            <a:pPr lvl="1" eaLnBrk="1" hangingPunct="1"/>
            <a:r>
              <a:rPr lang="en-US" altLang="en-US" sz="2400" dirty="0"/>
              <a:t>Poor data capture controls</a:t>
            </a:r>
          </a:p>
          <a:p>
            <a:pPr eaLnBrk="1" hangingPunct="1"/>
            <a:r>
              <a:rPr lang="en-US" altLang="en-US" sz="2400" dirty="0"/>
              <a:t>Lack of organizational commitment</a:t>
            </a:r>
          </a:p>
          <a:p>
            <a:pPr lvl="1" eaLnBrk="1" hangingPunct="1"/>
            <a:r>
              <a:rPr lang="en-US" altLang="en-US" sz="2400" dirty="0"/>
              <a:t>Not recognizing poor data quality as an organizational issue</a:t>
            </a:r>
          </a:p>
        </p:txBody>
      </p:sp>
      <p:sp>
        <p:nvSpPr>
          <p:cNvPr id="4" name="Slide Number Placeholder 3"/>
          <p:cNvSpPr>
            <a:spLocks noGrp="1"/>
          </p:cNvSpPr>
          <p:nvPr>
            <p:ph type="sldNum" sz="quarter" idx="12"/>
          </p:nvPr>
        </p:nvSpPr>
        <p:spPr/>
        <p:txBody>
          <a:bodyPr/>
          <a:lstStyle/>
          <a:p>
            <a:fld id="{071DE0AD-30A8-425B-8EBD-46AC8D5F46B1}" type="slidenum">
              <a:rPr lang="en-US" smtClean="0"/>
              <a:pPr/>
              <a:t>11</a:t>
            </a:fld>
            <a:endParaRPr lang="en-US" dirty="0"/>
          </a:p>
        </p:txBody>
      </p:sp>
    </p:spTree>
    <p:extLst>
      <p:ext uri="{BB962C8B-B14F-4D97-AF65-F5344CB8AC3E}">
        <p14:creationId xmlns:p14="http://schemas.microsoft.com/office/powerpoint/2010/main" val="190717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Data Quality Improvement</a:t>
            </a:r>
          </a:p>
        </p:txBody>
      </p:sp>
      <p:sp>
        <p:nvSpPr>
          <p:cNvPr id="3" name="Text Placeholder 2"/>
          <p:cNvSpPr>
            <a:spLocks noGrp="1"/>
          </p:cNvSpPr>
          <p:nvPr>
            <p:ph type="body" idx="1"/>
          </p:nvPr>
        </p:nvSpPr>
        <p:spPr/>
        <p:txBody>
          <a:bodyPr/>
          <a:lstStyle/>
          <a:p>
            <a:pPr eaLnBrk="1" hangingPunct="1"/>
            <a:r>
              <a:rPr lang="en-US" altLang="en-US" sz="2400" dirty="0"/>
              <a:t>Get business buy-in</a:t>
            </a:r>
          </a:p>
          <a:p>
            <a:pPr eaLnBrk="1" hangingPunct="1"/>
            <a:r>
              <a:rPr lang="en-US" altLang="en-US" sz="2400" dirty="0"/>
              <a:t>Perform data quality audit</a:t>
            </a:r>
          </a:p>
          <a:p>
            <a:pPr eaLnBrk="1" hangingPunct="1"/>
            <a:r>
              <a:rPr lang="en-US" altLang="en-US" sz="2400" dirty="0"/>
              <a:t>Establish data stewardship program</a:t>
            </a:r>
          </a:p>
          <a:p>
            <a:pPr eaLnBrk="1" hangingPunct="1"/>
            <a:r>
              <a:rPr lang="en-US" altLang="en-US" sz="2400" dirty="0"/>
              <a:t>Improve data capture processes</a:t>
            </a:r>
          </a:p>
          <a:p>
            <a:pPr eaLnBrk="1" hangingPunct="1"/>
            <a:r>
              <a:rPr lang="en-US" altLang="en-US" sz="2400" dirty="0"/>
              <a:t>Apply modern data management principles and technology</a:t>
            </a:r>
          </a:p>
          <a:p>
            <a:pPr eaLnBrk="1" hangingPunct="1"/>
            <a:r>
              <a:rPr lang="en-US" altLang="en-US" sz="2400" dirty="0"/>
              <a:t>Apply total quality management (T</a:t>
            </a:r>
            <a:r>
              <a:rPr lang="en-US" altLang="en-US" sz="100" dirty="0"/>
              <a:t> </a:t>
            </a:r>
            <a:r>
              <a:rPr lang="en-US" altLang="en-US" sz="2400" dirty="0"/>
              <a:t>Q</a:t>
            </a:r>
            <a:r>
              <a:rPr lang="en-US" altLang="en-US" sz="100" dirty="0"/>
              <a:t> </a:t>
            </a:r>
            <a:r>
              <a:rPr lang="en-US" altLang="en-US" sz="2400" dirty="0"/>
              <a:t>M) practices</a:t>
            </a:r>
          </a:p>
        </p:txBody>
      </p:sp>
      <p:sp>
        <p:nvSpPr>
          <p:cNvPr id="4" name="Slide Number Placeholder 3"/>
          <p:cNvSpPr>
            <a:spLocks noGrp="1"/>
          </p:cNvSpPr>
          <p:nvPr>
            <p:ph type="sldNum" sz="quarter" idx="12"/>
          </p:nvPr>
        </p:nvSpPr>
        <p:spPr/>
        <p:txBody>
          <a:bodyPr/>
          <a:lstStyle/>
          <a:p>
            <a:fld id="{071DE0AD-30A8-425B-8EBD-46AC8D5F46B1}" type="slidenum">
              <a:rPr lang="en-US" smtClean="0"/>
              <a:pPr/>
              <a:t>12</a:t>
            </a:fld>
            <a:endParaRPr lang="en-US" dirty="0"/>
          </a:p>
        </p:txBody>
      </p:sp>
    </p:spTree>
    <p:extLst>
      <p:ext uri="{BB962C8B-B14F-4D97-AF65-F5344CB8AC3E}">
        <p14:creationId xmlns:p14="http://schemas.microsoft.com/office/powerpoint/2010/main" val="85899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Quality Audit</a:t>
            </a:r>
          </a:p>
        </p:txBody>
      </p:sp>
      <p:sp>
        <p:nvSpPr>
          <p:cNvPr id="3" name="Text Placeholder 2"/>
          <p:cNvSpPr>
            <a:spLocks noGrp="1"/>
          </p:cNvSpPr>
          <p:nvPr>
            <p:ph type="body" idx="1"/>
          </p:nvPr>
        </p:nvSpPr>
        <p:spPr/>
        <p:txBody>
          <a:bodyPr/>
          <a:lstStyle/>
          <a:p>
            <a:pPr eaLnBrk="1" hangingPunct="1"/>
            <a:r>
              <a:rPr lang="en-US" altLang="en-US" sz="2400" dirty="0"/>
              <a:t>Statistically profile all data files</a:t>
            </a:r>
          </a:p>
          <a:p>
            <a:pPr eaLnBrk="1" hangingPunct="1"/>
            <a:r>
              <a:rPr lang="en-US" altLang="en-US" sz="2400" dirty="0"/>
              <a:t>Document the set of values for all fields</a:t>
            </a:r>
          </a:p>
          <a:p>
            <a:pPr eaLnBrk="1" hangingPunct="1"/>
            <a:r>
              <a:rPr lang="en-US" altLang="en-US" sz="2400" dirty="0"/>
              <a:t>Analyze data patterns (distribution, outliers, frequencies)</a:t>
            </a:r>
          </a:p>
          <a:p>
            <a:pPr eaLnBrk="1" hangingPunct="1"/>
            <a:r>
              <a:rPr lang="en-US" altLang="en-US" sz="2400" dirty="0"/>
              <a:t>Verify whether controls and business rules are enforced</a:t>
            </a:r>
          </a:p>
          <a:p>
            <a:pPr eaLnBrk="1" hangingPunct="1"/>
            <a:r>
              <a:rPr lang="en-US" altLang="en-US" sz="2400" dirty="0"/>
              <a:t>Use specialized data profiling tools</a:t>
            </a:r>
          </a:p>
        </p:txBody>
      </p:sp>
      <p:sp>
        <p:nvSpPr>
          <p:cNvPr id="4" name="Slide Number Placeholder 3"/>
          <p:cNvSpPr>
            <a:spLocks noGrp="1"/>
          </p:cNvSpPr>
          <p:nvPr>
            <p:ph type="sldNum" sz="quarter" idx="12"/>
          </p:nvPr>
        </p:nvSpPr>
        <p:spPr/>
        <p:txBody>
          <a:bodyPr/>
          <a:lstStyle/>
          <a:p>
            <a:fld id="{071DE0AD-30A8-425B-8EBD-46AC8D5F46B1}" type="slidenum">
              <a:rPr lang="en-US" smtClean="0"/>
              <a:pPr/>
              <a:t>13</a:t>
            </a:fld>
            <a:endParaRPr lang="en-US" dirty="0"/>
          </a:p>
        </p:txBody>
      </p:sp>
    </p:spTree>
    <p:extLst>
      <p:ext uri="{BB962C8B-B14F-4D97-AF65-F5344CB8AC3E}">
        <p14:creationId xmlns:p14="http://schemas.microsoft.com/office/powerpoint/2010/main" val="60487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Stewardship Program</a:t>
            </a:r>
          </a:p>
        </p:txBody>
      </p:sp>
      <p:sp>
        <p:nvSpPr>
          <p:cNvPr id="3" name="Text Placeholder 2"/>
          <p:cNvSpPr>
            <a:spLocks noGrp="1"/>
          </p:cNvSpPr>
          <p:nvPr>
            <p:ph type="body" idx="1"/>
          </p:nvPr>
        </p:nvSpPr>
        <p:spPr/>
        <p:txBody>
          <a:bodyPr/>
          <a:lstStyle/>
          <a:p>
            <a:pPr eaLnBrk="1" hangingPunct="1"/>
            <a:r>
              <a:rPr lang="en-US" altLang="en-US" sz="2400" dirty="0"/>
              <a:t>Roles:</a:t>
            </a:r>
          </a:p>
          <a:p>
            <a:pPr lvl="1" eaLnBrk="1" hangingPunct="1"/>
            <a:r>
              <a:rPr lang="en-US" altLang="en-US" sz="2400" dirty="0"/>
              <a:t>Oversight of data stewardship program</a:t>
            </a:r>
          </a:p>
          <a:p>
            <a:pPr lvl="1" eaLnBrk="1" hangingPunct="1"/>
            <a:r>
              <a:rPr lang="en-US" altLang="en-US" sz="2400" dirty="0"/>
              <a:t>Manage data subject area</a:t>
            </a:r>
          </a:p>
          <a:p>
            <a:pPr lvl="1" eaLnBrk="1" hangingPunct="1"/>
            <a:r>
              <a:rPr lang="en-US" altLang="en-US" sz="2400" dirty="0"/>
              <a:t>Oversee data definitions</a:t>
            </a:r>
          </a:p>
          <a:p>
            <a:pPr lvl="1" eaLnBrk="1" hangingPunct="1"/>
            <a:r>
              <a:rPr lang="en-US" altLang="en-US" sz="2400" dirty="0"/>
              <a:t>Oversee production of data</a:t>
            </a:r>
          </a:p>
          <a:p>
            <a:pPr lvl="1" eaLnBrk="1" hangingPunct="1"/>
            <a:r>
              <a:rPr lang="en-US" altLang="en-US" sz="2400" dirty="0"/>
              <a:t>Oversee use of data</a:t>
            </a:r>
          </a:p>
          <a:p>
            <a:pPr eaLnBrk="1" hangingPunct="1"/>
            <a:r>
              <a:rPr lang="en-US" altLang="en-US" sz="2400" dirty="0"/>
              <a:t>Report to: business unit v</a:t>
            </a:r>
            <a:r>
              <a:rPr lang="en-US" altLang="en-US" sz="100" dirty="0">
                <a:solidFill>
                  <a:schemeClr val="bg1"/>
                </a:solidFill>
              </a:rPr>
              <a:t>ersu</a:t>
            </a:r>
            <a:r>
              <a:rPr lang="en-US" altLang="en-US" sz="2400" dirty="0"/>
              <a:t>s. I</a:t>
            </a:r>
            <a:r>
              <a:rPr lang="en-US" altLang="en-US" sz="100" dirty="0"/>
              <a:t> </a:t>
            </a:r>
            <a:r>
              <a:rPr lang="en-US" altLang="en-US" sz="2400" dirty="0"/>
              <a:t>T organization?</a:t>
            </a:r>
          </a:p>
          <a:p>
            <a:pPr eaLnBrk="1" hangingPunct="1"/>
            <a:r>
              <a:rPr lang="en-US" altLang="en-US" sz="2400" dirty="0"/>
              <a:t>Chief data officer</a:t>
            </a:r>
          </a:p>
          <a:p>
            <a:pPr lvl="1"/>
            <a:r>
              <a:rPr lang="en-US" altLang="en-US" sz="2400" dirty="0"/>
              <a:t>Executive level position accountable for all data-related activities in the enterprise</a:t>
            </a:r>
          </a:p>
        </p:txBody>
      </p:sp>
      <p:sp>
        <p:nvSpPr>
          <p:cNvPr id="4" name="Slide Number Placeholder 3"/>
          <p:cNvSpPr>
            <a:spLocks noGrp="1"/>
          </p:cNvSpPr>
          <p:nvPr>
            <p:ph type="sldNum" sz="quarter" idx="12"/>
          </p:nvPr>
        </p:nvSpPr>
        <p:spPr/>
        <p:txBody>
          <a:bodyPr/>
          <a:lstStyle/>
          <a:p>
            <a:fld id="{071DE0AD-30A8-425B-8EBD-46AC8D5F46B1}" type="slidenum">
              <a:rPr lang="en-US" smtClean="0"/>
              <a:pPr/>
              <a:t>14</a:t>
            </a:fld>
            <a:endParaRPr lang="en-US" dirty="0"/>
          </a:p>
        </p:txBody>
      </p:sp>
    </p:spTree>
    <p:extLst>
      <p:ext uri="{BB962C8B-B14F-4D97-AF65-F5344CB8AC3E}">
        <p14:creationId xmlns:p14="http://schemas.microsoft.com/office/powerpoint/2010/main" val="255851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Data Capture Processes</a:t>
            </a:r>
          </a:p>
        </p:txBody>
      </p:sp>
      <p:sp>
        <p:nvSpPr>
          <p:cNvPr id="3" name="Text Placeholder 2"/>
          <p:cNvSpPr>
            <a:spLocks noGrp="1"/>
          </p:cNvSpPr>
          <p:nvPr>
            <p:ph type="body" idx="1"/>
          </p:nvPr>
        </p:nvSpPr>
        <p:spPr/>
        <p:txBody>
          <a:bodyPr/>
          <a:lstStyle/>
          <a:p>
            <a:pPr eaLnBrk="1" hangingPunct="1"/>
            <a:r>
              <a:rPr lang="en-US" altLang="en-US" sz="2400" dirty="0"/>
              <a:t>Automate data entry as much as possible</a:t>
            </a:r>
          </a:p>
          <a:p>
            <a:pPr eaLnBrk="1" hangingPunct="1"/>
            <a:r>
              <a:rPr lang="en-US" altLang="en-US" sz="2400" dirty="0"/>
              <a:t>Manual data entry should be selected from preset options</a:t>
            </a:r>
          </a:p>
          <a:p>
            <a:pPr eaLnBrk="1" hangingPunct="1"/>
            <a:r>
              <a:rPr lang="en-US" altLang="en-US" sz="2400" dirty="0"/>
              <a:t>Use trained operators when possible</a:t>
            </a:r>
          </a:p>
          <a:p>
            <a:pPr eaLnBrk="1" hangingPunct="1"/>
            <a:r>
              <a:rPr lang="en-US" altLang="en-US" sz="2400" dirty="0"/>
              <a:t>Follow good user interface design principles</a:t>
            </a:r>
          </a:p>
          <a:p>
            <a:pPr eaLnBrk="1" hangingPunct="1"/>
            <a:r>
              <a:rPr lang="en-US" altLang="en-US" sz="2400" dirty="0"/>
              <a:t>Immediate data validation for entered data</a:t>
            </a:r>
          </a:p>
        </p:txBody>
      </p:sp>
      <p:sp>
        <p:nvSpPr>
          <p:cNvPr id="4" name="Slide Number Placeholder 3"/>
          <p:cNvSpPr>
            <a:spLocks noGrp="1"/>
          </p:cNvSpPr>
          <p:nvPr>
            <p:ph type="sldNum" sz="quarter" idx="12"/>
          </p:nvPr>
        </p:nvSpPr>
        <p:spPr/>
        <p:txBody>
          <a:bodyPr/>
          <a:lstStyle/>
          <a:p>
            <a:fld id="{071DE0AD-30A8-425B-8EBD-46AC8D5F46B1}" type="slidenum">
              <a:rPr lang="en-US" smtClean="0"/>
              <a:pPr/>
              <a:t>15</a:t>
            </a:fld>
            <a:endParaRPr lang="en-US" dirty="0"/>
          </a:p>
        </p:txBody>
      </p:sp>
    </p:spTree>
    <p:extLst>
      <p:ext uri="{BB962C8B-B14F-4D97-AF65-F5344CB8AC3E}">
        <p14:creationId xmlns:p14="http://schemas.microsoft.com/office/powerpoint/2010/main" val="243425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Apply Modern Data Management Principles and Technology</a:t>
            </a:r>
          </a:p>
        </p:txBody>
      </p:sp>
      <p:sp>
        <p:nvSpPr>
          <p:cNvPr id="3" name="Text Placeholder 2"/>
          <p:cNvSpPr>
            <a:spLocks noGrp="1"/>
          </p:cNvSpPr>
          <p:nvPr>
            <p:ph type="body" idx="1"/>
          </p:nvPr>
        </p:nvSpPr>
        <p:spPr/>
        <p:txBody>
          <a:bodyPr/>
          <a:lstStyle/>
          <a:p>
            <a:pPr eaLnBrk="1" hangingPunct="1"/>
            <a:r>
              <a:rPr lang="en-US" altLang="en-US" sz="2400" dirty="0"/>
              <a:t>Software tools for analyzing and correcting data quality problems:</a:t>
            </a:r>
          </a:p>
          <a:p>
            <a:pPr lvl="1" eaLnBrk="1" hangingPunct="1"/>
            <a:r>
              <a:rPr lang="en-US" altLang="en-US" sz="2400" dirty="0"/>
              <a:t>Pattern matching</a:t>
            </a:r>
          </a:p>
          <a:p>
            <a:pPr lvl="1" eaLnBrk="1" hangingPunct="1"/>
            <a:r>
              <a:rPr lang="en-US" altLang="en-US" sz="2400" dirty="0"/>
              <a:t>Fuzzy logic</a:t>
            </a:r>
          </a:p>
          <a:p>
            <a:pPr lvl="1" eaLnBrk="1" hangingPunct="1"/>
            <a:r>
              <a:rPr lang="en-US" altLang="en-US" sz="2400" dirty="0"/>
              <a:t>Expert systems</a:t>
            </a:r>
          </a:p>
          <a:p>
            <a:pPr eaLnBrk="1" hangingPunct="1"/>
            <a:r>
              <a:rPr lang="en-US" altLang="en-US" sz="2400" dirty="0"/>
              <a:t>Sound data modeling and database design</a:t>
            </a:r>
          </a:p>
        </p:txBody>
      </p:sp>
      <p:sp>
        <p:nvSpPr>
          <p:cNvPr id="4" name="Slide Number Placeholder 3"/>
          <p:cNvSpPr>
            <a:spLocks noGrp="1"/>
          </p:cNvSpPr>
          <p:nvPr>
            <p:ph type="sldNum" sz="quarter" idx="12"/>
          </p:nvPr>
        </p:nvSpPr>
        <p:spPr/>
        <p:txBody>
          <a:bodyPr/>
          <a:lstStyle/>
          <a:p>
            <a:fld id="{071DE0AD-30A8-425B-8EBD-46AC8D5F46B1}" type="slidenum">
              <a:rPr lang="en-US" smtClean="0"/>
              <a:pPr/>
              <a:t>16</a:t>
            </a:fld>
            <a:endParaRPr lang="en-US" dirty="0"/>
          </a:p>
        </p:txBody>
      </p:sp>
    </p:spTree>
    <p:extLst>
      <p:ext uri="{BB962C8B-B14F-4D97-AF65-F5344CB8AC3E}">
        <p14:creationId xmlns:p14="http://schemas.microsoft.com/office/powerpoint/2010/main" val="65673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sz="100" dirty="0"/>
              <a:t> </a:t>
            </a:r>
            <a:r>
              <a:rPr lang="en-US" dirty="0"/>
              <a:t>Q</a:t>
            </a:r>
            <a:r>
              <a:rPr lang="en-US" sz="100" dirty="0"/>
              <a:t> </a:t>
            </a:r>
            <a:r>
              <a:rPr lang="en-US" dirty="0"/>
              <a:t>M Principles and Practices</a:t>
            </a:r>
          </a:p>
        </p:txBody>
      </p:sp>
      <p:sp>
        <p:nvSpPr>
          <p:cNvPr id="3" name="Text Placeholder 2"/>
          <p:cNvSpPr>
            <a:spLocks noGrp="1"/>
          </p:cNvSpPr>
          <p:nvPr>
            <p:ph type="body" idx="1"/>
          </p:nvPr>
        </p:nvSpPr>
        <p:spPr/>
        <p:txBody>
          <a:bodyPr/>
          <a:lstStyle/>
          <a:p>
            <a:pPr eaLnBrk="1" hangingPunct="1"/>
            <a:r>
              <a:rPr lang="en-US" altLang="en-US" sz="2400" dirty="0"/>
              <a:t>T</a:t>
            </a:r>
            <a:r>
              <a:rPr lang="en-US" altLang="en-US" sz="100" dirty="0"/>
              <a:t> </a:t>
            </a:r>
            <a:r>
              <a:rPr lang="en-US" altLang="en-US" sz="2400" dirty="0"/>
              <a:t>Q</a:t>
            </a:r>
            <a:r>
              <a:rPr lang="en-US" altLang="en-US" sz="100" dirty="0"/>
              <a:t> </a:t>
            </a:r>
            <a:r>
              <a:rPr lang="en-US" altLang="en-US" sz="2400" dirty="0"/>
              <a:t>M – Total Quality Management</a:t>
            </a:r>
          </a:p>
          <a:p>
            <a:pPr eaLnBrk="1" hangingPunct="1"/>
            <a:r>
              <a:rPr lang="en-US" altLang="en-US" sz="2400" dirty="0"/>
              <a:t>T</a:t>
            </a:r>
            <a:r>
              <a:rPr lang="en-US" altLang="en-US" sz="100" dirty="0"/>
              <a:t> </a:t>
            </a:r>
            <a:r>
              <a:rPr lang="en-US" altLang="en-US" sz="2400" dirty="0"/>
              <a:t>Q</a:t>
            </a:r>
            <a:r>
              <a:rPr lang="en-US" altLang="en-US" sz="100" dirty="0"/>
              <a:t> </a:t>
            </a:r>
            <a:r>
              <a:rPr lang="en-US" altLang="en-US" sz="2400" dirty="0"/>
              <a:t>M Principles:</a:t>
            </a:r>
          </a:p>
          <a:p>
            <a:pPr lvl="1" eaLnBrk="1" hangingPunct="1"/>
            <a:r>
              <a:rPr lang="en-US" altLang="en-US" sz="2400" dirty="0"/>
              <a:t>Defect prevention</a:t>
            </a:r>
          </a:p>
          <a:p>
            <a:pPr lvl="1" eaLnBrk="1" hangingPunct="1"/>
            <a:r>
              <a:rPr lang="en-US" altLang="en-US" sz="2400" dirty="0"/>
              <a:t>Continuous improvement</a:t>
            </a:r>
          </a:p>
          <a:p>
            <a:pPr lvl="1" eaLnBrk="1" hangingPunct="1"/>
            <a:r>
              <a:rPr lang="en-US" altLang="en-US" sz="2400" dirty="0"/>
              <a:t>Use of enterprise data standards</a:t>
            </a:r>
          </a:p>
          <a:p>
            <a:pPr eaLnBrk="1" hangingPunct="1"/>
            <a:r>
              <a:rPr lang="en-US" altLang="en-US" sz="2400" dirty="0"/>
              <a:t>Balanced focus</a:t>
            </a:r>
          </a:p>
          <a:p>
            <a:pPr lvl="1" eaLnBrk="1" hangingPunct="1"/>
            <a:r>
              <a:rPr lang="en-US" altLang="en-US" sz="2400" dirty="0"/>
              <a:t>Customer</a:t>
            </a:r>
          </a:p>
          <a:p>
            <a:pPr lvl="1" eaLnBrk="1" hangingPunct="1"/>
            <a:r>
              <a:rPr lang="en-US" altLang="en-US" sz="2400" dirty="0"/>
              <a:t>Product/Service</a:t>
            </a:r>
          </a:p>
          <a:p>
            <a:pPr lvl="1" eaLnBrk="1" hangingPunct="1"/>
            <a:r>
              <a:rPr lang="en-US" altLang="en-US" sz="2400" dirty="0"/>
              <a:t>Strong foundation of measurement</a:t>
            </a:r>
          </a:p>
        </p:txBody>
      </p:sp>
      <p:sp>
        <p:nvSpPr>
          <p:cNvPr id="4" name="Slide Number Placeholder 3"/>
          <p:cNvSpPr>
            <a:spLocks noGrp="1"/>
          </p:cNvSpPr>
          <p:nvPr>
            <p:ph type="sldNum" sz="quarter" idx="12"/>
          </p:nvPr>
        </p:nvSpPr>
        <p:spPr/>
        <p:txBody>
          <a:bodyPr/>
          <a:lstStyle/>
          <a:p>
            <a:fld id="{071DE0AD-30A8-425B-8EBD-46AC8D5F46B1}" type="slidenum">
              <a:rPr lang="en-US" smtClean="0"/>
              <a:pPr/>
              <a:t>17</a:t>
            </a:fld>
            <a:endParaRPr lang="en-US" dirty="0"/>
          </a:p>
        </p:txBody>
      </p:sp>
    </p:spTree>
    <p:extLst>
      <p:ext uri="{BB962C8B-B14F-4D97-AF65-F5344CB8AC3E}">
        <p14:creationId xmlns:p14="http://schemas.microsoft.com/office/powerpoint/2010/main" val="354718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Availability</a:t>
            </a:r>
          </a:p>
        </p:txBody>
      </p:sp>
      <p:sp>
        <p:nvSpPr>
          <p:cNvPr id="3" name="Text Placeholder 2"/>
          <p:cNvSpPr>
            <a:spLocks noGrp="1"/>
          </p:cNvSpPr>
          <p:nvPr>
            <p:ph type="body" idx="1"/>
          </p:nvPr>
        </p:nvSpPr>
        <p:spPr/>
        <p:txBody>
          <a:bodyPr/>
          <a:lstStyle/>
          <a:p>
            <a:r>
              <a:rPr lang="en-US" altLang="en-US" sz="2400" dirty="0"/>
              <a:t>Cost of downtime by business type</a:t>
            </a:r>
          </a:p>
          <a:p>
            <a:pPr lvl="1"/>
            <a:r>
              <a:rPr lang="en-US" sz="2400" dirty="0"/>
              <a:t>Financial services/retail brokerage – $6.45 million</a:t>
            </a:r>
          </a:p>
          <a:p>
            <a:pPr lvl="1"/>
            <a:r>
              <a:rPr lang="en-US" sz="2400" dirty="0"/>
              <a:t>Financial services/credit authorization – $2.6 million</a:t>
            </a:r>
          </a:p>
          <a:p>
            <a:pPr lvl="1"/>
            <a:r>
              <a:rPr lang="en-US" sz="2400" dirty="0"/>
              <a:t>Retail/catalog sales center – $90,000</a:t>
            </a:r>
          </a:p>
          <a:p>
            <a:pPr lvl="1"/>
            <a:r>
              <a:rPr lang="en-US" sz="2400" dirty="0"/>
              <a:t>Travel/reservation centers – $89,500</a:t>
            </a:r>
          </a:p>
          <a:p>
            <a:pPr lvl="1"/>
            <a:r>
              <a:rPr lang="en-US" sz="2400" dirty="0"/>
              <a:t>Logistics/shipping services – $28,250</a:t>
            </a:r>
          </a:p>
          <a:p>
            <a:pPr lvl="1"/>
            <a:r>
              <a:rPr lang="en-US" sz="2400" dirty="0"/>
              <a:t>Based on Mullins (2012, p. </a:t>
            </a:r>
            <a:r>
              <a:rPr lang="en-US" sz="2400" b="1" dirty="0"/>
              <a:t>273</a:t>
            </a:r>
            <a:r>
              <a:rPr lang="en-US" sz="2400" dirty="0"/>
              <a:t>).</a:t>
            </a:r>
          </a:p>
        </p:txBody>
      </p:sp>
      <p:sp>
        <p:nvSpPr>
          <p:cNvPr id="4" name="Slide Number Placeholder 3"/>
          <p:cNvSpPr>
            <a:spLocks noGrp="1"/>
          </p:cNvSpPr>
          <p:nvPr>
            <p:ph type="sldNum" sz="quarter" idx="12"/>
          </p:nvPr>
        </p:nvSpPr>
        <p:spPr/>
        <p:txBody>
          <a:bodyPr/>
          <a:lstStyle/>
          <a:p>
            <a:fld id="{071DE0AD-30A8-425B-8EBD-46AC8D5F46B1}" type="slidenum">
              <a:rPr lang="en-US" smtClean="0"/>
              <a:pPr/>
              <a:t>18</a:t>
            </a:fld>
            <a:endParaRPr lang="en-US" dirty="0"/>
          </a:p>
        </p:txBody>
      </p:sp>
    </p:spTree>
    <p:extLst>
      <p:ext uri="{BB962C8B-B14F-4D97-AF65-F5344CB8AC3E}">
        <p14:creationId xmlns:p14="http://schemas.microsoft.com/office/powerpoint/2010/main" val="764031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to Ensure Availability</a:t>
            </a:r>
          </a:p>
        </p:txBody>
      </p:sp>
      <p:sp>
        <p:nvSpPr>
          <p:cNvPr id="3" name="Text Placeholder 2"/>
          <p:cNvSpPr>
            <a:spLocks noGrp="1"/>
          </p:cNvSpPr>
          <p:nvPr>
            <p:ph type="body" idx="1"/>
          </p:nvPr>
        </p:nvSpPr>
        <p:spPr/>
        <p:txBody>
          <a:bodyPr/>
          <a:lstStyle/>
          <a:p>
            <a:r>
              <a:rPr lang="en-US" altLang="en-US" sz="2400" dirty="0"/>
              <a:t>Hardware failures – provide redundancy for fault tolerance</a:t>
            </a:r>
          </a:p>
          <a:p>
            <a:r>
              <a:rPr lang="en-US" altLang="en-US" sz="2400" dirty="0"/>
              <a:t>Loss of data – database mirroring</a:t>
            </a:r>
          </a:p>
          <a:p>
            <a:r>
              <a:rPr lang="en-US" altLang="en-US" sz="2400" dirty="0"/>
              <a:t>Human error – standard operating procedures, training, documentation</a:t>
            </a:r>
          </a:p>
          <a:p>
            <a:r>
              <a:rPr lang="en-US" altLang="en-US" sz="2400" dirty="0"/>
              <a:t>Maintenance downtime – automated and non-disruptive maintenance utilities</a:t>
            </a:r>
          </a:p>
          <a:p>
            <a:r>
              <a:rPr lang="en-US" altLang="en-US" sz="2400" dirty="0"/>
              <a:t>Network problems – careful traffic monitoring, firewalls, and routers</a:t>
            </a:r>
          </a:p>
        </p:txBody>
      </p:sp>
      <p:sp>
        <p:nvSpPr>
          <p:cNvPr id="4" name="Slide Number Placeholder 3"/>
          <p:cNvSpPr>
            <a:spLocks noGrp="1"/>
          </p:cNvSpPr>
          <p:nvPr>
            <p:ph type="sldNum" sz="quarter" idx="12"/>
          </p:nvPr>
        </p:nvSpPr>
        <p:spPr/>
        <p:txBody>
          <a:bodyPr/>
          <a:lstStyle/>
          <a:p>
            <a:fld id="{071DE0AD-30A8-425B-8EBD-46AC8D5F46B1}" type="slidenum">
              <a:rPr lang="en-US" smtClean="0"/>
              <a:pPr/>
              <a:t>19</a:t>
            </a:fld>
            <a:endParaRPr lang="en-US" dirty="0"/>
          </a:p>
        </p:txBody>
      </p:sp>
    </p:spTree>
    <p:extLst>
      <p:ext uri="{BB962C8B-B14F-4D97-AF65-F5344CB8AC3E}">
        <p14:creationId xmlns:p14="http://schemas.microsoft.com/office/powerpoint/2010/main" val="308597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pPr algn="r">
              <a:defRPr/>
            </a:pPr>
            <a:fld id="{AEF4CA1C-0FB1-43F4-9D86-2ABF0EF71DBB}" type="slidenum">
              <a:rPr lang="en-US"/>
              <a:pPr algn="r">
                <a:defRPr/>
              </a:pPr>
              <a:t>2</a:t>
            </a:fld>
            <a:endParaRPr lang="en-US" dirty="0"/>
          </a:p>
        </p:txBody>
      </p:sp>
      <p:sp>
        <p:nvSpPr>
          <p:cNvPr id="332803" name="Rectangle 3"/>
          <p:cNvSpPr>
            <a:spLocks noGrp="1" noChangeArrowheads="1"/>
          </p:cNvSpPr>
          <p:nvPr>
            <p:ph sz="quarter" idx="1"/>
          </p:nvPr>
        </p:nvSpPr>
        <p:spPr/>
        <p:txBody>
          <a:bodyPr>
            <a:normAutofit/>
          </a:bodyPr>
          <a:lstStyle/>
          <a:p>
            <a:pPr>
              <a:defRPr/>
            </a:pPr>
            <a:r>
              <a:rPr lang="en-US" sz="2800" dirty="0"/>
              <a:t>List functions and roles of data/database administration</a:t>
            </a:r>
          </a:p>
          <a:p>
            <a:pPr>
              <a:defRPr/>
            </a:pPr>
            <a:r>
              <a:rPr lang="en-US" sz="2800" dirty="0"/>
              <a:t>Describe changing roles of the data administrator and database administrator in the current business environment</a:t>
            </a:r>
          </a:p>
          <a:p>
            <a:pPr>
              <a:defRPr/>
            </a:pPr>
            <a:r>
              <a:rPr lang="en-US" sz="2800" dirty="0"/>
              <a:t>Describe importance and goals of data governance</a:t>
            </a:r>
          </a:p>
          <a:p>
            <a:pPr>
              <a:defRPr/>
            </a:pPr>
            <a:r>
              <a:rPr lang="en-US" sz="2800" dirty="0"/>
              <a:t>Describe importance and measures of data quality</a:t>
            </a:r>
          </a:p>
          <a:p>
            <a:pPr>
              <a:defRPr/>
            </a:pPr>
            <a:r>
              <a:rPr lang="en-US" sz="2800" dirty="0"/>
              <a:t>Define characteristics of quality data</a:t>
            </a:r>
          </a:p>
          <a:p>
            <a:pPr>
              <a:defRPr/>
            </a:pPr>
            <a:r>
              <a:rPr lang="en-US" sz="2800" dirty="0"/>
              <a:t>Describe reasons for poor data quality in organizations</a:t>
            </a:r>
          </a:p>
          <a:p>
            <a:pPr>
              <a:defRPr/>
            </a:pPr>
            <a:r>
              <a:rPr lang="en-US" sz="2800" dirty="0"/>
              <a:t>Describe a program to improve data quality and stewardship</a:t>
            </a:r>
          </a:p>
          <a:p>
            <a:pPr>
              <a:defRPr/>
            </a:pPr>
            <a:r>
              <a:rPr lang="en-US" sz="2800" dirty="0"/>
              <a:t>Describe the purpose and role of master data management</a:t>
            </a:r>
          </a:p>
          <a:p>
            <a:pPr eaLnBrk="1" hangingPunct="1">
              <a:defRPr/>
            </a:pPr>
            <a:endParaRPr lang="en-US" sz="2800" dirty="0"/>
          </a:p>
        </p:txBody>
      </p:sp>
    </p:spTree>
    <p:extLst>
      <p:ext uri="{BB962C8B-B14F-4D97-AF65-F5344CB8AC3E}">
        <p14:creationId xmlns:p14="http://schemas.microsoft.com/office/powerpoint/2010/main" val="905284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Data Management (M</a:t>
            </a:r>
            <a:r>
              <a:rPr lang="en-US" sz="100" dirty="0"/>
              <a:t> </a:t>
            </a:r>
            <a:r>
              <a:rPr lang="en-US" dirty="0"/>
              <a:t>D</a:t>
            </a:r>
            <a:r>
              <a:rPr lang="en-US" sz="100" dirty="0"/>
              <a:t> </a:t>
            </a:r>
            <a:r>
              <a:rPr lang="en-US" dirty="0"/>
              <a:t>M)</a:t>
            </a:r>
          </a:p>
        </p:txBody>
      </p:sp>
      <p:sp>
        <p:nvSpPr>
          <p:cNvPr id="3" name="Text Placeholder 2"/>
          <p:cNvSpPr>
            <a:spLocks noGrp="1"/>
          </p:cNvSpPr>
          <p:nvPr>
            <p:ph type="body" idx="1"/>
          </p:nvPr>
        </p:nvSpPr>
        <p:spPr/>
        <p:txBody>
          <a:bodyPr/>
          <a:lstStyle/>
          <a:p>
            <a:pPr>
              <a:defRPr/>
            </a:pPr>
            <a:r>
              <a:rPr lang="en-US" sz="2400" dirty="0"/>
              <a:t>Disciplines, technologies, and methods to ensure the currency, meaning, and quality of reference data within and across various subject areas</a:t>
            </a:r>
          </a:p>
          <a:p>
            <a:pPr>
              <a:defRPr/>
            </a:pPr>
            <a:r>
              <a:rPr lang="en-US" sz="2400" dirty="0"/>
              <a:t>Three main architectures</a:t>
            </a:r>
          </a:p>
          <a:p>
            <a:pPr lvl="1">
              <a:defRPr/>
            </a:pPr>
            <a:r>
              <a:rPr lang="en-US" sz="2400" dirty="0"/>
              <a:t>Identity registry – master data remains in source systems; registry provides applications with location</a:t>
            </a:r>
          </a:p>
          <a:p>
            <a:pPr lvl="1">
              <a:defRPr/>
            </a:pPr>
            <a:r>
              <a:rPr lang="en-US" sz="2400" dirty="0"/>
              <a:t>Integration hub – data changes broadcast through central service to subscribing databases</a:t>
            </a:r>
          </a:p>
          <a:p>
            <a:pPr lvl="1">
              <a:defRPr/>
            </a:pPr>
            <a:r>
              <a:rPr lang="en-US" sz="2400" dirty="0"/>
              <a:t>Persistent – central “golden record” maintained; all applications have access. Requires applications to push data. Prone to data duplication.</a:t>
            </a:r>
          </a:p>
        </p:txBody>
      </p:sp>
      <p:sp>
        <p:nvSpPr>
          <p:cNvPr id="4" name="Slide Number Placeholder 3"/>
          <p:cNvSpPr>
            <a:spLocks noGrp="1"/>
          </p:cNvSpPr>
          <p:nvPr>
            <p:ph type="sldNum" sz="quarter" idx="12"/>
          </p:nvPr>
        </p:nvSpPr>
        <p:spPr/>
        <p:txBody>
          <a:bodyPr/>
          <a:lstStyle/>
          <a:p>
            <a:fld id="{071DE0AD-30A8-425B-8EBD-46AC8D5F46B1}" type="slidenum">
              <a:rPr lang="en-US" smtClean="0"/>
              <a:pPr/>
              <a:t>20</a:t>
            </a:fld>
            <a:endParaRPr lang="en-US" dirty="0"/>
          </a:p>
        </p:txBody>
      </p:sp>
    </p:spTree>
    <p:extLst>
      <p:ext uri="{BB962C8B-B14F-4D97-AF65-F5344CB8AC3E}">
        <p14:creationId xmlns:p14="http://schemas.microsoft.com/office/powerpoint/2010/main" val="121387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pPr>
              <a:defRPr/>
            </a:pPr>
            <a:r>
              <a:rPr dirty="0"/>
              <a:t>Traditional Administration Definitions</a:t>
            </a:r>
          </a:p>
        </p:txBody>
      </p:sp>
      <p:sp>
        <p:nvSpPr>
          <p:cNvPr id="392195" name="Rectangle 3"/>
          <p:cNvSpPr>
            <a:spLocks noGrp="1" noChangeArrowheads="1"/>
          </p:cNvSpPr>
          <p:nvPr>
            <p:ph sz="quarter" idx="1"/>
          </p:nvPr>
        </p:nvSpPr>
        <p:spPr/>
        <p:txBody>
          <a:bodyPr>
            <a:noAutofit/>
          </a:bodyPr>
          <a:lstStyle/>
          <a:p>
            <a:pPr>
              <a:lnSpc>
                <a:spcPct val="90000"/>
              </a:lnSpc>
              <a:defRPr/>
            </a:pPr>
            <a:r>
              <a:rPr lang="en-US" sz="2800" dirty="0"/>
              <a:t>Data Administration</a:t>
            </a:r>
          </a:p>
          <a:p>
            <a:pPr lvl="1">
              <a:lnSpc>
                <a:spcPct val="90000"/>
              </a:lnSpc>
              <a:defRPr/>
            </a:pPr>
            <a:r>
              <a:rPr lang="en-US" sz="2500" dirty="0"/>
              <a:t>A high-level function that is responsible for the overall management of data resources in an organization, including maintaining corporate-wide definitions and standards</a:t>
            </a:r>
          </a:p>
          <a:p>
            <a:pPr>
              <a:lnSpc>
                <a:spcPct val="90000"/>
              </a:lnSpc>
              <a:defRPr/>
            </a:pPr>
            <a:r>
              <a:rPr lang="en-US" sz="2800" dirty="0"/>
              <a:t>Database Administration</a:t>
            </a:r>
          </a:p>
          <a:p>
            <a:pPr lvl="1">
              <a:lnSpc>
                <a:spcPct val="90000"/>
              </a:lnSpc>
              <a:defRPr/>
            </a:pPr>
            <a:r>
              <a:rPr lang="en-US" sz="2500" dirty="0"/>
              <a:t>A technical function that is responsible for physical database design and for dealing with technical issues such as security enforcement, database performance, and backup and recovery</a:t>
            </a:r>
          </a:p>
        </p:txBody>
      </p:sp>
      <p:sp>
        <p:nvSpPr>
          <p:cNvPr id="2" name="Slide Number Placeholder 1"/>
          <p:cNvSpPr>
            <a:spLocks noGrp="1"/>
          </p:cNvSpPr>
          <p:nvPr>
            <p:ph type="sldNum" sz="quarter" idx="12"/>
          </p:nvPr>
        </p:nvSpPr>
        <p:spPr/>
        <p:txBody>
          <a:bodyPr/>
          <a:lstStyle/>
          <a:p>
            <a:fld id="{071DE0AD-30A8-425B-8EBD-46AC8D5F46B1}" type="slidenum">
              <a:rPr lang="en-US" smtClean="0"/>
              <a:pPr/>
              <a:t>3</a:t>
            </a:fld>
            <a:endParaRPr lang="en-US" dirty="0"/>
          </a:p>
        </p:txBody>
      </p:sp>
    </p:spTree>
    <p:extLst>
      <p:ext uri="{BB962C8B-B14F-4D97-AF65-F5344CB8AC3E}">
        <p14:creationId xmlns:p14="http://schemas.microsoft.com/office/powerpoint/2010/main" val="426843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noAutofit/>
          </a:bodyPr>
          <a:lstStyle/>
          <a:p>
            <a:pPr>
              <a:defRPr/>
            </a:pPr>
            <a:r>
              <a:rPr sz="3000" dirty="0"/>
              <a:t>Traditional Data Administration Functions</a:t>
            </a:r>
          </a:p>
        </p:txBody>
      </p:sp>
      <p:sp>
        <p:nvSpPr>
          <p:cNvPr id="14339" name="Rectangle 3"/>
          <p:cNvSpPr>
            <a:spLocks noGrp="1" noChangeArrowheads="1"/>
          </p:cNvSpPr>
          <p:nvPr>
            <p:ph sz="quarter" idx="1"/>
          </p:nvPr>
        </p:nvSpPr>
        <p:spPr/>
        <p:txBody>
          <a:bodyPr/>
          <a:lstStyle/>
          <a:p>
            <a:pPr eaLnBrk="1" hangingPunct="1"/>
            <a:r>
              <a:rPr lang="en-US" altLang="en-US" sz="2800" dirty="0"/>
              <a:t>Data policies, procedures, standards</a:t>
            </a:r>
          </a:p>
          <a:p>
            <a:pPr eaLnBrk="1" hangingPunct="1"/>
            <a:r>
              <a:rPr lang="en-US" altLang="en-US" sz="2800" dirty="0"/>
              <a:t>Planning</a:t>
            </a:r>
          </a:p>
          <a:p>
            <a:pPr eaLnBrk="1" hangingPunct="1"/>
            <a:r>
              <a:rPr lang="en-US" altLang="en-US" sz="2800" dirty="0"/>
              <a:t>Data conflict (ownership) resolution</a:t>
            </a:r>
          </a:p>
          <a:p>
            <a:pPr eaLnBrk="1" hangingPunct="1"/>
            <a:r>
              <a:rPr lang="en-US" altLang="en-US" sz="2800" dirty="0"/>
              <a:t>Managing the information repository</a:t>
            </a:r>
          </a:p>
          <a:p>
            <a:pPr eaLnBrk="1" hangingPunct="1"/>
            <a:r>
              <a:rPr lang="en-US" altLang="en-US" sz="2800" dirty="0"/>
              <a:t>Internal marketing of DA concepts</a:t>
            </a:r>
          </a:p>
          <a:p>
            <a:pPr eaLnBrk="1" hangingPunct="1"/>
            <a:endParaRPr lang="en-US" altLang="en-US" sz="3600" dirty="0"/>
          </a:p>
        </p:txBody>
      </p:sp>
      <p:sp>
        <p:nvSpPr>
          <p:cNvPr id="2" name="Slide Number Placeholder 1"/>
          <p:cNvSpPr>
            <a:spLocks noGrp="1"/>
          </p:cNvSpPr>
          <p:nvPr>
            <p:ph type="sldNum" sz="quarter" idx="12"/>
          </p:nvPr>
        </p:nvSpPr>
        <p:spPr/>
        <p:txBody>
          <a:bodyPr/>
          <a:lstStyle/>
          <a:p>
            <a:fld id="{071DE0AD-30A8-425B-8EBD-46AC8D5F46B1}" type="slidenum">
              <a:rPr lang="en-US" smtClean="0"/>
              <a:pPr/>
              <a:t>4</a:t>
            </a:fld>
            <a:endParaRPr lang="en-US" dirty="0"/>
          </a:p>
        </p:txBody>
      </p:sp>
    </p:spTree>
    <p:extLst>
      <p:ext uri="{BB962C8B-B14F-4D97-AF65-F5344CB8AC3E}">
        <p14:creationId xmlns:p14="http://schemas.microsoft.com/office/powerpoint/2010/main" val="148306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normAutofit/>
          </a:bodyPr>
          <a:lstStyle/>
          <a:p>
            <a:pPr>
              <a:defRPr/>
            </a:pPr>
            <a:r>
              <a:rPr dirty="0"/>
              <a:t>Traditional Database Administration Functions</a:t>
            </a:r>
          </a:p>
        </p:txBody>
      </p:sp>
      <p:sp>
        <p:nvSpPr>
          <p:cNvPr id="15363" name="Rectangle 3"/>
          <p:cNvSpPr>
            <a:spLocks noGrp="1" noChangeArrowheads="1"/>
          </p:cNvSpPr>
          <p:nvPr>
            <p:ph sz="quarter" idx="1"/>
          </p:nvPr>
        </p:nvSpPr>
        <p:spPr/>
        <p:txBody>
          <a:bodyPr/>
          <a:lstStyle/>
          <a:p>
            <a:pPr eaLnBrk="1" hangingPunct="1"/>
            <a:r>
              <a:rPr lang="en-US" altLang="en-US" dirty="0"/>
              <a:t>Analyzing and designing databases</a:t>
            </a:r>
          </a:p>
          <a:p>
            <a:pPr eaLnBrk="1" hangingPunct="1"/>
            <a:r>
              <a:rPr lang="en-US" altLang="en-US" dirty="0"/>
              <a:t>Selecting DBMS and software tools</a:t>
            </a:r>
          </a:p>
          <a:p>
            <a:pPr eaLnBrk="1" hangingPunct="1"/>
            <a:r>
              <a:rPr lang="en-US" altLang="en-US" dirty="0"/>
              <a:t>Installing/upgrading DBMS</a:t>
            </a:r>
          </a:p>
          <a:p>
            <a:pPr eaLnBrk="1" hangingPunct="1"/>
            <a:r>
              <a:rPr lang="en-US" altLang="en-US" dirty="0"/>
              <a:t>Tuning database performance</a:t>
            </a:r>
          </a:p>
          <a:p>
            <a:pPr eaLnBrk="1" hangingPunct="1"/>
            <a:r>
              <a:rPr lang="en-US" altLang="en-US" dirty="0"/>
              <a:t>Improving query processing performance</a:t>
            </a:r>
          </a:p>
          <a:p>
            <a:pPr eaLnBrk="1" hangingPunct="1"/>
            <a:r>
              <a:rPr lang="en-US" altLang="en-US" dirty="0"/>
              <a:t>Managing data security, privacy, and integrity</a:t>
            </a:r>
          </a:p>
          <a:p>
            <a:pPr eaLnBrk="1" hangingPunct="1"/>
            <a:r>
              <a:rPr lang="en-US" altLang="en-US" dirty="0"/>
              <a:t>Data backup and recovery</a:t>
            </a:r>
          </a:p>
          <a:p>
            <a:pPr eaLnBrk="1" hangingPunct="1"/>
            <a:endParaRPr lang="en-US" altLang="en-US" dirty="0"/>
          </a:p>
        </p:txBody>
      </p:sp>
      <p:sp>
        <p:nvSpPr>
          <p:cNvPr id="2" name="Slide Number Placeholder 1"/>
          <p:cNvSpPr>
            <a:spLocks noGrp="1"/>
          </p:cNvSpPr>
          <p:nvPr>
            <p:ph type="sldNum" sz="quarter" idx="12"/>
          </p:nvPr>
        </p:nvSpPr>
        <p:spPr/>
        <p:txBody>
          <a:bodyPr/>
          <a:lstStyle/>
          <a:p>
            <a:fld id="{071DE0AD-30A8-425B-8EBD-46AC8D5F46B1}" type="slidenum">
              <a:rPr lang="en-US" smtClean="0"/>
              <a:pPr/>
              <a:t>5</a:t>
            </a:fld>
            <a:endParaRPr lang="en-US" dirty="0"/>
          </a:p>
        </p:txBody>
      </p:sp>
    </p:spTree>
    <p:extLst>
      <p:ext uri="{BB962C8B-B14F-4D97-AF65-F5344CB8AC3E}">
        <p14:creationId xmlns:p14="http://schemas.microsoft.com/office/powerpoint/2010/main" val="172934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normAutofit/>
          </a:bodyPr>
          <a:lstStyle/>
          <a:p>
            <a:pPr>
              <a:defRPr/>
            </a:pPr>
            <a:r>
              <a:rPr lang="en-US" dirty="0"/>
              <a:t>Trends in Database Administration</a:t>
            </a:r>
            <a:endParaRPr dirty="0"/>
          </a:p>
        </p:txBody>
      </p:sp>
      <p:sp>
        <p:nvSpPr>
          <p:cNvPr id="16387" name="Rectangle 3"/>
          <p:cNvSpPr>
            <a:spLocks noGrp="1" noChangeArrowheads="1"/>
          </p:cNvSpPr>
          <p:nvPr>
            <p:ph sz="quarter" idx="1"/>
          </p:nvPr>
        </p:nvSpPr>
        <p:spPr/>
        <p:txBody>
          <a:bodyPr/>
          <a:lstStyle/>
          <a:p>
            <a:pPr>
              <a:lnSpc>
                <a:spcPct val="90000"/>
              </a:lnSpc>
            </a:pPr>
            <a:r>
              <a:rPr lang="en-US" altLang="en-US" dirty="0"/>
              <a:t>Increased use of procedural logic</a:t>
            </a:r>
          </a:p>
          <a:p>
            <a:pPr>
              <a:lnSpc>
                <a:spcPct val="90000"/>
              </a:lnSpc>
            </a:pPr>
            <a:r>
              <a:rPr lang="en-US" altLang="en-US" dirty="0"/>
              <a:t>Proliferation of Internet-based applications</a:t>
            </a:r>
          </a:p>
          <a:p>
            <a:pPr>
              <a:lnSpc>
                <a:spcPct val="90000"/>
              </a:lnSpc>
            </a:pPr>
            <a:r>
              <a:rPr lang="en-US" altLang="en-US" dirty="0"/>
              <a:t>Increased use of mobile smart devices</a:t>
            </a:r>
          </a:p>
          <a:p>
            <a:pPr>
              <a:lnSpc>
                <a:spcPct val="90000"/>
              </a:lnSpc>
            </a:pPr>
            <a:r>
              <a:rPr lang="en-US" altLang="en-US" dirty="0"/>
              <a:t>Cloud computing and database/data administration</a:t>
            </a:r>
          </a:p>
        </p:txBody>
      </p:sp>
      <p:sp>
        <p:nvSpPr>
          <p:cNvPr id="2" name="Slide Number Placeholder 1"/>
          <p:cNvSpPr>
            <a:spLocks noGrp="1"/>
          </p:cNvSpPr>
          <p:nvPr>
            <p:ph type="sldNum" sz="quarter" idx="12"/>
          </p:nvPr>
        </p:nvSpPr>
        <p:spPr/>
        <p:txBody>
          <a:bodyPr/>
          <a:lstStyle/>
          <a:p>
            <a:fld id="{071DE0AD-30A8-425B-8EBD-46AC8D5F46B1}" type="slidenum">
              <a:rPr lang="en-US" smtClean="0"/>
              <a:pPr/>
              <a:t>6</a:t>
            </a:fld>
            <a:endParaRPr lang="en-US" dirty="0"/>
          </a:p>
        </p:txBody>
      </p:sp>
    </p:spTree>
    <p:extLst>
      <p:ext uri="{BB962C8B-B14F-4D97-AF65-F5344CB8AC3E}">
        <p14:creationId xmlns:p14="http://schemas.microsoft.com/office/powerpoint/2010/main" val="351722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Governance</a:t>
            </a:r>
          </a:p>
        </p:txBody>
      </p:sp>
      <p:sp>
        <p:nvSpPr>
          <p:cNvPr id="3" name="Text Placeholder 2"/>
          <p:cNvSpPr>
            <a:spLocks noGrp="1"/>
          </p:cNvSpPr>
          <p:nvPr>
            <p:ph type="body" idx="1"/>
          </p:nvPr>
        </p:nvSpPr>
        <p:spPr/>
        <p:txBody>
          <a:bodyPr>
            <a:normAutofit fontScale="92500" lnSpcReduction="20000"/>
          </a:bodyPr>
          <a:lstStyle/>
          <a:p>
            <a:pPr eaLnBrk="1" hangingPunct="1"/>
            <a:r>
              <a:rPr lang="en-US" altLang="en-US" dirty="0"/>
              <a:t>Data governance</a:t>
            </a:r>
          </a:p>
          <a:p>
            <a:pPr lvl="1" eaLnBrk="1" hangingPunct="1"/>
            <a:r>
              <a:rPr lang="en-US" altLang="en-US" sz="2600" dirty="0"/>
              <a:t>High-level organizational groups and processes overseeing data stewardship across the organization</a:t>
            </a:r>
          </a:p>
          <a:p>
            <a:pPr eaLnBrk="1" hangingPunct="1"/>
            <a:r>
              <a:rPr lang="en-US" altLang="en-US" dirty="0"/>
              <a:t>Data steward</a:t>
            </a:r>
          </a:p>
          <a:p>
            <a:pPr lvl="1" eaLnBrk="1" hangingPunct="1"/>
            <a:r>
              <a:rPr lang="en-US" altLang="en-US" sz="2600" dirty="0"/>
              <a:t>A person responsible for ensuring that organizational applications properly support the organization’s data quality goals</a:t>
            </a:r>
          </a:p>
          <a:p>
            <a:r>
              <a:rPr lang="en-US" altLang="en-US" sz="2900" dirty="0"/>
              <a:t>Requirements for Data Governance</a:t>
            </a:r>
          </a:p>
          <a:p>
            <a:pPr lvl="1"/>
            <a:r>
              <a:rPr lang="en-US" altLang="en-US" sz="2900" dirty="0"/>
              <a:t>Sponsorship from both senior management and business units</a:t>
            </a:r>
          </a:p>
          <a:p>
            <a:pPr lvl="1"/>
            <a:r>
              <a:rPr lang="en-US" altLang="en-US" sz="2900" dirty="0"/>
              <a:t>A data steward manager to support, train, and coordinate data stewards</a:t>
            </a:r>
          </a:p>
          <a:p>
            <a:pPr lvl="1"/>
            <a:r>
              <a:rPr lang="en-US" altLang="en-US" sz="2900" dirty="0"/>
              <a:t>Data stewards for different business units, subjects, and/or source systems</a:t>
            </a:r>
          </a:p>
          <a:p>
            <a:pPr lvl="1"/>
            <a:r>
              <a:rPr lang="en-US" altLang="en-US" sz="2900" dirty="0"/>
              <a:t>A governance committee to provide data management guidelines and standards</a:t>
            </a:r>
          </a:p>
          <a:p>
            <a:endParaRPr lang="en-US" altLang="en-US" sz="2900" dirty="0"/>
          </a:p>
        </p:txBody>
      </p:sp>
      <p:sp>
        <p:nvSpPr>
          <p:cNvPr id="4" name="Slide Number Placeholder 3"/>
          <p:cNvSpPr>
            <a:spLocks noGrp="1"/>
          </p:cNvSpPr>
          <p:nvPr>
            <p:ph type="sldNum" sz="quarter" idx="12"/>
          </p:nvPr>
        </p:nvSpPr>
        <p:spPr/>
        <p:txBody>
          <a:bodyPr/>
          <a:lstStyle/>
          <a:p>
            <a:fld id="{071DE0AD-30A8-425B-8EBD-46AC8D5F46B1}" type="slidenum">
              <a:rPr lang="en-US" smtClean="0"/>
              <a:pPr/>
              <a:t>7</a:t>
            </a:fld>
            <a:endParaRPr lang="en-US" dirty="0"/>
          </a:p>
        </p:txBody>
      </p:sp>
    </p:spTree>
    <p:extLst>
      <p:ext uri="{BB962C8B-B14F-4D97-AF65-F5344CB8AC3E}">
        <p14:creationId xmlns:p14="http://schemas.microsoft.com/office/powerpoint/2010/main" val="426502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Data Quality</a:t>
            </a:r>
          </a:p>
        </p:txBody>
      </p:sp>
      <p:sp>
        <p:nvSpPr>
          <p:cNvPr id="3" name="Text Placeholder 2"/>
          <p:cNvSpPr>
            <a:spLocks noGrp="1"/>
          </p:cNvSpPr>
          <p:nvPr>
            <p:ph type="body" idx="1"/>
          </p:nvPr>
        </p:nvSpPr>
        <p:spPr/>
        <p:txBody>
          <a:bodyPr/>
          <a:lstStyle/>
          <a:p>
            <a:pPr eaLnBrk="1" hangingPunct="1"/>
            <a:r>
              <a:rPr lang="en-US" altLang="en-US" sz="2400" dirty="0"/>
              <a:t>If the data are bad, the business fails. Period.</a:t>
            </a:r>
          </a:p>
          <a:p>
            <a:pPr lvl="1" eaLnBrk="1" hangingPunct="1"/>
            <a:r>
              <a:rPr lang="en-US" altLang="en-US" sz="2400" dirty="0"/>
              <a:t>G</a:t>
            </a:r>
            <a:r>
              <a:rPr lang="en-US" altLang="en-US" sz="100" dirty="0"/>
              <a:t> </a:t>
            </a:r>
            <a:r>
              <a:rPr lang="en-US" altLang="en-US" sz="2400" dirty="0"/>
              <a:t>I</a:t>
            </a:r>
            <a:r>
              <a:rPr lang="en-US" altLang="en-US" sz="100" dirty="0"/>
              <a:t> </a:t>
            </a:r>
            <a:r>
              <a:rPr lang="en-US" altLang="en-US" sz="2400" dirty="0"/>
              <a:t>G</a:t>
            </a:r>
            <a:r>
              <a:rPr lang="en-US" altLang="en-US" sz="100" dirty="0"/>
              <a:t> </a:t>
            </a:r>
            <a:r>
              <a:rPr lang="en-US" altLang="en-US" sz="2400" dirty="0"/>
              <a:t>O – garbage in, garbage out</a:t>
            </a:r>
          </a:p>
          <a:p>
            <a:pPr lvl="1" eaLnBrk="1" hangingPunct="1"/>
            <a:r>
              <a:rPr lang="en-US" altLang="en-US" sz="2400" dirty="0"/>
              <a:t>Sarbanes-Oxley (S</a:t>
            </a:r>
            <a:r>
              <a:rPr lang="en-US" altLang="en-US" sz="100" dirty="0"/>
              <a:t> </a:t>
            </a:r>
            <a:r>
              <a:rPr lang="en-US" altLang="en-US" sz="2400" dirty="0"/>
              <a:t>O</a:t>
            </a:r>
            <a:r>
              <a:rPr lang="en-US" altLang="en-US" sz="100" dirty="0"/>
              <a:t> </a:t>
            </a:r>
            <a:r>
              <a:rPr lang="en-US" altLang="en-US" sz="2400" dirty="0"/>
              <a:t>X) compliance by law sets data and metadata quality standards</a:t>
            </a:r>
          </a:p>
          <a:p>
            <a:pPr eaLnBrk="1" hangingPunct="1"/>
            <a:r>
              <a:rPr lang="en-US" altLang="en-US" sz="2400" dirty="0"/>
              <a:t>Purposes of data quality</a:t>
            </a:r>
          </a:p>
          <a:p>
            <a:pPr lvl="1" eaLnBrk="1" hangingPunct="1"/>
            <a:r>
              <a:rPr lang="en-US" altLang="en-US" sz="2400" dirty="0"/>
              <a:t>Minimize IT project risk</a:t>
            </a:r>
          </a:p>
          <a:p>
            <a:pPr lvl="1" eaLnBrk="1" hangingPunct="1"/>
            <a:r>
              <a:rPr lang="en-US" altLang="en-US" sz="2400" dirty="0"/>
              <a:t>Make timely business decisions</a:t>
            </a:r>
          </a:p>
          <a:p>
            <a:pPr lvl="1" eaLnBrk="1" hangingPunct="1"/>
            <a:r>
              <a:rPr lang="en-US" altLang="en-US" sz="2400" dirty="0"/>
              <a:t>Ensure regulatory compliance</a:t>
            </a:r>
          </a:p>
          <a:p>
            <a:pPr lvl="1" eaLnBrk="1" hangingPunct="1"/>
            <a:r>
              <a:rPr lang="en-US" altLang="en-US" sz="2400" dirty="0"/>
              <a:t>Expand customer base</a:t>
            </a:r>
          </a:p>
        </p:txBody>
      </p:sp>
      <p:sp>
        <p:nvSpPr>
          <p:cNvPr id="4" name="Slide Number Placeholder 3"/>
          <p:cNvSpPr>
            <a:spLocks noGrp="1"/>
          </p:cNvSpPr>
          <p:nvPr>
            <p:ph type="sldNum" sz="quarter" idx="12"/>
          </p:nvPr>
        </p:nvSpPr>
        <p:spPr/>
        <p:txBody>
          <a:bodyPr/>
          <a:lstStyle/>
          <a:p>
            <a:fld id="{071DE0AD-30A8-425B-8EBD-46AC8D5F46B1}" type="slidenum">
              <a:rPr lang="en-US" smtClean="0"/>
              <a:pPr/>
              <a:t>8</a:t>
            </a:fld>
            <a:endParaRPr lang="en-US" dirty="0"/>
          </a:p>
        </p:txBody>
      </p:sp>
    </p:spTree>
    <p:extLst>
      <p:ext uri="{BB962C8B-B14F-4D97-AF65-F5344CB8AC3E}">
        <p14:creationId xmlns:p14="http://schemas.microsoft.com/office/powerpoint/2010/main" val="60485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Quality Data </a:t>
            </a:r>
            <a:endParaRPr lang="en-US" sz="2000" dirty="0"/>
          </a:p>
        </p:txBody>
      </p:sp>
      <p:sp>
        <p:nvSpPr>
          <p:cNvPr id="3" name="Text Placeholder 2"/>
          <p:cNvSpPr>
            <a:spLocks noGrp="1"/>
          </p:cNvSpPr>
          <p:nvPr>
            <p:ph type="body" idx="1"/>
          </p:nvPr>
        </p:nvSpPr>
        <p:spPr/>
        <p:txBody>
          <a:bodyPr>
            <a:normAutofit/>
          </a:bodyPr>
          <a:lstStyle/>
          <a:p>
            <a:pPr eaLnBrk="1" hangingPunct="1"/>
            <a:r>
              <a:rPr lang="en-US" altLang="en-US" sz="2400" dirty="0"/>
              <a:t>Uniqueness</a:t>
            </a:r>
          </a:p>
          <a:p>
            <a:pPr lvl="1"/>
            <a:r>
              <a:rPr lang="en-US" sz="2400" dirty="0">
                <a:solidFill>
                  <a:schemeClr val="tx1"/>
                </a:solidFill>
                <a:cs typeface="Arial" charset="0"/>
              </a:rPr>
              <a:t>Each entity exists only once within the database</a:t>
            </a:r>
            <a:endParaRPr lang="en-US" altLang="en-US" sz="2400" dirty="0"/>
          </a:p>
          <a:p>
            <a:pPr eaLnBrk="1" hangingPunct="1"/>
            <a:r>
              <a:rPr lang="en-US" altLang="en-US" sz="2400" dirty="0"/>
              <a:t>Accuracy</a:t>
            </a:r>
          </a:p>
          <a:p>
            <a:pPr lvl="1"/>
            <a:r>
              <a:rPr lang="en-US" sz="2400" dirty="0">
                <a:solidFill>
                  <a:schemeClr val="tx1"/>
                </a:solidFill>
                <a:cs typeface="Arial" charset="0"/>
              </a:rPr>
              <a:t>Data correctly represents the real-life objects it models</a:t>
            </a:r>
            <a:endParaRPr lang="en-US" altLang="en-US" sz="2400" dirty="0"/>
          </a:p>
          <a:p>
            <a:pPr eaLnBrk="1" hangingPunct="1"/>
            <a:r>
              <a:rPr lang="en-US" altLang="en-US" sz="2400" dirty="0"/>
              <a:t>Consistency</a:t>
            </a:r>
          </a:p>
          <a:p>
            <a:pPr lvl="1"/>
            <a:r>
              <a:rPr lang="en-US" sz="2400" dirty="0">
                <a:solidFill>
                  <a:schemeClr val="tx1"/>
                </a:solidFill>
                <a:cs typeface="Arial" charset="0"/>
              </a:rPr>
              <a:t>Values for data in one data set agree with the values for related data in another data set</a:t>
            </a:r>
          </a:p>
          <a:p>
            <a:r>
              <a:rPr lang="en-US" altLang="en-US" sz="2400" dirty="0"/>
              <a:t>Completeness</a:t>
            </a:r>
          </a:p>
          <a:p>
            <a:pPr lvl="1"/>
            <a:r>
              <a:rPr lang="en-US" sz="2400" dirty="0">
                <a:solidFill>
                  <a:schemeClr val="tx1"/>
                </a:solidFill>
                <a:cs typeface="Arial" charset="0"/>
              </a:rPr>
              <a:t>Data having assigned values if they need to have values</a:t>
            </a:r>
            <a:endParaRPr lang="en-US" altLang="en-US" sz="2400" dirty="0"/>
          </a:p>
        </p:txBody>
      </p:sp>
      <p:sp>
        <p:nvSpPr>
          <p:cNvPr id="4" name="Slide Number Placeholder 3"/>
          <p:cNvSpPr>
            <a:spLocks noGrp="1"/>
          </p:cNvSpPr>
          <p:nvPr>
            <p:ph type="sldNum" sz="quarter" idx="12"/>
          </p:nvPr>
        </p:nvSpPr>
        <p:spPr/>
        <p:txBody>
          <a:bodyPr/>
          <a:lstStyle/>
          <a:p>
            <a:fld id="{071DE0AD-30A8-425B-8EBD-46AC8D5F46B1}" type="slidenum">
              <a:rPr lang="en-US" smtClean="0"/>
              <a:pPr/>
              <a:t>9</a:t>
            </a:fld>
            <a:endParaRPr lang="en-US" dirty="0"/>
          </a:p>
        </p:txBody>
      </p:sp>
    </p:spTree>
    <p:extLst>
      <p:ext uri="{BB962C8B-B14F-4D97-AF65-F5344CB8AC3E}">
        <p14:creationId xmlns:p14="http://schemas.microsoft.com/office/powerpoint/2010/main" val="608777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Academic Literature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2097</TotalTime>
  <Words>1761</Words>
  <Application>Microsoft Office PowerPoint</Application>
  <PresentationFormat>Widescreen</PresentationFormat>
  <Paragraphs>209</Paragraphs>
  <Slides>20</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Bookman Old Style</vt:lpstr>
      <vt:lpstr>Calibri</vt:lpstr>
      <vt:lpstr>Euphemia</vt:lpstr>
      <vt:lpstr>Gill Sans MT</vt:lpstr>
      <vt:lpstr>Plantagenet Cherokee</vt:lpstr>
      <vt:lpstr>Times New Roman</vt:lpstr>
      <vt:lpstr>Wingdings</vt:lpstr>
      <vt:lpstr>Wingdings 3</vt:lpstr>
      <vt:lpstr>Origin</vt:lpstr>
      <vt:lpstr>Academic Literature 16x9</vt:lpstr>
      <vt:lpstr>Chapter 12: Data and Database Administration</vt:lpstr>
      <vt:lpstr>Objectives</vt:lpstr>
      <vt:lpstr>Traditional Administration Definitions</vt:lpstr>
      <vt:lpstr>Traditional Data Administration Functions</vt:lpstr>
      <vt:lpstr>Traditional Database Administration Functions</vt:lpstr>
      <vt:lpstr>Trends in Database Administration</vt:lpstr>
      <vt:lpstr>Data Governance</vt:lpstr>
      <vt:lpstr>Importance of Data Quality</vt:lpstr>
      <vt:lpstr>Characteristics of Quality Data </vt:lpstr>
      <vt:lpstr>Characteristics of Quality Data (Cont.)</vt:lpstr>
      <vt:lpstr>Causes of Deteriorated Data Quality</vt:lpstr>
      <vt:lpstr>Steps in Data Quality Improvement</vt:lpstr>
      <vt:lpstr>Data Quality Audit</vt:lpstr>
      <vt:lpstr>Data Stewardship Program</vt:lpstr>
      <vt:lpstr>Improving Data Capture Processes</vt:lpstr>
      <vt:lpstr>Apply Modern Data Management Principles and Technology</vt:lpstr>
      <vt:lpstr>T Q M Principles and Practices</vt:lpstr>
      <vt:lpstr>Data Availability</vt:lpstr>
      <vt:lpstr>Measures to Ensure Availability</vt:lpstr>
      <vt:lpstr>Master Data Management (M D 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Database Environment and Development Process</dc:title>
  <dc:creator>Haiyan Huang</dc:creator>
  <cp:lastModifiedBy>Huang, Haiyan</cp:lastModifiedBy>
  <cp:revision>155</cp:revision>
  <dcterms:created xsi:type="dcterms:W3CDTF">2012-09-04T03:59:34Z</dcterms:created>
  <dcterms:modified xsi:type="dcterms:W3CDTF">2022-11-29T18:41:56Z</dcterms:modified>
</cp:coreProperties>
</file>