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3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2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7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3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4EA5-D626-4B22-BD71-66DAAEC9E50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36F8-0758-44DE-B9C0-756A4558C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E183-81E4-4C3D-AAB7-571EC6A40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37EB-9E18-4602-AC9F-B38582E09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Contributors:</a:t>
            </a:r>
          </a:p>
          <a:p>
            <a:r>
              <a:rPr lang="en-US" dirty="0"/>
              <a:t>Aurian Ghaemmaghami</a:t>
            </a:r>
          </a:p>
          <a:p>
            <a:r>
              <a:rPr lang="en-US" dirty="0"/>
              <a:t>Balaji Avvaru</a:t>
            </a:r>
          </a:p>
        </p:txBody>
      </p:sp>
    </p:spTree>
    <p:extLst>
      <p:ext uri="{BB962C8B-B14F-4D97-AF65-F5344CB8AC3E}">
        <p14:creationId xmlns:p14="http://schemas.microsoft.com/office/powerpoint/2010/main" val="35396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4C8F76-F231-43E4-9BF8-5CBE6F08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Predictive </a:t>
            </a:r>
            <a:r>
              <a:rPr lang="en-US" dirty="0" err="1"/>
              <a:t>kNN</a:t>
            </a:r>
            <a:r>
              <a:rPr lang="en-US" dirty="0"/>
              <a:t> Modeling (Ale vs IPA)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1190-9F5E-44CA-B6B3-5D40D4E2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398" y="2209504"/>
            <a:ext cx="458786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called K-NN (nearest neighbor)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Approximately k=36 should give us best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Accuracy of 88.16%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033BCE-A771-4ADA-8C99-7D28B1C63D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9556" y="2209504"/>
            <a:ext cx="5731862" cy="3175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192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E46D-DD3F-47DF-BB37-355AD059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/>
              <a:t>IPA Recommendations based on ABV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8653-C1B0-415E-A951-356C7EF6C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596" y="2017343"/>
            <a:ext cx="4645152" cy="34485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ran a test to see if the average ABV was different in IPA vs Other Ale’s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found strong evidence that suggested IPA’s have about 1.1%-1.4% more ABV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Heat Map to the right shows states that prefer higher ABV content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Suggestion: Target higher ABV areas to produce more IPA’s to increase 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Top 3: Texas, South Carolina, Virginia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D7261-3C51-42ED-82F9-48A2F6C3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48" y="2163836"/>
            <a:ext cx="7009202" cy="31556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2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46D4-06FF-4AC1-9D8A-00C689E2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cap="none" dirty="0"/>
              <a:t>Number of Breweries Present in Each State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D7D47C4-4915-4ED1-A6D3-A5BE65FB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43012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664748A-D97D-4173-857F-E26F2233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8" y="2088600"/>
            <a:ext cx="8679384" cy="37585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5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110929-A7DE-4E2E-8819-7081A0B7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9CD8C-9EE8-4DBC-8575-933B3357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Beers containing missing values were filtered from the data set for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Only columns ABV and IBU contained missing values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ABV: 62 missing, about 2.6% of the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IBU: 1005 missing, about 41.7% of the data</a:t>
            </a:r>
          </a:p>
        </p:txBody>
      </p:sp>
    </p:spTree>
    <p:extLst>
      <p:ext uri="{BB962C8B-B14F-4D97-AF65-F5344CB8AC3E}">
        <p14:creationId xmlns:p14="http://schemas.microsoft.com/office/powerpoint/2010/main" val="274977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62F0-052B-4AA0-BD6E-E41000A3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90169A2A-60CB-4A28-8344-405334652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10576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065402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843714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A0BDE6E-AA25-4E86-B920-6649D85D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48" y="2088860"/>
            <a:ext cx="8580672" cy="34383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802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2BCD-4E97-4B83-B892-68A0E407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Median IBU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7941A8E3-B80C-4455-8FF5-50822F738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188"/>
              </p:ext>
            </p:extLst>
          </p:nvPr>
        </p:nvGraphicFramePr>
        <p:xfrm>
          <a:off x="302004" y="2708332"/>
          <a:ext cx="2909116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371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Median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FL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37177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C73C31-9138-4C36-AFB7-DD838747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42" y="2091008"/>
            <a:ext cx="8581938" cy="35069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96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E5B1-372D-41DD-B822-A4392A2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ABV by State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E479A8A-35D8-476C-B5D1-443F5A42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116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KY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70D54DE-D47E-4DE1-9CA9-558151D4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0" y="1929468"/>
            <a:ext cx="9666914" cy="41240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825AA-E5EB-43D4-A354-CE41288D2D66}"/>
              </a:ext>
            </a:extLst>
          </p:cNvPr>
          <p:cNvCxnSpPr>
            <a:cxnSpLocks/>
          </p:cNvCxnSpPr>
          <p:nvPr/>
        </p:nvCxnSpPr>
        <p:spPr>
          <a:xfrm flipH="1">
            <a:off x="3179428" y="2298583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C888DD-A485-47B9-AFCD-68AFFE9F38E3}"/>
              </a:ext>
            </a:extLst>
          </p:cNvPr>
          <p:cNvSpPr txBox="1"/>
          <p:nvPr/>
        </p:nvSpPr>
        <p:spPr>
          <a:xfrm>
            <a:off x="3942826" y="2191461"/>
            <a:ext cx="1342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Lee Hill Series Vol. 5 – Belgian Style Quadruple Ale</a:t>
            </a:r>
          </a:p>
        </p:txBody>
      </p:sp>
    </p:spTree>
    <p:extLst>
      <p:ext uri="{BB962C8B-B14F-4D97-AF65-F5344CB8AC3E}">
        <p14:creationId xmlns:p14="http://schemas.microsoft.com/office/powerpoint/2010/main" val="367481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1209-CFDD-47B4-B2BA-E7542701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Max IBU by State</a:t>
            </a: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1FBFAE11-96B4-4D21-9E4F-54E0A8B3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85559"/>
              </p:ext>
            </p:extLst>
          </p:nvPr>
        </p:nvGraphicFramePr>
        <p:xfrm>
          <a:off x="109057" y="2867723"/>
          <a:ext cx="2306972" cy="2199228"/>
        </p:xfrm>
        <a:graphic>
          <a:graphicData uri="http://schemas.openxmlformats.org/drawingml/2006/table">
            <a:tbl>
              <a:tblPr firstRow="1" bandRow="1">
                <a:effectLst/>
                <a:tableStyleId>{6E25E649-3F16-4E02-A733-19D2CDBF48F0}</a:tableStyleId>
              </a:tblPr>
              <a:tblGrid>
                <a:gridCol w="768660">
                  <a:extLst>
                    <a:ext uri="{9D8B030D-6E8A-4147-A177-3AD203B41FA5}">
                      <a16:colId xmlns:a16="http://schemas.microsoft.com/office/drawing/2014/main" val="2210367008"/>
                    </a:ext>
                  </a:extLst>
                </a:gridCol>
                <a:gridCol w="1538312">
                  <a:extLst>
                    <a:ext uri="{9D8B030D-6E8A-4147-A177-3AD203B41FA5}">
                      <a16:colId xmlns:a16="http://schemas.microsoft.com/office/drawing/2014/main" val="399029037"/>
                    </a:ext>
                  </a:extLst>
                </a:gridCol>
              </a:tblGrid>
              <a:tr h="366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IBU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7220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474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478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49117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89714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r>
                        <a:rPr lang="en-US" dirty="0"/>
                        <a:t>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43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C8CED6-E489-4397-BEF0-60ADC1C5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30" y="1916407"/>
            <a:ext cx="9601214" cy="41370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7C87EF-78B8-49B0-B49B-2FDE1E6CA2C2}"/>
              </a:ext>
            </a:extLst>
          </p:cNvPr>
          <p:cNvCxnSpPr>
            <a:cxnSpLocks/>
          </p:cNvCxnSpPr>
          <p:nvPr/>
        </p:nvCxnSpPr>
        <p:spPr>
          <a:xfrm flipH="1">
            <a:off x="3204595" y="2273416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6AE306-A2A8-429C-8FD3-E5F51557BACF}"/>
              </a:ext>
            </a:extLst>
          </p:cNvPr>
          <p:cNvSpPr txBox="1"/>
          <p:nvPr/>
        </p:nvSpPr>
        <p:spPr>
          <a:xfrm>
            <a:off x="3942826" y="2174683"/>
            <a:ext cx="13422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Oregon B.B. Imperial IPA</a:t>
            </a:r>
          </a:p>
        </p:txBody>
      </p:sp>
    </p:spTree>
    <p:extLst>
      <p:ext uri="{BB962C8B-B14F-4D97-AF65-F5344CB8AC3E}">
        <p14:creationId xmlns:p14="http://schemas.microsoft.com/office/powerpoint/2010/main" val="40261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B24C-108C-4380-BBA6-E87B480D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ABV 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8F3BF2-14F0-40C8-ADEA-ACC489CC5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37312"/>
              </p:ext>
            </p:extLst>
          </p:nvPr>
        </p:nvGraphicFramePr>
        <p:xfrm>
          <a:off x="110921" y="2582022"/>
          <a:ext cx="389910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440">
                  <a:extLst>
                    <a:ext uri="{9D8B030D-6E8A-4147-A177-3AD203B41FA5}">
                      <a16:colId xmlns:a16="http://schemas.microsoft.com/office/drawing/2014/main" val="3357319624"/>
                    </a:ext>
                  </a:extLst>
                </a:gridCol>
                <a:gridCol w="1796665">
                  <a:extLst>
                    <a:ext uri="{9D8B030D-6E8A-4147-A177-3AD203B41FA5}">
                      <a16:colId xmlns:a16="http://schemas.microsoft.com/office/drawing/2014/main" val="1051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ABV(%)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8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0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6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0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6.0%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/ Total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2348 / 2410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5854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C903136-E0DF-495C-994B-68997CDC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55" y="2221906"/>
            <a:ext cx="7874770" cy="35730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92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1777-4C78-448B-A61D-AC87D471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IBU vs ABV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86E9-AC1E-454B-BB46-84BA0122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10" y="2582899"/>
            <a:ext cx="4471049" cy="16922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Positive linear correlation between IBU and ABV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As bitterness increases, the ABV tends to increase slightly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C2C945-E9A6-427F-B6FA-9A90711B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59" y="2158567"/>
            <a:ext cx="6540206" cy="34496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42156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319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Gallery</vt:lpstr>
      <vt:lpstr>Brewery analysis</vt:lpstr>
      <vt:lpstr>Number of Breweries Present in Each State</vt:lpstr>
      <vt:lpstr>Data Cleaning</vt:lpstr>
      <vt:lpstr>Median ABV by State</vt:lpstr>
      <vt:lpstr>Median IBU by State</vt:lpstr>
      <vt:lpstr>Max ABV by State</vt:lpstr>
      <vt:lpstr>Max IBU by State</vt:lpstr>
      <vt:lpstr>ABV Summary</vt:lpstr>
      <vt:lpstr>IBU vs ABV Relationship</vt:lpstr>
      <vt:lpstr>Predictive kNN Modeling (Ale vs IPA)</vt:lpstr>
      <vt:lpstr>IPA Recommendations based on ABV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analysis</dc:title>
  <dc:creator>Belaji Avvaru</dc:creator>
  <cp:lastModifiedBy>Aurian Ghaemmaghami</cp:lastModifiedBy>
  <cp:revision>11</cp:revision>
  <dcterms:created xsi:type="dcterms:W3CDTF">2020-02-27T05:03:23Z</dcterms:created>
  <dcterms:modified xsi:type="dcterms:W3CDTF">2020-03-04T23:45:20Z</dcterms:modified>
</cp:coreProperties>
</file>