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EA5E-79B2-4515-8AE2-53E87BA03E2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6926D2A-4F49-4430-B005-913BE8F62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7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EA5E-79B2-4515-8AE2-53E87BA03E2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926D2A-4F49-4430-B005-913BE8F62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1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EA5E-79B2-4515-8AE2-53E87BA03E2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926D2A-4F49-4430-B005-913BE8F62FB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553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EA5E-79B2-4515-8AE2-53E87BA03E2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926D2A-4F49-4430-B005-913BE8F62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07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EA5E-79B2-4515-8AE2-53E87BA03E2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926D2A-4F49-4430-B005-913BE8F62FB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4155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EA5E-79B2-4515-8AE2-53E87BA03E2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926D2A-4F49-4430-B005-913BE8F62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43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EA5E-79B2-4515-8AE2-53E87BA03E2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6D2A-4F49-4430-B005-913BE8F62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18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EA5E-79B2-4515-8AE2-53E87BA03E2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6D2A-4F49-4430-B005-913BE8F62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EA5E-79B2-4515-8AE2-53E87BA03E2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6D2A-4F49-4430-B005-913BE8F62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7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EA5E-79B2-4515-8AE2-53E87BA03E2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926D2A-4F49-4430-B005-913BE8F62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1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EA5E-79B2-4515-8AE2-53E87BA03E2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6926D2A-4F49-4430-B005-913BE8F62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4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EA5E-79B2-4515-8AE2-53E87BA03E2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6926D2A-4F49-4430-B005-913BE8F62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1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EA5E-79B2-4515-8AE2-53E87BA03E2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6D2A-4F49-4430-B005-913BE8F62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4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EA5E-79B2-4515-8AE2-53E87BA03E2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6D2A-4F49-4430-B005-913BE8F62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9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EA5E-79B2-4515-8AE2-53E87BA03E2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6D2A-4F49-4430-B005-913BE8F62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4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EA5E-79B2-4515-8AE2-53E87BA03E2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926D2A-4F49-4430-B005-913BE8F62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0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2EA5E-79B2-4515-8AE2-53E87BA03E2E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6926D2A-4F49-4430-B005-913BE8F62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2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EEFA-FE97-4594-B6E8-942A45301C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Talent Management - Attrition and Income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68BA8-7F37-4CBA-8DD0-4388662EFB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Aurian Ghaemmaghami – DDS Analytics Team</a:t>
            </a:r>
          </a:p>
        </p:txBody>
      </p:sp>
    </p:spTree>
    <p:extLst>
      <p:ext uri="{BB962C8B-B14F-4D97-AF65-F5344CB8AC3E}">
        <p14:creationId xmlns:p14="http://schemas.microsoft.com/office/powerpoint/2010/main" val="4157342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3FC2A0-8C7A-45EA-BC7D-75B05DC1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Income vs Attrition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E6E085-DEF8-4667-95A9-6B4ACDDC3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81" y="1905000"/>
            <a:ext cx="7022568" cy="40182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05772C-E115-44CD-B16B-3E1434B7B46F}"/>
              </a:ext>
            </a:extLst>
          </p:cNvPr>
          <p:cNvSpPr txBox="1"/>
          <p:nvPr/>
        </p:nvSpPr>
        <p:spPr>
          <a:xfrm>
            <a:off x="326571" y="2127380"/>
            <a:ext cx="38348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Average of Attrition: $4764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Average of No Attrition: $6702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Evidence suggests there is an associated difference between Monthly Income in Yes vs No group (p-value: &lt;0.0001)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group with no Attrition has a higher salary than those with Attrition</a:t>
            </a:r>
          </a:p>
        </p:txBody>
      </p:sp>
    </p:spTree>
    <p:extLst>
      <p:ext uri="{BB962C8B-B14F-4D97-AF65-F5344CB8AC3E}">
        <p14:creationId xmlns:p14="http://schemas.microsoft.com/office/powerpoint/2010/main" val="2354044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A586-5678-411E-AD69-EF4CA81C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9374D-7DED-4C5C-B18B-B819D02A0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469" y="1520890"/>
            <a:ext cx="9685143" cy="49079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Job Roles of Sales Reps are more likely to leave</a:t>
            </a:r>
          </a:p>
          <a:p>
            <a:pPr lvl="1"/>
            <a:r>
              <a:rPr lang="en-US" dirty="0"/>
              <a:t>may benefit from less overtime and incentivized stock option plans.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Job Roles of Managers/Directors seem to have highest retention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Those who are single disproportionately are more likely to leave</a:t>
            </a:r>
          </a:p>
          <a:p>
            <a:pPr lvl="1"/>
            <a:r>
              <a:rPr lang="en-US" dirty="0"/>
              <a:t>Most of those who are single fall into sales rep. category.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Longer commutes from home lead to higher attrition</a:t>
            </a:r>
          </a:p>
          <a:p>
            <a:pPr lvl="1"/>
            <a:r>
              <a:rPr lang="en-US" dirty="0"/>
              <a:t>Partial remote opportunity may be beneficial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Those who travel less tend to stay</a:t>
            </a:r>
          </a:p>
          <a:p>
            <a:pPr lvl="1"/>
            <a:r>
              <a:rPr lang="en-US" dirty="0"/>
              <a:t>Flexibility plans for those with children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8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48E12-D248-47CC-8734-35C41783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CB48E-2EFA-4433-9312-929AE823C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Leverage predictive modeling to better understand the nuances of talent management and attrition for employee retention.</a:t>
            </a:r>
          </a:p>
          <a:p>
            <a:pPr lvl="1"/>
            <a:r>
              <a:rPr lang="en-US" dirty="0"/>
              <a:t>1) Identify factors that lead to employee turnover</a:t>
            </a:r>
          </a:p>
          <a:p>
            <a:pPr lvl="1"/>
            <a:r>
              <a:rPr lang="en-US" dirty="0"/>
              <a:t>2) Evaluating parameters for income prediction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1470 Total Employee Observations</a:t>
            </a:r>
          </a:p>
          <a:p>
            <a:pPr lvl="1"/>
            <a:r>
              <a:rPr lang="en-US" dirty="0"/>
              <a:t>36 Variables (9 Categorical and 27 Numeric)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75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6288-83AD-4057-BFDC-7F6F389B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7A963-19FD-466A-A484-68E867B89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11" y="2245567"/>
            <a:ext cx="3185627" cy="37776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Single-Value Parameters</a:t>
            </a:r>
          </a:p>
          <a:p>
            <a:pPr lvl="1"/>
            <a:r>
              <a:rPr lang="en-US" dirty="0"/>
              <a:t>Over18</a:t>
            </a:r>
          </a:p>
          <a:p>
            <a:pPr lvl="1"/>
            <a:r>
              <a:rPr lang="en-US" dirty="0"/>
              <a:t>Employee Count</a:t>
            </a:r>
          </a:p>
          <a:p>
            <a:pPr lvl="1"/>
            <a:r>
              <a:rPr lang="en-US" dirty="0"/>
              <a:t>Standard Hours</a:t>
            </a:r>
          </a:p>
          <a:p>
            <a:endParaRPr lang="en-US" dirty="0"/>
          </a:p>
          <a:p>
            <a:r>
              <a:rPr lang="en-US" dirty="0"/>
              <a:t>Ambiguous Parameters</a:t>
            </a:r>
          </a:p>
          <a:p>
            <a:pPr lvl="1"/>
            <a:r>
              <a:rPr lang="en-US" dirty="0"/>
              <a:t>Daily Rate</a:t>
            </a:r>
          </a:p>
          <a:p>
            <a:pPr lvl="1"/>
            <a:r>
              <a:rPr lang="en-US" dirty="0"/>
              <a:t>Hourly Rate</a:t>
            </a:r>
          </a:p>
          <a:p>
            <a:pPr lvl="1"/>
            <a:r>
              <a:rPr lang="en-US" dirty="0"/>
              <a:t>Monthly Rate</a:t>
            </a:r>
          </a:p>
          <a:p>
            <a:pPr lvl="1"/>
            <a:r>
              <a:rPr lang="en-US" dirty="0"/>
              <a:t>Performance Rating</a:t>
            </a:r>
          </a:p>
          <a:p>
            <a:pPr lvl="1"/>
            <a:r>
              <a:rPr lang="en-US" dirty="0"/>
              <a:t>Employee Number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75CCE-DBAD-4B92-8939-9565120D3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774" y="2708692"/>
            <a:ext cx="6871838" cy="331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4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D52C-0578-4D01-8CDD-9E1ECFA5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Variable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E205C-6B34-4A0B-BA15-9C9242F9E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40" y="2133599"/>
            <a:ext cx="4191811" cy="3777622"/>
          </a:xfrm>
        </p:spPr>
        <p:txBody>
          <a:bodyPr/>
          <a:lstStyle/>
          <a:p>
            <a:r>
              <a:rPr lang="en-US" dirty="0"/>
              <a:t>Parameters of Interest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Job Level</a:t>
            </a:r>
          </a:p>
          <a:p>
            <a:pPr lvl="1"/>
            <a:r>
              <a:rPr lang="en-US" dirty="0"/>
              <a:t>Monthly Income</a:t>
            </a:r>
          </a:p>
          <a:p>
            <a:pPr lvl="1"/>
            <a:r>
              <a:rPr lang="en-US" dirty="0"/>
              <a:t>Total Working Years</a:t>
            </a:r>
          </a:p>
          <a:p>
            <a:pPr lvl="1"/>
            <a:r>
              <a:rPr lang="en-US" dirty="0"/>
              <a:t>Years at Company</a:t>
            </a:r>
          </a:p>
          <a:p>
            <a:pPr lvl="1"/>
            <a:r>
              <a:rPr lang="en-US" dirty="0"/>
              <a:t>Years In Current Role</a:t>
            </a:r>
          </a:p>
          <a:p>
            <a:pPr lvl="1"/>
            <a:r>
              <a:rPr lang="en-US" dirty="0"/>
              <a:t>Years Since Last Promotion</a:t>
            </a:r>
          </a:p>
          <a:p>
            <a:pPr lvl="1"/>
            <a:r>
              <a:rPr lang="en-US" dirty="0"/>
              <a:t>Years With Current Manager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9D015B-D3CD-476D-8AFB-3EC08E5CD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751" y="1598298"/>
            <a:ext cx="50101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0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8FC3-6301-4A0D-9FA5-B84B6ECF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B4E21-530C-46F8-9EC5-CAC8D9A40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482" y="2152261"/>
            <a:ext cx="3932886" cy="3777622"/>
          </a:xfrm>
        </p:spPr>
        <p:txBody>
          <a:bodyPr/>
          <a:lstStyle/>
          <a:p>
            <a:r>
              <a:rPr lang="en-US" dirty="0"/>
              <a:t>Parameters of Interest</a:t>
            </a:r>
          </a:p>
          <a:p>
            <a:pPr lvl="1"/>
            <a:r>
              <a:rPr lang="en-US" dirty="0"/>
              <a:t>Business Travel</a:t>
            </a:r>
          </a:p>
          <a:p>
            <a:pPr lvl="1"/>
            <a:r>
              <a:rPr lang="en-US" dirty="0"/>
              <a:t>Distance From Home</a:t>
            </a:r>
          </a:p>
          <a:p>
            <a:pPr lvl="1"/>
            <a:r>
              <a:rPr lang="en-US" dirty="0"/>
              <a:t>Job Role</a:t>
            </a:r>
          </a:p>
          <a:p>
            <a:pPr lvl="1"/>
            <a:r>
              <a:rPr lang="en-US" dirty="0"/>
              <a:t>Marital Status</a:t>
            </a:r>
          </a:p>
          <a:p>
            <a:pPr lvl="1"/>
            <a:r>
              <a:rPr lang="en-US" dirty="0" err="1"/>
              <a:t>OverTime</a:t>
            </a:r>
            <a:endParaRPr lang="en-US" dirty="0"/>
          </a:p>
          <a:p>
            <a:pPr lvl="1"/>
            <a:r>
              <a:rPr lang="en-US" dirty="0"/>
              <a:t>Stock Option Level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E3F31-CA95-43FF-B376-191945036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563" y="1605004"/>
            <a:ext cx="8353807" cy="487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3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82DA-9538-4C12-9AF5-91AEB1EBA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 Selection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18F8A1-32F6-43A8-86DE-0929AC2D9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81" y="1418252"/>
            <a:ext cx="9126038" cy="5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5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02FC-D25F-46C3-BD06-A2AB6F56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Models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9B772-3556-4CC0-A3B7-C66DE95A8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637" y="1616869"/>
            <a:ext cx="3992732" cy="576262"/>
          </a:xfrm>
        </p:spPr>
        <p:txBody>
          <a:bodyPr/>
          <a:lstStyle/>
          <a:p>
            <a:r>
              <a:rPr lang="en-US" dirty="0" err="1"/>
              <a:t>kNN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E0E90FF-BFBB-4CDC-BE46-BAD1AEB1AB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52199" y="2257101"/>
            <a:ext cx="3654552" cy="33528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938065-70BC-4200-862A-CE0EAF303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05610" y="1613646"/>
            <a:ext cx="3999001" cy="576262"/>
          </a:xfrm>
        </p:spPr>
        <p:txBody>
          <a:bodyPr/>
          <a:lstStyle/>
          <a:p>
            <a:r>
              <a:rPr lang="en-US" dirty="0"/>
              <a:t>Naïve-Bayes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6CC7161-06B5-4D70-9263-ABA61D7C0CF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26369" y="2257101"/>
            <a:ext cx="3389007" cy="3352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1349CB-8830-4487-A3A0-E783554028A1}"/>
              </a:ext>
            </a:extLst>
          </p:cNvPr>
          <p:cNvSpPr txBox="1"/>
          <p:nvPr/>
        </p:nvSpPr>
        <p:spPr>
          <a:xfrm>
            <a:off x="2332653" y="5766318"/>
            <a:ext cx="3474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Accuracy: 88%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Sensitivity: 92%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Specificity: 59%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4B095B-8916-4083-9CEE-F0E9240AB622}"/>
              </a:ext>
            </a:extLst>
          </p:cNvPr>
          <p:cNvSpPr txBox="1"/>
          <p:nvPr/>
        </p:nvSpPr>
        <p:spPr>
          <a:xfrm>
            <a:off x="6926369" y="5766318"/>
            <a:ext cx="3474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Accuracy: 82%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Sensitivity: 87%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Specificity: 56%</a:t>
            </a:r>
          </a:p>
        </p:txBody>
      </p:sp>
    </p:spTree>
    <p:extLst>
      <p:ext uri="{BB962C8B-B14F-4D97-AF65-F5344CB8AC3E}">
        <p14:creationId xmlns:p14="http://schemas.microsoft.com/office/powerpoint/2010/main" val="44613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9348E2D-F230-4B11-9B6F-44B1AE23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Attrition &amp; Retention Factors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BCD8E8-064D-4007-BDD9-FDAAA6E2D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Attrition</a:t>
            </a:r>
          </a:p>
          <a:p>
            <a:pPr lvl="1"/>
            <a:r>
              <a:rPr lang="en-US" dirty="0"/>
              <a:t>Distance From Home of 8+ miles</a:t>
            </a:r>
          </a:p>
          <a:p>
            <a:pPr lvl="1"/>
            <a:r>
              <a:rPr lang="en-US" dirty="0"/>
              <a:t>Those who have Overtime – nonexempt employees</a:t>
            </a:r>
          </a:p>
          <a:p>
            <a:pPr lvl="1"/>
            <a:r>
              <a:rPr lang="en-US" dirty="0"/>
              <a:t>Job Role of Sales Representative or Lab Technician</a:t>
            </a:r>
          </a:p>
          <a:p>
            <a:pPr lvl="1"/>
            <a:r>
              <a:rPr lang="en-US" dirty="0"/>
              <a:t>“Single” Marital Status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Retention</a:t>
            </a:r>
          </a:p>
          <a:p>
            <a:pPr lvl="1"/>
            <a:r>
              <a:rPr lang="en-US" dirty="0"/>
              <a:t>Less travel</a:t>
            </a:r>
          </a:p>
          <a:p>
            <a:pPr lvl="1"/>
            <a:r>
              <a:rPr lang="en-US" dirty="0"/>
              <a:t>Upper Management Job Roles</a:t>
            </a:r>
          </a:p>
          <a:p>
            <a:pPr lvl="1"/>
            <a:r>
              <a:rPr lang="en-US" dirty="0"/>
              <a:t>Better work-life balance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80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E3E5-A48C-4442-804C-355D7883A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Income Models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C2917-08CF-4EC6-8AA8-9A92AADE0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3" y="1681344"/>
            <a:ext cx="3992732" cy="576262"/>
          </a:xfrm>
        </p:spPr>
        <p:txBody>
          <a:bodyPr/>
          <a:lstStyle/>
          <a:p>
            <a:r>
              <a:rPr lang="en-US" dirty="0"/>
              <a:t>Full MLR Model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BC4E494-E458-4D9D-B5E0-104D0691A56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07204374"/>
              </p:ext>
            </p:extLst>
          </p:nvPr>
        </p:nvGraphicFramePr>
        <p:xfrm>
          <a:off x="2448269" y="2265162"/>
          <a:ext cx="2730998" cy="1714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499">
                  <a:extLst>
                    <a:ext uri="{9D8B030D-6E8A-4147-A177-3AD203B41FA5}">
                      <a16:colId xmlns:a16="http://schemas.microsoft.com/office/drawing/2014/main" val="652368107"/>
                    </a:ext>
                  </a:extLst>
                </a:gridCol>
                <a:gridCol w="1365499">
                  <a:extLst>
                    <a:ext uri="{9D8B030D-6E8A-4147-A177-3AD203B41FA5}">
                      <a16:colId xmlns:a16="http://schemas.microsoft.com/office/drawing/2014/main" val="3602089866"/>
                    </a:ext>
                  </a:extLst>
                </a:gridCol>
              </a:tblGrid>
              <a:tr h="537409">
                <a:tc>
                  <a:txBody>
                    <a:bodyPr/>
                    <a:lstStyle/>
                    <a:p>
                      <a:r>
                        <a:rPr lang="en-US" dirty="0"/>
                        <a:t>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385616"/>
                  </a:ext>
                </a:extLst>
              </a:tr>
              <a:tr h="581717">
                <a:tc>
                  <a:txBody>
                    <a:bodyPr/>
                    <a:lstStyle/>
                    <a:p>
                      <a:r>
                        <a:rPr lang="en-US" dirty="0"/>
                        <a:t>Adj. 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059529"/>
                  </a:ext>
                </a:extLst>
              </a:tr>
              <a:tr h="537409"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1096.229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169639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99E697-1A9E-4FDA-A280-A5A1F5F7B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05610" y="1681344"/>
            <a:ext cx="3999001" cy="576262"/>
          </a:xfrm>
        </p:spPr>
        <p:txBody>
          <a:bodyPr/>
          <a:lstStyle/>
          <a:p>
            <a:r>
              <a:rPr lang="en-US" dirty="0"/>
              <a:t>Reduced MLR Model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FBA6FF0-898A-476A-9F7C-FDED746CF4B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1199696"/>
              </p:ext>
            </p:extLst>
          </p:nvPr>
        </p:nvGraphicFramePr>
        <p:xfrm>
          <a:off x="7763631" y="2265162"/>
          <a:ext cx="2730998" cy="172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499">
                  <a:extLst>
                    <a:ext uri="{9D8B030D-6E8A-4147-A177-3AD203B41FA5}">
                      <a16:colId xmlns:a16="http://schemas.microsoft.com/office/drawing/2014/main" val="2229261971"/>
                    </a:ext>
                  </a:extLst>
                </a:gridCol>
                <a:gridCol w="1365499">
                  <a:extLst>
                    <a:ext uri="{9D8B030D-6E8A-4147-A177-3AD203B41FA5}">
                      <a16:colId xmlns:a16="http://schemas.microsoft.com/office/drawing/2014/main" val="495375277"/>
                    </a:ext>
                  </a:extLst>
                </a:gridCol>
              </a:tblGrid>
              <a:tr h="541238">
                <a:tc>
                  <a:txBody>
                    <a:bodyPr/>
                    <a:lstStyle/>
                    <a:p>
                      <a:r>
                        <a:rPr lang="en-US" dirty="0"/>
                        <a:t>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389198"/>
                  </a:ext>
                </a:extLst>
              </a:tr>
              <a:tr h="632422">
                <a:tc>
                  <a:txBody>
                    <a:bodyPr/>
                    <a:lstStyle/>
                    <a:p>
                      <a:r>
                        <a:rPr lang="en-US" dirty="0"/>
                        <a:t>Adj. R-Squared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47478"/>
                  </a:ext>
                </a:extLst>
              </a:tr>
              <a:tr h="541238"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1106.516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10990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6D357D12-F397-44D0-82CC-4EE554C13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006" y="4261008"/>
            <a:ext cx="3852807" cy="24780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B3B174-1B7D-40EC-907D-6B265854F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921" y="4313321"/>
            <a:ext cx="4842417" cy="225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595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</TotalTime>
  <Words>369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Wisp</vt:lpstr>
      <vt:lpstr>Talent Management - Attrition and Income Predictions</vt:lpstr>
      <vt:lpstr>Introduction</vt:lpstr>
      <vt:lpstr>Data Cleaning</vt:lpstr>
      <vt:lpstr>Numeric Variable Selection</vt:lpstr>
      <vt:lpstr>Categorical Variable Selection</vt:lpstr>
      <vt:lpstr>Categorical Variable Selection Cont…</vt:lpstr>
      <vt:lpstr>Attrition Models</vt:lpstr>
      <vt:lpstr>High Attrition &amp; Retention Factors</vt:lpstr>
      <vt:lpstr>Monthly Income Models</vt:lpstr>
      <vt:lpstr>Monthly Income vs Attrition</vt:lpstr>
      <vt:lpstr>Conclusion and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Talent Management - Attrition and Income Predictions</dc:title>
  <dc:creator>Aurian Ghaemmaghami</dc:creator>
  <cp:lastModifiedBy>Aurian Ghaemmaghami</cp:lastModifiedBy>
  <cp:revision>10</cp:revision>
  <dcterms:created xsi:type="dcterms:W3CDTF">2020-04-16T17:29:44Z</dcterms:created>
  <dcterms:modified xsi:type="dcterms:W3CDTF">2020-04-16T17:40:10Z</dcterms:modified>
</cp:coreProperties>
</file>