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56" r:id="rId3"/>
    <p:sldId id="257" r:id="rId4"/>
    <p:sldId id="261" r:id="rId5"/>
    <p:sldId id="262" r:id="rId6"/>
    <p:sldId id="258" r:id="rId7"/>
    <p:sldId id="263" r:id="rId8"/>
    <p:sldId id="259" r:id="rId9"/>
    <p:sldId id="264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‹N°›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Flowchart</a:t>
            </a:r>
            <a:r>
              <a:rPr lang="fr-FR" dirty="0"/>
              <a:t> of the </a:t>
            </a:r>
            <a:r>
              <a:rPr lang="fr-FR" dirty="0" err="1"/>
              <a:t>derivation</a:t>
            </a:r>
            <a:r>
              <a:rPr lang="fr-FR" dirty="0"/>
              <a:t> of the </a:t>
            </a:r>
            <a:r>
              <a:rPr lang="fr-FR" dirty="0" err="1"/>
              <a:t>exponential</a:t>
            </a:r>
            <a:r>
              <a:rPr lang="fr-FR" dirty="0"/>
              <a:t> model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fitted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LB </a:t>
            </a:r>
            <a:r>
              <a:rPr lang="fr-FR" dirty="0" err="1"/>
              <a:t>sand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on the HS </a:t>
            </a:r>
            <a:r>
              <a:rPr lang="fr-FR" dirty="0" err="1"/>
              <a:t>sand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3 </a:t>
            </a:r>
            <a:r>
              <a:rPr lang="fr-FR" dirty="0" err="1">
                <a:sym typeface="Wingdings" panose="05000000000000000000" pitchFamily="2" charset="2"/>
              </a:rPr>
              <a:t>iterations</a:t>
            </a:r>
            <a:r>
              <a:rPr lang="fr-FR" dirty="0">
                <a:sym typeface="Wingdings" panose="05000000000000000000" pitchFamily="2" charset="2"/>
              </a:rPr>
              <a:t> in the 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76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1677308" cy="2628376"/>
          </a:xfrm>
        </p:spPr>
        <p:txBody>
          <a:bodyPr/>
          <a:lstStyle/>
          <a:p>
            <a:r>
              <a:rPr lang="fr-FR" sz="1800" dirty="0" err="1"/>
              <a:t>Error</a:t>
            </a:r>
            <a:r>
              <a:rPr lang="fr-FR" sz="1800" dirty="0"/>
              <a:t> </a:t>
            </a:r>
            <a:r>
              <a:rPr lang="fr-FR" sz="1800" dirty="0" err="1"/>
              <a:t>map</a:t>
            </a:r>
            <a:r>
              <a:rPr lang="fr-FR" sz="1800" dirty="0"/>
              <a:t> </a:t>
            </a:r>
            <a:r>
              <a:rPr lang="fr-FR" sz="1800" dirty="0" err="1"/>
              <a:t>between</a:t>
            </a:r>
            <a:r>
              <a:rPr lang="fr-FR" sz="1800" dirty="0"/>
              <a:t> </a:t>
            </a:r>
            <a:r>
              <a:rPr lang="fr-FR" sz="1800" dirty="0" err="1"/>
              <a:t>theoritical</a:t>
            </a:r>
            <a:r>
              <a:rPr lang="fr-FR" sz="1800" dirty="0"/>
              <a:t> and </a:t>
            </a:r>
            <a:r>
              <a:rPr lang="fr-FR" sz="1800" dirty="0" err="1"/>
              <a:t>experiemental</a:t>
            </a:r>
            <a:r>
              <a:rPr lang="fr-FR" sz="1800" dirty="0"/>
              <a:t> </a:t>
            </a:r>
            <a:r>
              <a:rPr lang="fr-FR" sz="1800" dirty="0" err="1"/>
              <a:t>voids</a:t>
            </a:r>
            <a:r>
              <a:rPr lang="fr-FR" sz="1800" dirty="0"/>
              <a:t> ratios of mixtures for </a:t>
            </a:r>
            <a:r>
              <a:rPr lang="fr-FR" sz="1800" dirty="0" err="1"/>
              <a:t>both</a:t>
            </a:r>
            <a:r>
              <a:rPr lang="fr-FR" sz="1800" dirty="0"/>
              <a:t> </a:t>
            </a:r>
            <a:r>
              <a:rPr lang="fr-FR" sz="1800" dirty="0" err="1"/>
              <a:t>method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HS </a:t>
            </a:r>
            <a:r>
              <a:rPr lang="fr-FR" sz="1800" dirty="0" err="1"/>
              <a:t>sand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 err="1"/>
              <a:t>Filled</a:t>
            </a:r>
            <a:r>
              <a:rPr lang="fr-FR" sz="1800" dirty="0"/>
              <a:t> </a:t>
            </a:r>
            <a:r>
              <a:rPr lang="fr-FR" sz="1800" dirty="0" err="1"/>
              <a:t>isolines</a:t>
            </a:r>
            <a:r>
              <a:rPr lang="fr-FR" sz="1800" dirty="0"/>
              <a:t> (</a:t>
            </a:r>
            <a:r>
              <a:rPr lang="fr-FR" sz="1800" dirty="0" err="1"/>
              <a:t>contourf</a:t>
            </a:r>
            <a:r>
              <a:rPr lang="fr-FR" sz="1800" dirty="0"/>
              <a:t> in </a:t>
            </a:r>
            <a:r>
              <a:rPr lang="fr-FR" sz="1800" dirty="0" err="1"/>
              <a:t>matplotlib</a:t>
            </a:r>
            <a:r>
              <a:rPr lang="fr-FR" sz="1800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08" y="0"/>
            <a:ext cx="71549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2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146725" y="509625"/>
            <a:ext cx="1335600" cy="397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 err="1"/>
              <a:t>Polyfit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Shape 55"/>
              <p:cNvSpPr/>
              <p:nvPr/>
            </p:nvSpPr>
            <p:spPr>
              <a:xfrm>
                <a:off x="104325" y="338550"/>
                <a:ext cx="344565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/>
                  <a:t>Exponential model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≃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5" y="338550"/>
                <a:ext cx="344565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4065" b="-1626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Shape 56"/>
              <p:cNvSpPr/>
              <p:nvPr/>
            </p:nvSpPr>
            <p:spPr>
              <a:xfrm>
                <a:off x="6157125" y="338550"/>
                <a:ext cx="225780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/>
                  <a:t>Model parameters: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56" name="Shap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125" y="338550"/>
                <a:ext cx="225780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hape 57"/>
          <p:cNvSpPr/>
          <p:nvPr/>
        </p:nvSpPr>
        <p:spPr>
          <a:xfrm>
            <a:off x="3760050" y="1969525"/>
            <a:ext cx="2109000" cy="8949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Derive </a:t>
            </a:r>
            <a:r>
              <a:rPr lang="en-GB" dirty="0" err="1"/>
              <a:t>polynom</a:t>
            </a:r>
            <a:r>
              <a:rPr lang="en-GB" dirty="0"/>
              <a:t> and take the logarithm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i="1" dirty="0"/>
              <a:t>ln((f - f*)’) = ln(P’(p))</a:t>
            </a:r>
          </a:p>
        </p:txBody>
      </p:sp>
      <p:sp>
        <p:nvSpPr>
          <p:cNvPr id="58" name="Shape 58"/>
          <p:cNvSpPr/>
          <p:nvPr/>
        </p:nvSpPr>
        <p:spPr>
          <a:xfrm>
            <a:off x="1114225" y="1969525"/>
            <a:ext cx="2295600" cy="8949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Fit polynom of d-order on exp. data (d=3 or d=2)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i="1"/>
              <a:t>f-f* = P(p)</a:t>
            </a:r>
          </a:p>
        </p:txBody>
      </p:sp>
      <p:sp>
        <p:nvSpPr>
          <p:cNvPr id="59" name="Shape 59"/>
          <p:cNvSpPr/>
          <p:nvPr/>
        </p:nvSpPr>
        <p:spPr>
          <a:xfrm>
            <a:off x="6050625" y="1969525"/>
            <a:ext cx="2495400" cy="8949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Linear regression to obtain coefficients: ln(P’(p))=a*</a:t>
            </a:r>
            <a:r>
              <a:rPr lang="en-GB" dirty="0" err="1"/>
              <a:t>p+b</a:t>
            </a:r>
            <a:endParaRPr lang="en-GB" dirty="0"/>
          </a:p>
          <a:p>
            <a:pPr lvl="0" algn="ctr">
              <a:spcBef>
                <a:spcPts val="0"/>
              </a:spcBef>
              <a:buNone/>
            </a:pPr>
            <a:r>
              <a:rPr lang="en-GB" i="1" dirty="0"/>
              <a:t>p0 = -1/a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i="1" dirty="0"/>
              <a:t>F = f</a:t>
            </a:r>
            <a:r>
              <a:rPr lang="en-GB" i="1" baseline="30000" dirty="0"/>
              <a:t>*</a:t>
            </a:r>
            <a:r>
              <a:rPr lang="en-GB" i="1" dirty="0"/>
              <a:t> + p0 </a:t>
            </a:r>
            <a:r>
              <a:rPr lang="en-GB" i="1" dirty="0" err="1"/>
              <a:t>exp</a:t>
            </a:r>
            <a:r>
              <a:rPr lang="en-GB" i="1" dirty="0"/>
              <a:t>(b - p</a:t>
            </a:r>
            <a:r>
              <a:rPr lang="en-GB" i="1" baseline="30000" dirty="0"/>
              <a:t>*</a:t>
            </a:r>
            <a:r>
              <a:rPr lang="en-GB" i="1" dirty="0"/>
              <a:t>/p0)</a:t>
            </a:r>
          </a:p>
        </p:txBody>
      </p:sp>
      <p:sp>
        <p:nvSpPr>
          <p:cNvPr id="60" name="Shape 60"/>
          <p:cNvSpPr/>
          <p:nvPr/>
        </p:nvSpPr>
        <p:spPr>
          <a:xfrm>
            <a:off x="3184175" y="1785987"/>
            <a:ext cx="435900" cy="428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1</a:t>
            </a:r>
          </a:p>
        </p:txBody>
      </p:sp>
      <p:sp>
        <p:nvSpPr>
          <p:cNvPr id="61" name="Shape 61"/>
          <p:cNvSpPr/>
          <p:nvPr/>
        </p:nvSpPr>
        <p:spPr>
          <a:xfrm>
            <a:off x="8414925" y="1786000"/>
            <a:ext cx="435900" cy="428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sp>
        <p:nvSpPr>
          <p:cNvPr id="62" name="Shape 62"/>
          <p:cNvSpPr/>
          <p:nvPr/>
        </p:nvSpPr>
        <p:spPr>
          <a:xfrm>
            <a:off x="5568000" y="1786000"/>
            <a:ext cx="435900" cy="428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2</a:t>
            </a:r>
          </a:p>
        </p:txBody>
      </p:sp>
      <p:cxnSp>
        <p:nvCxnSpPr>
          <p:cNvPr id="63" name="Shape 63"/>
          <p:cNvCxnSpPr>
            <a:cxnSpLocks/>
            <a:stCxn id="54" idx="2"/>
            <a:endCxn id="58" idx="0"/>
          </p:cNvCxnSpPr>
          <p:nvPr/>
        </p:nvCxnSpPr>
        <p:spPr>
          <a:xfrm flipH="1">
            <a:off x="2262025" y="906675"/>
            <a:ext cx="2552500" cy="1062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>
            <a:cxnSpLocks/>
            <a:stCxn id="54" idx="2"/>
            <a:endCxn id="59" idx="0"/>
          </p:cNvCxnSpPr>
          <p:nvPr/>
        </p:nvCxnSpPr>
        <p:spPr>
          <a:xfrm>
            <a:off x="4814525" y="906675"/>
            <a:ext cx="2483800" cy="1062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>
            <a:off x="3549950" y="564150"/>
            <a:ext cx="5968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482425" y="564150"/>
            <a:ext cx="67470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04325" y="3019475"/>
            <a:ext cx="1463100" cy="1953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Fit polynom of 1-order with random initial guess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1</a:t>
            </a:r>
            <a:r>
              <a:rPr lang="en-GB" sz="1200" i="1"/>
              <a:t>(p)=a</a:t>
            </a:r>
            <a:r>
              <a:rPr lang="en-GB" sz="1200" i="1" baseline="-25000"/>
              <a:t>1</a:t>
            </a:r>
            <a:r>
              <a:rPr lang="en-GB" sz="1200" i="1"/>
              <a:t>p+a</a:t>
            </a:r>
            <a:r>
              <a:rPr lang="en-GB" sz="1200" i="1" baseline="-25000"/>
              <a:t>0</a:t>
            </a:r>
          </a:p>
          <a:p>
            <a:pPr lvl="0">
              <a:spcBef>
                <a:spcPts val="0"/>
              </a:spcBef>
              <a:buNone/>
            </a:pPr>
            <a:endParaRPr sz="1200" i="1" baseline="-25000"/>
          </a:p>
          <a:p>
            <a:pPr lvl="0">
              <a:spcBef>
                <a:spcPts val="0"/>
              </a:spcBef>
              <a:buNone/>
            </a:pPr>
            <a:r>
              <a:rPr lang="en-GB" sz="1200" i="1"/>
              <a:t>(Unique solution independent of initial guess)</a:t>
            </a:r>
          </a:p>
        </p:txBody>
      </p:sp>
      <p:sp>
        <p:nvSpPr>
          <p:cNvPr id="68" name="Shape 68"/>
          <p:cNvSpPr/>
          <p:nvPr/>
        </p:nvSpPr>
        <p:spPr>
          <a:xfrm>
            <a:off x="1698000" y="3019475"/>
            <a:ext cx="2094000" cy="1953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Fit polynom of d-order with specific initial guess :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i="1"/>
              <a:t>P</a:t>
            </a:r>
            <a:r>
              <a:rPr lang="en-GB" sz="1200" i="1" baseline="-25000"/>
              <a:t>d</a:t>
            </a:r>
            <a:r>
              <a:rPr lang="en-GB" sz="1200" i="1"/>
              <a:t>(p)=a</a:t>
            </a:r>
            <a:r>
              <a:rPr lang="en-GB" sz="1200" i="1" baseline="-25000"/>
              <a:t>d</a:t>
            </a:r>
            <a:r>
              <a:rPr lang="en-GB" sz="1200" i="1"/>
              <a:t>p</a:t>
            </a:r>
            <a:r>
              <a:rPr lang="en-GB" sz="1200" i="1" baseline="30000"/>
              <a:t>d</a:t>
            </a:r>
            <a:r>
              <a:rPr lang="en-GB" sz="1200" i="1"/>
              <a:t>+a</a:t>
            </a:r>
            <a:r>
              <a:rPr lang="en-GB" sz="1200" i="1" baseline="-25000"/>
              <a:t>d-1</a:t>
            </a:r>
            <a:r>
              <a:rPr lang="en-GB" sz="1200" i="1"/>
              <a:t>p</a:t>
            </a:r>
            <a:r>
              <a:rPr lang="en-GB" sz="1200" i="1" baseline="30000"/>
              <a:t>d-1</a:t>
            </a:r>
            <a:r>
              <a:rPr lang="en-GB" sz="1200" i="1"/>
              <a:t>+...+a</a:t>
            </a:r>
            <a:r>
              <a:rPr lang="en-GB" sz="1200" i="1" baseline="-25000"/>
              <a:t>0</a:t>
            </a:r>
          </a:p>
          <a:p>
            <a:pPr lvl="0">
              <a:spcBef>
                <a:spcPts val="0"/>
              </a:spcBef>
              <a:buNone/>
            </a:pPr>
            <a:endParaRPr sz="1200" i="1" baseline="-25000"/>
          </a:p>
          <a:p>
            <a:pPr lvl="0">
              <a:spcBef>
                <a:spcPts val="0"/>
              </a:spcBef>
              <a:buNone/>
            </a:pPr>
            <a:r>
              <a:rPr lang="en-GB" sz="1200" i="1"/>
              <a:t>With 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 i="1"/>
              <a:t>a</a:t>
            </a:r>
            <a:r>
              <a:rPr lang="en-GB" sz="1200" i="1" baseline="-25000"/>
              <a:t>d</a:t>
            </a:r>
            <a:r>
              <a:rPr lang="en-GB" sz="1200" i="1"/>
              <a:t>=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i="1"/>
              <a:t>(a</a:t>
            </a:r>
            <a:r>
              <a:rPr lang="en-GB" sz="1200" i="1" baseline="-25000"/>
              <a:t>d-1</a:t>
            </a:r>
            <a:r>
              <a:rPr lang="en-GB" sz="1200" i="1"/>
              <a:t>...a</a:t>
            </a:r>
            <a:r>
              <a:rPr lang="en-GB" sz="1200" i="1" baseline="-25000"/>
              <a:t>0</a:t>
            </a:r>
            <a:r>
              <a:rPr lang="en-GB" sz="1200" i="1"/>
              <a:t>) = best fit coefficients of previous order polynom P</a:t>
            </a:r>
            <a:r>
              <a:rPr lang="en-GB" sz="1200" i="1" baseline="-25000"/>
              <a:t>d-1</a:t>
            </a:r>
          </a:p>
        </p:txBody>
      </p:sp>
      <p:cxnSp>
        <p:nvCxnSpPr>
          <p:cNvPr id="69" name="Shape 69"/>
          <p:cNvCxnSpPr>
            <a:stCxn id="58" idx="2"/>
            <a:endCxn id="67" idx="0"/>
          </p:cNvCxnSpPr>
          <p:nvPr/>
        </p:nvCxnSpPr>
        <p:spPr>
          <a:xfrm flipH="1">
            <a:off x="835825" y="2864425"/>
            <a:ext cx="1426200" cy="1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" name="Shape 70"/>
          <p:cNvCxnSpPr>
            <a:stCxn id="58" idx="2"/>
            <a:endCxn id="71" idx="0"/>
          </p:cNvCxnSpPr>
          <p:nvPr/>
        </p:nvCxnSpPr>
        <p:spPr>
          <a:xfrm>
            <a:off x="2262025" y="2864425"/>
            <a:ext cx="2521800" cy="1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/>
          <p:nvPr/>
        </p:nvSpPr>
        <p:spPr>
          <a:xfrm>
            <a:off x="3922575" y="3019475"/>
            <a:ext cx="1722600" cy="1953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P(p) is then a new pseudo-experimental curve to work 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Given on the whole data set </a:t>
            </a:r>
            <a:r>
              <a:rPr lang="en-GB" sz="1200" i="1"/>
              <a:t>p</a:t>
            </a:r>
          </a:p>
        </p:txBody>
      </p:sp>
      <p:sp>
        <p:nvSpPr>
          <p:cNvPr id="72" name="Shape 72"/>
          <p:cNvSpPr/>
          <p:nvPr/>
        </p:nvSpPr>
        <p:spPr>
          <a:xfrm>
            <a:off x="6169325" y="3019475"/>
            <a:ext cx="2257800" cy="19533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Linear regression is done on the whole pressure range: p0 is actually related to the slope of the (whole) derivative, here given by a polynomial approximation.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Fitting only the beginning of the curve (close to </a:t>
            </a:r>
            <a:r>
              <a:rPr lang="en-GB" sz="1200" i="1"/>
              <a:t>p</a:t>
            </a:r>
            <a:r>
              <a:rPr lang="en-GB" sz="1200" i="1" baseline="30000"/>
              <a:t>*</a:t>
            </a:r>
            <a:r>
              <a:rPr lang="en-GB" sz="1200"/>
              <a:t>) would mean to take the tangent of the derivative </a:t>
            </a:r>
          </a:p>
        </p:txBody>
      </p:sp>
      <p:cxnSp>
        <p:nvCxnSpPr>
          <p:cNvPr id="21" name="Shape 70"/>
          <p:cNvCxnSpPr>
            <a:cxnSpLocks/>
            <a:stCxn id="59" idx="2"/>
            <a:endCxn id="72" idx="0"/>
          </p:cNvCxnSpPr>
          <p:nvPr/>
        </p:nvCxnSpPr>
        <p:spPr>
          <a:xfrm flipH="1">
            <a:off x="7298225" y="2864425"/>
            <a:ext cx="100" cy="155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1700" y="5378"/>
            <a:ext cx="8520600" cy="572700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iteration</a:t>
            </a:r>
            <a:r>
              <a:rPr lang="fr-FR" dirty="0"/>
              <a:t> : </a:t>
            </a:r>
            <a:r>
              <a:rPr lang="fr-FR" dirty="0" err="1"/>
              <a:t>compute</a:t>
            </a:r>
            <a:r>
              <a:rPr lang="fr-FR" dirty="0"/>
              <a:t> p0 and F </a:t>
            </a:r>
            <a:r>
              <a:rPr lang="fr-FR" dirty="0" err="1"/>
              <a:t>from</a:t>
            </a:r>
            <a:r>
              <a:rPr lang="fr-FR" dirty="0"/>
              <a:t> LB </a:t>
            </a:r>
            <a:r>
              <a:rPr lang="fr-FR" dirty="0" err="1"/>
              <a:t>sand</a:t>
            </a:r>
            <a:r>
              <a:rPr lang="fr-FR" dirty="0"/>
              <a:t>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55"/>
              <p:cNvSpPr/>
              <p:nvPr/>
            </p:nvSpPr>
            <p:spPr>
              <a:xfrm>
                <a:off x="632651" y="566919"/>
                <a:ext cx="1965833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/>
                  <a:t>Load pure </a:t>
                </a:r>
                <a:r>
                  <a:rPr lang="fr-FR" dirty="0" err="1"/>
                  <a:t>sand</a:t>
                </a:r>
                <a:r>
                  <a:rPr lang="fr-FR" dirty="0"/>
                  <a:t> </a:t>
                </a:r>
                <a:r>
                  <a:rPr lang="fr-FR" dirty="0" err="1"/>
                  <a:t>experimental</a:t>
                </a:r>
                <a:r>
                  <a:rPr lang="fr-FR" dirty="0"/>
                  <a:t> data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51" y="566919"/>
                <a:ext cx="1965833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 b="-3252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55"/>
              <p:cNvSpPr/>
              <p:nvPr/>
            </p:nvSpPr>
            <p:spPr>
              <a:xfrm>
                <a:off x="2919435" y="578078"/>
                <a:ext cx="1965832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 err="1"/>
                  <a:t>Load</a:t>
                </a:r>
                <a:r>
                  <a:rPr lang="fr-FR" dirty="0"/>
                  <a:t> mixture </a:t>
                </a:r>
                <a:r>
                  <a:rPr lang="fr-FR" dirty="0" err="1"/>
                  <a:t>experimental</a:t>
                </a:r>
                <a:r>
                  <a:rPr lang="fr-FR" dirty="0"/>
                  <a:t> data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35" y="578078"/>
                <a:ext cx="1965832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b="-2439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55"/>
              <p:cNvSpPr/>
              <p:nvPr/>
            </p:nvSpPr>
            <p:spPr>
              <a:xfrm>
                <a:off x="1033075" y="1453416"/>
                <a:ext cx="344565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/>
                  <a:t>Compute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5" y="1453416"/>
                <a:ext cx="344565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1613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54"/>
          <p:cNvSpPr/>
          <p:nvPr/>
        </p:nvSpPr>
        <p:spPr>
          <a:xfrm>
            <a:off x="2088100" y="2339913"/>
            <a:ext cx="1335600" cy="397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 err="1"/>
              <a:t>Polyfit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55"/>
              <p:cNvSpPr/>
              <p:nvPr/>
            </p:nvSpPr>
            <p:spPr>
              <a:xfrm>
                <a:off x="2088100" y="2884260"/>
                <a:ext cx="1335600" cy="387872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8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00" y="2884260"/>
                <a:ext cx="1335600" cy="387872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b="-3030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55"/>
              <p:cNvSpPr/>
              <p:nvPr/>
            </p:nvSpPr>
            <p:spPr>
              <a:xfrm>
                <a:off x="876300" y="3419429"/>
                <a:ext cx="375920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 err="1"/>
                  <a:t>Expe</a:t>
                </a:r>
                <a:r>
                  <a:rPr lang="en-GB" dirty="0"/>
                  <a:t> data vs. exponential model 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419429"/>
                <a:ext cx="375920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t="-4065" b="-1626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55"/>
              <p:cNvSpPr/>
              <p:nvPr/>
            </p:nvSpPr>
            <p:spPr>
              <a:xfrm>
                <a:off x="0" y="4305926"/>
                <a:ext cx="5511800" cy="837574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/>
                  <a:t>Compare theoretical (</a:t>
                </a:r>
                <a:r>
                  <a:rPr lang="en-GB" dirty="0" err="1"/>
                  <a:t>exp</a:t>
                </a:r>
                <a:r>
                  <a:rPr lang="en-GB" dirty="0"/>
                  <a:t> model) and experimental void ratios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5926"/>
                <a:ext cx="5511800" cy="837574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>
            <a:cxnSpLocks/>
            <a:stCxn id="4" idx="3"/>
            <a:endCxn id="6" idx="0"/>
          </p:cNvCxnSpPr>
          <p:nvPr/>
        </p:nvCxnSpPr>
        <p:spPr>
          <a:xfrm>
            <a:off x="2598484" y="936519"/>
            <a:ext cx="157416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  <a:stCxn id="5" idx="1"/>
            <a:endCxn id="6" idx="0"/>
          </p:cNvCxnSpPr>
          <p:nvPr/>
        </p:nvCxnSpPr>
        <p:spPr>
          <a:xfrm flipH="1">
            <a:off x="2755900" y="947678"/>
            <a:ext cx="163535" cy="50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6" idx="2"/>
            <a:endCxn id="7" idx="0"/>
          </p:cNvCxnSpPr>
          <p:nvPr/>
        </p:nvCxnSpPr>
        <p:spPr>
          <a:xfrm>
            <a:off x="2755900" y="2192616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cxnSpLocks/>
            <a:stCxn id="7" idx="2"/>
            <a:endCxn id="8" idx="0"/>
          </p:cNvCxnSpPr>
          <p:nvPr/>
        </p:nvCxnSpPr>
        <p:spPr>
          <a:xfrm>
            <a:off x="2755900" y="2736963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8" idx="2"/>
            <a:endCxn id="9" idx="0"/>
          </p:cNvCxnSpPr>
          <p:nvPr/>
        </p:nvCxnSpPr>
        <p:spPr>
          <a:xfrm>
            <a:off x="2755900" y="3272132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  <a:stCxn id="9" idx="2"/>
            <a:endCxn id="10" idx="0"/>
          </p:cNvCxnSpPr>
          <p:nvPr/>
        </p:nvCxnSpPr>
        <p:spPr>
          <a:xfrm>
            <a:off x="2755900" y="4158629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04467" y="2924359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LB_Fig3</a:t>
            </a:r>
          </a:p>
        </p:txBody>
      </p:sp>
      <p:cxnSp>
        <p:nvCxnSpPr>
          <p:cNvPr id="33" name="Connecteur droit avec flèche 32"/>
          <p:cNvCxnSpPr>
            <a:cxnSpLocks/>
          </p:cNvCxnSpPr>
          <p:nvPr/>
        </p:nvCxnSpPr>
        <p:spPr>
          <a:xfrm>
            <a:off x="2755900" y="2155099"/>
            <a:ext cx="0" cy="9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04467" y="3635192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LB_Fig2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04467" y="4570876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LB_Fig4</a:t>
            </a:r>
          </a:p>
        </p:txBody>
      </p:sp>
      <p:cxnSp>
        <p:nvCxnSpPr>
          <p:cNvPr id="37" name="Connecteur droit avec flèche 36"/>
          <p:cNvCxnSpPr>
            <a:stCxn id="8" idx="3"/>
            <a:endCxn id="32" idx="1"/>
          </p:cNvCxnSpPr>
          <p:nvPr/>
        </p:nvCxnSpPr>
        <p:spPr>
          <a:xfrm>
            <a:off x="3423700" y="3078196"/>
            <a:ext cx="268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  <a:stCxn id="9" idx="3"/>
            <a:endCxn id="34" idx="1"/>
          </p:cNvCxnSpPr>
          <p:nvPr/>
        </p:nvCxnSpPr>
        <p:spPr>
          <a:xfrm>
            <a:off x="4635500" y="3789029"/>
            <a:ext cx="146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cxnSpLocks/>
            <a:stCxn id="10" idx="3"/>
            <a:endCxn id="35" idx="1"/>
          </p:cNvCxnSpPr>
          <p:nvPr/>
        </p:nvCxnSpPr>
        <p:spPr>
          <a:xfrm>
            <a:off x="5511800" y="4724713"/>
            <a:ext cx="59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Accolade ouvrante 44"/>
          <p:cNvSpPr/>
          <p:nvPr/>
        </p:nvSpPr>
        <p:spPr>
          <a:xfrm>
            <a:off x="465664" y="566920"/>
            <a:ext cx="195657" cy="21700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 rot="16200000">
                <a:off x="-409660" y="1391016"/>
                <a:ext cx="1442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Loop on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09660" y="1391016"/>
                <a:ext cx="1442719" cy="307777"/>
              </a:xfrm>
              <a:prstGeom prst="rect">
                <a:avLst/>
              </a:prstGeom>
              <a:blipFill>
                <a:blip r:embed="rId8"/>
                <a:stretch>
                  <a:fillRect l="-4000" r="-20000" b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5799667" y="2393680"/>
            <a:ext cx="20574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LB_Fig0, LB_Fig1</a:t>
            </a:r>
          </a:p>
        </p:txBody>
      </p:sp>
      <p:cxnSp>
        <p:nvCxnSpPr>
          <p:cNvPr id="48" name="Connecteur droit avec flèche 47"/>
          <p:cNvCxnSpPr>
            <a:cxnSpLocks/>
            <a:stCxn id="7" idx="3"/>
            <a:endCxn id="47" idx="1"/>
          </p:cNvCxnSpPr>
          <p:nvPr/>
        </p:nvCxnSpPr>
        <p:spPr>
          <a:xfrm>
            <a:off x="3423700" y="2538438"/>
            <a:ext cx="2375967" cy="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1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Figures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286"/>
            <a:ext cx="4998231" cy="38372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60" y="0"/>
            <a:ext cx="4334240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97" y="0"/>
            <a:ext cx="3406003" cy="5143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93459" cy="361405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33" y="2265638"/>
            <a:ext cx="3874363" cy="28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1700" y="5378"/>
            <a:ext cx="8520600" cy="572700"/>
          </a:xfrm>
        </p:spPr>
        <p:txBody>
          <a:bodyPr/>
          <a:lstStyle/>
          <a:p>
            <a:r>
              <a:rPr lang="fr-FR" dirty="0"/>
              <a:t>Second </a:t>
            </a:r>
            <a:r>
              <a:rPr lang="fr-FR" dirty="0" err="1"/>
              <a:t>iteration</a:t>
            </a:r>
            <a:r>
              <a:rPr lang="fr-FR" dirty="0"/>
              <a:t>: </a:t>
            </a:r>
            <a:r>
              <a:rPr lang="fr-FR" dirty="0" err="1"/>
              <a:t>apply</a:t>
            </a:r>
            <a:r>
              <a:rPr lang="fr-FR" dirty="0"/>
              <a:t> p0 and F to HS </a:t>
            </a:r>
            <a:r>
              <a:rPr lang="fr-FR" dirty="0" err="1"/>
              <a:t>sand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55"/>
              <p:cNvSpPr/>
              <p:nvPr/>
            </p:nvSpPr>
            <p:spPr>
              <a:xfrm>
                <a:off x="632651" y="566919"/>
                <a:ext cx="1965833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/>
                  <a:t>Load pure </a:t>
                </a:r>
                <a:r>
                  <a:rPr lang="fr-FR" dirty="0" err="1"/>
                  <a:t>sand</a:t>
                </a:r>
                <a:r>
                  <a:rPr lang="fr-FR" dirty="0"/>
                  <a:t> </a:t>
                </a:r>
                <a:r>
                  <a:rPr lang="fr-FR" dirty="0" err="1"/>
                  <a:t>experimental</a:t>
                </a:r>
                <a:r>
                  <a:rPr lang="fr-FR" dirty="0"/>
                  <a:t> data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51" y="566919"/>
                <a:ext cx="1965833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 b="-3252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55"/>
              <p:cNvSpPr/>
              <p:nvPr/>
            </p:nvSpPr>
            <p:spPr>
              <a:xfrm>
                <a:off x="2919435" y="578078"/>
                <a:ext cx="1965832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 err="1"/>
                  <a:t>Load</a:t>
                </a:r>
                <a:r>
                  <a:rPr lang="fr-FR" dirty="0"/>
                  <a:t> mixture </a:t>
                </a:r>
                <a:r>
                  <a:rPr lang="fr-FR" dirty="0" err="1"/>
                  <a:t>experimental</a:t>
                </a:r>
                <a:r>
                  <a:rPr lang="fr-FR" dirty="0"/>
                  <a:t> data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35" y="578078"/>
                <a:ext cx="1965832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b="-2439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55"/>
              <p:cNvSpPr/>
              <p:nvPr/>
            </p:nvSpPr>
            <p:spPr>
              <a:xfrm>
                <a:off x="1033075" y="1453416"/>
                <a:ext cx="344565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/>
                  <a:t>Compute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5" y="1453416"/>
                <a:ext cx="344565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1613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54"/>
          <p:cNvSpPr/>
          <p:nvPr/>
        </p:nvSpPr>
        <p:spPr>
          <a:xfrm>
            <a:off x="1033075" y="2339913"/>
            <a:ext cx="3445650" cy="397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/>
              <a:t>Get p0 and F from previous iteration (LB </a:t>
            </a:r>
            <a:r>
              <a:rPr lang="en-GB" b="1" dirty="0" err="1"/>
              <a:t>polyfit</a:t>
            </a:r>
            <a:r>
              <a:rPr lang="en-GB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55"/>
              <p:cNvSpPr/>
              <p:nvPr/>
            </p:nvSpPr>
            <p:spPr>
              <a:xfrm>
                <a:off x="2088100" y="2884260"/>
                <a:ext cx="1335600" cy="387872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8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00" y="2884260"/>
                <a:ext cx="1335600" cy="387872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b="-3030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55"/>
              <p:cNvSpPr/>
              <p:nvPr/>
            </p:nvSpPr>
            <p:spPr>
              <a:xfrm>
                <a:off x="876300" y="3419429"/>
                <a:ext cx="375920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 err="1"/>
                  <a:t>Expe</a:t>
                </a:r>
                <a:r>
                  <a:rPr lang="en-GB" dirty="0"/>
                  <a:t> data vs. exponential model 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419429"/>
                <a:ext cx="375920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t="-4065" b="-1626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55"/>
              <p:cNvSpPr/>
              <p:nvPr/>
            </p:nvSpPr>
            <p:spPr>
              <a:xfrm>
                <a:off x="0" y="4305926"/>
                <a:ext cx="5511800" cy="837574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/>
                  <a:t>Compare theoretical (</a:t>
                </a:r>
                <a:r>
                  <a:rPr lang="en-GB" dirty="0" err="1"/>
                  <a:t>exp</a:t>
                </a:r>
                <a:r>
                  <a:rPr lang="en-GB" dirty="0"/>
                  <a:t> model) and experimental void ratios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5926"/>
                <a:ext cx="5511800" cy="837574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>
            <a:cxnSpLocks/>
            <a:stCxn id="4" idx="3"/>
            <a:endCxn id="6" idx="0"/>
          </p:cNvCxnSpPr>
          <p:nvPr/>
        </p:nvCxnSpPr>
        <p:spPr>
          <a:xfrm>
            <a:off x="2598484" y="936519"/>
            <a:ext cx="157416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  <a:stCxn id="5" idx="1"/>
            <a:endCxn id="6" idx="0"/>
          </p:cNvCxnSpPr>
          <p:nvPr/>
        </p:nvCxnSpPr>
        <p:spPr>
          <a:xfrm flipH="1">
            <a:off x="2755900" y="947678"/>
            <a:ext cx="163535" cy="50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6" idx="2"/>
            <a:endCxn id="7" idx="0"/>
          </p:cNvCxnSpPr>
          <p:nvPr/>
        </p:nvCxnSpPr>
        <p:spPr>
          <a:xfrm>
            <a:off x="2755900" y="2192616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cxnSpLocks/>
            <a:stCxn id="7" idx="2"/>
            <a:endCxn id="8" idx="0"/>
          </p:cNvCxnSpPr>
          <p:nvPr/>
        </p:nvCxnSpPr>
        <p:spPr>
          <a:xfrm>
            <a:off x="2755900" y="2736963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8" idx="2"/>
            <a:endCxn id="9" idx="0"/>
          </p:cNvCxnSpPr>
          <p:nvPr/>
        </p:nvCxnSpPr>
        <p:spPr>
          <a:xfrm>
            <a:off x="2755900" y="3272132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  <a:stCxn id="9" idx="2"/>
            <a:endCxn id="10" idx="0"/>
          </p:cNvCxnSpPr>
          <p:nvPr/>
        </p:nvCxnSpPr>
        <p:spPr>
          <a:xfrm>
            <a:off x="2755900" y="4158629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04467" y="2924359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HS_Fig3-1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04467" y="3635192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HS_Fig2-1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04467" y="4570876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HS_Fig4-1</a:t>
            </a:r>
          </a:p>
        </p:txBody>
      </p:sp>
      <p:cxnSp>
        <p:nvCxnSpPr>
          <p:cNvPr id="37" name="Connecteur droit avec flèche 36"/>
          <p:cNvCxnSpPr>
            <a:stCxn id="8" idx="3"/>
            <a:endCxn id="32" idx="1"/>
          </p:cNvCxnSpPr>
          <p:nvPr/>
        </p:nvCxnSpPr>
        <p:spPr>
          <a:xfrm>
            <a:off x="3423700" y="3078196"/>
            <a:ext cx="268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  <a:stCxn id="9" idx="3"/>
            <a:endCxn id="34" idx="1"/>
          </p:cNvCxnSpPr>
          <p:nvPr/>
        </p:nvCxnSpPr>
        <p:spPr>
          <a:xfrm>
            <a:off x="4635500" y="3789029"/>
            <a:ext cx="146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cxnSpLocks/>
            <a:stCxn id="10" idx="3"/>
            <a:endCxn id="35" idx="1"/>
          </p:cNvCxnSpPr>
          <p:nvPr/>
        </p:nvCxnSpPr>
        <p:spPr>
          <a:xfrm>
            <a:off x="5511800" y="4724713"/>
            <a:ext cx="59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Accolade ouvrante 22"/>
          <p:cNvSpPr/>
          <p:nvPr/>
        </p:nvSpPr>
        <p:spPr>
          <a:xfrm>
            <a:off x="465664" y="566920"/>
            <a:ext cx="195657" cy="21700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 rot="16200000">
                <a:off x="-409660" y="1391016"/>
                <a:ext cx="1442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Loop on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09660" y="1391016"/>
                <a:ext cx="1442719" cy="307777"/>
              </a:xfrm>
              <a:prstGeom prst="rect">
                <a:avLst/>
              </a:prstGeom>
              <a:blipFill>
                <a:blip r:embed="rId8"/>
                <a:stretch>
                  <a:fillRect l="-4000" r="-20000" b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1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7132" y="0"/>
            <a:ext cx="4675167" cy="592667"/>
          </a:xfrm>
        </p:spPr>
        <p:txBody>
          <a:bodyPr/>
          <a:lstStyle/>
          <a:p>
            <a:r>
              <a:rPr lang="fr-FR" dirty="0"/>
              <a:t>Figures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64" y="0"/>
            <a:ext cx="3406003" cy="5143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157133" cy="34745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532" y="2120742"/>
            <a:ext cx="4069431" cy="3022758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cxnSpLocks/>
            <a:stCxn id="11" idx="0"/>
          </p:cNvCxnSpPr>
          <p:nvPr/>
        </p:nvCxnSpPr>
        <p:spPr>
          <a:xfrm flipV="1">
            <a:off x="865116" y="3005668"/>
            <a:ext cx="1810351" cy="52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8516" y="3533850"/>
            <a:ext cx="1473200" cy="42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Idem as for LB</a:t>
            </a:r>
          </a:p>
        </p:txBody>
      </p:sp>
      <p:cxnSp>
        <p:nvCxnSpPr>
          <p:cNvPr id="13" name="Connecteur droit avec flèche 12"/>
          <p:cNvCxnSpPr>
            <a:cxnSpLocks/>
            <a:stCxn id="11" idx="2"/>
          </p:cNvCxnSpPr>
          <p:nvPr/>
        </p:nvCxnSpPr>
        <p:spPr>
          <a:xfrm>
            <a:off x="865116" y="3962400"/>
            <a:ext cx="1581751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5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1700" y="5378"/>
            <a:ext cx="8520600" cy="572700"/>
          </a:xfrm>
        </p:spPr>
        <p:txBody>
          <a:bodyPr>
            <a:noAutofit/>
          </a:bodyPr>
          <a:lstStyle/>
          <a:p>
            <a:r>
              <a:rPr lang="fr-FR" sz="2000" dirty="0" err="1"/>
              <a:t>Third</a:t>
            </a:r>
            <a:r>
              <a:rPr lang="fr-FR" sz="2000" dirty="0"/>
              <a:t> </a:t>
            </a:r>
            <a:r>
              <a:rPr lang="fr-FR" sz="2000" dirty="0" err="1"/>
              <a:t>iteration</a:t>
            </a:r>
            <a:r>
              <a:rPr lang="fr-FR" sz="2000" dirty="0"/>
              <a:t>: </a:t>
            </a:r>
            <a:r>
              <a:rPr lang="fr-FR" sz="2000" dirty="0" err="1"/>
              <a:t>apply</a:t>
            </a:r>
            <a:r>
              <a:rPr lang="fr-FR" sz="2000" dirty="0"/>
              <a:t> </a:t>
            </a:r>
            <a:r>
              <a:rPr lang="fr-FR" sz="2000" dirty="0" err="1"/>
              <a:t>mean</a:t>
            </a:r>
            <a:r>
              <a:rPr lang="fr-FR" sz="2000" dirty="0"/>
              <a:t> of p0 and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regression</a:t>
            </a:r>
            <a:r>
              <a:rPr lang="fr-FR" sz="2000" dirty="0"/>
              <a:t> of F to HS </a:t>
            </a:r>
            <a:r>
              <a:rPr lang="fr-FR" sz="2000" dirty="0" err="1"/>
              <a:t>sand</a:t>
            </a:r>
            <a:endParaRPr lang="fr-F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55"/>
              <p:cNvSpPr/>
              <p:nvPr/>
            </p:nvSpPr>
            <p:spPr>
              <a:xfrm>
                <a:off x="632651" y="566919"/>
                <a:ext cx="1965833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/>
                  <a:t>Load pure </a:t>
                </a:r>
                <a:r>
                  <a:rPr lang="fr-FR" dirty="0" err="1"/>
                  <a:t>sand</a:t>
                </a:r>
                <a:r>
                  <a:rPr lang="fr-FR" dirty="0"/>
                  <a:t> </a:t>
                </a:r>
                <a:r>
                  <a:rPr lang="fr-FR" dirty="0" err="1"/>
                  <a:t>experimental</a:t>
                </a:r>
                <a:r>
                  <a:rPr lang="fr-FR" dirty="0"/>
                  <a:t> data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51" y="566919"/>
                <a:ext cx="1965833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 b="-3252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55"/>
              <p:cNvSpPr/>
              <p:nvPr/>
            </p:nvSpPr>
            <p:spPr>
              <a:xfrm>
                <a:off x="2919435" y="578078"/>
                <a:ext cx="1965832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 err="1"/>
                  <a:t>Load</a:t>
                </a:r>
                <a:r>
                  <a:rPr lang="fr-FR" dirty="0"/>
                  <a:t> mixture </a:t>
                </a:r>
                <a:r>
                  <a:rPr lang="fr-FR" dirty="0" err="1"/>
                  <a:t>experimental</a:t>
                </a:r>
                <a:r>
                  <a:rPr lang="fr-FR" dirty="0"/>
                  <a:t> data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35" y="578078"/>
                <a:ext cx="1965832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b="-2439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55"/>
              <p:cNvSpPr/>
              <p:nvPr/>
            </p:nvSpPr>
            <p:spPr>
              <a:xfrm>
                <a:off x="1033075" y="1453416"/>
                <a:ext cx="344565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fr-FR" dirty="0"/>
                  <a:t>Compute </a:t>
                </a:r>
              </a:p>
              <a:p>
                <a:pPr lvl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d>
                            <m:d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5" y="1453416"/>
                <a:ext cx="344565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1613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54"/>
          <p:cNvSpPr/>
          <p:nvPr/>
        </p:nvSpPr>
        <p:spPr>
          <a:xfrm>
            <a:off x="1033075" y="2339913"/>
            <a:ext cx="3445650" cy="397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/>
              <a:t>Compute mean of p0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b="1" dirty="0"/>
              <a:t>Compute linear regression of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55"/>
              <p:cNvSpPr/>
              <p:nvPr/>
            </p:nvSpPr>
            <p:spPr>
              <a:xfrm>
                <a:off x="2088100" y="2884260"/>
                <a:ext cx="1335600" cy="387872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and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b="1" dirty="0"/>
              </a:p>
            </p:txBody>
          </p:sp>
        </mc:Choice>
        <mc:Fallback>
          <p:sp>
            <p:nvSpPr>
              <p:cNvPr id="8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00" y="2884260"/>
                <a:ext cx="1335600" cy="387872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b="-3030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55"/>
              <p:cNvSpPr/>
              <p:nvPr/>
            </p:nvSpPr>
            <p:spPr>
              <a:xfrm>
                <a:off x="876300" y="3419429"/>
                <a:ext cx="3759200" cy="739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 err="1"/>
                  <a:t>Expe</a:t>
                </a:r>
                <a:r>
                  <a:rPr lang="en-GB" dirty="0"/>
                  <a:t> data vs. exponential model 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419429"/>
                <a:ext cx="3759200" cy="739200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t="-4065" b="-1626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55"/>
              <p:cNvSpPr/>
              <p:nvPr/>
            </p:nvSpPr>
            <p:spPr>
              <a:xfrm>
                <a:off x="0" y="4305926"/>
                <a:ext cx="5511800" cy="837574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GB" dirty="0"/>
                  <a:t>Compare theoretical (</a:t>
                </a:r>
                <a:r>
                  <a:rPr lang="en-GB" dirty="0" err="1"/>
                  <a:t>exp</a:t>
                </a:r>
                <a:r>
                  <a:rPr lang="en-GB" dirty="0"/>
                  <a:t> model) and experimental void ratios</a:t>
                </a: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dirty="0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𝒗𝒔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fr-F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Shap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5926"/>
                <a:ext cx="5511800" cy="837574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>
            <a:cxnSpLocks/>
            <a:stCxn id="4" idx="3"/>
            <a:endCxn id="6" idx="0"/>
          </p:cNvCxnSpPr>
          <p:nvPr/>
        </p:nvCxnSpPr>
        <p:spPr>
          <a:xfrm>
            <a:off x="2598484" y="936519"/>
            <a:ext cx="157416" cy="51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  <a:stCxn id="5" idx="1"/>
            <a:endCxn id="6" idx="0"/>
          </p:cNvCxnSpPr>
          <p:nvPr/>
        </p:nvCxnSpPr>
        <p:spPr>
          <a:xfrm flipH="1">
            <a:off x="2755900" y="947678"/>
            <a:ext cx="163535" cy="50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6" idx="2"/>
            <a:endCxn id="7" idx="0"/>
          </p:cNvCxnSpPr>
          <p:nvPr/>
        </p:nvCxnSpPr>
        <p:spPr>
          <a:xfrm>
            <a:off x="2755900" y="2192616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cxnSpLocks/>
            <a:stCxn id="7" idx="2"/>
            <a:endCxn id="8" idx="0"/>
          </p:cNvCxnSpPr>
          <p:nvPr/>
        </p:nvCxnSpPr>
        <p:spPr>
          <a:xfrm>
            <a:off x="2755900" y="2736963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8" idx="2"/>
            <a:endCxn id="9" idx="0"/>
          </p:cNvCxnSpPr>
          <p:nvPr/>
        </p:nvCxnSpPr>
        <p:spPr>
          <a:xfrm>
            <a:off x="2755900" y="3272132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  <a:stCxn id="9" idx="2"/>
            <a:endCxn id="10" idx="0"/>
          </p:cNvCxnSpPr>
          <p:nvPr/>
        </p:nvCxnSpPr>
        <p:spPr>
          <a:xfrm>
            <a:off x="2755900" y="4158629"/>
            <a:ext cx="0" cy="14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04467" y="2924359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HS_Fig3-2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04467" y="3635192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HS_Fig2-2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04467" y="4570876"/>
            <a:ext cx="1447800" cy="307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HS_Fig4-2</a:t>
            </a:r>
          </a:p>
        </p:txBody>
      </p:sp>
      <p:cxnSp>
        <p:nvCxnSpPr>
          <p:cNvPr id="37" name="Connecteur droit avec flèche 36"/>
          <p:cNvCxnSpPr>
            <a:stCxn id="8" idx="3"/>
            <a:endCxn id="32" idx="1"/>
          </p:cNvCxnSpPr>
          <p:nvPr/>
        </p:nvCxnSpPr>
        <p:spPr>
          <a:xfrm>
            <a:off x="3423700" y="3078196"/>
            <a:ext cx="2680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cxnSpLocks/>
            <a:stCxn id="9" idx="3"/>
            <a:endCxn id="34" idx="1"/>
          </p:cNvCxnSpPr>
          <p:nvPr/>
        </p:nvCxnSpPr>
        <p:spPr>
          <a:xfrm>
            <a:off x="4635500" y="3789029"/>
            <a:ext cx="146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cxnSpLocks/>
            <a:stCxn id="10" idx="3"/>
            <a:endCxn id="35" idx="1"/>
          </p:cNvCxnSpPr>
          <p:nvPr/>
        </p:nvCxnSpPr>
        <p:spPr>
          <a:xfrm>
            <a:off x="5511800" y="4724713"/>
            <a:ext cx="59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Accolade ouvrante 22"/>
          <p:cNvSpPr/>
          <p:nvPr/>
        </p:nvSpPr>
        <p:spPr>
          <a:xfrm>
            <a:off x="465664" y="566920"/>
            <a:ext cx="166987" cy="1699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 rot="16200000">
                <a:off x="-409660" y="1391016"/>
                <a:ext cx="14427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Loop on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09660" y="1391016"/>
                <a:ext cx="1442719" cy="307777"/>
              </a:xfrm>
              <a:prstGeom prst="rect">
                <a:avLst/>
              </a:prstGeom>
              <a:blipFill>
                <a:blip r:embed="rId8"/>
                <a:stretch>
                  <a:fillRect l="-4000" r="-20000" b="-12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9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74066" y="0"/>
            <a:ext cx="4658233" cy="1017725"/>
          </a:xfrm>
        </p:spPr>
        <p:txBody>
          <a:bodyPr/>
          <a:lstStyle/>
          <a:p>
            <a:r>
              <a:rPr lang="fr-FR" dirty="0"/>
              <a:t>Figures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97" y="-1"/>
            <a:ext cx="3406003" cy="5143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132987" cy="345440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31" y="2166547"/>
            <a:ext cx="4007765" cy="2976953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cxnSpLocks/>
            <a:stCxn id="10" idx="0"/>
          </p:cNvCxnSpPr>
          <p:nvPr/>
        </p:nvCxnSpPr>
        <p:spPr>
          <a:xfrm flipV="1">
            <a:off x="825500" y="3005668"/>
            <a:ext cx="1849967" cy="52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3533850"/>
            <a:ext cx="1651000" cy="42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Mean</a:t>
            </a:r>
            <a:r>
              <a:rPr lang="fr-FR" dirty="0"/>
              <a:t> and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of LB</a:t>
            </a:r>
          </a:p>
        </p:txBody>
      </p:sp>
      <p:cxnSp>
        <p:nvCxnSpPr>
          <p:cNvPr id="11" name="Connecteur droit avec flèche 10"/>
          <p:cNvCxnSpPr>
            <a:cxnSpLocks/>
            <a:stCxn id="10" idx="2"/>
          </p:cNvCxnSpPr>
          <p:nvPr/>
        </p:nvCxnSpPr>
        <p:spPr>
          <a:xfrm>
            <a:off x="825500" y="3962400"/>
            <a:ext cx="1621367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44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600</Words>
  <Application>Microsoft Office PowerPoint</Application>
  <PresentationFormat>Affichage à l'écran (16:9)</PresentationFormat>
  <Paragraphs>94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Wingdings</vt:lpstr>
      <vt:lpstr>simple-light-2</vt:lpstr>
      <vt:lpstr>Flowchart of the derivation of the exponential model</vt:lpstr>
      <vt:lpstr>Présentation PowerPoint</vt:lpstr>
      <vt:lpstr>First iteration : compute p0 and F from LB sand data</vt:lpstr>
      <vt:lpstr>Figures</vt:lpstr>
      <vt:lpstr>Présentation PowerPoint</vt:lpstr>
      <vt:lpstr>Second iteration: apply p0 and F to HS sand</vt:lpstr>
      <vt:lpstr>Figures</vt:lpstr>
      <vt:lpstr>Third iteration: apply mean of p0 and linear regression of F to HS sand</vt:lpstr>
      <vt:lpstr>Figures</vt:lpstr>
      <vt:lpstr>Error map between theoritical and experiemental voids ratios of mixtures for both method with HS sand  Filled isolines (contourf in matplotlib)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auriane platzer</cp:lastModifiedBy>
  <cp:revision>2</cp:revision>
  <dcterms:modified xsi:type="dcterms:W3CDTF">2017-05-23T12:00:59Z</dcterms:modified>
</cp:coreProperties>
</file>