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755967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/>
    <p:restoredTop sz="94662"/>
  </p:normalViewPr>
  <p:slideViewPr>
    <p:cSldViewPr snapToGrid="0" snapToObjects="1">
      <p:cViewPr>
        <p:scale>
          <a:sx n="178" d="100"/>
          <a:sy n="178" d="100"/>
        </p:scale>
        <p:origin x="24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2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9A21-7812-8542-A92A-3543DBC45BDF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8907-57B6-9D42-B395-3B9A435A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D32410-BDB4-1745-AAFF-A31D9093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95343"/>
              </p:ext>
            </p:extLst>
          </p:nvPr>
        </p:nvGraphicFramePr>
        <p:xfrm>
          <a:off x="101601" y="36687"/>
          <a:ext cx="7342186" cy="53282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04366">
                  <a:extLst>
                    <a:ext uri="{9D8B030D-6E8A-4147-A177-3AD203B41FA5}">
                      <a16:colId xmlns:a16="http://schemas.microsoft.com/office/drawing/2014/main" val="3704915332"/>
                    </a:ext>
                  </a:extLst>
                </a:gridCol>
                <a:gridCol w="1619387">
                  <a:extLst>
                    <a:ext uri="{9D8B030D-6E8A-4147-A177-3AD203B41FA5}">
                      <a16:colId xmlns:a16="http://schemas.microsoft.com/office/drawing/2014/main" val="3610746694"/>
                    </a:ext>
                  </a:extLst>
                </a:gridCol>
                <a:gridCol w="1296823">
                  <a:extLst>
                    <a:ext uri="{9D8B030D-6E8A-4147-A177-3AD203B41FA5}">
                      <a16:colId xmlns:a16="http://schemas.microsoft.com/office/drawing/2014/main" val="3134327971"/>
                    </a:ext>
                  </a:extLst>
                </a:gridCol>
                <a:gridCol w="1041829">
                  <a:extLst>
                    <a:ext uri="{9D8B030D-6E8A-4147-A177-3AD203B41FA5}">
                      <a16:colId xmlns:a16="http://schemas.microsoft.com/office/drawing/2014/main" val="1835070128"/>
                    </a:ext>
                  </a:extLst>
                </a:gridCol>
                <a:gridCol w="1629611">
                  <a:extLst>
                    <a:ext uri="{9D8B030D-6E8A-4147-A177-3AD203B41FA5}">
                      <a16:colId xmlns:a16="http://schemas.microsoft.com/office/drawing/2014/main" val="208777718"/>
                    </a:ext>
                  </a:extLst>
                </a:gridCol>
                <a:gridCol w="1350170">
                  <a:extLst>
                    <a:ext uri="{9D8B030D-6E8A-4147-A177-3AD203B41FA5}">
                      <a16:colId xmlns:a16="http://schemas.microsoft.com/office/drawing/2014/main" val="676365462"/>
                    </a:ext>
                  </a:extLst>
                </a:gridCol>
              </a:tblGrid>
              <a:tr h="851640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Thesis Chapter</a:t>
                      </a:r>
                      <a:endParaRPr lang="en-AU" sz="9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Publication Title</a:t>
                      </a:r>
                      <a:endParaRPr lang="en-AU" sz="9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Status (published, in press, accepted or returned for revision)</a:t>
                      </a:r>
                      <a:endParaRPr lang="en-AU" sz="9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Nature and % of student contribution</a:t>
                      </a:r>
                      <a:endParaRPr lang="en-AU" sz="9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Co-author name(s) Nature and % of Co-authors’ contribution*</a:t>
                      </a:r>
                      <a:endParaRPr lang="en-AU" sz="9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Co-author(s), Monash student Y/N*</a:t>
                      </a:r>
                      <a:endParaRPr lang="en-AU" sz="9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 vert="vert270" anchor="ctr"/>
                </a:tc>
                <a:extLst>
                  <a:ext uri="{0D108BD9-81ED-4DB2-BD59-A6C34878D82A}">
                    <a16:rowId xmlns:a16="http://schemas.microsoft.com/office/drawing/2014/main" val="1818328145"/>
                  </a:ext>
                </a:extLst>
              </a:tr>
              <a:tr h="11788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2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/>
                </a:tc>
                <a:tc>
                  <a:txBody>
                    <a:bodyPr/>
                    <a:lstStyle/>
                    <a:p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Hub connectivity, neuronal diversity, and gene expression in the </a:t>
                      </a:r>
                      <a:r>
                        <a:rPr lang="en-AU" sz="11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Caenorhabditis </a:t>
                      </a:r>
                      <a:r>
                        <a:rPr lang="en-AU" sz="1100" b="0" i="1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elegans</a:t>
                      </a:r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connectome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Published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As above; 45%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1. Fulcher, BD. – 45%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2.</a:t>
                      </a:r>
                      <a:r>
                        <a:rPr lang="en-AU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Pocock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R. – 3%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3. </a:t>
                      </a:r>
                      <a:r>
                        <a:rPr lang="en-AU" sz="1100" dirty="0" err="1">
                          <a:effectLst/>
                          <a:latin typeface="+mj-lt"/>
                        </a:rPr>
                        <a:t>Fornito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A. – 7%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No (all)</a:t>
                      </a:r>
                    </a:p>
                  </a:txBody>
                  <a:tcPr marL="20629" marR="20629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649667"/>
                  </a:ext>
                </a:extLst>
              </a:tr>
              <a:tr h="940150">
                <a:tc>
                  <a:txBody>
                    <a:bodyPr/>
                    <a:lstStyle/>
                    <a:p>
                      <a:pPr marL="0" algn="ctr" defTabSz="71990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0629" marR="20629" marT="0" marB="0"/>
                </a:tc>
                <a:tc>
                  <a:txBody>
                    <a:bodyPr/>
                    <a:lstStyle/>
                    <a:p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Uncovering the transcriptional signatures of hub connectivity in neural networks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In submission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As above; 85%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1. Fulcher, BD. – 5%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2. </a:t>
                      </a:r>
                      <a:r>
                        <a:rPr lang="en-AU" sz="1100" dirty="0" err="1">
                          <a:effectLst/>
                          <a:latin typeface="+mj-lt"/>
                        </a:rPr>
                        <a:t>Fornito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A. – 10%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N (all)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524246"/>
                  </a:ext>
                </a:extLst>
              </a:tr>
              <a:tr h="1178826">
                <a:tc>
                  <a:txBody>
                    <a:bodyPr/>
                    <a:lstStyle/>
                    <a:p>
                      <a:pPr marL="0" algn="ctr" defTabSz="71990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0629" marR="20629" marT="0" marB="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 practical guide to linking brain-wide gene expression and neuroimaging data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Published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As above; 85%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1. Fulcher, BD. – 5%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2. </a:t>
                      </a:r>
                      <a:r>
                        <a:rPr lang="en-AU" sz="1100" dirty="0" err="1">
                          <a:effectLst/>
                          <a:latin typeface="+mj-lt"/>
                        </a:rPr>
                        <a:t>Fornito</a:t>
                      </a:r>
                      <a:r>
                        <a:rPr lang="en-AU" sz="1100" dirty="0">
                          <a:effectLst/>
                          <a:latin typeface="+mj-lt"/>
                        </a:rPr>
                        <a:t>, A. – 10%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</a:rPr>
                        <a:t>N (all)</a:t>
                      </a:r>
                      <a:endParaRPr lang="en-AU" sz="1100" dirty="0">
                        <a:effectLst/>
                        <a:latin typeface="+mj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629" marR="20629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043104"/>
                  </a:ext>
                </a:extLst>
              </a:tr>
              <a:tr h="1178826">
                <a:tc>
                  <a:txBody>
                    <a:bodyPr/>
                    <a:lstStyle/>
                    <a:p>
                      <a:pPr marL="0" algn="ctr" defTabSz="719907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0629" marR="20629" marT="0" marB="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AU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Genetic markers of hub connectivity in the human brain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+mj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 preparation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00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 above; 80%</a:t>
                      </a:r>
                    </a:p>
                    <a:p>
                      <a:pPr marL="0" algn="l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100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200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 Oldham, S. – 7%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 Fulcher, BD. – 5%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AU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Bellgrove</a:t>
                      </a: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M. – 3%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AU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Fornito</a:t>
                      </a: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A. – 5%</a:t>
                      </a:r>
                    </a:p>
                  </a:txBody>
                  <a:tcPr marL="20629" marR="20629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Yes (Oldham S)</a:t>
                      </a:r>
                    </a:p>
                    <a:p>
                      <a:pPr marL="0" algn="just" defTabSz="72009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 to all others</a:t>
                      </a:r>
                    </a:p>
                  </a:txBody>
                  <a:tcPr marL="20629" marR="20629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85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6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236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Mincho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 Arnatkeviciute</dc:creator>
  <cp:lastModifiedBy>Aurina Arnatkeviciute</cp:lastModifiedBy>
  <cp:revision>3</cp:revision>
  <dcterms:created xsi:type="dcterms:W3CDTF">2019-02-25T01:31:59Z</dcterms:created>
  <dcterms:modified xsi:type="dcterms:W3CDTF">2019-02-25T01:56:25Z</dcterms:modified>
</cp:coreProperties>
</file>