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9" r:id="rId2"/>
    <p:sldId id="260" r:id="rId3"/>
    <p:sldId id="265" r:id="rId4"/>
    <p:sldId id="269" r:id="rId5"/>
    <p:sldId id="267" r:id="rId6"/>
    <p:sldId id="256" r:id="rId7"/>
    <p:sldId id="263" r:id="rId8"/>
    <p:sldId id="266" r:id="rId9"/>
    <p:sldId id="271" r:id="rId10"/>
    <p:sldId id="257" r:id="rId11"/>
    <p:sldId id="258" r:id="rId12"/>
    <p:sldId id="261" r:id="rId13"/>
    <p:sldId id="268" r:id="rId14"/>
    <p:sldId id="262" r:id="rId15"/>
    <p:sldId id="264" r:id="rId16"/>
    <p:sldId id="270" r:id="rId17"/>
    <p:sldId id="272" r:id="rId18"/>
    <p:sldId id="281" r:id="rId19"/>
    <p:sldId id="273" r:id="rId20"/>
    <p:sldId id="274" r:id="rId21"/>
    <p:sldId id="277" r:id="rId22"/>
    <p:sldId id="275" r:id="rId23"/>
    <p:sldId id="276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4342"/>
    <a:srgbClr val="0080FF"/>
    <a:srgbClr val="FF6666"/>
    <a:srgbClr val="FFCB49"/>
    <a:srgbClr val="A8E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4" d="100"/>
          <a:sy n="44" d="100"/>
        </p:scale>
        <p:origin x="-3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7BF9-6E9D-264C-830A-688C30E84BBB}" type="datetimeFigureOut">
              <a:rPr lang="en-US" smtClean="0"/>
              <a:t>26/03/17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3D572-121A-AF45-BF8E-74B7AFD76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5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3D572-121A-AF45-BF8E-74B7AFD763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3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26/03/17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9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26/03/17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26/03/17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6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26/03/17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7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26/03/17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8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26/03/17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5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26/03/17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8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26/03/17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4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26/03/17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26/03/17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0D3E-4084-5B4D-93C2-D9EBD03FAF6A}" type="datetimeFigureOut">
              <a:rPr lang="en-US" smtClean="0"/>
              <a:t>26/03/17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6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70D3E-4084-5B4D-93C2-D9EBD03FAF6A}" type="datetimeFigureOut">
              <a:rPr lang="en-US" smtClean="0"/>
              <a:t>26/03/17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5B35-8CDA-F848-BDA3-D2CA4F921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300" y="88900"/>
            <a:ext cx="7820957" cy="6699250"/>
            <a:chOff x="622300" y="88900"/>
            <a:chExt cx="7820957" cy="6699250"/>
          </a:xfrm>
        </p:grpSpPr>
        <p:sp>
          <p:nvSpPr>
            <p:cNvPr id="25" name="Rectangle 24"/>
            <p:cNvSpPr/>
            <p:nvPr/>
          </p:nvSpPr>
          <p:spPr>
            <a:xfrm>
              <a:off x="622300" y="88900"/>
              <a:ext cx="7816850" cy="66992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75003" y="673480"/>
              <a:ext cx="7768254" cy="5453109"/>
              <a:chOff x="675003" y="673478"/>
              <a:chExt cx="7768254" cy="545310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75003" y="673478"/>
                <a:ext cx="7768254" cy="5453109"/>
                <a:chOff x="675003" y="673478"/>
                <a:chExt cx="7768254" cy="5453109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675003" y="723900"/>
                  <a:ext cx="7768254" cy="5402687"/>
                  <a:chOff x="675003" y="723900"/>
                  <a:chExt cx="7768254" cy="5402687"/>
                </a:xfrm>
              </p:grpSpPr>
              <p:pic>
                <p:nvPicPr>
                  <p:cNvPr id="4" name="Picture 3" descr="RCcurve.png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382" r="7664"/>
                  <a:stretch/>
                </p:blipFill>
                <p:spPr>
                  <a:xfrm>
                    <a:off x="675003" y="723900"/>
                    <a:ext cx="7768254" cy="5402687"/>
                  </a:xfrm>
                  <a:prstGeom prst="rect">
                    <a:avLst/>
                  </a:prstGeom>
                </p:spPr>
              </p:pic>
              <p:sp>
                <p:nvSpPr>
                  <p:cNvPr id="5" name="Rectangle 4"/>
                  <p:cNvSpPr/>
                  <p:nvPr/>
                </p:nvSpPr>
                <p:spPr>
                  <a:xfrm>
                    <a:off x="4072898" y="1155634"/>
                    <a:ext cx="1235599" cy="181926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3809762" y="673478"/>
                  <a:ext cx="1773312" cy="48215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2978700" y="694767"/>
                  <a:ext cx="33791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>
                      <a:latin typeface="Helvetica"/>
                      <a:cs typeface="Helvetica"/>
                    </a:rPr>
                    <a:t>Normalised</a:t>
                  </a:r>
                  <a:r>
                    <a:rPr lang="en-US" dirty="0" smtClean="0">
                      <a:latin typeface="Helvetica"/>
                      <a:cs typeface="Helvetica"/>
                    </a:rPr>
                    <a:t> rich club coefficient</a:t>
                  </a:r>
                  <a:endParaRPr lang="en-US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4107221" y="3173531"/>
                <a:ext cx="107296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/>
                    <a:cs typeface="Helvetica"/>
                  </a:rPr>
                  <a:t>Degree&gt;=k</a:t>
                </a:r>
                <a:endParaRPr lang="en-US" sz="1400" dirty="0">
                  <a:latin typeface="Helvetica"/>
                  <a:cs typeface="Helvetic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353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ichFeederPeripheral_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0"/>
            <a:ext cx="7347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3550" y="88900"/>
            <a:ext cx="8235950" cy="6699250"/>
            <a:chOff x="463550" y="88900"/>
            <a:chExt cx="8235950" cy="6699250"/>
          </a:xfrm>
        </p:grpSpPr>
        <p:sp>
          <p:nvSpPr>
            <p:cNvPr id="34" name="Rectangle 33"/>
            <p:cNvSpPr/>
            <p:nvPr/>
          </p:nvSpPr>
          <p:spPr>
            <a:xfrm>
              <a:off x="463550" y="88900"/>
              <a:ext cx="8235950" cy="66992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09107" y="723900"/>
              <a:ext cx="7836614" cy="5588476"/>
              <a:chOff x="526556" y="723900"/>
              <a:chExt cx="7836614" cy="5588476"/>
            </a:xfrm>
          </p:grpSpPr>
          <p:pic>
            <p:nvPicPr>
              <p:cNvPr id="4" name="Picture 3" descr="RichFeederPeripheral_k42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58" r="8540"/>
              <a:stretch/>
            </p:blipFill>
            <p:spPr>
              <a:xfrm>
                <a:off x="526556" y="723900"/>
                <a:ext cx="7836614" cy="5402687"/>
              </a:xfrm>
              <a:prstGeom prst="rect">
                <a:avLst/>
              </a:prstGeom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1536548" y="5859543"/>
                <a:ext cx="1002743" cy="452833"/>
                <a:chOff x="1628076" y="5169490"/>
                <a:chExt cx="1002743" cy="452833"/>
              </a:xfrm>
              <a:solidFill>
                <a:schemeClr val="bg1"/>
              </a:solidFill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1780323" y="5297152"/>
                  <a:ext cx="714429" cy="213999"/>
                </a:xfrm>
                <a:prstGeom prst="line">
                  <a:avLst/>
                </a:prstGeom>
                <a:grpFill/>
                <a:ln w="38100" cmpd="sng">
                  <a:solidFill>
                    <a:srgbClr val="DF3B33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" name="Oval 7"/>
                <p:cNvSpPr/>
                <p:nvPr/>
              </p:nvSpPr>
              <p:spPr>
                <a:xfrm>
                  <a:off x="1628076" y="5169490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DF3B3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2358685" y="5363163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DF3B3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281494" y="5859543"/>
                <a:ext cx="1002743" cy="452833"/>
                <a:chOff x="3464550" y="5173857"/>
                <a:chExt cx="1002743" cy="452833"/>
              </a:xfrm>
              <a:solidFill>
                <a:schemeClr val="bg1"/>
              </a:solidFill>
            </p:grpSpPr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616797" y="5301519"/>
                  <a:ext cx="714429" cy="213999"/>
                </a:xfrm>
                <a:prstGeom prst="line">
                  <a:avLst/>
                </a:prstGeom>
                <a:grpFill/>
                <a:ln w="38100" cmpd="sng">
                  <a:gradFill flip="none" rotWithShape="1">
                    <a:gsLst>
                      <a:gs pos="0">
                        <a:srgbClr val="DF3B33"/>
                      </a:gs>
                      <a:gs pos="100000">
                        <a:srgbClr val="57AE2F"/>
                      </a:gs>
                    </a:gsLst>
                    <a:lin ang="0" scaled="1"/>
                    <a:tileRect/>
                  </a:gra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/>
                <p:cNvSpPr/>
                <p:nvPr/>
              </p:nvSpPr>
              <p:spPr>
                <a:xfrm>
                  <a:off x="3464550" y="5173857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DF3B3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195159" y="5367530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072232" y="5859543"/>
                <a:ext cx="1002743" cy="452833"/>
                <a:chOff x="5266729" y="5173857"/>
                <a:chExt cx="1002743" cy="452833"/>
              </a:xfrm>
              <a:solidFill>
                <a:schemeClr val="bg1"/>
              </a:solidFill>
            </p:grpSpPr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418976" y="5301519"/>
                  <a:ext cx="714429" cy="213999"/>
                </a:xfrm>
                <a:prstGeom prst="lin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/>
                <p:cNvSpPr/>
                <p:nvPr/>
              </p:nvSpPr>
              <p:spPr>
                <a:xfrm>
                  <a:off x="5266729" y="5173857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997338" y="5367530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6849904" y="5858478"/>
                <a:ext cx="1002743" cy="452833"/>
                <a:chOff x="6941432" y="5173857"/>
                <a:chExt cx="1002743" cy="452833"/>
              </a:xfrm>
              <a:solidFill>
                <a:schemeClr val="bg1"/>
              </a:solidFill>
            </p:grpSpPr>
            <p:sp>
              <p:nvSpPr>
                <p:cNvPr id="19" name="Oval 18"/>
                <p:cNvSpPr/>
                <p:nvPr/>
              </p:nvSpPr>
              <p:spPr>
                <a:xfrm>
                  <a:off x="6941432" y="5173857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7672041" y="5367530"/>
                  <a:ext cx="272134" cy="259160"/>
                </a:xfrm>
                <a:prstGeom prst="ellipse">
                  <a:avLst/>
                </a:prstGeom>
                <a:grpFill/>
                <a:ln w="38100" cmpd="sng">
                  <a:solidFill>
                    <a:srgbClr val="57AE2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1328795" y="1094682"/>
                <a:ext cx="272134" cy="259160"/>
              </a:xfrm>
              <a:prstGeom prst="ellipse">
                <a:avLst/>
              </a:prstGeom>
              <a:solidFill>
                <a:srgbClr val="FFFFFF"/>
              </a:solidFill>
              <a:ln w="38100" cmpd="sng">
                <a:solidFill>
                  <a:srgbClr val="DF3B3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638600" y="1039596"/>
                <a:ext cx="530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hub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486853" y="1039596"/>
                <a:ext cx="954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non-hub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073669" y="2764306"/>
                <a:ext cx="178830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392573" y="2609685"/>
                <a:ext cx="114957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 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-28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5631618" y="1619489"/>
                <a:ext cx="178830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956575" y="1450212"/>
                <a:ext cx="114957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 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-10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16200000">
                <a:off x="475407" y="2222718"/>
                <a:ext cx="471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dirty="0" smtClean="0">
                    <a:latin typeface="Times New Roman"/>
                    <a:cs typeface="Times New Roman"/>
                  </a:rPr>
                  <a:t>(</a:t>
                </a:r>
                <a:r>
                  <a:rPr lang="el-GR" dirty="0" smtClean="0">
                    <a:latin typeface="Times New Roman"/>
                    <a:cs typeface="Times New Roman"/>
                  </a:rPr>
                  <a:t>φ</a:t>
                </a:r>
                <a:r>
                  <a:rPr lang="en-AU" dirty="0" smtClean="0">
                    <a:latin typeface="Times New Roman"/>
                    <a:cs typeface="Times New Roman"/>
                  </a:rPr>
                  <a:t>)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123848" y="1094682"/>
                <a:ext cx="272134" cy="259160"/>
              </a:xfrm>
              <a:prstGeom prst="ellipse">
                <a:avLst/>
              </a:prstGeom>
              <a:solidFill>
                <a:srgbClr val="FFFFFF"/>
              </a:solidFill>
              <a:ln w="38100" cmpd="sng">
                <a:solidFill>
                  <a:srgbClr val="57AE2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flipV="1">
                <a:off x="2039346" y="1619489"/>
                <a:ext cx="3523626" cy="38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3327336" y="1483422"/>
                <a:ext cx="1149573" cy="33855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 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-28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3834279" y="5296001"/>
                <a:ext cx="3523626" cy="38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5122269" y="5148492"/>
                <a:ext cx="1082348" cy="33855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 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US" sz="1600" baseline="30000" dirty="0">
                    <a:latin typeface="Times New Roman"/>
                    <a:cs typeface="Times New Roman"/>
                  </a:rPr>
                  <a:t>7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01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723902"/>
            <a:ext cx="9144000" cy="5402687"/>
            <a:chOff x="0" y="723900"/>
            <a:chExt cx="9144000" cy="5402687"/>
          </a:xfrm>
        </p:grpSpPr>
        <p:pic>
          <p:nvPicPr>
            <p:cNvPr id="6" name="Picture 5" descr="RichFeederPeripheral_k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23900"/>
              <a:ext cx="9144000" cy="540268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601299" y="2276942"/>
              <a:ext cx="1599832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Rich</a:t>
              </a:r>
            </a:p>
            <a:p>
              <a:r>
                <a:rPr lang="en-US" sz="2400" dirty="0" smtClean="0">
                  <a:solidFill>
                    <a:srgbClr val="FFCB49"/>
                  </a:solidFill>
                </a:rPr>
                <a:t>Feeder</a:t>
              </a:r>
            </a:p>
            <a:p>
              <a:r>
                <a:rPr lang="en-US" sz="2400" dirty="0" smtClean="0">
                  <a:solidFill>
                    <a:srgbClr val="A8E882"/>
                  </a:solidFill>
                </a:rPr>
                <a:t>Peripheral</a:t>
              </a:r>
              <a:endParaRPr lang="en-US" sz="2400" dirty="0">
                <a:solidFill>
                  <a:srgbClr val="A8E8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2078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0350" y="2197100"/>
            <a:ext cx="3556000" cy="2482850"/>
            <a:chOff x="2794000" y="1752600"/>
            <a:chExt cx="3556000" cy="2482850"/>
          </a:xfrm>
        </p:grpSpPr>
        <p:sp>
          <p:nvSpPr>
            <p:cNvPr id="5" name="Rectangle 4"/>
            <p:cNvSpPr/>
            <p:nvPr/>
          </p:nvSpPr>
          <p:spPr>
            <a:xfrm>
              <a:off x="2794000" y="1752600"/>
              <a:ext cx="3556000" cy="2482850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7200" y="1822450"/>
              <a:ext cx="3136900" cy="228653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559300" y="2525931"/>
              <a:ext cx="1574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FF0000"/>
                  </a:solidFill>
                </a:rPr>
                <a:t>Rich</a:t>
              </a:r>
            </a:p>
            <a:p>
              <a:pPr algn="r"/>
              <a:r>
                <a:rPr lang="en-US" sz="1200" b="1" dirty="0" smtClean="0">
                  <a:solidFill>
                    <a:srgbClr val="FFCB49"/>
                  </a:solidFill>
                </a:rPr>
                <a:t>Feeder</a:t>
              </a:r>
            </a:p>
            <a:p>
              <a:pPr algn="r"/>
              <a:r>
                <a:rPr lang="en-US" sz="1200" b="1" dirty="0" smtClean="0">
                  <a:solidFill>
                    <a:srgbClr val="A8E882"/>
                  </a:solidFill>
                </a:rPr>
                <a:t>Peripheral</a:t>
              </a:r>
              <a:endParaRPr lang="en-US" sz="1200" b="1" dirty="0">
                <a:solidFill>
                  <a:srgbClr val="A8E882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0" y="2266950"/>
            <a:ext cx="3086100" cy="237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57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6" r="582" b="616"/>
          <a:stretch/>
        </p:blipFill>
        <p:spPr>
          <a:xfrm>
            <a:off x="984526" y="0"/>
            <a:ext cx="7171307" cy="681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1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1" t="6161" r="8594"/>
          <a:stretch/>
        </p:blipFill>
        <p:spPr bwMode="auto">
          <a:xfrm>
            <a:off x="1771650" y="1467802"/>
            <a:ext cx="5600700" cy="39223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944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111488" y="1629116"/>
            <a:ext cx="7047872" cy="4502518"/>
            <a:chOff x="1111488" y="1629116"/>
            <a:chExt cx="7047872" cy="4502518"/>
          </a:xfrm>
        </p:grpSpPr>
        <p:pic>
          <p:nvPicPr>
            <p:cNvPr id="4" name="Picture 3" descr="RCcurve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" t="3608" r="17924" b="4410"/>
            <a:stretch/>
          </p:blipFill>
          <p:spPr>
            <a:xfrm>
              <a:off x="1111488" y="1629116"/>
              <a:ext cx="7047872" cy="450251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088132" y="2751568"/>
              <a:ext cx="1599832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Rich</a:t>
              </a:r>
            </a:p>
            <a:p>
              <a:r>
                <a:rPr lang="en-US" sz="2400" b="1" dirty="0" smtClean="0">
                  <a:solidFill>
                    <a:srgbClr val="FFCB49"/>
                  </a:solidFill>
                </a:rPr>
                <a:t>Feeder</a:t>
              </a:r>
            </a:p>
            <a:p>
              <a:r>
                <a:rPr lang="en-US" sz="2400" b="1" dirty="0" smtClean="0">
                  <a:solidFill>
                    <a:srgbClr val="A8E882"/>
                  </a:solidFill>
                </a:rPr>
                <a:t>Peripheral</a:t>
              </a:r>
              <a:endParaRPr lang="en-US" sz="2400" b="1" dirty="0">
                <a:solidFill>
                  <a:srgbClr val="A8E8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062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7167"/>
          <a:stretch/>
        </p:blipFill>
        <p:spPr>
          <a:xfrm>
            <a:off x="1039254" y="674723"/>
            <a:ext cx="6437607" cy="515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00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096"/>
          <a:stretch/>
        </p:blipFill>
        <p:spPr>
          <a:xfrm>
            <a:off x="663968" y="1818218"/>
            <a:ext cx="8243636" cy="328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1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460500"/>
            <a:ext cx="9144000" cy="3926437"/>
            <a:chOff x="0" y="1460500"/>
            <a:chExt cx="9144000" cy="392643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460500"/>
              <a:ext cx="9144000" cy="392643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8311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1460500"/>
              <a:ext cx="9144000" cy="392643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773808" y="1460500"/>
              <a:ext cx="2370192" cy="97522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73808" y="4255726"/>
              <a:ext cx="2370192" cy="113121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267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26556" y="903911"/>
            <a:ext cx="7825174" cy="5222676"/>
            <a:chOff x="526556" y="903911"/>
            <a:chExt cx="7825174" cy="5222676"/>
          </a:xfrm>
        </p:grpSpPr>
        <p:grpSp>
          <p:nvGrpSpPr>
            <p:cNvPr id="6" name="Group 5"/>
            <p:cNvGrpSpPr/>
            <p:nvPr/>
          </p:nvGrpSpPr>
          <p:grpSpPr>
            <a:xfrm>
              <a:off x="526556" y="1018331"/>
              <a:ext cx="7825174" cy="5108256"/>
              <a:chOff x="526556" y="1018331"/>
              <a:chExt cx="7825174" cy="5108256"/>
            </a:xfrm>
          </p:grpSpPr>
          <p:pic>
            <p:nvPicPr>
              <p:cNvPr id="4" name="Picture 3" descr="coexpressionCategory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58" t="5450" r="8664"/>
              <a:stretch/>
            </p:blipFill>
            <p:spPr>
              <a:xfrm>
                <a:off x="526556" y="1018331"/>
                <a:ext cx="7825174" cy="5108256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 rot="16200000">
                <a:off x="475407" y="2222718"/>
                <a:ext cx="471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dirty="0" smtClean="0">
                    <a:latin typeface="Times New Roman"/>
                    <a:cs typeface="Times New Roman"/>
                  </a:rPr>
                  <a:t>(</a:t>
                </a:r>
                <a:r>
                  <a:rPr lang="el-GR" dirty="0" smtClean="0">
                    <a:latin typeface="Times New Roman"/>
                    <a:cs typeface="Times New Roman"/>
                  </a:rPr>
                  <a:t>φ</a:t>
                </a:r>
                <a:r>
                  <a:rPr lang="en-AU" dirty="0" smtClean="0">
                    <a:latin typeface="Times New Roman"/>
                    <a:cs typeface="Times New Roman"/>
                  </a:rPr>
                  <a:t>)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2333908" y="1664900"/>
              <a:ext cx="230603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873076" y="1407301"/>
              <a:ext cx="1082348" cy="584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** p &lt; 10</a:t>
              </a:r>
              <a:r>
                <a:rPr lang="en-US" sz="1600" baseline="30000" dirty="0" smtClean="0">
                  <a:latin typeface="Times New Roman"/>
                  <a:cs typeface="Times New Roman"/>
                </a:rPr>
                <a:t>-4</a:t>
              </a:r>
            </a:p>
            <a:p>
              <a:pPr algn="ctr"/>
              <a:r>
                <a:rPr lang="en-US" sz="1600" dirty="0">
                  <a:latin typeface="Times New Roman"/>
                  <a:cs typeface="Times New Roman"/>
                </a:rPr>
                <a:t>t</a:t>
              </a:r>
              <a:r>
                <a:rPr lang="en-US" sz="1600" dirty="0" smtClean="0">
                  <a:latin typeface="Times New Roman"/>
                  <a:cs typeface="Times New Roman"/>
                </a:rPr>
                <a:t>=-4.13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333908" y="1209960"/>
              <a:ext cx="479366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03170" y="903911"/>
              <a:ext cx="1082348" cy="584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** p &lt; 10</a:t>
              </a:r>
              <a:r>
                <a:rPr lang="en-US" sz="1600" baseline="30000" dirty="0" smtClean="0">
                  <a:latin typeface="Times New Roman"/>
                  <a:cs typeface="Times New Roman"/>
                </a:rPr>
                <a:t>-6</a:t>
              </a:r>
            </a:p>
            <a:p>
              <a:pPr algn="ctr"/>
              <a:r>
                <a:rPr lang="en-US" sz="1600" dirty="0">
                  <a:latin typeface="Times New Roman"/>
                  <a:cs typeface="Times New Roman"/>
                </a:rPr>
                <a:t>t</a:t>
              </a:r>
              <a:r>
                <a:rPr lang="en-US" sz="1600" dirty="0" smtClean="0">
                  <a:latin typeface="Times New Roman"/>
                  <a:cs typeface="Times New Roman"/>
                </a:rPr>
                <a:t>=-5.34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5518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304800"/>
            <a:ext cx="86106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84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800"/>
            <a:ext cx="9144000" cy="573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4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28600"/>
            <a:ext cx="86360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56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000"/>
            <a:ext cx="9144000" cy="353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56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22" y="0"/>
            <a:ext cx="77937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38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900"/>
            <a:ext cx="9144000" cy="36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02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14400"/>
            <a:ext cx="62357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9950" y="88900"/>
            <a:ext cx="7569200" cy="66992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06347" y="234950"/>
            <a:ext cx="7294255" cy="6423735"/>
            <a:chOff x="655945" y="202347"/>
            <a:chExt cx="7294255" cy="6423735"/>
          </a:xfrm>
        </p:grpSpPr>
        <p:grpSp>
          <p:nvGrpSpPr>
            <p:cNvPr id="16" name="Group 15"/>
            <p:cNvGrpSpPr/>
            <p:nvPr/>
          </p:nvGrpSpPr>
          <p:grpSpPr>
            <a:xfrm>
              <a:off x="655945" y="202347"/>
              <a:ext cx="7294255" cy="6423735"/>
              <a:chOff x="655945" y="202347"/>
              <a:chExt cx="7294255" cy="6423735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655945" y="557664"/>
                <a:ext cx="7294255" cy="6068418"/>
                <a:chOff x="655945" y="138564"/>
                <a:chExt cx="7294255" cy="6068418"/>
              </a:xfrm>
            </p:grpSpPr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5945" y="3390900"/>
                  <a:ext cx="2950855" cy="2816082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7582" y="138564"/>
                  <a:ext cx="7212618" cy="2919298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62508" y="3359150"/>
                  <a:ext cx="3287692" cy="2825659"/>
                </a:xfrm>
                <a:prstGeom prst="rect">
                  <a:avLst/>
                </a:prstGeom>
              </p:spPr>
            </p:pic>
          </p:grpSp>
          <p:sp>
            <p:nvSpPr>
              <p:cNvPr id="27" name="TextBox 26"/>
              <p:cNvSpPr txBox="1"/>
              <p:nvPr/>
            </p:nvSpPr>
            <p:spPr>
              <a:xfrm>
                <a:off x="901700" y="202347"/>
                <a:ext cx="1988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A: Gene expression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01700" y="3470791"/>
                <a:ext cx="1595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  <a:r>
                  <a:rPr lang="en-US" dirty="0" smtClean="0"/>
                  <a:t>: Connectivity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824925" y="3476962"/>
                <a:ext cx="2197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C: Gene </a:t>
                </a:r>
                <a:r>
                  <a:rPr lang="en-US" dirty="0" err="1" smtClean="0"/>
                  <a:t>coexpression</a:t>
                </a:r>
                <a:endParaRPr lang="en-US" dirty="0" smtClean="0"/>
              </a:p>
            </p:txBody>
          </p:sp>
        </p:grpSp>
        <p:cxnSp>
          <p:nvCxnSpPr>
            <p:cNvPr id="23" name="Elbow Connector 22"/>
            <p:cNvCxnSpPr/>
            <p:nvPr/>
          </p:nvCxnSpPr>
          <p:spPr>
            <a:xfrm>
              <a:off x="4111393" y="3528104"/>
              <a:ext cx="711959" cy="692198"/>
            </a:xfrm>
            <a:prstGeom prst="bentConnector3">
              <a:avLst/>
            </a:prstGeom>
            <a:ln>
              <a:solidFill>
                <a:srgbClr val="FF6666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963870" y="3315957"/>
              <a:ext cx="872308" cy="212147"/>
            </a:xfrm>
            <a:prstGeom prst="rect">
              <a:avLst/>
            </a:prstGeom>
            <a:noFill/>
            <a:ln>
              <a:solidFill>
                <a:srgbClr val="FF666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3614789" y="4496105"/>
              <a:ext cx="1165238" cy="6412"/>
            </a:xfrm>
            <a:prstGeom prst="straightConnector1">
              <a:avLst/>
            </a:prstGeom>
            <a:ln>
              <a:solidFill>
                <a:srgbClr val="FF6666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254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869950" y="88900"/>
            <a:ext cx="7569200" cy="6699250"/>
            <a:chOff x="869950" y="88900"/>
            <a:chExt cx="7569200" cy="6699250"/>
          </a:xfrm>
        </p:grpSpPr>
        <p:sp>
          <p:nvSpPr>
            <p:cNvPr id="2" name="Rectangle 1"/>
            <p:cNvSpPr/>
            <p:nvPr/>
          </p:nvSpPr>
          <p:spPr>
            <a:xfrm>
              <a:off x="869950" y="88900"/>
              <a:ext cx="7569200" cy="66992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06347" y="234950"/>
              <a:ext cx="7294255" cy="6423735"/>
              <a:chOff x="655945" y="202347"/>
              <a:chExt cx="7294255" cy="6423735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655945" y="557664"/>
                <a:ext cx="7294255" cy="6068418"/>
                <a:chOff x="655945" y="138564"/>
                <a:chExt cx="7294255" cy="6068418"/>
              </a:xfrm>
            </p:grpSpPr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5945" y="3390900"/>
                  <a:ext cx="2950855" cy="2816082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7582" y="138564"/>
                  <a:ext cx="7212618" cy="2919298"/>
                </a:xfrm>
                <a:prstGeom prst="rect">
                  <a:avLst/>
                </a:prstGeom>
                <a:ln w="28575" cmpd="sng">
                  <a:noFill/>
                </a:ln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91321" y="3238500"/>
                  <a:ext cx="1603790" cy="1378403"/>
                </a:xfrm>
                <a:prstGeom prst="rect">
                  <a:avLst/>
                </a:prstGeom>
              </p:spPr>
            </p:pic>
          </p:grpSp>
          <p:sp>
            <p:nvSpPr>
              <p:cNvPr id="27" name="TextBox 26"/>
              <p:cNvSpPr txBox="1"/>
              <p:nvPr/>
            </p:nvSpPr>
            <p:spPr>
              <a:xfrm>
                <a:off x="901700" y="202347"/>
                <a:ext cx="1988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A: Gene expression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01700" y="3470791"/>
                <a:ext cx="1595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  <a:r>
                  <a:rPr lang="en-US" dirty="0" smtClean="0"/>
                  <a:t>: Connectivity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195908" y="3334054"/>
                <a:ext cx="2197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C: Gene </a:t>
                </a:r>
                <a:r>
                  <a:rPr lang="en-US" dirty="0" err="1" smtClean="0"/>
                  <a:t>coexpression</a:t>
                </a:r>
                <a:endParaRPr lang="en-US" dirty="0" smtClean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546310" y="4993540"/>
              <a:ext cx="1999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: Lineage distance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252102" y="610632"/>
              <a:ext cx="6996548" cy="27167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Curved Connector 10"/>
            <p:cNvCxnSpPr/>
            <p:nvPr/>
          </p:nvCxnSpPr>
          <p:spPr>
            <a:xfrm>
              <a:off x="4729011" y="3509565"/>
              <a:ext cx="1212712" cy="75128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/>
            <p:nvPr/>
          </p:nvCxnSpPr>
          <p:spPr>
            <a:xfrm rot="10800000">
              <a:off x="3957203" y="5213353"/>
              <a:ext cx="1984521" cy="869951"/>
            </a:xfrm>
            <a:prstGeom prst="curvedConnector3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/>
            <p:nvPr/>
          </p:nvCxnSpPr>
          <p:spPr>
            <a:xfrm rot="10800000" flipV="1">
              <a:off x="3957202" y="4387848"/>
              <a:ext cx="1984522" cy="680758"/>
            </a:xfrm>
            <a:prstGeom prst="curvedConnector3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1723" y="5299135"/>
              <a:ext cx="1620000" cy="14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809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895600" y="1320800"/>
            <a:ext cx="3848100" cy="3105150"/>
            <a:chOff x="2895600" y="1320800"/>
            <a:chExt cx="3848100" cy="3105150"/>
          </a:xfrm>
        </p:grpSpPr>
        <p:sp>
          <p:nvSpPr>
            <p:cNvPr id="30" name="Rectangle 29"/>
            <p:cNvSpPr/>
            <p:nvPr/>
          </p:nvSpPr>
          <p:spPr>
            <a:xfrm>
              <a:off x="2895600" y="1320800"/>
              <a:ext cx="3848100" cy="3105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4350" y="1555750"/>
              <a:ext cx="3409950" cy="2736127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565650" y="2552700"/>
              <a:ext cx="565150" cy="1409700"/>
            </a:xfrm>
            <a:prstGeom prst="rect">
              <a:avLst/>
            </a:prstGeom>
            <a:solidFill>
              <a:schemeClr val="bg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87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15116" y="965584"/>
            <a:ext cx="7849511" cy="5514399"/>
            <a:chOff x="515116" y="965584"/>
            <a:chExt cx="7849511" cy="5514399"/>
          </a:xfrm>
        </p:grpSpPr>
        <p:pic>
          <p:nvPicPr>
            <p:cNvPr id="2" name="Picture 1" descr="ConUnconChemica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3" r="8804"/>
            <a:stretch/>
          </p:blipFill>
          <p:spPr>
            <a:xfrm>
              <a:off x="540772" y="965584"/>
              <a:ext cx="7823855" cy="498580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2780097" y="1580583"/>
              <a:ext cx="388984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18663" y="1361192"/>
              <a:ext cx="132668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**p &lt; 10</a:t>
              </a:r>
              <a:r>
                <a:rPr lang="en-US" sz="2000" baseline="30000" dirty="0" smtClean="0">
                  <a:latin typeface="Times New Roman"/>
                  <a:cs typeface="Times New Roman"/>
                </a:rPr>
                <a:t>-50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152059" y="5891156"/>
              <a:ext cx="1275480" cy="575999"/>
              <a:chOff x="1628076" y="5169490"/>
              <a:chExt cx="1002743" cy="452833"/>
            </a:xfrm>
            <a:solidFill>
              <a:schemeClr val="bg1"/>
            </a:solidFill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780323" y="5297152"/>
                <a:ext cx="714429" cy="213999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1628076" y="5169490"/>
                <a:ext cx="272134" cy="259160"/>
              </a:xfrm>
              <a:prstGeom prst="ellips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358685" y="5363163"/>
                <a:ext cx="272134" cy="259160"/>
              </a:xfrm>
              <a:prstGeom prst="ellips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6101650" y="5903984"/>
              <a:ext cx="1275480" cy="575999"/>
              <a:chOff x="6191454" y="5891156"/>
              <a:chExt cx="1002743" cy="45283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191454" y="5891156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922063" y="6084829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 rot="16200000">
              <a:off x="463967" y="2234162"/>
              <a:ext cx="471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latin typeface="Times New Roman"/>
                  <a:cs typeface="Times New Roman"/>
                </a:rPr>
                <a:t>(</a:t>
              </a:r>
              <a:r>
                <a:rPr lang="el-GR" dirty="0" smtClean="0">
                  <a:latin typeface="Times New Roman"/>
                  <a:cs typeface="Times New Roman"/>
                </a:rPr>
                <a:t>φ</a:t>
              </a:r>
              <a:r>
                <a:rPr lang="en-AU" dirty="0" smtClean="0">
                  <a:latin typeface="Times New Roman"/>
                  <a:cs typeface="Times New Roman"/>
                </a:rPr>
                <a:t>)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27179" y="5406372"/>
              <a:ext cx="15356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Connected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07902" y="5419200"/>
              <a:ext cx="1860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Unconnected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401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0" y="355600"/>
            <a:ext cx="9144000" cy="6200304"/>
            <a:chOff x="0" y="355600"/>
            <a:chExt cx="9144000" cy="6200304"/>
          </a:xfrm>
        </p:grpSpPr>
        <p:grpSp>
          <p:nvGrpSpPr>
            <p:cNvPr id="26" name="Group 25"/>
            <p:cNvGrpSpPr/>
            <p:nvPr/>
          </p:nvGrpSpPr>
          <p:grpSpPr>
            <a:xfrm>
              <a:off x="0" y="355600"/>
              <a:ext cx="9144000" cy="6200304"/>
              <a:chOff x="0" y="355600"/>
              <a:chExt cx="9144000" cy="6200304"/>
            </a:xfrm>
          </p:grpSpPr>
          <p:pic>
            <p:nvPicPr>
              <p:cNvPr id="4" name="Picture 3" descr="RecUnidirUnco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55600"/>
                <a:ext cx="9144000" cy="5685453"/>
              </a:xfrm>
              <a:prstGeom prst="rect">
                <a:avLst/>
              </a:prstGeom>
            </p:spPr>
          </p:pic>
          <p:sp>
            <p:nvSpPr>
              <p:cNvPr id="5" name="Oval 4"/>
              <p:cNvSpPr/>
              <p:nvPr/>
            </p:nvSpPr>
            <p:spPr>
              <a:xfrm>
                <a:off x="1791759" y="6113165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791759" y="5667258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715559" y="5441434"/>
                <a:ext cx="1326004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Reciprocal </a:t>
                </a:r>
              </a:p>
              <a:p>
                <a:pPr algn="ctr"/>
                <a:r>
                  <a:rPr lang="en-US" dirty="0" smtClean="0"/>
                  <a:t>connections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025900" y="5441434"/>
                <a:ext cx="1509360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Unidirectional </a:t>
                </a:r>
              </a:p>
              <a:p>
                <a:pPr algn="ctr"/>
                <a:r>
                  <a:rPr lang="en-US" dirty="0" smtClean="0"/>
                  <a:t>connections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375691" y="5426849"/>
                <a:ext cx="144184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Unconnected</a:t>
                </a:r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717058" y="6296744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5" idx="6"/>
                <a:endCxn id="10" idx="2"/>
              </p:cNvCxnSpPr>
              <p:nvPr/>
            </p:nvCxnSpPr>
            <p:spPr>
              <a:xfrm>
                <a:off x="2063893" y="6242745"/>
                <a:ext cx="653165" cy="18357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6566959" y="6037978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492258" y="6221557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204759" y="6091977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130058" y="6275556"/>
                <a:ext cx="272134" cy="25916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>
                <a:stCxn id="21" idx="6"/>
                <a:endCxn id="22" idx="2"/>
              </p:cNvCxnSpPr>
              <p:nvPr/>
            </p:nvCxnSpPr>
            <p:spPr>
              <a:xfrm>
                <a:off x="4476893" y="6221557"/>
                <a:ext cx="653165" cy="1835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-156357" y="2785934"/>
                <a:ext cx="17805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 smtClean="0"/>
                  <a:t>Coexpression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ϕ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2439597" y="1364683"/>
              <a:ext cx="221100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971713" y="1164628"/>
              <a:ext cx="116287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*p &lt; 0.05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4833547" y="1354621"/>
              <a:ext cx="221100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308513" y="1154566"/>
              <a:ext cx="132668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**p &lt; 10</a:t>
              </a:r>
              <a:r>
                <a:rPr lang="en-US" sz="2000" baseline="30000" dirty="0" smtClean="0">
                  <a:latin typeface="Times New Roman"/>
                  <a:cs typeface="Times New Roman"/>
                </a:rPr>
                <a:t>-18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403113" y="903771"/>
              <a:ext cx="464143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030006" y="646566"/>
              <a:ext cx="124118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**p &lt; 10</a:t>
              </a:r>
              <a:r>
                <a:rPr lang="en-US" sz="2000" baseline="30000" dirty="0" smtClean="0">
                  <a:latin typeface="Times New Roman"/>
                  <a:cs typeface="Times New Roman"/>
                </a:rPr>
                <a:t>-5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468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30200" y="57150"/>
            <a:ext cx="8610600" cy="6051550"/>
            <a:chOff x="330200" y="57150"/>
            <a:chExt cx="8610600" cy="6051550"/>
          </a:xfrm>
        </p:grpSpPr>
        <p:sp>
          <p:nvSpPr>
            <p:cNvPr id="3" name="Rectangle 2"/>
            <p:cNvSpPr/>
            <p:nvPr/>
          </p:nvSpPr>
          <p:spPr>
            <a:xfrm>
              <a:off x="330200" y="57150"/>
              <a:ext cx="8610600" cy="6051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571501" y="355600"/>
              <a:ext cx="7963739" cy="5400597"/>
              <a:chOff x="0" y="355600"/>
              <a:chExt cx="9144000" cy="620098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0" y="355600"/>
                <a:ext cx="9144000" cy="6200989"/>
                <a:chOff x="0" y="355600"/>
                <a:chExt cx="9144000" cy="6200989"/>
              </a:xfrm>
            </p:grpSpPr>
            <p:pic>
              <p:nvPicPr>
                <p:cNvPr id="13" name="Picture 12" descr="RecUnidirUnco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355600"/>
                  <a:ext cx="9144000" cy="5685453"/>
                </a:xfrm>
                <a:prstGeom prst="rect">
                  <a:avLst/>
                </a:prstGeom>
              </p:spPr>
            </p:pic>
            <p:sp>
              <p:nvSpPr>
                <p:cNvPr id="14" name="Oval 13"/>
                <p:cNvSpPr/>
                <p:nvPr/>
              </p:nvSpPr>
              <p:spPr>
                <a:xfrm>
                  <a:off x="1791759" y="6113165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1791759" y="5667258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715559" y="5441434"/>
                  <a:ext cx="1326004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Reciprocal </a:t>
                  </a:r>
                </a:p>
                <a:p>
                  <a:pPr algn="ctr"/>
                  <a:r>
                    <a:rPr lang="en-US" dirty="0" smtClean="0"/>
                    <a:t>connections</a:t>
                  </a:r>
                  <a:endParaRPr lang="en-US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025900" y="5441434"/>
                  <a:ext cx="1509360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Unidirectional </a:t>
                  </a:r>
                </a:p>
                <a:p>
                  <a:pPr algn="ctr"/>
                  <a:r>
                    <a:rPr lang="en-US" dirty="0" smtClean="0"/>
                    <a:t>connections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375691" y="5426849"/>
                  <a:ext cx="144184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Unconnected</a:t>
                  </a:r>
                  <a:endParaRPr lang="en-US" dirty="0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717058" y="6296744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/>
                <p:cNvCxnSpPr>
                  <a:stCxn id="14" idx="6"/>
                  <a:endCxn id="19" idx="2"/>
                </p:cNvCxnSpPr>
                <p:nvPr/>
              </p:nvCxnSpPr>
              <p:spPr>
                <a:xfrm>
                  <a:off x="2063893" y="6242745"/>
                  <a:ext cx="653165" cy="183579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>
                  <a:off x="6566959" y="6037978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492258" y="6221557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04759" y="6113851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30058" y="6297429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Arrow Connector 24"/>
                <p:cNvCxnSpPr>
                  <a:stCxn id="23" idx="6"/>
                  <a:endCxn id="24" idx="2"/>
                </p:cNvCxnSpPr>
                <p:nvPr/>
              </p:nvCxnSpPr>
              <p:spPr>
                <a:xfrm>
                  <a:off x="4476893" y="6243430"/>
                  <a:ext cx="653165" cy="18358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 rot="16200000">
                  <a:off x="-156357" y="2785934"/>
                  <a:ext cx="1780543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Coexpression</a:t>
                  </a:r>
                  <a:r>
                    <a:rPr lang="en-US" dirty="0" smtClean="0"/>
                    <a:t> (</a:t>
                  </a:r>
                  <a:r>
                    <a:rPr lang="en-US" dirty="0" err="1" smtClean="0"/>
                    <a:t>ϕ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2439597" y="1364683"/>
                <a:ext cx="22110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971713" y="1164628"/>
                <a:ext cx="1110580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*p &lt; 0.05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33547" y="1354621"/>
                <a:ext cx="22110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308513" y="1154565"/>
                <a:ext cx="1261046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-18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403113" y="903771"/>
                <a:ext cx="464143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030006" y="646566"/>
                <a:ext cx="1183857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-5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174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30200" y="57150"/>
            <a:ext cx="8610600" cy="6051550"/>
            <a:chOff x="330200" y="57150"/>
            <a:chExt cx="8610600" cy="6051550"/>
          </a:xfrm>
        </p:grpSpPr>
        <p:sp>
          <p:nvSpPr>
            <p:cNvPr id="3" name="Rectangle 2"/>
            <p:cNvSpPr/>
            <p:nvPr/>
          </p:nvSpPr>
          <p:spPr>
            <a:xfrm>
              <a:off x="330200" y="57150"/>
              <a:ext cx="8610600" cy="6051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571501" y="355600"/>
              <a:ext cx="7963739" cy="5400597"/>
              <a:chOff x="0" y="355600"/>
              <a:chExt cx="9144000" cy="620098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0" y="355600"/>
                <a:ext cx="9144000" cy="6200989"/>
                <a:chOff x="0" y="355600"/>
                <a:chExt cx="9144000" cy="6200989"/>
              </a:xfrm>
            </p:grpSpPr>
            <p:pic>
              <p:nvPicPr>
                <p:cNvPr id="13" name="Picture 12" descr="RecUnidirUncon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355600"/>
                  <a:ext cx="9144000" cy="5685453"/>
                </a:xfrm>
                <a:prstGeom prst="rect">
                  <a:avLst/>
                </a:prstGeom>
              </p:spPr>
            </p:pic>
            <p:sp>
              <p:nvSpPr>
                <p:cNvPr id="14" name="Oval 13"/>
                <p:cNvSpPr/>
                <p:nvPr/>
              </p:nvSpPr>
              <p:spPr>
                <a:xfrm>
                  <a:off x="1791759" y="6113165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1791759" y="5667258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715559" y="5441434"/>
                  <a:ext cx="1326004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Reciprocal </a:t>
                  </a:r>
                </a:p>
                <a:p>
                  <a:pPr algn="ctr"/>
                  <a:r>
                    <a:rPr lang="en-US" dirty="0" smtClean="0"/>
                    <a:t>connections</a:t>
                  </a:r>
                  <a:endParaRPr lang="en-US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025900" y="5441434"/>
                  <a:ext cx="1509360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Unidirectional </a:t>
                  </a:r>
                </a:p>
                <a:p>
                  <a:pPr algn="ctr"/>
                  <a:r>
                    <a:rPr lang="en-US" dirty="0" smtClean="0"/>
                    <a:t>connections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375691" y="5426849"/>
                  <a:ext cx="144184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Unconnected</a:t>
                  </a:r>
                  <a:endParaRPr lang="en-US" dirty="0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717058" y="6296744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/>
                <p:cNvCxnSpPr>
                  <a:stCxn id="14" idx="6"/>
                  <a:endCxn id="19" idx="2"/>
                </p:cNvCxnSpPr>
                <p:nvPr/>
              </p:nvCxnSpPr>
              <p:spPr>
                <a:xfrm>
                  <a:off x="2063893" y="6242745"/>
                  <a:ext cx="653165" cy="183579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>
                  <a:off x="6566959" y="6037978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492258" y="6221557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04759" y="6113851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30058" y="6297429"/>
                  <a:ext cx="272134" cy="25916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Arrow Connector 24"/>
                <p:cNvCxnSpPr>
                  <a:stCxn id="23" idx="6"/>
                  <a:endCxn id="24" idx="2"/>
                </p:cNvCxnSpPr>
                <p:nvPr/>
              </p:nvCxnSpPr>
              <p:spPr>
                <a:xfrm>
                  <a:off x="4476893" y="6243430"/>
                  <a:ext cx="653165" cy="18358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 rot="16200000">
                  <a:off x="-156357" y="2785934"/>
                  <a:ext cx="1780543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err="1" smtClean="0"/>
                    <a:t>Coexpression</a:t>
                  </a:r>
                  <a:r>
                    <a:rPr lang="en-US" dirty="0" smtClean="0"/>
                    <a:t> (</a:t>
                  </a:r>
                  <a:r>
                    <a:rPr lang="en-US" dirty="0" err="1" smtClean="0"/>
                    <a:t>ϕ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2439597" y="1364683"/>
                <a:ext cx="22110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971713" y="1164628"/>
                <a:ext cx="1110580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*p &lt; 0.05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4833547" y="1354621"/>
                <a:ext cx="221100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308513" y="1154565"/>
                <a:ext cx="1261046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-18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403113" y="903771"/>
                <a:ext cx="464143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030006" y="646566"/>
                <a:ext cx="1183857" cy="3887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Times New Roman"/>
                    <a:cs typeface="Times New Roman"/>
                  </a:rPr>
                  <a:t>**p &lt; 10</a:t>
                </a:r>
                <a:r>
                  <a:rPr lang="en-US" sz="1600" baseline="30000" dirty="0" smtClean="0">
                    <a:latin typeface="Times New Roman"/>
                    <a:cs typeface="Times New Roman"/>
                  </a:rPr>
                  <a:t>-5</a:t>
                </a:r>
                <a:endParaRPr lang="en-US" sz="1600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80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197</Words>
  <Application>Microsoft Macintosh PowerPoint</Application>
  <PresentationFormat>On-screen Show (4:3)</PresentationFormat>
  <Paragraphs>62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Aurina</dc:creator>
  <cp:lastModifiedBy>Aurina</cp:lastModifiedBy>
  <cp:revision>53</cp:revision>
  <cp:lastPrinted>2017-02-07T00:50:52Z</cp:lastPrinted>
  <dcterms:created xsi:type="dcterms:W3CDTF">2017-01-09T05:29:03Z</dcterms:created>
  <dcterms:modified xsi:type="dcterms:W3CDTF">2017-03-26T08:30:07Z</dcterms:modified>
</cp:coreProperties>
</file>