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8" r:id="rId7"/>
    <p:sldId id="263" r:id="rId8"/>
    <p:sldId id="262" r:id="rId9"/>
    <p:sldId id="264" r:id="rId10"/>
    <p:sldId id="269" r:id="rId11"/>
    <p:sldId id="265" r:id="rId12"/>
    <p:sldId id="266" r:id="rId13"/>
    <p:sldId id="26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705A79A8-9195-4A78-8498-09DD09993B33}">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4" d="100"/>
          <a:sy n="74" d="100"/>
        </p:scale>
        <p:origin x="-55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275723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408671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800544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2639245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3252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973895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84938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11191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79318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EA0E5-213D-4DFA-94CA-1B213BE5E491}"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55663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8EA0E5-213D-4DFA-94CA-1B213BE5E491}"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246177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8EA0E5-213D-4DFA-94CA-1B213BE5E491}" type="datetimeFigureOut">
              <a:rPr lang="en-US" smtClean="0"/>
              <a:pPr/>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45098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8EA0E5-213D-4DFA-94CA-1B213BE5E491}" type="datetimeFigureOut">
              <a:rPr lang="en-US" smtClean="0"/>
              <a:pPr/>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278806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EA0E5-213D-4DFA-94CA-1B213BE5E491}" type="datetimeFigureOut">
              <a:rPr lang="en-US" smtClean="0"/>
              <a:pPr/>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48967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EA0E5-213D-4DFA-94CA-1B213BE5E491}"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66522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EA0E5-213D-4DFA-94CA-1B213BE5E491}"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232823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alpha val="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8EA0E5-213D-4DFA-94CA-1B213BE5E491}" type="datetimeFigureOut">
              <a:rPr lang="en-US" smtClean="0"/>
              <a:pPr/>
              <a:t>10/8/2020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D5CC72-14A3-4075-BCA6-BC1C38883BD4}" type="slidenum">
              <a:rPr lang="en-US" smtClean="0"/>
              <a:pPr/>
              <a:t>‹#›</a:t>
            </a:fld>
            <a:endParaRPr lang="en-US"/>
          </a:p>
        </p:txBody>
      </p:sp>
    </p:spTree>
    <p:extLst>
      <p:ext uri="{BB962C8B-B14F-4D97-AF65-F5344CB8AC3E}">
        <p14:creationId xmlns:p14="http://schemas.microsoft.com/office/powerpoint/2010/main" xmlns="" val="10052205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52" y="1101994"/>
            <a:ext cx="11409190" cy="2595460"/>
          </a:xfrm>
          <a:noFill/>
        </p:spPr>
        <p:txBody>
          <a:bodyPr>
            <a:normAutofit/>
          </a:bodyPr>
          <a:lstStyle/>
          <a:p>
            <a:pPr algn="ctr"/>
            <a:r>
              <a:rPr lang="en-US" sz="5400" dirty="0" smtClean="0">
                <a:solidFill>
                  <a:schemeClr val="tx1">
                    <a:lumMod val="95000"/>
                    <a:lumOff val="5000"/>
                  </a:schemeClr>
                </a:solidFill>
              </a:rPr>
              <a:t>CAR ACCIDENT SEVERITY PREDICTION</a:t>
            </a:r>
            <a:endParaRPr lang="en-US" sz="5400" dirty="0">
              <a:solidFill>
                <a:schemeClr val="tx1">
                  <a:lumMod val="95000"/>
                  <a:lumOff val="5000"/>
                </a:schemeClr>
              </a:solidFill>
            </a:endParaRPr>
          </a:p>
        </p:txBody>
      </p:sp>
      <p:sp>
        <p:nvSpPr>
          <p:cNvPr id="6" name="Text Placeholder 5"/>
          <p:cNvSpPr>
            <a:spLocks noGrp="1"/>
          </p:cNvSpPr>
          <p:nvPr>
            <p:ph type="body" idx="1"/>
          </p:nvPr>
        </p:nvSpPr>
        <p:spPr>
          <a:xfrm>
            <a:off x="2307102" y="4696261"/>
            <a:ext cx="8781608" cy="1513914"/>
          </a:xfrm>
        </p:spPr>
        <p:txBody>
          <a:bodyPr>
            <a:normAutofit/>
          </a:bodyPr>
          <a:lstStyle/>
          <a:p>
            <a:pPr algn="r"/>
            <a:r>
              <a:rPr lang="en-US" sz="4500" dirty="0" smtClean="0">
                <a:solidFill>
                  <a:schemeClr val="tx1"/>
                </a:solidFill>
              </a:rPr>
              <a:t>-by </a:t>
            </a:r>
            <a:r>
              <a:rPr lang="en-US" sz="4500" dirty="0" err="1" smtClean="0">
                <a:solidFill>
                  <a:schemeClr val="tx1"/>
                </a:solidFill>
              </a:rPr>
              <a:t>Aurindom</a:t>
            </a:r>
            <a:r>
              <a:rPr lang="en-US" sz="4500" dirty="0" smtClean="0">
                <a:solidFill>
                  <a:schemeClr val="tx1"/>
                </a:solidFill>
              </a:rPr>
              <a:t> </a:t>
            </a:r>
            <a:r>
              <a:rPr lang="en-US" sz="4500" dirty="0" err="1" smtClean="0">
                <a:solidFill>
                  <a:schemeClr val="tx1"/>
                </a:solidFill>
              </a:rPr>
              <a:t>Mahanti</a:t>
            </a:r>
            <a:endParaRPr lang="en-US" sz="4500" dirty="0">
              <a:solidFill>
                <a:schemeClr val="tx1"/>
              </a:solidFill>
            </a:endParaRPr>
          </a:p>
        </p:txBody>
      </p:sp>
    </p:spTree>
    <p:extLst>
      <p:ext uri="{BB962C8B-B14F-4D97-AF65-F5344CB8AC3E}">
        <p14:creationId xmlns:p14="http://schemas.microsoft.com/office/powerpoint/2010/main" xmlns="" val="404325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tx1"/>
                </a:solidFill>
              </a:rPr>
              <a:t>Effect of </a:t>
            </a:r>
            <a:r>
              <a:rPr lang="en-US" dirty="0" smtClean="0">
                <a:solidFill>
                  <a:schemeClr val="tx1"/>
                </a:solidFill>
              </a:rPr>
              <a:t>Road Condition on </a:t>
            </a:r>
            <a:r>
              <a:rPr lang="en-US" dirty="0" smtClean="0">
                <a:solidFill>
                  <a:schemeClr val="tx1"/>
                </a:solidFill>
              </a:rPr>
              <a:t>Severity</a:t>
            </a:r>
            <a:endParaRPr lang="en-US" dirty="0"/>
          </a:p>
        </p:txBody>
      </p:sp>
      <p:pic>
        <p:nvPicPr>
          <p:cNvPr id="4098" name="Picture 2" descr="download"/>
          <p:cNvPicPr>
            <a:picLocks noChangeAspect="1" noChangeArrowheads="1"/>
          </p:cNvPicPr>
          <p:nvPr/>
        </p:nvPicPr>
        <p:blipFill>
          <a:blip r:embed="rId2"/>
          <a:srcRect/>
          <a:stretch>
            <a:fillRect/>
          </a:stretch>
        </p:blipFill>
        <p:spPr bwMode="auto">
          <a:xfrm>
            <a:off x="1455313" y="2099254"/>
            <a:ext cx="8065921" cy="3340301"/>
          </a:xfrm>
          <a:prstGeom prst="rect">
            <a:avLst/>
          </a:prstGeom>
          <a:noFill/>
          <a:ln w="9525">
            <a:noFill/>
            <a:miter lim="800000"/>
            <a:headEnd/>
            <a:tailEnd/>
          </a:ln>
        </p:spPr>
      </p:pic>
      <p:sp>
        <p:nvSpPr>
          <p:cNvPr id="8" name="TextBox 7"/>
          <p:cNvSpPr txBox="1"/>
          <p:nvPr/>
        </p:nvSpPr>
        <p:spPr>
          <a:xfrm>
            <a:off x="3309870" y="6078828"/>
            <a:ext cx="5577168" cy="369332"/>
          </a:xfrm>
          <a:prstGeom prst="rect">
            <a:avLst/>
          </a:prstGeom>
          <a:noFill/>
        </p:spPr>
        <p:txBody>
          <a:bodyPr wrap="none" rtlCol="0">
            <a:spAutoFit/>
          </a:bodyPr>
          <a:lstStyle/>
          <a:p>
            <a:r>
              <a:rPr lang="en-US" dirty="0" smtClean="0"/>
              <a:t>There are 10 types of road condition in the dataset.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0" y="0"/>
            <a:ext cx="10121013" cy="1335008"/>
          </a:xfrm>
        </p:spPr>
        <p:txBody>
          <a:bodyPr>
            <a:normAutofit/>
          </a:bodyPr>
          <a:lstStyle/>
          <a:p>
            <a:pPr algn="ctr"/>
            <a:r>
              <a:rPr lang="en-US" sz="3600" dirty="0" smtClean="0">
                <a:solidFill>
                  <a:schemeClr val="tx1"/>
                </a:solidFill>
              </a:rPr>
              <a:t>Show attention with speed limit while on the road</a:t>
            </a:r>
            <a:endParaRPr lang="en-US" sz="3600" dirty="0">
              <a:solidFill>
                <a:schemeClr val="tx1"/>
              </a:solidFill>
            </a:endParaRPr>
          </a:p>
        </p:txBody>
      </p:sp>
      <p:sp>
        <p:nvSpPr>
          <p:cNvPr id="4" name="Text Placeholder 3"/>
          <p:cNvSpPr>
            <a:spLocks noGrp="1"/>
          </p:cNvSpPr>
          <p:nvPr>
            <p:ph type="body" sz="half" idx="2"/>
          </p:nvPr>
        </p:nvSpPr>
        <p:spPr>
          <a:xfrm>
            <a:off x="295422" y="1828800"/>
            <a:ext cx="9298744" cy="4459458"/>
          </a:xfrm>
        </p:spPr>
        <p:txBody>
          <a:bodyPr>
            <a:normAutofit/>
          </a:bodyPr>
          <a:lstStyle/>
          <a:p>
            <a:r>
              <a:rPr lang="en-US" sz="2400" dirty="0" smtClean="0">
                <a:solidFill>
                  <a:schemeClr val="tx1"/>
                </a:solidFill>
              </a:rPr>
              <a:t>Always drive under the speed limit with</a:t>
            </a:r>
          </a:p>
          <a:p>
            <a:r>
              <a:rPr lang="en-US" sz="2400" dirty="0">
                <a:solidFill>
                  <a:schemeClr val="tx1"/>
                </a:solidFill>
              </a:rPr>
              <a:t>p</a:t>
            </a:r>
            <a:r>
              <a:rPr lang="en-US" sz="2400" dirty="0" smtClean="0">
                <a:solidFill>
                  <a:schemeClr val="tx1"/>
                </a:solidFill>
              </a:rPr>
              <a:t>roper attention on road.</a:t>
            </a:r>
            <a:r>
              <a:rPr lang="en-US" sz="2400" dirty="0">
                <a:solidFill>
                  <a:schemeClr val="tx1"/>
                </a:solidFill>
              </a:rPr>
              <a:t> </a:t>
            </a:r>
            <a:r>
              <a:rPr lang="en-US" sz="2400" dirty="0" smtClean="0">
                <a:solidFill>
                  <a:schemeClr val="tx1"/>
                </a:solidFill>
              </a:rPr>
              <a:t>Its good for </a:t>
            </a:r>
          </a:p>
          <a:p>
            <a:r>
              <a:rPr lang="en-US" sz="2400" dirty="0">
                <a:solidFill>
                  <a:schemeClr val="tx1"/>
                </a:solidFill>
              </a:rPr>
              <a:t>y</a:t>
            </a:r>
            <a:r>
              <a:rPr lang="en-US" sz="2400" dirty="0" smtClean="0">
                <a:solidFill>
                  <a:schemeClr val="tx1"/>
                </a:solidFill>
              </a:rPr>
              <a:t>ou and others travelling on the road.</a:t>
            </a:r>
          </a:p>
          <a:p>
            <a:endParaRPr lang="en-US" sz="2400" dirty="0" smtClean="0">
              <a:solidFill>
                <a:schemeClr val="tx1"/>
              </a:solidFill>
            </a:endParaRPr>
          </a:p>
          <a:p>
            <a:r>
              <a:rPr lang="en-US" sz="2400" dirty="0" smtClean="0">
                <a:solidFill>
                  <a:schemeClr val="tx1"/>
                </a:solidFill>
              </a:rPr>
              <a:t>                                 </a:t>
            </a:r>
          </a:p>
          <a:p>
            <a:r>
              <a:rPr lang="en-US" sz="2400" dirty="0">
                <a:solidFill>
                  <a:schemeClr val="tx1"/>
                </a:solidFill>
              </a:rPr>
              <a:t> </a:t>
            </a:r>
            <a:r>
              <a:rPr lang="en-US" sz="2400" dirty="0" smtClean="0">
                <a:solidFill>
                  <a:schemeClr val="tx1"/>
                </a:solidFill>
              </a:rPr>
              <a:t>                                 </a:t>
            </a:r>
            <a:r>
              <a:rPr lang="en-US" sz="2400" dirty="0">
                <a:solidFill>
                  <a:schemeClr val="tx1"/>
                </a:solidFill>
              </a:rPr>
              <a:t>As both </a:t>
            </a:r>
            <a:r>
              <a:rPr lang="en-US" sz="2400" dirty="0" smtClean="0">
                <a:solidFill>
                  <a:schemeClr val="tx1"/>
                </a:solidFill>
              </a:rPr>
              <a:t>speeding </a:t>
            </a:r>
            <a:r>
              <a:rPr lang="en-US" sz="2400" dirty="0">
                <a:solidFill>
                  <a:schemeClr val="tx1"/>
                </a:solidFill>
              </a:rPr>
              <a:t>and inattention </a:t>
            </a:r>
            <a:r>
              <a:rPr lang="en-US" sz="2400" dirty="0" smtClean="0">
                <a:solidFill>
                  <a:schemeClr val="tx1"/>
                </a:solidFill>
              </a:rPr>
              <a:t>have</a:t>
            </a:r>
          </a:p>
          <a:p>
            <a:r>
              <a:rPr lang="en-US" sz="2400" dirty="0">
                <a:solidFill>
                  <a:schemeClr val="tx1"/>
                </a:solidFill>
              </a:rPr>
              <a:t> </a:t>
            </a:r>
            <a:r>
              <a:rPr lang="en-US" sz="2400" dirty="0" smtClean="0">
                <a:solidFill>
                  <a:schemeClr val="tx1"/>
                </a:solidFill>
              </a:rPr>
              <a:t>                                 been proven to have severe affects on</a:t>
            </a:r>
          </a:p>
          <a:p>
            <a:r>
              <a:rPr lang="en-US" sz="2400" dirty="0">
                <a:solidFill>
                  <a:schemeClr val="tx1"/>
                </a:solidFill>
              </a:rPr>
              <a:t> </a:t>
            </a:r>
            <a:r>
              <a:rPr lang="en-US" sz="2400" dirty="0" smtClean="0">
                <a:solidFill>
                  <a:schemeClr val="tx1"/>
                </a:solidFill>
              </a:rPr>
              <a:t>                                 the safety.</a:t>
            </a:r>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478301" y="3875649"/>
            <a:ext cx="2656482" cy="2734562"/>
          </a:xfrm>
          <a:prstGeom prst="rect">
            <a:avLst/>
          </a:prstGeom>
        </p:spPr>
      </p:pic>
      <p:pic>
        <p:nvPicPr>
          <p:cNvPr id="6" name="Picture 5"/>
          <p:cNvPicPr/>
          <p:nvPr/>
        </p:nvPicPr>
        <p:blipFill>
          <a:blip r:embed="rId3"/>
          <a:stretch>
            <a:fillRect/>
          </a:stretch>
        </p:blipFill>
        <p:spPr>
          <a:xfrm>
            <a:off x="6928302" y="1141087"/>
            <a:ext cx="2665864" cy="2734562"/>
          </a:xfrm>
          <a:prstGeom prst="rect">
            <a:avLst/>
          </a:prstGeom>
        </p:spPr>
      </p:pic>
    </p:spTree>
    <p:extLst>
      <p:ext uri="{BB962C8B-B14F-4D97-AF65-F5344CB8AC3E}">
        <p14:creationId xmlns:p14="http://schemas.microsoft.com/office/powerpoint/2010/main" xmlns="" val="148041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85" y="274715"/>
            <a:ext cx="8438531" cy="1103919"/>
          </a:xfrm>
        </p:spPr>
        <p:txBody>
          <a:bodyPr>
            <a:normAutofit/>
          </a:bodyPr>
          <a:lstStyle/>
          <a:p>
            <a:pPr algn="ctr"/>
            <a:r>
              <a:rPr lang="en-US" sz="3600" dirty="0" smtClean="0">
                <a:solidFill>
                  <a:schemeClr val="tx1"/>
                </a:solidFill>
              </a:rPr>
              <a:t>Predictive modelling</a:t>
            </a:r>
            <a:endParaRPr lang="en-US" sz="3600" dirty="0">
              <a:solidFill>
                <a:schemeClr val="tx1"/>
              </a:solidFill>
            </a:endParaRPr>
          </a:p>
        </p:txBody>
      </p:sp>
      <p:sp>
        <p:nvSpPr>
          <p:cNvPr id="4" name="Text Placeholder 3"/>
          <p:cNvSpPr>
            <a:spLocks noGrp="1"/>
          </p:cNvSpPr>
          <p:nvPr>
            <p:ph type="body" sz="half" idx="2"/>
          </p:nvPr>
        </p:nvSpPr>
        <p:spPr>
          <a:xfrm>
            <a:off x="1201170" y="4463582"/>
            <a:ext cx="8245780" cy="2194795"/>
          </a:xfrm>
        </p:spPr>
        <p:txBody>
          <a:bodyPr/>
          <a:lstStyle/>
          <a:p>
            <a:endParaRPr lang="en-US" dirty="0"/>
          </a:p>
          <a:p>
            <a:r>
              <a:rPr lang="en-US" sz="2000" dirty="0" smtClean="0">
                <a:solidFill>
                  <a:schemeClr val="tx1"/>
                </a:solidFill>
              </a:rPr>
              <a:t>Three machine learning algorithms were used for the classification purpose. Decision </a:t>
            </a:r>
            <a:r>
              <a:rPr lang="en-US" sz="2000" dirty="0" smtClean="0">
                <a:solidFill>
                  <a:schemeClr val="tx1"/>
                </a:solidFill>
              </a:rPr>
              <a:t>seemed to be the ideal technique for prediction</a:t>
            </a:r>
            <a:endParaRPr lang="en-US" sz="2000" dirty="0">
              <a:solidFill>
                <a:schemeClr val="tx1"/>
              </a:solidFill>
            </a:endParaRPr>
          </a:p>
        </p:txBody>
      </p:sp>
      <p:pic>
        <p:nvPicPr>
          <p:cNvPr id="8" name="Picture 7"/>
          <p:cNvPicPr/>
          <p:nvPr/>
        </p:nvPicPr>
        <p:blipFill>
          <a:blip r:embed="rId2"/>
          <a:srcRect/>
          <a:stretch>
            <a:fillRect/>
          </a:stretch>
        </p:blipFill>
        <p:spPr bwMode="auto">
          <a:xfrm>
            <a:off x="2669196" y="1446119"/>
            <a:ext cx="4380865" cy="2626360"/>
          </a:xfrm>
          <a:prstGeom prst="rect">
            <a:avLst/>
          </a:prstGeom>
          <a:noFill/>
          <a:ln w="9525">
            <a:noFill/>
            <a:miter lim="800000"/>
            <a:headEnd/>
            <a:tailEnd/>
          </a:ln>
        </p:spPr>
      </p:pic>
      <p:sp>
        <p:nvSpPr>
          <p:cNvPr id="9" name="Rectangle 8"/>
          <p:cNvSpPr/>
          <p:nvPr/>
        </p:nvSpPr>
        <p:spPr>
          <a:xfrm>
            <a:off x="3034966" y="4081461"/>
            <a:ext cx="3726598" cy="369332"/>
          </a:xfrm>
          <a:prstGeom prst="rect">
            <a:avLst/>
          </a:prstGeom>
        </p:spPr>
        <p:txBody>
          <a:bodyPr wrap="none">
            <a:spAutoFit/>
          </a:bodyPr>
          <a:lstStyle/>
          <a:p>
            <a:r>
              <a:rPr lang="en-US" dirty="0" smtClean="0"/>
              <a:t>Table1:  Test data accuracy report</a:t>
            </a:r>
            <a:endParaRPr lang="en-US" dirty="0"/>
          </a:p>
        </p:txBody>
      </p:sp>
    </p:spTree>
    <p:extLst>
      <p:ext uri="{BB962C8B-B14F-4D97-AF65-F5344CB8AC3E}">
        <p14:creationId xmlns:p14="http://schemas.microsoft.com/office/powerpoint/2010/main" xmlns="" val="52125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85" y="239151"/>
            <a:ext cx="9088617" cy="844061"/>
          </a:xfrm>
        </p:spPr>
        <p:txBody>
          <a:bodyPr>
            <a:normAutofit/>
          </a:bodyPr>
          <a:lstStyle/>
          <a:p>
            <a:pPr algn="ctr"/>
            <a:r>
              <a:rPr lang="en-US" sz="3600" dirty="0" smtClean="0">
                <a:solidFill>
                  <a:schemeClr val="tx1"/>
                </a:solidFill>
              </a:rPr>
              <a:t>Conclusion </a:t>
            </a:r>
            <a:endParaRPr lang="en-US" sz="3600" dirty="0">
              <a:solidFill>
                <a:schemeClr val="tx1"/>
              </a:solidFill>
            </a:endParaRPr>
          </a:p>
        </p:txBody>
      </p:sp>
      <p:pic>
        <p:nvPicPr>
          <p:cNvPr id="5122" name="Picture 2" descr="download"/>
          <p:cNvPicPr>
            <a:picLocks noChangeAspect="1" noChangeArrowheads="1"/>
          </p:cNvPicPr>
          <p:nvPr/>
        </p:nvPicPr>
        <p:blipFill>
          <a:blip r:embed="rId2"/>
          <a:srcRect/>
          <a:stretch>
            <a:fillRect/>
          </a:stretch>
        </p:blipFill>
        <p:spPr bwMode="auto">
          <a:xfrm>
            <a:off x="0" y="1287888"/>
            <a:ext cx="5934075" cy="2524125"/>
          </a:xfrm>
          <a:prstGeom prst="rect">
            <a:avLst/>
          </a:prstGeom>
          <a:noFill/>
          <a:ln w="9525">
            <a:noFill/>
            <a:miter lim="800000"/>
            <a:headEnd/>
            <a:tailEnd/>
          </a:ln>
        </p:spPr>
      </p:pic>
      <p:pic>
        <p:nvPicPr>
          <p:cNvPr id="5123" name="Picture 3" descr="download (1)"/>
          <p:cNvPicPr>
            <a:picLocks noChangeAspect="1" noChangeArrowheads="1"/>
          </p:cNvPicPr>
          <p:nvPr/>
        </p:nvPicPr>
        <p:blipFill>
          <a:blip r:embed="rId3"/>
          <a:srcRect/>
          <a:stretch>
            <a:fillRect/>
          </a:stretch>
        </p:blipFill>
        <p:spPr bwMode="auto">
          <a:xfrm>
            <a:off x="5678376" y="3541690"/>
            <a:ext cx="5934075" cy="2524125"/>
          </a:xfrm>
          <a:prstGeom prst="rect">
            <a:avLst/>
          </a:prstGeom>
          <a:noFill/>
          <a:ln w="9525">
            <a:noFill/>
            <a:miter lim="800000"/>
            <a:headEnd/>
            <a:tailEnd/>
          </a:ln>
        </p:spPr>
      </p:pic>
      <p:sp>
        <p:nvSpPr>
          <p:cNvPr id="10" name="TextBox 9"/>
          <p:cNvSpPr txBox="1"/>
          <p:nvPr/>
        </p:nvSpPr>
        <p:spPr>
          <a:xfrm>
            <a:off x="231820" y="3915178"/>
            <a:ext cx="4615366" cy="923330"/>
          </a:xfrm>
          <a:prstGeom prst="rect">
            <a:avLst/>
          </a:prstGeom>
          <a:noFill/>
        </p:spPr>
        <p:txBody>
          <a:bodyPr wrap="square" rtlCol="0">
            <a:spAutoFit/>
          </a:bodyPr>
          <a:lstStyle/>
          <a:p>
            <a:r>
              <a:rPr lang="en-US" dirty="0" smtClean="0"/>
              <a:t>Distribution graph of actual and predicted </a:t>
            </a:r>
          </a:p>
          <a:p>
            <a:pPr algn="ctr"/>
            <a:r>
              <a:rPr lang="en-US" dirty="0" smtClean="0"/>
              <a:t>values in KNN</a:t>
            </a:r>
          </a:p>
          <a:p>
            <a:endParaRPr lang="en-US" dirty="0"/>
          </a:p>
        </p:txBody>
      </p:sp>
      <p:sp>
        <p:nvSpPr>
          <p:cNvPr id="11" name="TextBox 10"/>
          <p:cNvSpPr txBox="1"/>
          <p:nvPr/>
        </p:nvSpPr>
        <p:spPr>
          <a:xfrm>
            <a:off x="6297769" y="6181859"/>
            <a:ext cx="4615366" cy="646331"/>
          </a:xfrm>
          <a:prstGeom prst="rect">
            <a:avLst/>
          </a:prstGeom>
          <a:noFill/>
        </p:spPr>
        <p:txBody>
          <a:bodyPr wrap="none" rtlCol="0">
            <a:spAutoFit/>
          </a:bodyPr>
          <a:lstStyle/>
          <a:p>
            <a:r>
              <a:rPr lang="en-US" dirty="0" smtClean="0"/>
              <a:t>Distribution graph of actual and predicted </a:t>
            </a:r>
          </a:p>
          <a:p>
            <a:pPr algn="ctr"/>
            <a:r>
              <a:rPr lang="en-US" dirty="0" smtClean="0"/>
              <a:t>values in </a:t>
            </a:r>
            <a:r>
              <a:rPr lang="en-US" dirty="0" smtClean="0"/>
              <a:t>Decision Tree</a:t>
            </a:r>
            <a:endParaRPr lang="en-US" dirty="0" smtClean="0"/>
          </a:p>
        </p:txBody>
      </p:sp>
    </p:spTree>
    <p:extLst>
      <p:ext uri="{BB962C8B-B14F-4D97-AF65-F5344CB8AC3E}">
        <p14:creationId xmlns:p14="http://schemas.microsoft.com/office/powerpoint/2010/main" xmlns="" val="407790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tx1"/>
                </a:solidFill>
              </a:rPr>
              <a:t>Conclusion </a:t>
            </a:r>
            <a:r>
              <a:rPr lang="en-US" dirty="0" smtClean="0">
                <a:solidFill>
                  <a:schemeClr val="tx1"/>
                </a:solidFill>
              </a:rPr>
              <a:t>(</a:t>
            </a:r>
            <a:r>
              <a:rPr lang="en-US" dirty="0" err="1" smtClean="0">
                <a:solidFill>
                  <a:schemeClr val="tx1"/>
                </a:solidFill>
              </a:rPr>
              <a:t>Contd</a:t>
            </a:r>
            <a:r>
              <a:rPr lang="en-US" dirty="0" smtClean="0">
                <a:solidFill>
                  <a:schemeClr val="tx1"/>
                </a:solidFill>
              </a:rPr>
              <a:t>…)</a:t>
            </a:r>
            <a:endParaRPr lang="en-US" dirty="0"/>
          </a:p>
        </p:txBody>
      </p:sp>
      <p:pic>
        <p:nvPicPr>
          <p:cNvPr id="7" name="Picture 4" descr="download (2)"/>
          <p:cNvPicPr>
            <a:picLocks noChangeAspect="1" noChangeArrowheads="1"/>
          </p:cNvPicPr>
          <p:nvPr/>
        </p:nvPicPr>
        <p:blipFill>
          <a:blip r:embed="rId2"/>
          <a:srcRect/>
          <a:stretch>
            <a:fillRect/>
          </a:stretch>
        </p:blipFill>
        <p:spPr bwMode="auto">
          <a:xfrm>
            <a:off x="1725769" y="1416676"/>
            <a:ext cx="7149088" cy="3040944"/>
          </a:xfrm>
          <a:prstGeom prst="rect">
            <a:avLst/>
          </a:prstGeom>
          <a:noFill/>
          <a:ln w="9525">
            <a:noFill/>
            <a:miter lim="800000"/>
            <a:headEnd/>
            <a:tailEnd/>
          </a:ln>
        </p:spPr>
      </p:pic>
      <p:sp>
        <p:nvSpPr>
          <p:cNvPr id="8" name="Rectangle 7"/>
          <p:cNvSpPr/>
          <p:nvPr/>
        </p:nvSpPr>
        <p:spPr>
          <a:xfrm>
            <a:off x="2429814" y="4509633"/>
            <a:ext cx="6096000" cy="646331"/>
          </a:xfrm>
          <a:prstGeom prst="rect">
            <a:avLst/>
          </a:prstGeom>
        </p:spPr>
        <p:txBody>
          <a:bodyPr>
            <a:spAutoFit/>
          </a:bodyPr>
          <a:lstStyle/>
          <a:p>
            <a:pPr algn="ctr"/>
            <a:r>
              <a:rPr lang="en-US" dirty="0" smtClean="0"/>
              <a:t>Distribution graph of actual and </a:t>
            </a:r>
            <a:r>
              <a:rPr lang="en-US" dirty="0" smtClean="0"/>
              <a:t>predicted values </a:t>
            </a:r>
            <a:r>
              <a:rPr lang="en-US" dirty="0" smtClean="0"/>
              <a:t>in </a:t>
            </a:r>
            <a:r>
              <a:rPr lang="en-US" dirty="0" smtClean="0"/>
              <a:t>Logistic Regression</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Conclusion (</a:t>
            </a:r>
            <a:r>
              <a:rPr lang="en-US" dirty="0" err="1" smtClean="0">
                <a:solidFill>
                  <a:schemeClr val="tx1"/>
                </a:solidFill>
              </a:rPr>
              <a:t>Contd</a:t>
            </a:r>
            <a:r>
              <a:rPr lang="en-US" dirty="0" smtClean="0">
                <a:solidFill>
                  <a:schemeClr val="tx1"/>
                </a:solidFill>
              </a:rPr>
              <a:t>…)</a:t>
            </a:r>
            <a:endParaRPr lang="en-US" dirty="0"/>
          </a:p>
        </p:txBody>
      </p:sp>
      <p:sp>
        <p:nvSpPr>
          <p:cNvPr id="3" name="Content Placeholder 2"/>
          <p:cNvSpPr>
            <a:spLocks noGrp="1"/>
          </p:cNvSpPr>
          <p:nvPr>
            <p:ph idx="1"/>
          </p:nvPr>
        </p:nvSpPr>
        <p:spPr/>
        <p:txBody>
          <a:bodyPr>
            <a:normAutofit/>
          </a:bodyPr>
          <a:lstStyle/>
          <a:p>
            <a:r>
              <a:rPr lang="en-US" sz="2000" dirty="0" smtClean="0">
                <a:solidFill>
                  <a:schemeClr val="tx1"/>
                </a:solidFill>
                <a:latin typeface="Calibri" pitchFamily="34" charset="0"/>
                <a:cs typeface="Calibri" pitchFamily="34" charset="0"/>
              </a:rPr>
              <a:t>Looking at the above distribution plots we can infer that Logistic Regression even though has lower accuracy and precision, fits the curve better than the rest of them. This is most likely because the target value is binary and evaluation parameter log loss is useful. </a:t>
            </a:r>
          </a:p>
          <a:p>
            <a:r>
              <a:rPr lang="en-US" sz="2000" dirty="0" smtClean="0">
                <a:solidFill>
                  <a:schemeClr val="tx1"/>
                </a:solidFill>
                <a:latin typeface="Calibri" pitchFamily="34" charset="0"/>
                <a:cs typeface="Calibri" pitchFamily="34" charset="0"/>
              </a:rPr>
              <a:t>Hence for this model we consider </a:t>
            </a:r>
            <a:r>
              <a:rPr lang="en-US" sz="2000" b="1" u="sng" dirty="0" smtClean="0">
                <a:solidFill>
                  <a:schemeClr val="tx1"/>
                </a:solidFill>
                <a:latin typeface="Calibri" pitchFamily="34" charset="0"/>
                <a:cs typeface="Calibri" pitchFamily="34" charset="0"/>
              </a:rPr>
              <a:t>Logistic Regression </a:t>
            </a:r>
            <a:r>
              <a:rPr lang="en-US" sz="2000" dirty="0" smtClean="0">
                <a:solidFill>
                  <a:schemeClr val="tx1"/>
                </a:solidFill>
                <a:latin typeface="Calibri" pitchFamily="34" charset="0"/>
                <a:cs typeface="Calibri" pitchFamily="34" charset="0"/>
              </a:rPr>
              <a:t>to be the best optimum technique rather than Decision Tree.</a:t>
            </a:r>
          </a:p>
          <a:p>
            <a:pPr>
              <a:buNone/>
            </a:pPr>
            <a:endParaRPr lang="en-US" sz="2000" dirty="0">
              <a:solidFill>
                <a:schemeClr val="tx1"/>
              </a:solidFill>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chemeClr val="tx1"/>
                </a:solidFill>
              </a:rPr>
              <a:t>Introduction</a:t>
            </a:r>
            <a:endParaRPr lang="en-US" dirty="0">
              <a:solidFill>
                <a:schemeClr val="tx1"/>
              </a:solidFill>
            </a:endParaRPr>
          </a:p>
        </p:txBody>
      </p:sp>
      <p:sp>
        <p:nvSpPr>
          <p:cNvPr id="5" name="Content Placeholder 4"/>
          <p:cNvSpPr>
            <a:spLocks noGrp="1"/>
          </p:cNvSpPr>
          <p:nvPr>
            <p:ph idx="1"/>
          </p:nvPr>
        </p:nvSpPr>
        <p:spPr>
          <a:xfrm>
            <a:off x="677334" y="1575582"/>
            <a:ext cx="8596668" cy="4465781"/>
          </a:xfrm>
        </p:spPr>
        <p:txBody>
          <a:bodyPr/>
          <a:lstStyle/>
          <a:p>
            <a:pPr marL="0" indent="0"/>
            <a:r>
              <a:rPr lang="en-US" sz="2400" dirty="0" smtClean="0">
                <a:solidFill>
                  <a:schemeClr val="tx1"/>
                </a:solidFill>
              </a:rPr>
              <a:t>There are various means to travel on road be it vehicle, cycle or even pedestrians walking by it.</a:t>
            </a:r>
            <a:endParaRPr lang="en-US" sz="2400" dirty="0" smtClean="0"/>
          </a:p>
          <a:p>
            <a:pPr marL="0" indent="0"/>
            <a:r>
              <a:rPr lang="en-US" sz="2400" dirty="0" smtClean="0">
                <a:solidFill>
                  <a:schemeClr val="tx1"/>
                </a:solidFill>
              </a:rPr>
              <a:t>And for all this to be good utmost safety must be there for people traversing. So we need to decrease the probability of accident related to it.</a:t>
            </a:r>
          </a:p>
          <a:p>
            <a:pPr marL="0" indent="0"/>
            <a:r>
              <a:rPr lang="en-US" sz="2400" dirty="0" smtClean="0">
                <a:solidFill>
                  <a:schemeClr val="tx1"/>
                </a:solidFill>
              </a:rPr>
              <a:t>With the given data we’re trying to predict the severity of injury so that betterment of physical conditions around the road can be done and proper immediate medical and other required support be provided quickly.</a:t>
            </a:r>
          </a:p>
          <a:p>
            <a:pPr marL="0" indent="0">
              <a:buNone/>
            </a:pPr>
            <a:endParaRPr lang="en-US" dirty="0" smtClean="0"/>
          </a:p>
        </p:txBody>
      </p:sp>
    </p:spTree>
    <p:extLst>
      <p:ext uri="{BB962C8B-B14F-4D97-AF65-F5344CB8AC3E}">
        <p14:creationId xmlns:p14="http://schemas.microsoft.com/office/powerpoint/2010/main" xmlns="" val="205382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		Data </a:t>
            </a:r>
            <a:r>
              <a:rPr lang="en-US" dirty="0" smtClean="0">
                <a:solidFill>
                  <a:schemeClr val="tx1"/>
                </a:solidFill>
              </a:rPr>
              <a:t>acquisition and cleaning</a:t>
            </a:r>
            <a:endParaRPr lang="en-US" dirty="0">
              <a:solidFill>
                <a:schemeClr val="tx1"/>
              </a:solidFill>
            </a:endParaRPr>
          </a:p>
        </p:txBody>
      </p:sp>
      <p:sp>
        <p:nvSpPr>
          <p:cNvPr id="3" name="Content Placeholder 2"/>
          <p:cNvSpPr>
            <a:spLocks noGrp="1"/>
          </p:cNvSpPr>
          <p:nvPr>
            <p:ph idx="1"/>
          </p:nvPr>
        </p:nvSpPr>
        <p:spPr>
          <a:xfrm>
            <a:off x="677334" y="1828801"/>
            <a:ext cx="8596668" cy="4360984"/>
          </a:xfrm>
        </p:spPr>
        <p:txBody>
          <a:bodyPr>
            <a:normAutofit lnSpcReduction="10000"/>
          </a:bodyPr>
          <a:lstStyle/>
          <a:p>
            <a:pPr marL="0" indent="0"/>
            <a:r>
              <a:rPr lang="en-US" sz="2400" dirty="0" smtClean="0">
                <a:solidFill>
                  <a:schemeClr val="tx1"/>
                </a:solidFill>
              </a:rPr>
              <a:t>Dataset can be accessed through the link </a:t>
            </a:r>
            <a:r>
              <a:rPr lang="en-US" sz="2400" dirty="0" smtClean="0"/>
              <a:t>(</a:t>
            </a:r>
            <a:r>
              <a:rPr lang="en-US" sz="2400" u="sng" dirty="0" smtClean="0"/>
              <a:t>https://s3.us.cloud-object-storage.appdomain.cloud/cf-courses-data/CognitiveClass/DP0701EN/version-2/Data-Collisions.csv</a:t>
            </a:r>
            <a:r>
              <a:rPr lang="en-US" sz="2200" dirty="0" smtClean="0"/>
              <a:t>)</a:t>
            </a:r>
            <a:r>
              <a:rPr lang="en-US" sz="2400" dirty="0" smtClean="0"/>
              <a:t>. </a:t>
            </a:r>
            <a:endParaRPr lang="en-US" sz="2400" dirty="0" smtClean="0"/>
          </a:p>
          <a:p>
            <a:pPr marL="0" indent="0"/>
            <a:r>
              <a:rPr lang="en-US" sz="2400" dirty="0" smtClean="0">
                <a:solidFill>
                  <a:schemeClr val="tx1"/>
                </a:solidFill>
              </a:rPr>
              <a:t>Dataset has 37 columns which needs to be filtered to get the relevant features only. So that our analysis can produce better results. </a:t>
            </a:r>
          </a:p>
          <a:p>
            <a:pPr marL="0" indent="0"/>
            <a:r>
              <a:rPr lang="en-US" sz="2400" dirty="0" smtClean="0">
                <a:solidFill>
                  <a:schemeClr val="tx1"/>
                </a:solidFill>
              </a:rPr>
              <a:t>Rows with value “unmatched” in the status column has to be removed from the dataset.</a:t>
            </a:r>
          </a:p>
          <a:p>
            <a:pPr marL="0" indent="0"/>
            <a:r>
              <a:rPr lang="en-US" sz="2400" dirty="0" smtClean="0">
                <a:solidFill>
                  <a:schemeClr val="tx1"/>
                </a:solidFill>
              </a:rPr>
              <a:t>And there are a lot of rows with missing values which has to be handled properly as per the columns.</a:t>
            </a:r>
            <a:endParaRPr lang="en-US" sz="2200" dirty="0">
              <a:solidFill>
                <a:schemeClr val="tx1"/>
              </a:solidFill>
            </a:endParaRPr>
          </a:p>
        </p:txBody>
      </p:sp>
    </p:spTree>
    <p:extLst>
      <p:ext uri="{BB962C8B-B14F-4D97-AF65-F5344CB8AC3E}">
        <p14:creationId xmlns:p14="http://schemas.microsoft.com/office/powerpoint/2010/main" xmlns="" val="166785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		Features and Target </a:t>
            </a:r>
            <a:r>
              <a:rPr lang="en-US" dirty="0" smtClean="0">
                <a:solidFill>
                  <a:schemeClr val="tx1"/>
                </a:solidFill>
              </a:rPr>
              <a:t>for our </a:t>
            </a:r>
            <a:r>
              <a:rPr lang="en-US" dirty="0" smtClean="0">
                <a:solidFill>
                  <a:schemeClr val="tx1"/>
                </a:solidFill>
              </a:rPr>
              <a:t>	analysis</a:t>
            </a:r>
            <a:r>
              <a:rPr lang="en-US"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a:xfrm>
            <a:off x="664455" y="1725770"/>
            <a:ext cx="9793190" cy="4958366"/>
          </a:xfrm>
        </p:spPr>
        <p:txBody>
          <a:bodyPr>
            <a:normAutofit fontScale="92500" lnSpcReduction="20000"/>
          </a:bodyPr>
          <a:lstStyle/>
          <a:p>
            <a:pPr>
              <a:buNone/>
            </a:pPr>
            <a:r>
              <a:rPr lang="en-US" sz="2400" b="1" u="sng" dirty="0" smtClean="0">
                <a:solidFill>
                  <a:schemeClr val="tx1"/>
                </a:solidFill>
              </a:rPr>
              <a:t>FEATURES:</a:t>
            </a:r>
          </a:p>
          <a:p>
            <a:pPr lvl="0"/>
            <a:r>
              <a:rPr lang="en-US" sz="2400" b="1" dirty="0" smtClean="0">
                <a:solidFill>
                  <a:schemeClr val="tx1"/>
                </a:solidFill>
              </a:rPr>
              <a:t>LIGHTCOND</a:t>
            </a:r>
            <a:endParaRPr lang="en-US" sz="2400" dirty="0">
              <a:solidFill>
                <a:schemeClr val="tx1"/>
              </a:solidFill>
            </a:endParaRPr>
          </a:p>
          <a:p>
            <a:pPr lvl="0"/>
            <a:r>
              <a:rPr lang="en-US" sz="2400" b="1" dirty="0">
                <a:solidFill>
                  <a:schemeClr val="tx1"/>
                </a:solidFill>
              </a:rPr>
              <a:t>VEHCOUNT</a:t>
            </a:r>
            <a:endParaRPr lang="en-US" sz="2400" dirty="0">
              <a:solidFill>
                <a:schemeClr val="tx1"/>
              </a:solidFill>
            </a:endParaRPr>
          </a:p>
          <a:p>
            <a:pPr lvl="0"/>
            <a:r>
              <a:rPr lang="en-US" sz="2400" b="1" dirty="0" smtClean="0">
                <a:solidFill>
                  <a:schemeClr val="tx1"/>
                </a:solidFill>
              </a:rPr>
              <a:t>WEATHER</a:t>
            </a:r>
          </a:p>
          <a:p>
            <a:pPr lvl="0"/>
            <a:r>
              <a:rPr lang="en-US" sz="2400" b="1" dirty="0" smtClean="0">
                <a:solidFill>
                  <a:schemeClr val="tx1"/>
                </a:solidFill>
              </a:rPr>
              <a:t>ROADCOND</a:t>
            </a:r>
            <a:endParaRPr lang="en-US" sz="2400" dirty="0">
              <a:solidFill>
                <a:schemeClr val="tx1"/>
              </a:solidFill>
            </a:endParaRPr>
          </a:p>
          <a:p>
            <a:pPr lvl="0"/>
            <a:r>
              <a:rPr lang="en-US" sz="2400" b="1" dirty="0">
                <a:solidFill>
                  <a:schemeClr val="tx1"/>
                </a:solidFill>
              </a:rPr>
              <a:t>COLLISIONTYPE</a:t>
            </a:r>
            <a:endParaRPr lang="en-US" sz="2400" dirty="0">
              <a:solidFill>
                <a:schemeClr val="tx1"/>
              </a:solidFill>
            </a:endParaRPr>
          </a:p>
          <a:p>
            <a:pPr lvl="0"/>
            <a:r>
              <a:rPr lang="en-US" sz="2400" b="1" dirty="0">
                <a:solidFill>
                  <a:schemeClr val="tx1"/>
                </a:solidFill>
              </a:rPr>
              <a:t>UNDERINFL</a:t>
            </a:r>
            <a:endParaRPr lang="en-US" sz="2400" dirty="0">
              <a:solidFill>
                <a:schemeClr val="tx1"/>
              </a:solidFill>
            </a:endParaRPr>
          </a:p>
          <a:p>
            <a:pPr lvl="0"/>
            <a:r>
              <a:rPr lang="en-US" sz="2400" b="1" dirty="0" smtClean="0">
                <a:solidFill>
                  <a:schemeClr val="tx1"/>
                </a:solidFill>
              </a:rPr>
              <a:t>INATTENTIONIND</a:t>
            </a:r>
            <a:endParaRPr lang="en-US" sz="2400" dirty="0">
              <a:solidFill>
                <a:schemeClr val="tx1"/>
              </a:solidFill>
            </a:endParaRPr>
          </a:p>
          <a:p>
            <a:pPr lvl="0"/>
            <a:r>
              <a:rPr lang="en-US" sz="2400" b="1" dirty="0" smtClean="0">
                <a:solidFill>
                  <a:schemeClr val="tx1"/>
                </a:solidFill>
              </a:rPr>
              <a:t>SPEEDING</a:t>
            </a:r>
          </a:p>
          <a:p>
            <a:pPr lvl="0">
              <a:buNone/>
            </a:pPr>
            <a:endParaRPr lang="en-US" sz="2400" b="1" dirty="0" smtClean="0">
              <a:solidFill>
                <a:schemeClr val="tx1"/>
              </a:solidFill>
            </a:endParaRPr>
          </a:p>
          <a:p>
            <a:pPr>
              <a:buNone/>
            </a:pPr>
            <a:r>
              <a:rPr lang="en-US" sz="2400" b="1" u="sng" dirty="0" smtClean="0">
                <a:solidFill>
                  <a:schemeClr val="tx1"/>
                </a:solidFill>
              </a:rPr>
              <a:t>TARGET:</a:t>
            </a:r>
          </a:p>
          <a:p>
            <a:r>
              <a:rPr lang="en-US" sz="2400" b="1" dirty="0" smtClean="0">
                <a:solidFill>
                  <a:schemeClr val="tx1"/>
                </a:solidFill>
              </a:rPr>
              <a:t>SEVERITYCODE(1 or 2)</a:t>
            </a:r>
          </a:p>
          <a:p>
            <a:pPr>
              <a:buNone/>
            </a:pPr>
            <a:endParaRPr lang="en-US" sz="2400" b="1" dirty="0" smtClean="0">
              <a:solidFill>
                <a:schemeClr val="tx1"/>
              </a:solidFill>
            </a:endParaRPr>
          </a:p>
          <a:p>
            <a:endParaRPr lang="en-US" sz="2400" dirty="0">
              <a:solidFill>
                <a:schemeClr val="tx1"/>
              </a:solidFill>
            </a:endParaRPr>
          </a:p>
          <a:p>
            <a:pPr marL="0" indent="0"/>
            <a:endParaRPr lang="en-US" sz="2200" dirty="0">
              <a:solidFill>
                <a:schemeClr val="tx1"/>
              </a:solidFill>
            </a:endParaRPr>
          </a:p>
        </p:txBody>
      </p:sp>
    </p:spTree>
    <p:extLst>
      <p:ext uri="{BB962C8B-B14F-4D97-AF65-F5344CB8AC3E}">
        <p14:creationId xmlns:p14="http://schemas.microsoft.com/office/powerpoint/2010/main" xmlns="" val="174831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506437"/>
            <a:ext cx="8269718" cy="1055077"/>
          </a:xfrm>
        </p:spPr>
        <p:txBody>
          <a:bodyPr>
            <a:normAutofit/>
          </a:bodyPr>
          <a:lstStyle/>
          <a:p>
            <a:pPr algn="ctr"/>
            <a:r>
              <a:rPr lang="en-US" sz="3600" dirty="0" smtClean="0">
                <a:solidFill>
                  <a:schemeClr val="tx1"/>
                </a:solidFill>
              </a:rPr>
              <a:t>				Effect</a:t>
            </a:r>
            <a:r>
              <a:rPr lang="en-US" sz="3600" dirty="0" smtClean="0">
                <a:solidFill>
                  <a:schemeClr val="tx1"/>
                </a:solidFill>
              </a:rPr>
              <a:t> </a:t>
            </a:r>
            <a:r>
              <a:rPr lang="en-US" sz="3600" dirty="0" smtClean="0">
                <a:solidFill>
                  <a:schemeClr val="tx1"/>
                </a:solidFill>
              </a:rPr>
              <a:t>of </a:t>
            </a:r>
            <a:r>
              <a:rPr lang="en-US" sz="3600" dirty="0" smtClean="0">
                <a:solidFill>
                  <a:schemeClr val="tx1"/>
                </a:solidFill>
              </a:rPr>
              <a:t>Weather on Severity</a:t>
            </a:r>
            <a:endParaRPr lang="en-US" sz="3600" dirty="0">
              <a:solidFill>
                <a:schemeClr val="tx1"/>
              </a:solidFill>
            </a:endParaRPr>
          </a:p>
        </p:txBody>
      </p:sp>
      <p:pic>
        <p:nvPicPr>
          <p:cNvPr id="1026" name="Picture 2" descr="download"/>
          <p:cNvPicPr>
            <a:picLocks noChangeAspect="1" noChangeArrowheads="1"/>
          </p:cNvPicPr>
          <p:nvPr/>
        </p:nvPicPr>
        <p:blipFill>
          <a:blip r:embed="rId2"/>
          <a:srcRect/>
          <a:stretch>
            <a:fillRect/>
          </a:stretch>
        </p:blipFill>
        <p:spPr bwMode="auto">
          <a:xfrm>
            <a:off x="1635616" y="1751527"/>
            <a:ext cx="7855600" cy="4327302"/>
          </a:xfrm>
          <a:prstGeom prst="rect">
            <a:avLst/>
          </a:prstGeom>
          <a:noFill/>
          <a:ln w="9525">
            <a:noFill/>
            <a:miter lim="800000"/>
            <a:headEnd/>
            <a:tailEnd/>
          </a:ln>
        </p:spPr>
      </p:pic>
      <p:sp>
        <p:nvSpPr>
          <p:cNvPr id="9" name="TextBox 8"/>
          <p:cNvSpPr txBox="1"/>
          <p:nvPr/>
        </p:nvSpPr>
        <p:spPr>
          <a:xfrm>
            <a:off x="3309870" y="6078828"/>
            <a:ext cx="4934364" cy="369332"/>
          </a:xfrm>
          <a:prstGeom prst="rect">
            <a:avLst/>
          </a:prstGeom>
          <a:noFill/>
        </p:spPr>
        <p:txBody>
          <a:bodyPr wrap="none" rtlCol="0">
            <a:spAutoFit/>
          </a:bodyPr>
          <a:lstStyle/>
          <a:p>
            <a:r>
              <a:rPr lang="en-US" dirty="0" smtClean="0"/>
              <a:t>There are 12 types of weather in the dataset.</a:t>
            </a:r>
            <a:endParaRPr lang="en-US" dirty="0"/>
          </a:p>
        </p:txBody>
      </p:sp>
    </p:spTree>
    <p:extLst>
      <p:ext uri="{BB962C8B-B14F-4D97-AF65-F5344CB8AC3E}">
        <p14:creationId xmlns:p14="http://schemas.microsoft.com/office/powerpoint/2010/main" xmlns="" val="359469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3" y="609600"/>
            <a:ext cx="9509855" cy="1320800"/>
          </a:xfrm>
        </p:spPr>
        <p:txBody>
          <a:bodyPr/>
          <a:lstStyle/>
          <a:p>
            <a:pPr algn="ctr"/>
            <a:r>
              <a:rPr lang="en-US" dirty="0" smtClean="0">
                <a:solidFill>
                  <a:schemeClr val="tx1"/>
                </a:solidFill>
              </a:rPr>
              <a:t>Effect of </a:t>
            </a:r>
            <a:r>
              <a:rPr lang="en-US" dirty="0" smtClean="0">
                <a:solidFill>
                  <a:schemeClr val="tx1"/>
                </a:solidFill>
              </a:rPr>
              <a:t>Light condition </a:t>
            </a:r>
            <a:r>
              <a:rPr lang="en-US" dirty="0" smtClean="0">
                <a:solidFill>
                  <a:schemeClr val="tx1"/>
                </a:solidFill>
              </a:rPr>
              <a:t>on Severity</a:t>
            </a:r>
            <a:endParaRPr lang="en-US" dirty="0"/>
          </a:p>
        </p:txBody>
      </p:sp>
      <p:pic>
        <p:nvPicPr>
          <p:cNvPr id="3074" name="Picture 2" descr="download (1)"/>
          <p:cNvPicPr>
            <a:picLocks noChangeAspect="1" noChangeArrowheads="1"/>
          </p:cNvPicPr>
          <p:nvPr/>
        </p:nvPicPr>
        <p:blipFill>
          <a:blip r:embed="rId2"/>
          <a:srcRect/>
          <a:stretch>
            <a:fillRect/>
          </a:stretch>
        </p:blipFill>
        <p:spPr bwMode="auto">
          <a:xfrm>
            <a:off x="387562" y="1571222"/>
            <a:ext cx="9796183" cy="4056846"/>
          </a:xfrm>
          <a:prstGeom prst="rect">
            <a:avLst/>
          </a:prstGeom>
          <a:noFill/>
          <a:ln w="9525">
            <a:noFill/>
            <a:miter lim="800000"/>
            <a:headEnd/>
            <a:tailEnd/>
          </a:ln>
        </p:spPr>
      </p:pic>
      <p:sp>
        <p:nvSpPr>
          <p:cNvPr id="8" name="TextBox 7"/>
          <p:cNvSpPr txBox="1"/>
          <p:nvPr/>
        </p:nvSpPr>
        <p:spPr>
          <a:xfrm>
            <a:off x="3309870" y="6078828"/>
            <a:ext cx="5673348" cy="369332"/>
          </a:xfrm>
          <a:prstGeom prst="rect">
            <a:avLst/>
          </a:prstGeom>
          <a:noFill/>
        </p:spPr>
        <p:txBody>
          <a:bodyPr wrap="none" rtlCol="0">
            <a:spAutoFit/>
          </a:bodyPr>
          <a:lstStyle/>
          <a:p>
            <a:r>
              <a:rPr lang="en-US" dirty="0" smtClean="0"/>
              <a:t>There are 10 types of light conditions in the dataset.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844" y="311184"/>
            <a:ext cx="8776155" cy="1123721"/>
          </a:xfrm>
        </p:spPr>
        <p:txBody>
          <a:bodyPr>
            <a:noAutofit/>
          </a:bodyPr>
          <a:lstStyle/>
          <a:p>
            <a:pPr algn="ctr"/>
            <a:r>
              <a:rPr lang="en-US" sz="3600" dirty="0" smtClean="0">
                <a:solidFill>
                  <a:schemeClr val="tx1"/>
                </a:solidFill>
              </a:rPr>
              <a:t>Collision involving pedestrian and cyclist are the worst</a:t>
            </a:r>
            <a:endParaRPr lang="en-US" sz="3600" dirty="0">
              <a:solidFill>
                <a:schemeClr val="tx1"/>
              </a:solidFill>
            </a:endParaRPr>
          </a:p>
        </p:txBody>
      </p:sp>
      <p:sp>
        <p:nvSpPr>
          <p:cNvPr id="4" name="Text Placeholder 3"/>
          <p:cNvSpPr>
            <a:spLocks noGrp="1"/>
          </p:cNvSpPr>
          <p:nvPr>
            <p:ph type="body" sz="half" idx="2"/>
          </p:nvPr>
        </p:nvSpPr>
        <p:spPr>
          <a:xfrm>
            <a:off x="5052387" y="2236763"/>
            <a:ext cx="4091612" cy="2871535"/>
          </a:xfrm>
        </p:spPr>
        <p:txBody>
          <a:bodyPr>
            <a:normAutofit/>
          </a:bodyPr>
          <a:lstStyle/>
          <a:p>
            <a:r>
              <a:rPr lang="en-US" sz="2400" dirty="0" smtClean="0">
                <a:solidFill>
                  <a:schemeClr val="tx1"/>
                </a:solidFill>
              </a:rPr>
              <a:t>In this case </a:t>
            </a:r>
            <a:r>
              <a:rPr lang="en-US" sz="2400" dirty="0" smtClean="0">
                <a:solidFill>
                  <a:schemeClr val="tx1"/>
                </a:solidFill>
              </a:rPr>
              <a:t>different </a:t>
            </a:r>
            <a:r>
              <a:rPr lang="en-US" sz="2400" dirty="0" smtClean="0">
                <a:solidFill>
                  <a:schemeClr val="tx1"/>
                </a:solidFill>
              </a:rPr>
              <a:t>types of collision types are converted to whole number to make it useful for machine learning algorithm.</a:t>
            </a:r>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367844" y="2064647"/>
            <a:ext cx="4401104" cy="3502854"/>
          </a:xfrm>
          <a:prstGeom prst="rect">
            <a:avLst/>
          </a:prstGeom>
        </p:spPr>
      </p:pic>
    </p:spTree>
    <p:extLst>
      <p:ext uri="{BB962C8B-B14F-4D97-AF65-F5344CB8AC3E}">
        <p14:creationId xmlns:p14="http://schemas.microsoft.com/office/powerpoint/2010/main" xmlns="" val="88144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323556"/>
            <a:ext cx="8466666" cy="1153551"/>
          </a:xfrm>
        </p:spPr>
        <p:txBody>
          <a:bodyPr>
            <a:normAutofit/>
          </a:bodyPr>
          <a:lstStyle/>
          <a:p>
            <a:pPr algn="ctr"/>
            <a:r>
              <a:rPr lang="en-US" sz="3600" dirty="0" smtClean="0">
                <a:solidFill>
                  <a:schemeClr val="tx1"/>
                </a:solidFill>
              </a:rPr>
              <a:t>Effect of </a:t>
            </a:r>
            <a:r>
              <a:rPr lang="en-US" sz="3600" dirty="0" smtClean="0">
                <a:solidFill>
                  <a:schemeClr val="tx1"/>
                </a:solidFill>
              </a:rPr>
              <a:t>Vehicle count on </a:t>
            </a:r>
            <a:r>
              <a:rPr lang="en-US" sz="3600" dirty="0" smtClean="0">
                <a:solidFill>
                  <a:schemeClr val="tx1"/>
                </a:solidFill>
              </a:rPr>
              <a:t>Severity</a:t>
            </a:r>
            <a:endParaRPr lang="en-US" sz="3600" dirty="0">
              <a:solidFill>
                <a:schemeClr val="tx1"/>
              </a:solidFill>
            </a:endParaRPr>
          </a:p>
        </p:txBody>
      </p:sp>
      <p:pic>
        <p:nvPicPr>
          <p:cNvPr id="8" name="Picture 7" descr="C:\Users\Hp\AppData\Local\Microsoft\Windows\INetCache\Content.Word\download (2).png"/>
          <p:cNvPicPr/>
          <p:nvPr/>
        </p:nvPicPr>
        <p:blipFill>
          <a:blip r:embed="rId2"/>
          <a:srcRect/>
          <a:stretch>
            <a:fillRect/>
          </a:stretch>
        </p:blipFill>
        <p:spPr bwMode="auto">
          <a:xfrm>
            <a:off x="2447017" y="1918953"/>
            <a:ext cx="6658347" cy="3580326"/>
          </a:xfrm>
          <a:prstGeom prst="rect">
            <a:avLst/>
          </a:prstGeom>
          <a:noFill/>
          <a:ln w="9525">
            <a:noFill/>
            <a:miter lim="800000"/>
            <a:headEnd/>
            <a:tailEnd/>
          </a:ln>
        </p:spPr>
      </p:pic>
      <p:sp>
        <p:nvSpPr>
          <p:cNvPr id="9" name="TextBox 8"/>
          <p:cNvSpPr txBox="1"/>
          <p:nvPr/>
        </p:nvSpPr>
        <p:spPr>
          <a:xfrm>
            <a:off x="3309870" y="6078828"/>
            <a:ext cx="5471370" cy="369332"/>
          </a:xfrm>
          <a:prstGeom prst="rect">
            <a:avLst/>
          </a:prstGeom>
          <a:noFill/>
        </p:spPr>
        <p:txBody>
          <a:bodyPr wrap="none" rtlCol="0">
            <a:spAutoFit/>
          </a:bodyPr>
          <a:lstStyle/>
          <a:p>
            <a:r>
              <a:rPr lang="en-US" dirty="0" smtClean="0"/>
              <a:t>There are 13 types of vehicle count in the dataset.</a:t>
            </a:r>
            <a:endParaRPr lang="en-US" dirty="0"/>
          </a:p>
        </p:txBody>
      </p:sp>
    </p:spTree>
    <p:extLst>
      <p:ext uri="{BB962C8B-B14F-4D97-AF65-F5344CB8AC3E}">
        <p14:creationId xmlns:p14="http://schemas.microsoft.com/office/powerpoint/2010/main" xmlns="" val="118844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724" y="360815"/>
            <a:ext cx="8723277" cy="1102225"/>
          </a:xfrm>
        </p:spPr>
        <p:txBody>
          <a:bodyPr>
            <a:noAutofit/>
          </a:bodyPr>
          <a:lstStyle/>
          <a:p>
            <a:pPr algn="ctr"/>
            <a:r>
              <a:rPr lang="en-US" sz="3600" dirty="0" smtClean="0">
                <a:solidFill>
                  <a:schemeClr val="tx1"/>
                </a:solidFill>
              </a:rPr>
              <a:t>Best to have no influence of drugs or alcohol while driving</a:t>
            </a:r>
            <a:endParaRPr lang="en-US" sz="3600" dirty="0">
              <a:solidFill>
                <a:schemeClr val="tx1"/>
              </a:solidFill>
            </a:endParaRPr>
          </a:p>
        </p:txBody>
      </p:sp>
      <p:sp>
        <p:nvSpPr>
          <p:cNvPr id="4" name="Text Placeholder 3"/>
          <p:cNvSpPr>
            <a:spLocks noGrp="1"/>
          </p:cNvSpPr>
          <p:nvPr>
            <p:ph type="body" sz="half" idx="2"/>
          </p:nvPr>
        </p:nvSpPr>
        <p:spPr>
          <a:xfrm>
            <a:off x="1043094" y="2300067"/>
            <a:ext cx="4372968" cy="2897945"/>
          </a:xfrm>
        </p:spPr>
        <p:txBody>
          <a:bodyPr>
            <a:normAutofit/>
          </a:bodyPr>
          <a:lstStyle/>
          <a:p>
            <a:r>
              <a:rPr lang="en-US" sz="2400" dirty="0" smtClean="0">
                <a:solidFill>
                  <a:schemeClr val="tx1"/>
                </a:solidFill>
              </a:rPr>
              <a:t>It’s quite good to follow some driving rules when you have driving wheel in your hand. It has been found in our dataset that being under influence of drugs or alcohol increases the chances of injury.</a:t>
            </a:r>
            <a:endParaRPr lang="en-US" sz="2400" dirty="0">
              <a:solidFill>
                <a:schemeClr val="tx1"/>
              </a:solidFill>
            </a:endParaRPr>
          </a:p>
        </p:txBody>
      </p:sp>
      <p:pic>
        <p:nvPicPr>
          <p:cNvPr id="5" name="Content Placeholder 4"/>
          <p:cNvPicPr>
            <a:picLocks noGrp="1"/>
          </p:cNvPicPr>
          <p:nvPr>
            <p:ph idx="1"/>
          </p:nvPr>
        </p:nvPicPr>
        <p:blipFill>
          <a:blip r:embed="rId2"/>
          <a:stretch>
            <a:fillRect/>
          </a:stretch>
        </p:blipFill>
        <p:spPr>
          <a:xfrm>
            <a:off x="5717381" y="1941342"/>
            <a:ext cx="3412551" cy="3615396"/>
          </a:xfrm>
          <a:prstGeom prst="rect">
            <a:avLst/>
          </a:prstGeom>
        </p:spPr>
      </p:pic>
    </p:spTree>
    <p:extLst>
      <p:ext uri="{BB962C8B-B14F-4D97-AF65-F5344CB8AC3E}">
        <p14:creationId xmlns:p14="http://schemas.microsoft.com/office/powerpoint/2010/main" xmlns="" val="9364930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315</TotalTime>
  <Words>511</Words>
  <Application>Microsoft Office PowerPoint</Application>
  <PresentationFormat>Custom</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CAR ACCIDENT SEVERITY PREDICTION</vt:lpstr>
      <vt:lpstr>Introduction</vt:lpstr>
      <vt:lpstr>  Data acquisition and cleaning</vt:lpstr>
      <vt:lpstr>  Features and Target for our  analysis:</vt:lpstr>
      <vt:lpstr>    Effect of Weather on Severity</vt:lpstr>
      <vt:lpstr>Effect of Light condition on Severity</vt:lpstr>
      <vt:lpstr>Collision involving pedestrian and cyclist are the worst</vt:lpstr>
      <vt:lpstr>Effect of Vehicle count on Severity</vt:lpstr>
      <vt:lpstr>Best to have no influence of drugs or alcohol while driving</vt:lpstr>
      <vt:lpstr>Effect of Road Condition on Severity</vt:lpstr>
      <vt:lpstr>Show attention with speed limit while on the road</vt:lpstr>
      <vt:lpstr>Predictive modelling</vt:lpstr>
      <vt:lpstr>Conclusion </vt:lpstr>
      <vt:lpstr>Conclusion (Contd…)</vt:lpstr>
      <vt:lpstr>Conclusion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Mahe</dc:creator>
  <cp:lastModifiedBy>Windows User</cp:lastModifiedBy>
  <cp:revision>24</cp:revision>
  <dcterms:created xsi:type="dcterms:W3CDTF">2020-09-30T15:08:48Z</dcterms:created>
  <dcterms:modified xsi:type="dcterms:W3CDTF">2020-10-08T10:00:25Z</dcterms:modified>
</cp:coreProperties>
</file>