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Nuni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C68C61-8690-4CAB-ACC6-2A47FDA9E957}">
  <a:tblStyle styleId="{18C68C61-8690-4CAB-ACC6-2A47FDA9E95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Nunito-regular.fntdata"/><Relationship Id="rId50" Type="http://schemas.openxmlformats.org/officeDocument/2006/relationships/slide" Target="slides/slide44.xml"/><Relationship Id="rId53" Type="http://schemas.openxmlformats.org/officeDocument/2006/relationships/font" Target="fonts/Nunito-italic.fntdata"/><Relationship Id="rId52" Type="http://schemas.openxmlformats.org/officeDocument/2006/relationships/font" Target="fonts/Nunito-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Nuni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a8ba19250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a8ba1925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ac07b27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ac07b27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ac07b27b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ac07b27b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ac07b27b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ac07b27b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ad15b273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ad15b273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ad15b273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ad15b273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ad15b273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ad15b273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ad15b273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ad15b273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ad15b2738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ad15b2738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ad15b2738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bad15b2738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94d3e37a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94d3e37a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c8ab7f78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bc8ab7f78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c8ab7f78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c8ab7f78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c53bc45b1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c53bc45b1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c53bc45b1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c53bc45b1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c53bc45b1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c53bc45b1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c872797c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c872797c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872797cb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872797cb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8b67653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8b67653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c872797cb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c872797cb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c8b67653d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c8b67653d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94d3e37a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94d3e37a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c9272eb2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c9272eb2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c8b67653d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c8b67653d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c8b67653d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c8b67653d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c9272eb26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c9272eb26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c9272eb26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c9272eb26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9272eb26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c9272eb26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c9272eb26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c9272eb26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c9272eb26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c9272eb26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c9272eb26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c9272eb26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c9272eb26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c9272eb26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a8ba1925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a8ba1925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c9272eb26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c9272eb26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c9272eb26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c9272eb26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c94d3e37a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c94d3e37a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c94d3e37a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c94d3e37a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c94d3e37a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c94d3e37a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a8ba1925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a8ba1925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a8ba1925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a8ba1925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94d3e37a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94d3e37a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a8ba1925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a8ba1925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a8ba1925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a8ba1925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gist.github.com/brabect1/a39c5470b4cf49524919bfb3e3f20a5c" TargetMode="External"/><Relationship Id="rId4" Type="http://schemas.openxmlformats.org/officeDocument/2006/relationships/hyperlink" Target="https://github.com/pulp-platform/riscv-dbg/blob/master/doc/debug-system.md" TargetMode="External"/><Relationship Id="rId5" Type="http://schemas.openxmlformats.org/officeDocument/2006/relationships/hyperlink" Target="https://riscv.org/wp-content/uploads/2019/03/riscv-debug-release.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RISC-V Debug</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Sajjad Ahmed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Run control</a:t>
            </a:r>
            <a:endParaRPr/>
          </a:p>
        </p:txBody>
      </p:sp>
      <p:sp>
        <p:nvSpPr>
          <p:cNvPr id="185" name="Google Shape;185;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DM keeps tracks of 4 conceptual bits for every hart. (1) halt req (2) resume ack (3) halt on reset (4) hart reset. All bits reset to 0 except resume ack.</a:t>
            </a:r>
            <a:endParaRPr/>
          </a:p>
          <a:p>
            <a:pPr indent="-311150" lvl="0" marL="457200" rtl="0" algn="l">
              <a:spcBef>
                <a:spcPts val="0"/>
              </a:spcBef>
              <a:spcAft>
                <a:spcPts val="0"/>
              </a:spcAft>
              <a:buSzPts val="1300"/>
              <a:buChar char="➢"/>
            </a:pPr>
            <a:r>
              <a:rPr lang="en"/>
              <a:t>DM </a:t>
            </a:r>
            <a:r>
              <a:rPr lang="en"/>
              <a:t>receives</a:t>
            </a:r>
            <a:r>
              <a:rPr lang="en"/>
              <a:t> halted, running and havereset signals from hart.</a:t>
            </a:r>
            <a:endParaRPr/>
          </a:p>
          <a:p>
            <a:pPr indent="-311150" lvl="0" marL="457200" rtl="0" algn="l">
              <a:spcBef>
                <a:spcPts val="0"/>
              </a:spcBef>
              <a:spcAft>
                <a:spcPts val="0"/>
              </a:spcAft>
              <a:buSzPts val="1300"/>
              <a:buChar char="➢"/>
            </a:pPr>
            <a:r>
              <a:rPr lang="en"/>
              <a:t>State of resume ack is tracked in allresumeack, anyresumeack. State of halted is tracked in allhalted and anyhalted. State of running is tracked in allrunning and any running. And state of reset is tracked in allhavereset and anyhavereset bits of dmcontrol.</a:t>
            </a:r>
            <a:endParaRPr/>
          </a:p>
          <a:p>
            <a:pPr indent="0" lvl="0" marL="4572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3"/>
          <p:cNvPicPr preferRelativeResize="0"/>
          <p:nvPr/>
        </p:nvPicPr>
        <p:blipFill>
          <a:blip r:embed="rId3">
            <a:alphaModFix/>
          </a:blip>
          <a:stretch>
            <a:fillRect/>
          </a:stretch>
        </p:blipFill>
        <p:spPr>
          <a:xfrm>
            <a:off x="990075" y="1267775"/>
            <a:ext cx="6749324" cy="3216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 commands</a:t>
            </a:r>
            <a:endParaRPr/>
          </a:p>
        </p:txBody>
      </p:sp>
      <p:sp>
        <p:nvSpPr>
          <p:cNvPr id="196" name="Google Shape;196;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Debugger can execute abstract commands by writing them to command.</a:t>
            </a:r>
            <a:endParaRPr/>
          </a:p>
          <a:p>
            <a:pPr indent="-311150" lvl="0" marL="457200" rtl="0" algn="l">
              <a:spcBef>
                <a:spcPts val="0"/>
              </a:spcBef>
              <a:spcAft>
                <a:spcPts val="0"/>
              </a:spcAft>
              <a:buSzPts val="1300"/>
              <a:buChar char="➢"/>
            </a:pPr>
            <a:r>
              <a:rPr lang="en"/>
              <a:t>Status of command can be seen in busy bit of abstractcs.</a:t>
            </a:r>
            <a:endParaRPr/>
          </a:p>
          <a:p>
            <a:pPr indent="-311150" lvl="0" marL="457200" rtl="0" algn="l">
              <a:spcBef>
                <a:spcPts val="0"/>
              </a:spcBef>
              <a:spcAft>
                <a:spcPts val="0"/>
              </a:spcAft>
              <a:buSzPts val="1300"/>
              <a:buChar char="➢"/>
            </a:pPr>
            <a:r>
              <a:rPr lang="en"/>
              <a:t>Completion of command can be observed in cmderr bits of abstractcs if 0 then execution was successful.</a:t>
            </a:r>
            <a:endParaRPr/>
          </a:p>
          <a:p>
            <a:pPr indent="-311150" lvl="0" marL="457200" rtl="0" algn="l">
              <a:spcBef>
                <a:spcPts val="0"/>
              </a:spcBef>
              <a:spcAft>
                <a:spcPts val="0"/>
              </a:spcAft>
              <a:buSzPts val="1300"/>
              <a:buChar char="➢"/>
            </a:pPr>
            <a:r>
              <a:rPr lang="en"/>
              <a:t>If command takes arguments then debugger must write them into data regs of DM before writing into command. And if command returns values then DM must write them to data regs before clearing the busy bit in abstractcs.</a:t>
            </a:r>
            <a:endParaRPr/>
          </a:p>
          <a:p>
            <a:pPr indent="0" lvl="0" marL="457200" rtl="0" algn="l">
              <a:spcBef>
                <a:spcPts val="1200"/>
              </a:spcBef>
              <a:spcAft>
                <a:spcPts val="1200"/>
              </a:spcAft>
              <a:buNone/>
            </a:pPr>
            <a:r>
              <a:rPr lang="en"/>
              <a:t>  </a:t>
            </a:r>
            <a:endParaRPr/>
          </a:p>
        </p:txBody>
      </p:sp>
      <p:pic>
        <p:nvPicPr>
          <p:cNvPr id="197" name="Google Shape;197;p24"/>
          <p:cNvPicPr preferRelativeResize="0"/>
          <p:nvPr/>
        </p:nvPicPr>
        <p:blipFill>
          <a:blip r:embed="rId3">
            <a:alphaModFix/>
          </a:blip>
          <a:stretch>
            <a:fillRect/>
          </a:stretch>
        </p:blipFill>
        <p:spPr>
          <a:xfrm>
            <a:off x="2885000" y="3480588"/>
            <a:ext cx="5619750" cy="1152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 commands cont.</a:t>
            </a:r>
            <a:endParaRPr/>
          </a:p>
        </p:txBody>
      </p:sp>
      <p:sp>
        <p:nvSpPr>
          <p:cNvPr id="203" name="Google Shape;203;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Before starting abstract command debugger must ensure that haltreq, resumereq and ackhavereset are 0.</a:t>
            </a:r>
            <a:endParaRPr/>
          </a:p>
          <a:p>
            <a:pPr indent="-311150" lvl="0" marL="457200" rtl="0" algn="l">
              <a:spcBef>
                <a:spcPts val="0"/>
              </a:spcBef>
              <a:spcAft>
                <a:spcPts val="0"/>
              </a:spcAft>
              <a:buSzPts val="1300"/>
              <a:buChar char="➢"/>
            </a:pPr>
            <a:r>
              <a:rPr lang="en"/>
              <a:t>During execution of abstract command busy bit of abstractcs must be set. And hartsel must be retained. Debugger must not write 1 to haltreq, resumereq and ackhavereset.</a:t>
            </a:r>
            <a:endParaRPr/>
          </a:p>
          <a:p>
            <a:pPr indent="-311150" lvl="0" marL="457200" rtl="0" algn="l">
              <a:spcBef>
                <a:spcPts val="0"/>
              </a:spcBef>
              <a:spcAft>
                <a:spcPts val="0"/>
              </a:spcAft>
              <a:buSzPts val="1300"/>
              <a:buChar char="➢"/>
            </a:pPr>
            <a:r>
              <a:rPr lang="en"/>
              <a:t>If the command is hung during execution then debugger must reset the hart using hartreset and ndmreset. And then reset the DM using dmactive.</a:t>
            </a:r>
            <a:endParaRPr/>
          </a:p>
          <a:p>
            <a:pPr indent="-311150" lvl="0" marL="457200" rtl="0" algn="l">
              <a:spcBef>
                <a:spcPts val="0"/>
              </a:spcBef>
              <a:spcAft>
                <a:spcPts val="0"/>
              </a:spcAft>
              <a:buSzPts val="1300"/>
              <a:buChar char="➢"/>
            </a:pPr>
            <a:r>
              <a:rPr lang="en"/>
              <a:t>If the hart is unavailable and command starts execution or hart becomes unavailable during execution then debugger simple terminate the process by clearing the busy bit low and cmderr to 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 command listing</a:t>
            </a:r>
            <a:endParaRPr/>
          </a:p>
        </p:txBody>
      </p:sp>
      <p:sp>
        <p:nvSpPr>
          <p:cNvPr id="209" name="Google Shape;209;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Three types of abstract commands are supported on RISC-V DM.</a:t>
            </a:r>
            <a:endParaRPr/>
          </a:p>
          <a:p>
            <a:pPr indent="0" lvl="0" marL="457200" rtl="0" algn="l">
              <a:spcBef>
                <a:spcPts val="1200"/>
              </a:spcBef>
              <a:spcAft>
                <a:spcPts val="1200"/>
              </a:spcAft>
              <a:buNone/>
            </a:pPr>
            <a:r>
              <a:t/>
            </a:r>
            <a:endParaRPr/>
          </a:p>
        </p:txBody>
      </p:sp>
      <p:pic>
        <p:nvPicPr>
          <p:cNvPr id="210" name="Google Shape;210;p26"/>
          <p:cNvPicPr preferRelativeResize="0"/>
          <p:nvPr/>
        </p:nvPicPr>
        <p:blipFill>
          <a:blip r:embed="rId3">
            <a:alphaModFix/>
          </a:blip>
          <a:stretch>
            <a:fillRect/>
          </a:stretch>
        </p:blipFill>
        <p:spPr>
          <a:xfrm>
            <a:off x="2459738" y="2757525"/>
            <a:ext cx="3038475" cy="914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Access Register Command</a:t>
            </a:r>
            <a:endParaRPr/>
          </a:p>
        </p:txBody>
      </p:sp>
      <p:sp>
        <p:nvSpPr>
          <p:cNvPr id="216" name="Google Shape;216;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10000"/>
          </a:bodyPr>
          <a:lstStyle/>
          <a:p>
            <a:pPr indent="-298767" lvl="0" marL="457200" rtl="0" algn="l">
              <a:spcBef>
                <a:spcPts val="0"/>
              </a:spcBef>
              <a:spcAft>
                <a:spcPts val="0"/>
              </a:spcAft>
              <a:buClr>
                <a:srgbClr val="000000"/>
              </a:buClr>
              <a:buSzPct val="100000"/>
              <a:buChar char="➢"/>
            </a:pPr>
            <a:r>
              <a:rPr lang="en">
                <a:solidFill>
                  <a:srgbClr val="000000"/>
                </a:solidFill>
              </a:rPr>
              <a:t>Provide access to cpu registers and execute program buffer. It has following sequence of execution.</a:t>
            </a:r>
            <a:endParaRPr>
              <a:solidFill>
                <a:srgbClr val="000000"/>
              </a:solidFill>
            </a:endParaRPr>
          </a:p>
          <a:p>
            <a:pPr indent="0" lvl="0" marL="457200" rtl="0" algn="l">
              <a:spcBef>
                <a:spcPts val="1200"/>
              </a:spcBef>
              <a:spcAft>
                <a:spcPts val="0"/>
              </a:spcAft>
              <a:buNone/>
            </a:pPr>
            <a:r>
              <a:rPr lang="en" sz="1350">
                <a:solidFill>
                  <a:srgbClr val="000000"/>
                </a:solidFill>
              </a:rPr>
              <a:t>1. If write is clear and transfer is set, then copy data from the register specified by regno into the arg0 region of data.</a:t>
            </a:r>
            <a:endParaRPr sz="1350">
              <a:solidFill>
                <a:srgbClr val="000000"/>
              </a:solidFill>
            </a:endParaRPr>
          </a:p>
          <a:p>
            <a:pPr indent="0" lvl="0" marL="457200" rtl="0" algn="l">
              <a:spcBef>
                <a:spcPts val="1200"/>
              </a:spcBef>
              <a:spcAft>
                <a:spcPts val="0"/>
              </a:spcAft>
              <a:buNone/>
            </a:pPr>
            <a:r>
              <a:rPr lang="en" sz="1350">
                <a:solidFill>
                  <a:srgbClr val="000000"/>
                </a:solidFill>
              </a:rPr>
              <a:t>2. If write is and transfer are set, then copy data from the arg0 region of data into the register specified by regno..</a:t>
            </a:r>
            <a:endParaRPr sz="1350">
              <a:solidFill>
                <a:srgbClr val="000000"/>
              </a:solidFill>
            </a:endParaRPr>
          </a:p>
          <a:p>
            <a:pPr indent="0" lvl="0" marL="457200" rtl="0" algn="l">
              <a:spcBef>
                <a:spcPts val="1200"/>
              </a:spcBef>
              <a:spcAft>
                <a:spcPts val="0"/>
              </a:spcAft>
              <a:buNone/>
            </a:pPr>
            <a:r>
              <a:rPr lang="en" sz="1350">
                <a:solidFill>
                  <a:srgbClr val="000000"/>
                </a:solidFill>
              </a:rPr>
              <a:t>3. If aarpostincrement is set, increment regno.</a:t>
            </a:r>
            <a:endParaRPr sz="1350">
              <a:solidFill>
                <a:srgbClr val="000000"/>
              </a:solidFill>
            </a:endParaRPr>
          </a:p>
          <a:p>
            <a:pPr indent="0" lvl="0" marL="457200" rtl="0" algn="l">
              <a:spcBef>
                <a:spcPts val="1200"/>
              </a:spcBef>
              <a:spcAft>
                <a:spcPts val="0"/>
              </a:spcAft>
              <a:buNone/>
            </a:pPr>
            <a:r>
              <a:rPr lang="en" sz="1350">
                <a:solidFill>
                  <a:srgbClr val="000000"/>
                </a:solidFill>
              </a:rPr>
              <a:t>4. Execute the Program Buffer, if postexec is set.</a:t>
            </a:r>
            <a:endParaRPr sz="1350">
              <a:solidFill>
                <a:srgbClr val="000000"/>
              </a:solidFill>
            </a:endParaRPr>
          </a:p>
          <a:p>
            <a:pPr indent="-301466" lvl="0" marL="457200" rtl="0" algn="l">
              <a:spcBef>
                <a:spcPts val="1200"/>
              </a:spcBef>
              <a:spcAft>
                <a:spcPts val="0"/>
              </a:spcAft>
              <a:buClr>
                <a:srgbClr val="000000"/>
              </a:buClr>
              <a:buSzPct val="100000"/>
              <a:buChar char="➢"/>
            </a:pPr>
            <a:r>
              <a:rPr lang="en" sz="1350">
                <a:solidFill>
                  <a:srgbClr val="000000"/>
                </a:solidFill>
              </a:rPr>
              <a:t>Incase of any error cmderr is set and no further instruction will execute. If error is due to non-existent register in hart then cmderr must be set to 3(exception).</a:t>
            </a:r>
            <a:endParaRPr sz="135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Access Register Command cont.</a:t>
            </a:r>
            <a:endParaRPr/>
          </a:p>
        </p:txBody>
      </p:sp>
      <p:pic>
        <p:nvPicPr>
          <p:cNvPr id="222" name="Google Shape;222;p28"/>
          <p:cNvPicPr preferRelativeResize="0"/>
          <p:nvPr/>
        </p:nvPicPr>
        <p:blipFill>
          <a:blip r:embed="rId3">
            <a:alphaModFix/>
          </a:blip>
          <a:stretch>
            <a:fillRect/>
          </a:stretch>
        </p:blipFill>
        <p:spPr>
          <a:xfrm>
            <a:off x="1264775" y="2475275"/>
            <a:ext cx="6800850" cy="2019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Access Register Command fields</a:t>
            </a:r>
            <a:endParaRPr/>
          </a:p>
        </p:txBody>
      </p:sp>
      <p:pic>
        <p:nvPicPr>
          <p:cNvPr id="228" name="Google Shape;228;p29"/>
          <p:cNvPicPr preferRelativeResize="0"/>
          <p:nvPr/>
        </p:nvPicPr>
        <p:blipFill>
          <a:blip r:embed="rId3">
            <a:alphaModFix/>
          </a:blip>
          <a:stretch>
            <a:fillRect/>
          </a:stretch>
        </p:blipFill>
        <p:spPr>
          <a:xfrm>
            <a:off x="2071675" y="1666200"/>
            <a:ext cx="4901250" cy="2772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30"/>
          <p:cNvPicPr preferRelativeResize="0"/>
          <p:nvPr/>
        </p:nvPicPr>
        <p:blipFill>
          <a:blip r:embed="rId3">
            <a:alphaModFix/>
          </a:blip>
          <a:stretch>
            <a:fillRect/>
          </a:stretch>
        </p:blipFill>
        <p:spPr>
          <a:xfrm>
            <a:off x="2723950" y="1197350"/>
            <a:ext cx="3587400" cy="32965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Quick </a:t>
            </a:r>
            <a:r>
              <a:rPr lang="en"/>
              <a:t>Access Command</a:t>
            </a:r>
            <a:endParaRPr/>
          </a:p>
        </p:txBody>
      </p:sp>
      <p:sp>
        <p:nvSpPr>
          <p:cNvPr id="239" name="Google Shape;239;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lang="en" sz="1400">
                <a:solidFill>
                  <a:srgbClr val="000000"/>
                </a:solidFill>
              </a:rPr>
              <a:t>Quick access command has following sequence of execution.</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50">
                <a:solidFill>
                  <a:srgbClr val="000000"/>
                </a:solidFill>
              </a:rPr>
              <a:t>If the hart is halted, the command sets cmderr to “halt/resume” and does not continue</a:t>
            </a:r>
            <a:endParaRPr sz="1450">
              <a:solidFill>
                <a:srgbClr val="000000"/>
              </a:solidFill>
            </a:endParaRPr>
          </a:p>
          <a:p>
            <a:pPr indent="-320675" lvl="0" marL="457200" rtl="0" algn="l">
              <a:spcBef>
                <a:spcPts val="0"/>
              </a:spcBef>
              <a:spcAft>
                <a:spcPts val="0"/>
              </a:spcAft>
              <a:buClr>
                <a:srgbClr val="000000"/>
              </a:buClr>
              <a:buSzPts val="1450"/>
              <a:buAutoNum type="arabicPeriod"/>
            </a:pPr>
            <a:r>
              <a:rPr lang="en" sz="1450">
                <a:solidFill>
                  <a:srgbClr val="000000"/>
                </a:solidFill>
              </a:rPr>
              <a:t>Halt the hart. If the hart halts for some other reason (e.g. breakpoint), the command sets cmderr to “halt/resume” and does not continue.</a:t>
            </a:r>
            <a:endParaRPr sz="1450">
              <a:solidFill>
                <a:srgbClr val="000000"/>
              </a:solidFill>
            </a:endParaRPr>
          </a:p>
          <a:p>
            <a:pPr indent="-320675" lvl="0" marL="457200" rtl="0" algn="l">
              <a:spcBef>
                <a:spcPts val="0"/>
              </a:spcBef>
              <a:spcAft>
                <a:spcPts val="0"/>
              </a:spcAft>
              <a:buClr>
                <a:srgbClr val="000000"/>
              </a:buClr>
              <a:buSzPts val="1450"/>
              <a:buAutoNum type="arabicPeriod"/>
            </a:pPr>
            <a:r>
              <a:rPr lang="en" sz="1450">
                <a:solidFill>
                  <a:srgbClr val="000000"/>
                </a:solidFill>
              </a:rPr>
              <a:t>Execute the Program Buffer. If an exception occurs,cmderr is set to “exception” and the program buffer execution ends, but the quick access command continues.</a:t>
            </a:r>
            <a:endParaRPr sz="1450">
              <a:solidFill>
                <a:srgbClr val="000000"/>
              </a:solidFill>
            </a:endParaRPr>
          </a:p>
          <a:p>
            <a:pPr indent="-320675" lvl="0" marL="457200" rtl="0" algn="l">
              <a:spcBef>
                <a:spcPts val="0"/>
              </a:spcBef>
              <a:spcAft>
                <a:spcPts val="0"/>
              </a:spcAft>
              <a:buClr>
                <a:srgbClr val="000000"/>
              </a:buClr>
              <a:buSzPts val="1450"/>
              <a:buAutoNum type="arabicPeriod"/>
            </a:pPr>
            <a:r>
              <a:rPr lang="en" sz="1450">
                <a:solidFill>
                  <a:srgbClr val="000000"/>
                </a:solidFill>
              </a:rPr>
              <a:t>Resume the hart.</a:t>
            </a:r>
            <a:endParaRPr sz="145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Topics included </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arenR"/>
            </a:pPr>
            <a:r>
              <a:rPr lang="en"/>
              <a:t>Debug system overview.</a:t>
            </a:r>
            <a:endParaRPr/>
          </a:p>
          <a:p>
            <a:pPr indent="-311150" lvl="0" marL="457200" rtl="0" algn="l">
              <a:spcBef>
                <a:spcPts val="0"/>
              </a:spcBef>
              <a:spcAft>
                <a:spcPts val="0"/>
              </a:spcAft>
              <a:buSzPts val="1300"/>
              <a:buAutoNum type="arabicParenR"/>
            </a:pPr>
            <a:r>
              <a:rPr lang="en"/>
              <a:t>Debug module features.</a:t>
            </a:r>
            <a:endParaRPr/>
          </a:p>
          <a:p>
            <a:pPr indent="-311150" lvl="0" marL="457200" rtl="0" algn="l">
              <a:spcBef>
                <a:spcPts val="0"/>
              </a:spcBef>
              <a:spcAft>
                <a:spcPts val="0"/>
              </a:spcAft>
              <a:buSzPts val="1300"/>
              <a:buAutoNum type="arabicParenR"/>
            </a:pPr>
            <a:r>
              <a:rPr lang="en"/>
              <a:t>Hart states.</a:t>
            </a:r>
            <a:endParaRPr/>
          </a:p>
          <a:p>
            <a:pPr indent="-311150" lvl="0" marL="457200" rtl="0" algn="l">
              <a:spcBef>
                <a:spcPts val="0"/>
              </a:spcBef>
              <a:spcAft>
                <a:spcPts val="0"/>
              </a:spcAft>
              <a:buSzPts val="1300"/>
              <a:buAutoNum type="arabicParenR"/>
            </a:pPr>
            <a:r>
              <a:rPr lang="en"/>
              <a:t>Abstract commands.</a:t>
            </a:r>
            <a:endParaRPr/>
          </a:p>
          <a:p>
            <a:pPr indent="-311150" lvl="0" marL="457200" rtl="0" algn="l">
              <a:spcBef>
                <a:spcPts val="0"/>
              </a:spcBef>
              <a:spcAft>
                <a:spcPts val="0"/>
              </a:spcAft>
              <a:buSzPts val="1300"/>
              <a:buAutoNum type="arabicParenR"/>
            </a:pPr>
            <a:r>
              <a:rPr lang="en"/>
              <a:t>Debug registers.</a:t>
            </a:r>
            <a:endParaRPr/>
          </a:p>
          <a:p>
            <a:pPr indent="-311150" lvl="0" marL="457200" rtl="0" algn="l">
              <a:spcBef>
                <a:spcPts val="0"/>
              </a:spcBef>
              <a:spcAft>
                <a:spcPts val="0"/>
              </a:spcAft>
              <a:buSzPts val="1300"/>
              <a:buAutoNum type="arabicParenR"/>
            </a:pPr>
            <a:r>
              <a:rPr lang="en"/>
              <a:t>Entry and exit sequence of debug mode.</a:t>
            </a:r>
            <a:endParaRPr/>
          </a:p>
          <a:p>
            <a:pPr indent="-311150" lvl="0" marL="457200" rtl="0" algn="l">
              <a:spcBef>
                <a:spcPts val="0"/>
              </a:spcBef>
              <a:spcAft>
                <a:spcPts val="0"/>
              </a:spcAft>
              <a:buSzPts val="1300"/>
              <a:buAutoNum type="arabicParenR"/>
            </a:pPr>
            <a:r>
              <a:rPr lang="en"/>
              <a:t>Break point insertion flow.</a:t>
            </a:r>
            <a:endParaRPr/>
          </a:p>
          <a:p>
            <a:pPr indent="-311150" lvl="0" marL="457200" rtl="0" algn="l">
              <a:spcBef>
                <a:spcPts val="0"/>
              </a:spcBef>
              <a:spcAft>
                <a:spcPts val="0"/>
              </a:spcAft>
              <a:buSzPts val="1300"/>
              <a:buAutoNum type="arabicParenR"/>
            </a:pPr>
            <a:r>
              <a:rPr lang="en"/>
              <a:t>Translation of abstract commands.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Quick Access Command Fields </a:t>
            </a:r>
            <a:endParaRPr/>
          </a:p>
        </p:txBody>
      </p:sp>
      <p:sp>
        <p:nvSpPr>
          <p:cNvPr id="245" name="Google Shape;245;p3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6" name="Google Shape;246;p32"/>
          <p:cNvPicPr preferRelativeResize="0"/>
          <p:nvPr/>
        </p:nvPicPr>
        <p:blipFill>
          <a:blip r:embed="rId3">
            <a:alphaModFix/>
          </a:blip>
          <a:stretch>
            <a:fillRect/>
          </a:stretch>
        </p:blipFill>
        <p:spPr>
          <a:xfrm>
            <a:off x="2170875" y="2433675"/>
            <a:ext cx="4876800" cy="1562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Access Memory</a:t>
            </a:r>
            <a:endParaRPr/>
          </a:p>
        </p:txBody>
      </p:sp>
      <p:sp>
        <p:nvSpPr>
          <p:cNvPr id="252" name="Google Shape;252;p3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Memory access </a:t>
            </a:r>
            <a:r>
              <a:rPr lang="en"/>
              <a:t>command</a:t>
            </a:r>
            <a:r>
              <a:rPr lang="en"/>
              <a:t> has </a:t>
            </a:r>
            <a:r>
              <a:rPr lang="en"/>
              <a:t>following</a:t>
            </a:r>
            <a:r>
              <a:rPr lang="en"/>
              <a:t> execution pattern based on value of write field.</a:t>
            </a:r>
            <a:endParaRPr/>
          </a:p>
          <a:p>
            <a:pPr indent="-311150" lvl="0" marL="457200" rtl="0" algn="l">
              <a:spcBef>
                <a:spcPts val="0"/>
              </a:spcBef>
              <a:spcAft>
                <a:spcPts val="0"/>
              </a:spcAft>
              <a:buSzPts val="1300"/>
              <a:buAutoNum type="arabicPeriod"/>
            </a:pPr>
            <a:r>
              <a:rPr lang="en"/>
              <a:t>When write=0, copy data from the address specified by arg1 to the data register specified by arg0.</a:t>
            </a:r>
            <a:endParaRPr/>
          </a:p>
          <a:p>
            <a:pPr indent="-311150" lvl="0" marL="457200" rtl="0" algn="l">
              <a:spcBef>
                <a:spcPts val="0"/>
              </a:spcBef>
              <a:spcAft>
                <a:spcPts val="0"/>
              </a:spcAft>
              <a:buSzPts val="1300"/>
              <a:buAutoNum type="arabicPeriod"/>
            </a:pPr>
            <a:r>
              <a:rPr lang="en"/>
              <a:t>When write=1, copy data from the data register specified by arg0 to the address specified by arg1.</a:t>
            </a:r>
            <a:endParaRPr/>
          </a:p>
          <a:p>
            <a:pPr indent="-311150" lvl="0" marL="457200" rtl="0" algn="l">
              <a:spcBef>
                <a:spcPts val="0"/>
              </a:spcBef>
              <a:spcAft>
                <a:spcPts val="0"/>
              </a:spcAft>
              <a:buSzPts val="1300"/>
              <a:buAutoNum type="arabicPeriod"/>
            </a:pPr>
            <a:r>
              <a:rPr lang="en"/>
              <a:t>When aampostincrement=1, increase the value of the data register corresponding to arg1.</a:t>
            </a:r>
            <a:endParaRPr/>
          </a:p>
          <a:p>
            <a:pPr indent="0" lvl="0" marL="45720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Access Memory command fields.</a:t>
            </a:r>
            <a:endParaRPr/>
          </a:p>
        </p:txBody>
      </p:sp>
      <p:sp>
        <p:nvSpPr>
          <p:cNvPr id="258" name="Google Shape;258;p3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9" name="Google Shape;259;p34"/>
          <p:cNvPicPr preferRelativeResize="0"/>
          <p:nvPr/>
        </p:nvPicPr>
        <p:blipFill>
          <a:blip r:embed="rId3">
            <a:alphaModFix/>
          </a:blip>
          <a:stretch>
            <a:fillRect/>
          </a:stretch>
        </p:blipFill>
        <p:spPr>
          <a:xfrm>
            <a:off x="819150" y="1990725"/>
            <a:ext cx="7505699" cy="2448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 Memory command fields Cont.</a:t>
            </a:r>
            <a:endParaRPr/>
          </a:p>
          <a:p>
            <a:pPr indent="0" lvl="0" marL="0" rtl="0" algn="l">
              <a:spcBef>
                <a:spcPts val="0"/>
              </a:spcBef>
              <a:spcAft>
                <a:spcPts val="0"/>
              </a:spcAft>
              <a:buNone/>
            </a:pPr>
            <a:r>
              <a:t/>
            </a:r>
            <a:endParaRPr/>
          </a:p>
        </p:txBody>
      </p:sp>
      <p:sp>
        <p:nvSpPr>
          <p:cNvPr id="265" name="Google Shape;265;p35"/>
          <p:cNvSpPr txBox="1"/>
          <p:nvPr>
            <p:ph idx="1" type="body"/>
          </p:nvPr>
        </p:nvSpPr>
        <p:spPr>
          <a:xfrm>
            <a:off x="819150" y="1990725"/>
            <a:ext cx="7505700" cy="2589000"/>
          </a:xfrm>
          <a:prstGeom prst="rect">
            <a:avLst/>
          </a:prstGeom>
        </p:spPr>
        <p:txBody>
          <a:bodyPr anchorCtr="0" anchor="t" bIns="91425" lIns="91425" spcFirstLastPara="1" rIns="91425" wrap="square" tIns="91425">
            <a:normAutofit fontScale="25000" lnSpcReduction="20000"/>
          </a:bodyPr>
          <a:lstStyle/>
          <a:p>
            <a:pPr indent="-317500" lvl="0" marL="457200" rtl="0" algn="l">
              <a:spcBef>
                <a:spcPts val="1200"/>
              </a:spcBef>
              <a:spcAft>
                <a:spcPts val="0"/>
              </a:spcAft>
              <a:buSzPct val="100000"/>
              <a:buAutoNum type="arabicPeriod"/>
            </a:pPr>
            <a:r>
              <a:rPr b="1" lang="en" sz="5600"/>
              <a:t>cmdtype:</a:t>
            </a:r>
            <a:r>
              <a:rPr lang="en" sz="5600"/>
              <a:t> The value is 2.</a:t>
            </a:r>
            <a:endParaRPr sz="5600"/>
          </a:p>
          <a:p>
            <a:pPr indent="-317500" lvl="0" marL="457200" rtl="0" algn="l">
              <a:spcBef>
                <a:spcPts val="0"/>
              </a:spcBef>
              <a:spcAft>
                <a:spcPts val="0"/>
              </a:spcAft>
              <a:buSzPct val="100000"/>
              <a:buAutoNum type="arabicPeriod"/>
            </a:pPr>
            <a:r>
              <a:rPr b="1" lang="en" sz="5600"/>
              <a:t>aamvirtual:</a:t>
            </a:r>
            <a:r>
              <a:rPr lang="en" sz="5600"/>
              <a:t> 0 indicates that the physical address is accessed, and 1 indicates that the virtual address is accessed.</a:t>
            </a:r>
            <a:endParaRPr sz="5600"/>
          </a:p>
          <a:p>
            <a:pPr indent="-317500" lvl="0" marL="457200" rtl="0" algn="l">
              <a:spcBef>
                <a:spcPts val="0"/>
              </a:spcBef>
              <a:spcAft>
                <a:spcPts val="0"/>
              </a:spcAft>
              <a:buSzPct val="100000"/>
              <a:buAutoNum type="arabicPeriod"/>
            </a:pPr>
            <a:r>
              <a:rPr b="1" lang="en" sz="5600"/>
              <a:t>aamsize:</a:t>
            </a:r>
            <a:r>
              <a:rPr lang="en" sz="5600"/>
              <a:t> 0 means access to the lower 8 bits of the memory, 1 means to access the lower 16 bits of the memory, 2 means to access the lower 32 bits of the memory, 3 means to access the lower 64 bits of the memory, 4 means to access the lower 128 bits of the memory.</a:t>
            </a:r>
            <a:endParaRPr sz="5600"/>
          </a:p>
          <a:p>
            <a:pPr indent="-317500" lvl="0" marL="457200" rtl="0" algn="l">
              <a:spcBef>
                <a:spcPts val="0"/>
              </a:spcBef>
              <a:spcAft>
                <a:spcPts val="0"/>
              </a:spcAft>
              <a:buSzPct val="100000"/>
              <a:buAutoNum type="arabicPeriod"/>
            </a:pPr>
            <a:r>
              <a:rPr b="1" lang="en" sz="5600"/>
              <a:t>aampostincrement:</a:t>
            </a:r>
            <a:r>
              <a:rPr lang="en" sz="5600"/>
              <a:t> 1 means that after the access is successful, the value of the data register corresponding to arg1 is added to the number of bytes corresponding to aamsize.</a:t>
            </a:r>
            <a:endParaRPr sz="5600"/>
          </a:p>
          <a:p>
            <a:pPr indent="-317500" lvl="0" marL="457200" rtl="0" algn="l">
              <a:spcBef>
                <a:spcPts val="0"/>
              </a:spcBef>
              <a:spcAft>
                <a:spcPts val="0"/>
              </a:spcAft>
              <a:buSzPct val="100000"/>
              <a:buAutoNum type="arabicPeriod"/>
            </a:pPr>
            <a:r>
              <a:rPr b="1" lang="en" sz="5600"/>
              <a:t>write:</a:t>
            </a:r>
            <a:r>
              <a:rPr lang="en" sz="5600"/>
              <a:t> 0 means copy data from the address specified by arg1 to the data register specified by arg0, 1 means copy data from the data register specified by arg0 to the address specified by arg1.</a:t>
            </a:r>
            <a:endParaRPr sz="5600"/>
          </a:p>
          <a:p>
            <a:pPr indent="-317500" lvl="0" marL="457200" rtl="0" algn="l">
              <a:spcBef>
                <a:spcPts val="0"/>
              </a:spcBef>
              <a:spcAft>
                <a:spcPts val="0"/>
              </a:spcAft>
              <a:buSzPct val="100000"/>
              <a:buAutoNum type="arabicPeriod"/>
            </a:pPr>
            <a:r>
              <a:rPr b="1" lang="en" sz="5600"/>
              <a:t>target-specific:</a:t>
            </a:r>
            <a:r>
              <a:rPr lang="en" sz="5600"/>
              <a:t> reserved.</a:t>
            </a:r>
            <a:br>
              <a:rPr lang="en" sz="3500"/>
            </a:br>
            <a:endParaRPr sz="3500"/>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Program Buffer</a:t>
            </a:r>
            <a:endParaRPr/>
          </a:p>
        </p:txBody>
      </p:sp>
      <p:sp>
        <p:nvSpPr>
          <p:cNvPr id="271" name="Google Shape;271;p3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Risc-v debug spec </a:t>
            </a:r>
            <a:r>
              <a:rPr lang="en"/>
              <a:t>optionally</a:t>
            </a:r>
            <a:r>
              <a:rPr lang="en"/>
              <a:t> defines the program buffer for executing small programs.</a:t>
            </a:r>
            <a:endParaRPr/>
          </a:p>
          <a:p>
            <a:pPr indent="0" lvl="0" marL="0" rtl="0" algn="l">
              <a:spcBef>
                <a:spcPts val="1200"/>
              </a:spcBef>
              <a:spcAft>
                <a:spcPts val="0"/>
              </a:spcAft>
              <a:buNone/>
            </a:pPr>
            <a:r>
              <a:rPr lang="en"/>
              <a:t>It can be of </a:t>
            </a:r>
            <a:r>
              <a:rPr lang="en"/>
              <a:t>only</a:t>
            </a:r>
            <a:r>
              <a:rPr lang="en"/>
              <a:t> one word or half word. In that case dmstatus.impebreak must be 1.</a:t>
            </a:r>
            <a:endParaRPr/>
          </a:p>
          <a:p>
            <a:pPr indent="0" lvl="0" marL="0" rtl="0" algn="l">
              <a:spcBef>
                <a:spcPts val="1200"/>
              </a:spcBef>
              <a:spcAft>
                <a:spcPts val="0"/>
              </a:spcAft>
              <a:buNone/>
            </a:pPr>
            <a:r>
              <a:rPr lang="en"/>
              <a:t>Program buffer can be executed by using access register </a:t>
            </a:r>
            <a:r>
              <a:rPr lang="en"/>
              <a:t>command</a:t>
            </a:r>
            <a:r>
              <a:rPr lang="en"/>
              <a:t> by setting postexec 1 in comand. </a:t>
            </a:r>
            <a:endParaRPr/>
          </a:p>
          <a:p>
            <a:pPr indent="0" lvl="0" marL="0" rtl="0" algn="l">
              <a:spcBef>
                <a:spcPts val="1200"/>
              </a:spcBef>
              <a:spcAft>
                <a:spcPts val="0"/>
              </a:spcAft>
              <a:buNone/>
            </a:pPr>
            <a:r>
              <a:rPr lang="en"/>
              <a:t>Pc value can be read using dpc during programm buffer execution.</a:t>
            </a:r>
            <a:endParaRPr/>
          </a:p>
          <a:p>
            <a:pPr indent="0" lvl="0" marL="0" rtl="0" algn="l">
              <a:spcBef>
                <a:spcPts val="1200"/>
              </a:spcBef>
              <a:spcAft>
                <a:spcPts val="1200"/>
              </a:spcAft>
              <a:buNone/>
            </a:pPr>
            <a:r>
              <a:rPr lang="en"/>
              <a:t>It can be a RAM so, debugger can write small programs into it or it can be ROM for predefined set  of instructions.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Bus Access</a:t>
            </a:r>
            <a:endParaRPr/>
          </a:p>
        </p:txBody>
      </p:sp>
      <p:sp>
        <p:nvSpPr>
          <p:cNvPr id="277" name="Google Shape;277;p3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bus access is defined for accessing devices and memories without involving the cpu.</a:t>
            </a:r>
            <a:endParaRPr/>
          </a:p>
          <a:p>
            <a:pPr indent="0" lvl="0" marL="0" rtl="0" algn="l">
              <a:spcBef>
                <a:spcPts val="1200"/>
              </a:spcBef>
              <a:spcAft>
                <a:spcPts val="0"/>
              </a:spcAft>
              <a:buNone/>
            </a:pPr>
            <a:r>
              <a:rPr lang="en"/>
              <a:t>It improves debugging or memory accessing operations without setting the cpu in debug mode.</a:t>
            </a:r>
            <a:endParaRPr/>
          </a:p>
          <a:p>
            <a:pPr indent="0" lvl="0" marL="0" rtl="0" algn="l">
              <a:spcBef>
                <a:spcPts val="1200"/>
              </a:spcBef>
              <a:spcAft>
                <a:spcPts val="1200"/>
              </a:spcAft>
              <a:buNone/>
            </a:pPr>
            <a:r>
              <a:t/>
            </a:r>
            <a:endParaRPr/>
          </a:p>
        </p:txBody>
      </p:sp>
      <p:pic>
        <p:nvPicPr>
          <p:cNvPr id="278" name="Google Shape;278;p37"/>
          <p:cNvPicPr preferRelativeResize="0"/>
          <p:nvPr/>
        </p:nvPicPr>
        <p:blipFill>
          <a:blip r:embed="rId3">
            <a:alphaModFix/>
          </a:blip>
          <a:stretch>
            <a:fillRect/>
          </a:stretch>
        </p:blipFill>
        <p:spPr>
          <a:xfrm>
            <a:off x="2236900" y="2725238"/>
            <a:ext cx="4371975" cy="1666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Debug Module Registers</a:t>
            </a:r>
            <a:endParaRPr/>
          </a:p>
        </p:txBody>
      </p:sp>
      <p:sp>
        <p:nvSpPr>
          <p:cNvPr id="284" name="Google Shape;284;p3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Debug </a:t>
            </a:r>
            <a:r>
              <a:rPr lang="en"/>
              <a:t>module</a:t>
            </a:r>
            <a:r>
              <a:rPr lang="en"/>
              <a:t> registers are accessed over DMI bus. </a:t>
            </a:r>
            <a:endParaRPr/>
          </a:p>
          <a:p>
            <a:pPr indent="0" lvl="0" marL="0" rtl="0" algn="l">
              <a:spcBef>
                <a:spcPts val="1200"/>
              </a:spcBef>
              <a:spcAft>
                <a:spcPts val="0"/>
              </a:spcAft>
              <a:buNone/>
            </a:pPr>
            <a:r>
              <a:rPr lang="en"/>
              <a:t>Checking the implementation of register is only done by reading it if returns 0 then it is not implemented.</a:t>
            </a:r>
            <a:endParaRPr/>
          </a:p>
          <a:p>
            <a:pPr indent="0" lvl="0" marL="0" rtl="0" algn="l">
              <a:spcBef>
                <a:spcPts val="1200"/>
              </a:spcBef>
              <a:spcAft>
                <a:spcPts val="1200"/>
              </a:spcAft>
              <a:buNone/>
            </a:pPr>
            <a:r>
              <a:rPr lang="en"/>
              <a:t>Each register is defined as 32 bit wide.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Dmstatus</a:t>
            </a:r>
            <a:endParaRPr/>
          </a:p>
        </p:txBody>
      </p:sp>
      <p:sp>
        <p:nvSpPr>
          <p:cNvPr id="290" name="Google Shape;290;p3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register holds the status of over all debug module. This is read only register.</a:t>
            </a:r>
            <a:endParaRPr/>
          </a:p>
          <a:p>
            <a:pPr indent="0" lvl="0" marL="0" rtl="0" algn="l">
              <a:spcBef>
                <a:spcPts val="1200"/>
              </a:spcBef>
              <a:spcAft>
                <a:spcPts val="1200"/>
              </a:spcAft>
              <a:buNone/>
            </a:pPr>
            <a:r>
              <a:t/>
            </a:r>
            <a:endParaRPr/>
          </a:p>
        </p:txBody>
      </p:sp>
      <p:pic>
        <p:nvPicPr>
          <p:cNvPr id="291" name="Google Shape;291;p39"/>
          <p:cNvPicPr preferRelativeResize="0"/>
          <p:nvPr/>
        </p:nvPicPr>
        <p:blipFill>
          <a:blip r:embed="rId3">
            <a:alphaModFix/>
          </a:blip>
          <a:stretch>
            <a:fillRect/>
          </a:stretch>
        </p:blipFill>
        <p:spPr>
          <a:xfrm>
            <a:off x="1461675" y="3107525"/>
            <a:ext cx="5829300" cy="1331200"/>
          </a:xfrm>
          <a:prstGeom prst="rect">
            <a:avLst/>
          </a:prstGeom>
          <a:noFill/>
          <a:ln>
            <a:noFill/>
          </a:ln>
        </p:spPr>
      </p:pic>
      <p:pic>
        <p:nvPicPr>
          <p:cNvPr id="292" name="Google Shape;292;p39"/>
          <p:cNvPicPr preferRelativeResize="0"/>
          <p:nvPr/>
        </p:nvPicPr>
        <p:blipFill>
          <a:blip r:embed="rId4">
            <a:alphaModFix/>
          </a:blip>
          <a:stretch>
            <a:fillRect/>
          </a:stretch>
        </p:blipFill>
        <p:spPr>
          <a:xfrm>
            <a:off x="2606438" y="2416650"/>
            <a:ext cx="3539782" cy="540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Dmcontrol</a:t>
            </a:r>
            <a:endParaRPr/>
          </a:p>
        </p:txBody>
      </p:sp>
      <p:sp>
        <p:nvSpPr>
          <p:cNvPr id="298" name="Google Shape;298;p4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register controls the entire debug module. It is read/write register. </a:t>
            </a:r>
            <a:endParaRPr/>
          </a:p>
          <a:p>
            <a:pPr indent="0" lvl="0" marL="0" rtl="0" algn="l">
              <a:spcBef>
                <a:spcPts val="1200"/>
              </a:spcBef>
              <a:spcAft>
                <a:spcPts val="1200"/>
              </a:spcAft>
              <a:buNone/>
            </a:pPr>
            <a:r>
              <a:rPr lang="en"/>
              <a:t> </a:t>
            </a:r>
            <a:endParaRPr/>
          </a:p>
        </p:txBody>
      </p:sp>
      <p:pic>
        <p:nvPicPr>
          <p:cNvPr id="299" name="Google Shape;299;p40"/>
          <p:cNvPicPr preferRelativeResize="0"/>
          <p:nvPr/>
        </p:nvPicPr>
        <p:blipFill>
          <a:blip r:embed="rId3">
            <a:alphaModFix/>
          </a:blip>
          <a:stretch>
            <a:fillRect/>
          </a:stretch>
        </p:blipFill>
        <p:spPr>
          <a:xfrm>
            <a:off x="1647825" y="2644050"/>
            <a:ext cx="5848350" cy="1352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Abstractcs</a:t>
            </a:r>
            <a:endParaRPr/>
          </a:p>
        </p:txBody>
      </p:sp>
      <p:sp>
        <p:nvSpPr>
          <p:cNvPr id="305" name="Google Shape;305;p4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 command status register. This register holds the status of abstract commands.</a:t>
            </a:r>
            <a:endParaRPr/>
          </a:p>
          <a:p>
            <a:pPr indent="0" lvl="0" marL="0" rtl="0" algn="l">
              <a:spcBef>
                <a:spcPts val="1200"/>
              </a:spcBef>
              <a:spcAft>
                <a:spcPts val="1200"/>
              </a:spcAft>
              <a:buNone/>
            </a:pPr>
            <a:r>
              <a:t/>
            </a:r>
            <a:endParaRPr/>
          </a:p>
        </p:txBody>
      </p:sp>
      <p:pic>
        <p:nvPicPr>
          <p:cNvPr id="306" name="Google Shape;306;p41"/>
          <p:cNvPicPr preferRelativeResize="0"/>
          <p:nvPr/>
        </p:nvPicPr>
        <p:blipFill>
          <a:blip r:embed="rId3">
            <a:alphaModFix/>
          </a:blip>
          <a:stretch>
            <a:fillRect/>
          </a:stretch>
        </p:blipFill>
        <p:spPr>
          <a:xfrm>
            <a:off x="2176488" y="2944325"/>
            <a:ext cx="4791032" cy="540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Topics not included</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arenR"/>
            </a:pPr>
            <a:r>
              <a:rPr lang="en"/>
              <a:t>Commands for program buffer execution.</a:t>
            </a:r>
            <a:endParaRPr/>
          </a:p>
          <a:p>
            <a:pPr indent="-311150" lvl="0" marL="457200" rtl="0" algn="l">
              <a:spcBef>
                <a:spcPts val="0"/>
              </a:spcBef>
              <a:spcAft>
                <a:spcPts val="0"/>
              </a:spcAft>
              <a:buSzPts val="1300"/>
              <a:buAutoNum type="arabicParenR"/>
            </a:pPr>
            <a:r>
              <a:rPr lang="en"/>
              <a:t>Command for system bus </a:t>
            </a:r>
            <a:r>
              <a:rPr lang="en"/>
              <a:t>access</a:t>
            </a:r>
            <a:r>
              <a:rPr lang="en"/>
              <a:t>.</a:t>
            </a:r>
            <a:endParaRPr/>
          </a:p>
          <a:p>
            <a:pPr indent="-311150" lvl="0" marL="457200" rtl="0" algn="l">
              <a:spcBef>
                <a:spcPts val="0"/>
              </a:spcBef>
              <a:spcAft>
                <a:spcPts val="0"/>
              </a:spcAft>
              <a:buSzPts val="1300"/>
              <a:buAutoNum type="arabicParenR"/>
            </a:pPr>
            <a:r>
              <a:rPr lang="en"/>
              <a:t>Details of memory write operations through jtag.</a:t>
            </a:r>
            <a:endParaRPr/>
          </a:p>
          <a:p>
            <a:pPr indent="-311150" lvl="0" marL="457200" rtl="0" algn="l">
              <a:spcBef>
                <a:spcPts val="0"/>
              </a:spcBef>
              <a:spcAft>
                <a:spcPts val="0"/>
              </a:spcAft>
              <a:buSzPts val="1300"/>
              <a:buAutoNum type="arabicParenR"/>
            </a:pPr>
            <a:r>
              <a:rPr lang="en"/>
              <a:t>Details of quick access </a:t>
            </a:r>
            <a:r>
              <a:rPr lang="en"/>
              <a:t>command.</a:t>
            </a:r>
            <a:r>
              <a:rPr lang="en"/>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42"/>
          <p:cNvPicPr preferRelativeResize="0"/>
          <p:nvPr/>
        </p:nvPicPr>
        <p:blipFill>
          <a:blip r:embed="rId3">
            <a:alphaModFix/>
          </a:blip>
          <a:stretch>
            <a:fillRect/>
          </a:stretch>
        </p:blipFill>
        <p:spPr>
          <a:xfrm>
            <a:off x="1680575" y="245600"/>
            <a:ext cx="5782850" cy="46975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Command</a:t>
            </a:r>
            <a:endParaRPr/>
          </a:p>
        </p:txBody>
      </p:sp>
      <p:sp>
        <p:nvSpPr>
          <p:cNvPr id="317" name="Google Shape;317;p4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register holds the actual command for executing when hart is in debug mode.</a:t>
            </a:r>
            <a:endParaRPr/>
          </a:p>
          <a:p>
            <a:pPr indent="0" lvl="0" marL="0" rtl="0" algn="l">
              <a:spcBef>
                <a:spcPts val="1200"/>
              </a:spcBef>
              <a:spcAft>
                <a:spcPts val="0"/>
              </a:spcAft>
              <a:buNone/>
            </a:pPr>
            <a:r>
              <a:rPr lang="en"/>
              <a:t>This is write only register.</a:t>
            </a:r>
            <a:endParaRPr/>
          </a:p>
          <a:p>
            <a:pPr indent="0" lvl="0" marL="0" rtl="0" algn="l">
              <a:spcBef>
                <a:spcPts val="1200"/>
              </a:spcBef>
              <a:spcAft>
                <a:spcPts val="1200"/>
              </a:spcAft>
              <a:buNone/>
            </a:pPr>
            <a:r>
              <a:t/>
            </a:r>
            <a:endParaRPr/>
          </a:p>
        </p:txBody>
      </p:sp>
      <p:pic>
        <p:nvPicPr>
          <p:cNvPr id="318" name="Google Shape;318;p43"/>
          <p:cNvPicPr preferRelativeResize="0"/>
          <p:nvPr/>
        </p:nvPicPr>
        <p:blipFill>
          <a:blip r:embed="rId3">
            <a:alphaModFix/>
          </a:blip>
          <a:stretch>
            <a:fillRect/>
          </a:stretch>
        </p:blipFill>
        <p:spPr>
          <a:xfrm>
            <a:off x="1404938" y="2795750"/>
            <a:ext cx="6334125" cy="1642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Hart info</a:t>
            </a:r>
            <a:endParaRPr/>
          </a:p>
        </p:txBody>
      </p:sp>
      <p:sp>
        <p:nvSpPr>
          <p:cNvPr id="324" name="Google Shape;324;p4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register gives info about </a:t>
            </a:r>
            <a:r>
              <a:rPr lang="en"/>
              <a:t>currently</a:t>
            </a:r>
            <a:r>
              <a:rPr lang="en"/>
              <a:t> selected hart. The whole register is read only.</a:t>
            </a:r>
            <a:endParaRPr/>
          </a:p>
          <a:p>
            <a:pPr indent="0" lvl="0" marL="0" rtl="0" algn="l">
              <a:spcBef>
                <a:spcPts val="1200"/>
              </a:spcBef>
              <a:spcAft>
                <a:spcPts val="1200"/>
              </a:spcAft>
              <a:buNone/>
            </a:pPr>
            <a:r>
              <a:t/>
            </a:r>
            <a:endParaRPr/>
          </a:p>
        </p:txBody>
      </p:sp>
      <p:pic>
        <p:nvPicPr>
          <p:cNvPr id="325" name="Google Shape;325;p44"/>
          <p:cNvPicPr preferRelativeResize="0"/>
          <p:nvPr/>
        </p:nvPicPr>
        <p:blipFill>
          <a:blip r:embed="rId3">
            <a:alphaModFix/>
          </a:blip>
          <a:stretch>
            <a:fillRect/>
          </a:stretch>
        </p:blipFill>
        <p:spPr>
          <a:xfrm>
            <a:off x="2397050" y="2944325"/>
            <a:ext cx="4349912" cy="540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Debug </a:t>
            </a:r>
            <a:r>
              <a:rPr lang="en"/>
              <a:t>control</a:t>
            </a:r>
            <a:r>
              <a:rPr lang="en"/>
              <a:t> status register</a:t>
            </a:r>
            <a:endParaRPr/>
          </a:p>
        </p:txBody>
      </p:sp>
      <p:sp>
        <p:nvSpPr>
          <p:cNvPr id="331" name="Google Shape;331;p4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2" name="Google Shape;332;p45"/>
          <p:cNvPicPr preferRelativeResize="0"/>
          <p:nvPr/>
        </p:nvPicPr>
        <p:blipFill>
          <a:blip r:embed="rId3">
            <a:alphaModFix/>
          </a:blip>
          <a:stretch>
            <a:fillRect/>
          </a:stretch>
        </p:blipFill>
        <p:spPr>
          <a:xfrm>
            <a:off x="1495425" y="2528925"/>
            <a:ext cx="6153150" cy="1371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Debug pc </a:t>
            </a:r>
            <a:endParaRPr/>
          </a:p>
        </p:txBody>
      </p:sp>
      <p:sp>
        <p:nvSpPr>
          <p:cNvPr id="338" name="Google Shape;338;p4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a:t>
            </a:r>
            <a:r>
              <a:rPr lang="en"/>
              <a:t>register holds the value of program counter upon entering debug mode.</a:t>
            </a:r>
            <a:endParaRPr/>
          </a:p>
          <a:p>
            <a:pPr indent="0" lvl="0" marL="0" rtl="0" algn="l">
              <a:spcBef>
                <a:spcPts val="1200"/>
              </a:spcBef>
              <a:spcAft>
                <a:spcPts val="0"/>
              </a:spcAft>
              <a:buNone/>
            </a:pPr>
            <a:r>
              <a:rPr lang="en"/>
              <a:t>It is read write register. When returning from debug mode pc is updated with the value of dpc.</a:t>
            </a:r>
            <a:endParaRPr/>
          </a:p>
          <a:p>
            <a:pPr indent="0" lvl="0" marL="0" rtl="0" algn="l">
              <a:spcBef>
                <a:spcPts val="1200"/>
              </a:spcBef>
              <a:spcAft>
                <a:spcPts val="1200"/>
              </a:spcAft>
              <a:buNone/>
            </a:pPr>
            <a:r>
              <a:rPr lang="en"/>
              <a:t>Debugger can write the address from where it needs to start the program execution.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7"/>
          <p:cNvSpPr txBox="1"/>
          <p:nvPr>
            <p:ph type="title"/>
          </p:nvPr>
        </p:nvSpPr>
        <p:spPr>
          <a:xfrm>
            <a:off x="819150" y="2213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Debug Memory Map</a:t>
            </a:r>
            <a:endParaRPr/>
          </a:p>
        </p:txBody>
      </p:sp>
      <p:graphicFrame>
        <p:nvGraphicFramePr>
          <p:cNvPr id="344" name="Google Shape;344;p47"/>
          <p:cNvGraphicFramePr/>
          <p:nvPr/>
        </p:nvGraphicFramePr>
        <p:xfrm>
          <a:off x="952500" y="961265"/>
          <a:ext cx="3000000" cy="3000000"/>
        </p:xfrm>
        <a:graphic>
          <a:graphicData uri="http://schemas.openxmlformats.org/drawingml/2006/table">
            <a:tbl>
              <a:tblPr>
                <a:noFill/>
                <a:tableStyleId>{18C68C61-8690-4CAB-ACC6-2A47FDA9E957}</a:tableStyleId>
              </a:tblPr>
              <a:tblGrid>
                <a:gridCol w="1355225"/>
                <a:gridCol w="5883775"/>
              </a:tblGrid>
              <a:tr h="326625">
                <a:tc>
                  <a:txBody>
                    <a:bodyPr/>
                    <a:lstStyle/>
                    <a:p>
                      <a:pPr indent="0" lvl="0" marL="0" rtl="0" algn="ctr">
                        <a:lnSpc>
                          <a:spcPct val="115000"/>
                        </a:lnSpc>
                        <a:spcBef>
                          <a:spcPts val="0"/>
                        </a:spcBef>
                        <a:spcAft>
                          <a:spcPts val="0"/>
                        </a:spcAft>
                        <a:buNone/>
                      </a:pPr>
                      <a:r>
                        <a:rPr b="1" lang="en" sz="1100"/>
                        <a:t>Address</a:t>
                      </a:r>
                      <a:endParaRPr b="1" sz="1100"/>
                    </a:p>
                  </a:txBody>
                  <a:tcPr marT="91425" marB="91425" marR="91425" marL="91425"/>
                </a:tc>
                <a:tc>
                  <a:txBody>
                    <a:bodyPr/>
                    <a:lstStyle/>
                    <a:p>
                      <a:pPr indent="0" lvl="0" marL="0" rtl="0" algn="ctr">
                        <a:lnSpc>
                          <a:spcPct val="115000"/>
                        </a:lnSpc>
                        <a:spcBef>
                          <a:spcPts val="0"/>
                        </a:spcBef>
                        <a:spcAft>
                          <a:spcPts val="0"/>
                        </a:spcAft>
                        <a:buNone/>
                      </a:pPr>
                      <a:r>
                        <a:rPr b="1" lang="en" sz="1100"/>
                        <a:t>Description</a:t>
                      </a:r>
                      <a:endParaRPr b="1" sz="1100"/>
                    </a:p>
                  </a:txBody>
                  <a:tcPr marT="91425" marB="91425" marR="91425" marL="91425"/>
                </a:tc>
              </a:tr>
              <a:tr h="369250">
                <a:tc>
                  <a:txBody>
                    <a:bodyPr/>
                    <a:lstStyle/>
                    <a:p>
                      <a:pPr indent="0" lvl="0" marL="0" rtl="0" algn="l">
                        <a:spcBef>
                          <a:spcPts val="0"/>
                        </a:spcBef>
                        <a:spcAft>
                          <a:spcPts val="0"/>
                        </a:spcAft>
                        <a:buNone/>
                      </a:pPr>
                      <a:r>
                        <a:rPr lang="en"/>
                        <a:t>0x0 to 0x0ff</a:t>
                      </a:r>
                      <a:endParaRPr/>
                    </a:p>
                  </a:txBody>
                  <a:tcPr marT="91425" marB="91425" marR="91425" marL="91425"/>
                </a:tc>
                <a:tc>
                  <a:txBody>
                    <a:bodyPr/>
                    <a:lstStyle/>
                    <a:p>
                      <a:pPr indent="0" lvl="0" marL="0" rtl="0" algn="l">
                        <a:spcBef>
                          <a:spcPts val="0"/>
                        </a:spcBef>
                        <a:spcAft>
                          <a:spcPts val="0"/>
                        </a:spcAft>
                        <a:buNone/>
                      </a:pPr>
                      <a:r>
                        <a:rPr i="1" lang="en" sz="1100"/>
                        <a:t>unused</a:t>
                      </a:r>
                      <a:endParaRPr i="1" sz="1100"/>
                    </a:p>
                  </a:txBody>
                  <a:tcPr marT="91425" marB="91425" marR="91425" marL="91425"/>
                </a:tc>
              </a:tr>
              <a:tr h="369250">
                <a:tc>
                  <a:txBody>
                    <a:bodyPr/>
                    <a:lstStyle/>
                    <a:p>
                      <a:pPr indent="0" lvl="0" marL="0" rtl="0" algn="l">
                        <a:spcBef>
                          <a:spcPts val="0"/>
                        </a:spcBef>
                        <a:spcAft>
                          <a:spcPts val="0"/>
                        </a:spcAft>
                        <a:buNone/>
                      </a:pPr>
                      <a:r>
                        <a:rPr lang="en"/>
                        <a:t>0x100</a:t>
                      </a:r>
                      <a:endParaRPr/>
                    </a:p>
                  </a:txBody>
                  <a:tcPr marT="91425" marB="91425" marR="91425" marL="91425"/>
                </a:tc>
                <a:tc>
                  <a:txBody>
                    <a:bodyPr/>
                    <a:lstStyle/>
                    <a:p>
                      <a:pPr indent="0" lvl="0" marL="0" rtl="0" algn="l">
                        <a:spcBef>
                          <a:spcPts val="0"/>
                        </a:spcBef>
                        <a:spcAft>
                          <a:spcPts val="0"/>
                        </a:spcAft>
                        <a:buNone/>
                      </a:pPr>
                      <a:r>
                        <a:rPr lang="en"/>
                        <a:t>Halted. Write to this address to acknowledge that the core is halted.</a:t>
                      </a:r>
                      <a:endParaRPr/>
                    </a:p>
                  </a:txBody>
                  <a:tcPr marT="91425" marB="91425" marR="91425" marL="91425"/>
                </a:tc>
              </a:tr>
              <a:tr h="369250">
                <a:tc>
                  <a:txBody>
                    <a:bodyPr/>
                    <a:lstStyle/>
                    <a:p>
                      <a:pPr indent="0" lvl="0" marL="0" rtl="0" algn="l">
                        <a:spcBef>
                          <a:spcPts val="0"/>
                        </a:spcBef>
                        <a:spcAft>
                          <a:spcPts val="0"/>
                        </a:spcAft>
                        <a:buNone/>
                      </a:pPr>
                      <a:r>
                        <a:rPr lang="en"/>
                        <a:t>0x104</a:t>
                      </a:r>
                      <a:endParaRPr/>
                    </a:p>
                  </a:txBody>
                  <a:tcPr marT="91425" marB="91425" marR="91425" marL="91425"/>
                </a:tc>
                <a:tc>
                  <a:txBody>
                    <a:bodyPr/>
                    <a:lstStyle/>
                    <a:p>
                      <a:pPr indent="0" lvl="0" marL="0" rtl="0" algn="l">
                        <a:spcBef>
                          <a:spcPts val="0"/>
                        </a:spcBef>
                        <a:spcAft>
                          <a:spcPts val="0"/>
                        </a:spcAft>
                        <a:buNone/>
                      </a:pPr>
                      <a:r>
                        <a:rPr lang="en"/>
                        <a:t>Going. Write to this address to acknowledge that the core is executing.</a:t>
                      </a:r>
                      <a:endParaRPr/>
                    </a:p>
                  </a:txBody>
                  <a:tcPr marT="91425" marB="91425" marR="91425" marL="91425"/>
                </a:tc>
              </a:tr>
              <a:tr h="568075">
                <a:tc>
                  <a:txBody>
                    <a:bodyPr/>
                    <a:lstStyle/>
                    <a:p>
                      <a:pPr indent="0" lvl="0" marL="0" rtl="0" algn="l">
                        <a:spcBef>
                          <a:spcPts val="0"/>
                        </a:spcBef>
                        <a:spcAft>
                          <a:spcPts val="0"/>
                        </a:spcAft>
                        <a:buNone/>
                      </a:pPr>
                      <a:r>
                        <a:rPr lang="en"/>
                        <a:t>0x108</a:t>
                      </a:r>
                      <a:endParaRPr/>
                    </a:p>
                  </a:txBody>
                  <a:tcPr marT="91425" marB="91425" marR="91425" marL="91425"/>
                </a:tc>
                <a:tc>
                  <a:txBody>
                    <a:bodyPr/>
                    <a:lstStyle/>
                    <a:p>
                      <a:pPr indent="0" lvl="0" marL="0" rtl="0" algn="l">
                        <a:spcBef>
                          <a:spcPts val="0"/>
                        </a:spcBef>
                        <a:spcAft>
                          <a:spcPts val="0"/>
                        </a:spcAft>
                        <a:buNone/>
                      </a:pPr>
                      <a:r>
                        <a:rPr lang="en"/>
                        <a:t>Resuming. Write to this address to acknowledge that the core is resuming non-debug operation.</a:t>
                      </a:r>
                      <a:endParaRPr/>
                    </a:p>
                  </a:txBody>
                  <a:tcPr marT="91425" marB="91425" marR="91425" marL="91425"/>
                </a:tc>
              </a:tr>
              <a:tr h="568075">
                <a:tc>
                  <a:txBody>
                    <a:bodyPr/>
                    <a:lstStyle/>
                    <a:p>
                      <a:pPr indent="0" lvl="0" marL="0" rtl="0" algn="l">
                        <a:spcBef>
                          <a:spcPts val="0"/>
                        </a:spcBef>
                        <a:spcAft>
                          <a:spcPts val="0"/>
                        </a:spcAft>
                        <a:buNone/>
                      </a:pPr>
                      <a:r>
                        <a:rPr lang="en"/>
                        <a:t>0x10c</a:t>
                      </a:r>
                      <a:endParaRPr/>
                    </a:p>
                  </a:txBody>
                  <a:tcPr marT="91425" marB="91425" marR="91425" marL="91425"/>
                </a:tc>
                <a:tc>
                  <a:txBody>
                    <a:bodyPr/>
                    <a:lstStyle/>
                    <a:p>
                      <a:pPr indent="0" lvl="0" marL="0" rtl="0" algn="l">
                        <a:spcBef>
                          <a:spcPts val="0"/>
                        </a:spcBef>
                        <a:spcAft>
                          <a:spcPts val="0"/>
                        </a:spcAft>
                        <a:buNone/>
                      </a:pPr>
                      <a:r>
                        <a:rPr lang="en"/>
                        <a:t>Exception. An exception was triggered while the core was in debug mode.</a:t>
                      </a:r>
                      <a:endParaRPr/>
                    </a:p>
                  </a:txBody>
                  <a:tcPr marT="91425" marB="91425" marR="91425" marL="91425"/>
                </a:tc>
              </a:tr>
              <a:tr h="369250">
                <a:tc>
                  <a:txBody>
                    <a:bodyPr/>
                    <a:lstStyle/>
                    <a:p>
                      <a:pPr indent="0" lvl="0" marL="0" rtl="0" algn="l">
                        <a:spcBef>
                          <a:spcPts val="0"/>
                        </a:spcBef>
                        <a:spcAft>
                          <a:spcPts val="0"/>
                        </a:spcAft>
                        <a:buNone/>
                      </a:pPr>
                      <a:r>
                        <a:rPr lang="en"/>
                        <a:t>0x300</a:t>
                      </a:r>
                      <a:endParaRPr/>
                    </a:p>
                  </a:txBody>
                  <a:tcPr marT="91425" marB="91425" marR="91425" marL="91425"/>
                </a:tc>
                <a:tc>
                  <a:txBody>
                    <a:bodyPr/>
                    <a:lstStyle/>
                    <a:p>
                      <a:pPr indent="0" lvl="0" marL="0" rtl="0" algn="l">
                        <a:spcBef>
                          <a:spcPts val="0"/>
                        </a:spcBef>
                        <a:spcAft>
                          <a:spcPts val="0"/>
                        </a:spcAft>
                        <a:buNone/>
                      </a:pPr>
                      <a:r>
                        <a:rPr lang="en"/>
                        <a:t>WhereTo</a:t>
                      </a:r>
                      <a:endParaRPr/>
                    </a:p>
                  </a:txBody>
                  <a:tcPr marT="91425" marB="91425" marR="91425" marL="91425"/>
                </a:tc>
              </a:tr>
              <a:tr h="369250">
                <a:tc>
                  <a:txBody>
                    <a:bodyPr/>
                    <a:lstStyle/>
                    <a:p>
                      <a:pPr indent="0" lvl="0" marL="0" rtl="0" algn="l">
                        <a:spcBef>
                          <a:spcPts val="0"/>
                        </a:spcBef>
                        <a:spcAft>
                          <a:spcPts val="0"/>
                        </a:spcAft>
                        <a:buNone/>
                      </a:pPr>
                      <a:r>
                        <a:rPr lang="en"/>
                        <a:t>0x338 to 0x35f</a:t>
                      </a:r>
                      <a:endParaRPr/>
                    </a:p>
                  </a:txBody>
                  <a:tcPr marT="91425" marB="91425" marR="91425" marL="91425"/>
                </a:tc>
                <a:tc>
                  <a:txBody>
                    <a:bodyPr/>
                    <a:lstStyle/>
                    <a:p>
                      <a:pPr indent="0" lvl="0" marL="0" rtl="0" algn="l">
                        <a:spcBef>
                          <a:spcPts val="0"/>
                        </a:spcBef>
                        <a:spcAft>
                          <a:spcPts val="0"/>
                        </a:spcAft>
                        <a:buNone/>
                      </a:pPr>
                      <a:r>
                        <a:rPr lang="en"/>
                        <a:t>AbstractCmd</a:t>
                      </a:r>
                      <a:endParaRPr/>
                    </a:p>
                  </a:txBody>
                  <a:tcPr marT="91425" marB="91425" marR="91425" marL="91425"/>
                </a:tc>
              </a:tr>
              <a:tr h="369250">
                <a:tc>
                  <a:txBody>
                    <a:bodyPr/>
                    <a:lstStyle/>
                    <a:p>
                      <a:pPr indent="0" lvl="0" marL="0" rtl="0" algn="l">
                        <a:spcBef>
                          <a:spcPts val="0"/>
                        </a:spcBef>
                        <a:spcAft>
                          <a:spcPts val="0"/>
                        </a:spcAft>
                        <a:buNone/>
                      </a:pPr>
                      <a:r>
                        <a:rPr lang="en"/>
                        <a:t>0x360 to 0x37f</a:t>
                      </a:r>
                      <a:endParaRPr/>
                    </a:p>
                  </a:txBody>
                  <a:tcPr marT="91425" marB="91425" marR="91425" marL="91425"/>
                </a:tc>
                <a:tc>
                  <a:txBody>
                    <a:bodyPr/>
                    <a:lstStyle/>
                    <a:p>
                      <a:pPr indent="0" lvl="0" marL="0" rtl="0" algn="l">
                        <a:spcBef>
                          <a:spcPts val="0"/>
                        </a:spcBef>
                        <a:spcAft>
                          <a:spcPts val="0"/>
                        </a:spcAft>
                        <a:buNone/>
                      </a:pPr>
                      <a:r>
                        <a:rPr lang="en"/>
                        <a:t>Program Buffer (8 words)</a:t>
                      </a:r>
                      <a:endParaRPr/>
                    </a:p>
                  </a:txBody>
                  <a:tcPr marT="91425" marB="91425" marR="91425" marL="914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graphicFrame>
        <p:nvGraphicFramePr>
          <p:cNvPr id="349" name="Google Shape;349;p48"/>
          <p:cNvGraphicFramePr/>
          <p:nvPr/>
        </p:nvGraphicFramePr>
        <p:xfrm>
          <a:off x="952500" y="437925"/>
          <a:ext cx="3000000" cy="3000000"/>
        </p:xfrm>
        <a:graphic>
          <a:graphicData uri="http://schemas.openxmlformats.org/drawingml/2006/table">
            <a:tbl>
              <a:tblPr>
                <a:noFill/>
                <a:tableStyleId>{18C68C61-8690-4CAB-ACC6-2A47FDA9E957}</a:tableStyleId>
              </a:tblPr>
              <a:tblGrid>
                <a:gridCol w="1476375"/>
                <a:gridCol w="5762625"/>
              </a:tblGrid>
              <a:tr h="478050">
                <a:tc>
                  <a:txBody>
                    <a:bodyPr/>
                    <a:lstStyle/>
                    <a:p>
                      <a:pPr indent="0" lvl="0" marL="0" rtl="0" algn="l">
                        <a:spcBef>
                          <a:spcPts val="0"/>
                        </a:spcBef>
                        <a:spcAft>
                          <a:spcPts val="0"/>
                        </a:spcAft>
                        <a:buNone/>
                      </a:pPr>
                      <a:r>
                        <a:rPr lang="en"/>
                        <a:t>0x380 to 0x388</a:t>
                      </a:r>
                      <a:endParaRPr/>
                    </a:p>
                  </a:txBody>
                  <a:tcPr marT="91425" marB="91425" marR="91425" marL="91425"/>
                </a:tc>
                <a:tc>
                  <a:txBody>
                    <a:bodyPr/>
                    <a:lstStyle/>
                    <a:p>
                      <a:pPr indent="0" lvl="0" marL="0" rtl="0" algn="l">
                        <a:spcBef>
                          <a:spcPts val="0"/>
                        </a:spcBef>
                        <a:spcAft>
                          <a:spcPts val="0"/>
                        </a:spcAft>
                        <a:buNone/>
                      </a:pPr>
                      <a:r>
                        <a:rPr lang="en"/>
                        <a:t>DataAddr</a:t>
                      </a:r>
                      <a:endParaRPr/>
                    </a:p>
                  </a:txBody>
                  <a:tcPr marT="91425" marB="91425" marR="91425" marL="91425"/>
                </a:tc>
              </a:tr>
              <a:tr h="478050">
                <a:tc>
                  <a:txBody>
                    <a:bodyPr/>
                    <a:lstStyle/>
                    <a:p>
                      <a:pPr indent="0" lvl="0" marL="0" rtl="0" algn="l">
                        <a:spcBef>
                          <a:spcPts val="0"/>
                        </a:spcBef>
                        <a:spcAft>
                          <a:spcPts val="0"/>
                        </a:spcAft>
                        <a:buNone/>
                      </a:pPr>
                      <a:r>
                        <a:rPr lang="en"/>
                        <a:t>0x400 to 0x7ff</a:t>
                      </a:r>
                      <a:endParaRPr/>
                    </a:p>
                  </a:txBody>
                  <a:tcPr marT="91425" marB="91425" marR="91425" marL="91425"/>
                </a:tc>
                <a:tc>
                  <a:txBody>
                    <a:bodyPr/>
                    <a:lstStyle/>
                    <a:p>
                      <a:pPr indent="0" lvl="0" marL="0" rtl="0" algn="l">
                        <a:spcBef>
                          <a:spcPts val="0"/>
                        </a:spcBef>
                        <a:spcAft>
                          <a:spcPts val="0"/>
                        </a:spcAft>
                        <a:buNone/>
                      </a:pPr>
                      <a:r>
                        <a:rPr lang="en"/>
                        <a:t>Flags</a:t>
                      </a:r>
                      <a:endParaRPr/>
                    </a:p>
                  </a:txBody>
                  <a:tcPr marT="91425" marB="91425" marR="91425" marL="91425"/>
                </a:tc>
              </a:tr>
              <a:tr h="735500">
                <a:tc>
                  <a:txBody>
                    <a:bodyPr/>
                    <a:lstStyle/>
                    <a:p>
                      <a:pPr indent="0" lvl="0" marL="0" rtl="0" algn="l">
                        <a:spcBef>
                          <a:spcPts val="0"/>
                        </a:spcBef>
                        <a:spcAft>
                          <a:spcPts val="0"/>
                        </a:spcAft>
                        <a:buNone/>
                      </a:pPr>
                      <a:r>
                        <a:rPr lang="en"/>
                        <a:t>0x800 to 0x1000</a:t>
                      </a:r>
                      <a:endParaRPr/>
                    </a:p>
                  </a:txBody>
                  <a:tcPr marT="91425" marB="91425" marR="91425" marL="91425"/>
                </a:tc>
                <a:tc>
                  <a:txBody>
                    <a:bodyPr/>
                    <a:lstStyle/>
                    <a:p>
                      <a:pPr indent="0" lvl="0" marL="0" rtl="0" algn="l">
                        <a:spcBef>
                          <a:spcPts val="0"/>
                        </a:spcBef>
                        <a:spcAft>
                          <a:spcPts val="0"/>
                        </a:spcAft>
                        <a:buNone/>
                      </a:pPr>
                      <a:r>
                        <a:rPr lang="en"/>
                        <a:t>Debug ROM</a:t>
                      </a:r>
                      <a:endParaRPr/>
                    </a:p>
                  </a:txBody>
                  <a:tcPr marT="91425" marB="91425" marR="91425" marL="91425"/>
                </a:tc>
              </a:tr>
              <a:tr h="735500">
                <a:tc>
                  <a:txBody>
                    <a:bodyPr/>
                    <a:lstStyle/>
                    <a:p>
                      <a:pPr indent="0" lvl="0" marL="0" rtl="0" algn="l">
                        <a:spcBef>
                          <a:spcPts val="0"/>
                        </a:spcBef>
                        <a:spcAft>
                          <a:spcPts val="0"/>
                        </a:spcAft>
                        <a:buNone/>
                      </a:pPr>
                      <a:r>
                        <a:rPr lang="en"/>
                        <a:t>0x800</a:t>
                      </a:r>
                      <a:endParaRPr/>
                    </a:p>
                  </a:txBody>
                  <a:tcPr marT="91425" marB="91425" marR="91425" marL="91425"/>
                </a:tc>
                <a:tc>
                  <a:txBody>
                    <a:bodyPr/>
                    <a:lstStyle/>
                    <a:p>
                      <a:pPr indent="0" lvl="0" marL="0" rtl="0" algn="l">
                        <a:spcBef>
                          <a:spcPts val="0"/>
                        </a:spcBef>
                        <a:spcAft>
                          <a:spcPts val="0"/>
                        </a:spcAft>
                        <a:buNone/>
                      </a:pPr>
                      <a:r>
                        <a:rPr lang="en"/>
                        <a:t>HaltAddress. Entry point into the Debug Module. The core must jump to this address when it was requested to halt.</a:t>
                      </a:r>
                      <a:endParaRPr/>
                    </a:p>
                  </a:txBody>
                  <a:tcPr marT="91425" marB="91425" marR="91425" marL="91425"/>
                </a:tc>
              </a:tr>
              <a:tr h="992950">
                <a:tc>
                  <a:txBody>
                    <a:bodyPr/>
                    <a:lstStyle/>
                    <a:p>
                      <a:pPr indent="0" lvl="0" marL="0" rtl="0" algn="l">
                        <a:spcBef>
                          <a:spcPts val="0"/>
                        </a:spcBef>
                        <a:spcAft>
                          <a:spcPts val="0"/>
                        </a:spcAft>
                        <a:buNone/>
                      </a:pPr>
                      <a:r>
                        <a:rPr lang="en"/>
                        <a:t>0x804</a:t>
                      </a:r>
                      <a:endParaRPr/>
                    </a:p>
                  </a:txBody>
                  <a:tcPr marT="91425" marB="91425" marR="91425" marL="91425"/>
                </a:tc>
                <a:tc>
                  <a:txBody>
                    <a:bodyPr/>
                    <a:lstStyle/>
                    <a:p>
                      <a:pPr indent="0" lvl="0" marL="0" rtl="0" algn="l">
                        <a:spcBef>
                          <a:spcPts val="0"/>
                        </a:spcBef>
                        <a:spcAft>
                          <a:spcPts val="0"/>
                        </a:spcAft>
                        <a:buNone/>
                      </a:pPr>
                      <a:r>
                        <a:rPr lang="en"/>
                        <a:t>ResumeAddress. Entry point into the Debug Module. Jumping to this address instructs the debug module to bring the core out of debug mode and back into normal operation mode.</a:t>
                      </a:r>
                      <a:endParaRPr/>
                    </a:p>
                  </a:txBody>
                  <a:tcPr marT="91425" marB="91425" marR="91425" marL="91425"/>
                </a:tc>
              </a:tr>
              <a:tr h="926175">
                <a:tc>
                  <a:txBody>
                    <a:bodyPr/>
                    <a:lstStyle/>
                    <a:p>
                      <a:pPr indent="0" lvl="0" marL="0" rtl="0" algn="l">
                        <a:spcBef>
                          <a:spcPts val="0"/>
                        </a:spcBef>
                        <a:spcAft>
                          <a:spcPts val="0"/>
                        </a:spcAft>
                        <a:buNone/>
                      </a:pPr>
                      <a:r>
                        <a:rPr lang="en"/>
                        <a:t>0x808</a:t>
                      </a:r>
                      <a:endParaRPr/>
                    </a:p>
                  </a:txBody>
                  <a:tcPr marT="91425" marB="91425" marR="91425" marL="91425"/>
                </a:tc>
                <a:tc>
                  <a:txBody>
                    <a:bodyPr/>
                    <a:lstStyle/>
                    <a:p>
                      <a:pPr indent="0" lvl="0" marL="0" rtl="0" algn="l">
                        <a:spcBef>
                          <a:spcPts val="0"/>
                        </a:spcBef>
                        <a:spcAft>
                          <a:spcPts val="0"/>
                        </a:spcAft>
                        <a:buNone/>
                      </a:pPr>
                      <a:r>
                        <a:rPr lang="en"/>
                        <a:t>ExceptionAddress. Entry point into the Debug Module. The core must jump to this address when it receives an exception while being in debug mode.</a:t>
                      </a:r>
                      <a:endParaRPr/>
                    </a:p>
                  </a:txBody>
                  <a:tcPr marT="91425" marB="91425" marR="91425" marL="9142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49"/>
          <p:cNvPicPr preferRelativeResize="0"/>
          <p:nvPr/>
        </p:nvPicPr>
        <p:blipFill>
          <a:blip r:embed="rId3">
            <a:alphaModFix/>
          </a:blip>
          <a:stretch>
            <a:fillRect/>
          </a:stretch>
        </p:blipFill>
        <p:spPr>
          <a:xfrm>
            <a:off x="2213000" y="256250"/>
            <a:ext cx="4717999" cy="46682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50"/>
          <p:cNvPicPr preferRelativeResize="0"/>
          <p:nvPr/>
        </p:nvPicPr>
        <p:blipFill>
          <a:blip r:embed="rId3">
            <a:alphaModFix/>
          </a:blip>
          <a:stretch>
            <a:fillRect/>
          </a:stretch>
        </p:blipFill>
        <p:spPr>
          <a:xfrm>
            <a:off x="2492050" y="237600"/>
            <a:ext cx="4159926" cy="468692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GDB to DM instruction flow</a:t>
            </a:r>
            <a:endParaRPr/>
          </a:p>
        </p:txBody>
      </p:sp>
      <p:sp>
        <p:nvSpPr>
          <p:cNvPr id="365" name="Google Shape;365;p5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Any abstract command we use in gdb is written into command register. Fields of command registers are discussed earlier.</a:t>
            </a:r>
            <a:endParaRPr/>
          </a:p>
          <a:p>
            <a:pPr indent="0" lvl="0" marL="0" rtl="0" algn="l">
              <a:spcBef>
                <a:spcPts val="1200"/>
              </a:spcBef>
              <a:spcAft>
                <a:spcPts val="0"/>
              </a:spcAft>
              <a:buNone/>
            </a:pPr>
            <a:r>
              <a:rPr lang="en"/>
              <a:t>Break points:</a:t>
            </a:r>
            <a:endParaRPr/>
          </a:p>
          <a:p>
            <a:pPr indent="0" lvl="0" marL="0" rtl="0" algn="l">
              <a:spcBef>
                <a:spcPts val="1200"/>
              </a:spcBef>
              <a:spcAft>
                <a:spcPts val="0"/>
              </a:spcAft>
              <a:buNone/>
            </a:pPr>
            <a:r>
              <a:rPr lang="en"/>
              <a:t>	Break func|N</a:t>
            </a:r>
            <a:endParaRPr/>
          </a:p>
          <a:p>
            <a:pPr indent="0" lvl="0" marL="0" rtl="0" algn="l">
              <a:spcBef>
                <a:spcPts val="1200"/>
              </a:spcBef>
              <a:spcAft>
                <a:spcPts val="0"/>
              </a:spcAft>
              <a:buNone/>
            </a:pPr>
            <a:r>
              <a:rPr lang="en"/>
              <a:t>This gdb command will </a:t>
            </a:r>
            <a:r>
              <a:rPr lang="en"/>
              <a:t>write</a:t>
            </a:r>
            <a:r>
              <a:rPr lang="en"/>
              <a:t> pc value into t</a:t>
            </a:r>
            <a:r>
              <a:rPr lang="en"/>
              <a:t>match_value trigger register.</a:t>
            </a:r>
            <a:endParaRPr/>
          </a:p>
          <a:p>
            <a:pPr indent="0" lvl="0" marL="0" rtl="0" algn="l">
              <a:spcBef>
                <a:spcPts val="1200"/>
              </a:spcBef>
              <a:spcAft>
                <a:spcPts val="0"/>
              </a:spcAft>
              <a:buNone/>
            </a:pPr>
            <a:r>
              <a:rPr lang="en"/>
              <a:t>Then tmach_control trigger register will check when current pc == tmatch_value</a:t>
            </a:r>
            <a:endParaRPr/>
          </a:p>
          <a:p>
            <a:pPr indent="0" lvl="0" marL="0" rtl="0" algn="l">
              <a:spcBef>
                <a:spcPts val="1200"/>
              </a:spcBef>
              <a:spcAft>
                <a:spcPts val="0"/>
              </a:spcAft>
              <a:buNone/>
            </a:pPr>
            <a:r>
              <a:rPr lang="en"/>
              <a:t>It will raise tmach_o signal which sets core in debug mode. Hence control will transfer to DM.</a:t>
            </a:r>
            <a:endParaRPr/>
          </a:p>
          <a:p>
            <a:pPr indent="0" lvl="0" marL="0" rtl="0" algn="l">
              <a:spcBef>
                <a:spcPts val="1200"/>
              </a:spcBef>
              <a:spcAft>
                <a:spcPts val="1200"/>
              </a:spcAft>
              <a:buNone/>
            </a:pPr>
            <a:r>
              <a:rPr lang="en"/>
              <a:t>So, we can say that break point is access register command.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782925" y="2167250"/>
            <a:ext cx="32256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overview</a:t>
            </a:r>
            <a:endParaRPr/>
          </a:p>
        </p:txBody>
      </p:sp>
      <p:pic>
        <p:nvPicPr>
          <p:cNvPr id="147" name="Google Shape;147;p16"/>
          <p:cNvPicPr preferRelativeResize="0"/>
          <p:nvPr/>
        </p:nvPicPr>
        <p:blipFill>
          <a:blip r:embed="rId3">
            <a:alphaModFix/>
          </a:blip>
          <a:stretch>
            <a:fillRect/>
          </a:stretch>
        </p:blipFill>
        <p:spPr>
          <a:xfrm>
            <a:off x="4136375" y="398450"/>
            <a:ext cx="3225601" cy="439562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2"/>
          <p:cNvSpPr txBox="1"/>
          <p:nvPr>
            <p:ph idx="1" type="body"/>
          </p:nvPr>
        </p:nvSpPr>
        <p:spPr>
          <a:xfrm>
            <a:off x="819150" y="601000"/>
            <a:ext cx="7505700" cy="383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Read/write register commands.</a:t>
            </a:r>
            <a:endParaRPr/>
          </a:p>
          <a:p>
            <a:pPr indent="0" lvl="0" marL="0" rtl="0" algn="l">
              <a:spcBef>
                <a:spcPts val="1200"/>
              </a:spcBef>
              <a:spcAft>
                <a:spcPts val="0"/>
              </a:spcAft>
              <a:buNone/>
            </a:pPr>
            <a:r>
              <a:rPr lang="en"/>
              <a:t>Info reg  ra</a:t>
            </a:r>
            <a:endParaRPr/>
          </a:p>
          <a:p>
            <a:pPr indent="0" lvl="0" marL="0" rtl="0" algn="l">
              <a:spcBef>
                <a:spcPts val="1200"/>
              </a:spcBef>
              <a:spcAft>
                <a:spcPts val="0"/>
              </a:spcAft>
              <a:buNone/>
            </a:pPr>
            <a:r>
              <a:rPr lang="en"/>
              <a:t>This is an access register command which reads the value of ra(x1). For this instruction fields of command register will be as.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Command will be carried out in two steps.</a:t>
            </a:r>
            <a:endParaRPr/>
          </a:p>
          <a:p>
            <a:pPr indent="-311150" lvl="0" marL="457200" rtl="0" algn="l">
              <a:spcBef>
                <a:spcPts val="1200"/>
              </a:spcBef>
              <a:spcAft>
                <a:spcPts val="0"/>
              </a:spcAft>
              <a:buSzPts val="1300"/>
              <a:buAutoNum type="arabicParenR"/>
            </a:pPr>
            <a:r>
              <a:rPr lang="en"/>
              <a:t>writing command register.</a:t>
            </a:r>
            <a:endParaRPr/>
          </a:p>
          <a:p>
            <a:pPr indent="-311150" lvl="0" marL="457200" rtl="0" algn="l">
              <a:spcBef>
                <a:spcPts val="0"/>
              </a:spcBef>
              <a:spcAft>
                <a:spcPts val="0"/>
              </a:spcAft>
              <a:buSzPts val="1300"/>
              <a:buAutoNum type="arabicParenR"/>
            </a:pPr>
            <a:r>
              <a:rPr lang="en"/>
              <a:t>Reading the value of data0 register for </a:t>
            </a:r>
            <a:r>
              <a:rPr lang="en"/>
              <a:t>showing</a:t>
            </a:r>
            <a:r>
              <a:rPr lang="en"/>
              <a:t> on terminal(this is done by translation of command register into sw instruction by dm_mem module. Sw instruction will write value of ra into data0).</a:t>
            </a:r>
            <a:endParaRPr/>
          </a:p>
        </p:txBody>
      </p:sp>
      <p:pic>
        <p:nvPicPr>
          <p:cNvPr id="371" name="Google Shape;371;p52"/>
          <p:cNvPicPr preferRelativeResize="0"/>
          <p:nvPr/>
        </p:nvPicPr>
        <p:blipFill>
          <a:blip r:embed="rId3">
            <a:alphaModFix/>
          </a:blip>
          <a:stretch>
            <a:fillRect/>
          </a:stretch>
        </p:blipFill>
        <p:spPr>
          <a:xfrm>
            <a:off x="1085850" y="1969200"/>
            <a:ext cx="7239000" cy="540800"/>
          </a:xfrm>
          <a:prstGeom prst="rect">
            <a:avLst/>
          </a:prstGeom>
          <a:noFill/>
          <a:ln>
            <a:noFill/>
          </a:ln>
        </p:spPr>
      </p:pic>
      <p:graphicFrame>
        <p:nvGraphicFramePr>
          <p:cNvPr id="372" name="Google Shape;372;p52"/>
          <p:cNvGraphicFramePr/>
          <p:nvPr/>
        </p:nvGraphicFramePr>
        <p:xfrm>
          <a:off x="1085850" y="2510000"/>
          <a:ext cx="3000000" cy="3000000"/>
        </p:xfrm>
        <a:graphic>
          <a:graphicData uri="http://schemas.openxmlformats.org/drawingml/2006/table">
            <a:tbl>
              <a:tblPr>
                <a:noFill/>
                <a:tableStyleId>{18C68C61-8690-4CAB-ACC6-2A47FDA9E957}</a:tableStyleId>
              </a:tblPr>
              <a:tblGrid>
                <a:gridCol w="810925"/>
                <a:gridCol w="410825"/>
                <a:gridCol w="835000"/>
                <a:gridCol w="1519100"/>
                <a:gridCol w="922775"/>
                <a:gridCol w="810925"/>
                <a:gridCol w="596650"/>
                <a:gridCol w="1332750"/>
              </a:tblGrid>
              <a:tr h="396200">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0x1001</a:t>
                      </a:r>
                      <a:endParaRPr/>
                    </a:p>
                  </a:txBody>
                  <a:tcPr marT="91425" marB="91425" marR="91425" marL="9142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3"/>
          <p:cNvSpPr txBox="1"/>
          <p:nvPr>
            <p:ph idx="1" type="body"/>
          </p:nvPr>
        </p:nvSpPr>
        <p:spPr>
          <a:xfrm>
            <a:off x="819150" y="724425"/>
            <a:ext cx="7505700" cy="371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Info reg:</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This command will print value of all the registers including PC(through DPC).</a:t>
            </a:r>
            <a:endParaRPr/>
          </a:p>
          <a:p>
            <a:pPr indent="0" lvl="0" marL="0" rtl="0" algn="l">
              <a:spcBef>
                <a:spcPts val="1200"/>
              </a:spcBef>
              <a:spcAft>
                <a:spcPts val="0"/>
              </a:spcAft>
              <a:buNone/>
            </a:pPr>
            <a:r>
              <a:rPr lang="en"/>
              <a:t>aarpostincrement = 1 indicates that the address of register will be updated every time after reading one register value successfully. This process will continue until reading the value of PC.</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78" name="Google Shape;378;p53"/>
          <p:cNvPicPr preferRelativeResize="0"/>
          <p:nvPr/>
        </p:nvPicPr>
        <p:blipFill>
          <a:blip r:embed="rId3">
            <a:alphaModFix/>
          </a:blip>
          <a:stretch>
            <a:fillRect/>
          </a:stretch>
        </p:blipFill>
        <p:spPr>
          <a:xfrm>
            <a:off x="1085850" y="1148175"/>
            <a:ext cx="7239000" cy="540800"/>
          </a:xfrm>
          <a:prstGeom prst="rect">
            <a:avLst/>
          </a:prstGeom>
          <a:noFill/>
          <a:ln>
            <a:noFill/>
          </a:ln>
        </p:spPr>
      </p:pic>
      <p:graphicFrame>
        <p:nvGraphicFramePr>
          <p:cNvPr id="379" name="Google Shape;379;p53"/>
          <p:cNvGraphicFramePr/>
          <p:nvPr/>
        </p:nvGraphicFramePr>
        <p:xfrm>
          <a:off x="1085850" y="1688975"/>
          <a:ext cx="3000000" cy="3000000"/>
        </p:xfrm>
        <a:graphic>
          <a:graphicData uri="http://schemas.openxmlformats.org/drawingml/2006/table">
            <a:tbl>
              <a:tblPr>
                <a:noFill/>
                <a:tableStyleId>{18C68C61-8690-4CAB-ACC6-2A47FDA9E957}</a:tableStyleId>
              </a:tblPr>
              <a:tblGrid>
                <a:gridCol w="810925"/>
                <a:gridCol w="410825"/>
                <a:gridCol w="835000"/>
                <a:gridCol w="1519100"/>
                <a:gridCol w="922775"/>
                <a:gridCol w="810925"/>
                <a:gridCol w="596650"/>
                <a:gridCol w="1332750"/>
              </a:tblGrid>
              <a:tr h="396200">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0x1000</a:t>
                      </a:r>
                      <a:endParaRPr/>
                    </a:p>
                  </a:txBody>
                  <a:tcPr marT="91425" marB="91425" marR="91425" marL="91425"/>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4"/>
          <p:cNvSpPr txBox="1"/>
          <p:nvPr>
            <p:ph idx="1" type="body"/>
          </p:nvPr>
        </p:nvSpPr>
        <p:spPr>
          <a:xfrm>
            <a:off x="819150" y="724425"/>
            <a:ext cx="7505700" cy="3714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Set $ra = 4</a:t>
            </a:r>
            <a:endParaRPr/>
          </a:p>
          <a:p>
            <a:pPr indent="0" lvl="0" marL="0" rtl="0" algn="l">
              <a:spcBef>
                <a:spcPts val="1200"/>
              </a:spcBef>
              <a:spcAft>
                <a:spcPts val="0"/>
              </a:spcAft>
              <a:buNone/>
            </a:pPr>
            <a:r>
              <a:rPr lang="en"/>
              <a:t>This is write register command.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This command will execute as following.</a:t>
            </a:r>
            <a:endParaRPr/>
          </a:p>
          <a:p>
            <a:pPr indent="-311150" lvl="0" marL="457200" rtl="0" algn="l">
              <a:spcBef>
                <a:spcPts val="1200"/>
              </a:spcBef>
              <a:spcAft>
                <a:spcPts val="0"/>
              </a:spcAft>
              <a:buSzPts val="1300"/>
              <a:buAutoNum type="arabicParenR"/>
            </a:pPr>
            <a:r>
              <a:rPr lang="en"/>
              <a:t>Write 4 to data0 </a:t>
            </a:r>
            <a:r>
              <a:rPr lang="en"/>
              <a:t>register.</a:t>
            </a:r>
            <a:endParaRPr/>
          </a:p>
          <a:p>
            <a:pPr indent="-311150" lvl="0" marL="457200" rtl="0" algn="l">
              <a:spcBef>
                <a:spcPts val="0"/>
              </a:spcBef>
              <a:spcAft>
                <a:spcPts val="0"/>
              </a:spcAft>
              <a:buSzPts val="1300"/>
              <a:buAutoNum type="arabicParenR"/>
            </a:pPr>
            <a:r>
              <a:rPr lang="en"/>
              <a:t>Write abstract command into command register.</a:t>
            </a:r>
            <a:endParaRPr/>
          </a:p>
          <a:p>
            <a:pPr indent="-311150" lvl="0" marL="457200" rtl="0" algn="l">
              <a:spcBef>
                <a:spcPts val="0"/>
              </a:spcBef>
              <a:spcAft>
                <a:spcPts val="0"/>
              </a:spcAft>
              <a:buSzPts val="1300"/>
              <a:buAutoNum type="arabicParenR"/>
            </a:pPr>
            <a:r>
              <a:rPr lang="en"/>
              <a:t>Translate the command register into lw instruction(source address will be the address of data0 register).</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pic>
        <p:nvPicPr>
          <p:cNvPr id="385" name="Google Shape;385;p54"/>
          <p:cNvPicPr preferRelativeResize="0"/>
          <p:nvPr/>
        </p:nvPicPr>
        <p:blipFill>
          <a:blip r:embed="rId3">
            <a:alphaModFix/>
          </a:blip>
          <a:stretch>
            <a:fillRect/>
          </a:stretch>
        </p:blipFill>
        <p:spPr>
          <a:xfrm>
            <a:off x="1085850" y="1512000"/>
            <a:ext cx="7239000" cy="540800"/>
          </a:xfrm>
          <a:prstGeom prst="rect">
            <a:avLst/>
          </a:prstGeom>
          <a:noFill/>
          <a:ln>
            <a:noFill/>
          </a:ln>
        </p:spPr>
      </p:pic>
      <p:graphicFrame>
        <p:nvGraphicFramePr>
          <p:cNvPr id="386" name="Google Shape;386;p54"/>
          <p:cNvGraphicFramePr/>
          <p:nvPr/>
        </p:nvGraphicFramePr>
        <p:xfrm>
          <a:off x="1085850" y="2052800"/>
          <a:ext cx="3000000" cy="3000000"/>
        </p:xfrm>
        <a:graphic>
          <a:graphicData uri="http://schemas.openxmlformats.org/drawingml/2006/table">
            <a:tbl>
              <a:tblPr>
                <a:noFill/>
                <a:tableStyleId>{18C68C61-8690-4CAB-ACC6-2A47FDA9E957}</a:tableStyleId>
              </a:tblPr>
              <a:tblGrid>
                <a:gridCol w="810925"/>
                <a:gridCol w="410825"/>
                <a:gridCol w="835000"/>
                <a:gridCol w="1519100"/>
                <a:gridCol w="922775"/>
                <a:gridCol w="810925"/>
                <a:gridCol w="596650"/>
                <a:gridCol w="1332750"/>
              </a:tblGrid>
              <a:tr h="396200">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0x1001</a:t>
                      </a:r>
                      <a:endParaRPr/>
                    </a:p>
                  </a:txBody>
                  <a:tcPr marT="91425" marB="91425" marR="91425" marL="91425"/>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5"/>
          <p:cNvSpPr txBox="1"/>
          <p:nvPr>
            <p:ph idx="1" type="body"/>
          </p:nvPr>
        </p:nvSpPr>
        <p:spPr>
          <a:xfrm>
            <a:off x="819150" y="869325"/>
            <a:ext cx="7505700" cy="3569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Set $ra += 4:</a:t>
            </a:r>
            <a:endParaRPr/>
          </a:p>
          <a:p>
            <a:pPr indent="0" lvl="0" marL="0" rtl="0" algn="l">
              <a:spcBef>
                <a:spcPts val="1200"/>
              </a:spcBef>
              <a:spcAft>
                <a:spcPts val="0"/>
              </a:spcAft>
              <a:buNone/>
            </a:pPr>
            <a:r>
              <a:rPr lang="en"/>
              <a:t>This </a:t>
            </a:r>
            <a:r>
              <a:rPr lang="en"/>
              <a:t>command will add 4 into the current value of ra.</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This command will execute in following manner.</a:t>
            </a:r>
            <a:endParaRPr/>
          </a:p>
          <a:p>
            <a:pPr indent="-304958" lvl="0" marL="457200" rtl="0" algn="l">
              <a:spcBef>
                <a:spcPts val="1200"/>
              </a:spcBef>
              <a:spcAft>
                <a:spcPts val="0"/>
              </a:spcAft>
              <a:buSzPct val="100000"/>
              <a:buAutoNum type="arabicParenR"/>
            </a:pPr>
            <a:r>
              <a:rPr lang="en"/>
              <a:t>Write 4 into data0 register.</a:t>
            </a:r>
            <a:endParaRPr/>
          </a:p>
          <a:p>
            <a:pPr indent="-304958" lvl="0" marL="457200" rtl="0" algn="l">
              <a:spcBef>
                <a:spcPts val="0"/>
              </a:spcBef>
              <a:spcAft>
                <a:spcPts val="0"/>
              </a:spcAft>
              <a:buSzPct val="100000"/>
              <a:buAutoNum type="arabicParenR"/>
            </a:pPr>
            <a:r>
              <a:rPr lang="en"/>
              <a:t>Write command register.</a:t>
            </a:r>
            <a:endParaRPr/>
          </a:p>
          <a:p>
            <a:pPr indent="-304958" lvl="0" marL="457200" rtl="0" algn="l">
              <a:spcBef>
                <a:spcPts val="0"/>
              </a:spcBef>
              <a:spcAft>
                <a:spcPts val="0"/>
              </a:spcAft>
              <a:buSzPct val="100000"/>
              <a:buAutoNum type="arabicParenR"/>
            </a:pPr>
            <a:r>
              <a:rPr lang="en"/>
              <a:t>Execute a lw instruction to shift the value 4 from data0 to a GPR.</a:t>
            </a:r>
            <a:endParaRPr/>
          </a:p>
          <a:p>
            <a:pPr indent="-304958" lvl="0" marL="457200" rtl="0" algn="l">
              <a:spcBef>
                <a:spcPts val="0"/>
              </a:spcBef>
              <a:spcAft>
                <a:spcPts val="0"/>
              </a:spcAft>
              <a:buSzPct val="100000"/>
              <a:buAutoNum type="arabicParenR"/>
            </a:pPr>
            <a:r>
              <a:rPr lang="en"/>
              <a:t>Execute an add command to add the value of ra and GPR(which holds the value 4).</a:t>
            </a:r>
            <a:endParaRPr/>
          </a:p>
          <a:p>
            <a:pPr indent="-304958" lvl="0" marL="457200" rtl="0" algn="l">
              <a:spcBef>
                <a:spcPts val="0"/>
              </a:spcBef>
              <a:spcAft>
                <a:spcPts val="0"/>
              </a:spcAft>
              <a:buSzPct val="100000"/>
              <a:buAutoNum type="arabicParenR"/>
            </a:pPr>
            <a:r>
              <a:rPr lang="en"/>
              <a:t>Execute sw instruction to store the result into data0 register.</a:t>
            </a:r>
            <a:endParaRPr/>
          </a:p>
          <a:p>
            <a:pPr indent="-304958" lvl="0" marL="457200" rtl="0" algn="l">
              <a:spcBef>
                <a:spcPts val="0"/>
              </a:spcBef>
              <a:spcAft>
                <a:spcPts val="0"/>
              </a:spcAft>
              <a:buSzPct val="100000"/>
              <a:buAutoNum type="arabicParenR"/>
            </a:pPr>
            <a:r>
              <a:rPr lang="en"/>
              <a:t>Execute lw instruction to write the updated value into ra.</a:t>
            </a:r>
            <a:endParaRPr/>
          </a:p>
          <a:p>
            <a:pPr indent="0" lvl="0" marL="0" rtl="0" algn="l">
              <a:spcBef>
                <a:spcPts val="1200"/>
              </a:spcBef>
              <a:spcAft>
                <a:spcPts val="1200"/>
              </a:spcAft>
              <a:buNone/>
            </a:pPr>
            <a:r>
              <a:t/>
            </a:r>
            <a:endParaRPr/>
          </a:p>
        </p:txBody>
      </p:sp>
      <p:pic>
        <p:nvPicPr>
          <p:cNvPr id="392" name="Google Shape;392;p55"/>
          <p:cNvPicPr preferRelativeResize="0"/>
          <p:nvPr/>
        </p:nvPicPr>
        <p:blipFill>
          <a:blip r:embed="rId3">
            <a:alphaModFix/>
          </a:blip>
          <a:stretch>
            <a:fillRect/>
          </a:stretch>
        </p:blipFill>
        <p:spPr>
          <a:xfrm>
            <a:off x="1085850" y="1664400"/>
            <a:ext cx="7239000" cy="540800"/>
          </a:xfrm>
          <a:prstGeom prst="rect">
            <a:avLst/>
          </a:prstGeom>
          <a:noFill/>
          <a:ln>
            <a:noFill/>
          </a:ln>
        </p:spPr>
      </p:pic>
      <p:graphicFrame>
        <p:nvGraphicFramePr>
          <p:cNvPr id="393" name="Google Shape;393;p55"/>
          <p:cNvGraphicFramePr/>
          <p:nvPr/>
        </p:nvGraphicFramePr>
        <p:xfrm>
          <a:off x="1085850" y="2205200"/>
          <a:ext cx="3000000" cy="3000000"/>
        </p:xfrm>
        <a:graphic>
          <a:graphicData uri="http://schemas.openxmlformats.org/drawingml/2006/table">
            <a:tbl>
              <a:tblPr>
                <a:noFill/>
                <a:tableStyleId>{18C68C61-8690-4CAB-ACC6-2A47FDA9E957}</a:tableStyleId>
              </a:tblPr>
              <a:tblGrid>
                <a:gridCol w="810925"/>
                <a:gridCol w="410825"/>
                <a:gridCol w="835000"/>
                <a:gridCol w="1519100"/>
                <a:gridCol w="922775"/>
                <a:gridCol w="810925"/>
                <a:gridCol w="596650"/>
                <a:gridCol w="1332750"/>
              </a:tblGrid>
              <a:tr h="396200">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0x1001</a:t>
                      </a:r>
                      <a:endParaRPr/>
                    </a:p>
                  </a:txBody>
                  <a:tcPr marT="91425" marB="91425" marR="91425" marL="91425"/>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99" name="Google Shape;399;p5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arenR"/>
            </a:pPr>
            <a:r>
              <a:rPr lang="en" u="sng">
                <a:solidFill>
                  <a:schemeClr val="hlink"/>
                </a:solidFill>
                <a:hlinkClick r:id="rId3"/>
              </a:rPr>
              <a:t>https://gist.github.com/brabect1/a39c5470b4cf49524919bfb3e3f20a5c</a:t>
            </a:r>
            <a:endParaRPr/>
          </a:p>
          <a:p>
            <a:pPr indent="-311150" lvl="0" marL="457200" rtl="0" algn="l">
              <a:spcBef>
                <a:spcPts val="0"/>
              </a:spcBef>
              <a:spcAft>
                <a:spcPts val="0"/>
              </a:spcAft>
              <a:buSzPts val="1300"/>
              <a:buAutoNum type="arabicParenR"/>
            </a:pPr>
            <a:r>
              <a:rPr lang="en" u="sng">
                <a:solidFill>
                  <a:schemeClr val="hlink"/>
                </a:solidFill>
                <a:hlinkClick r:id="rId4"/>
              </a:rPr>
              <a:t>https://github.com/pulp-platform/riscv-dbg/blob/master/doc/debug-system.md</a:t>
            </a:r>
            <a:endParaRPr/>
          </a:p>
          <a:p>
            <a:pPr indent="-311150" lvl="0" marL="457200" rtl="0" algn="l">
              <a:spcBef>
                <a:spcPts val="0"/>
              </a:spcBef>
              <a:spcAft>
                <a:spcPts val="0"/>
              </a:spcAft>
              <a:buSzPts val="1300"/>
              <a:buAutoNum type="arabicParenR"/>
            </a:pPr>
            <a:r>
              <a:rPr lang="en" u="sng">
                <a:solidFill>
                  <a:schemeClr val="hlink"/>
                </a:solidFill>
                <a:hlinkClick r:id="rId5"/>
              </a:rPr>
              <a:t>https://riscv.org/wp-content/uploads/2019/03/riscv-debug-release.pdf</a:t>
            </a:r>
            <a:endParaRPr/>
          </a:p>
          <a:p>
            <a:pPr indent="-311150" lvl="0" marL="457200" rtl="0" algn="l">
              <a:spcBef>
                <a:spcPts val="0"/>
              </a:spcBef>
              <a:spcAft>
                <a:spcPts val="0"/>
              </a:spcAft>
              <a:buSzPts val="1300"/>
              <a:buAutoNum type="arabicParenR"/>
            </a:pPr>
            <a:r>
              <a:rPr lang="en"/>
              <a:t>https://www.programmersought.com/article/18815024316/</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Debug Module Features</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Give necessary information about hart implementation to debugger.</a:t>
            </a:r>
            <a:endParaRPr/>
          </a:p>
          <a:p>
            <a:pPr indent="-311150" lvl="0" marL="457200" rtl="0" algn="l">
              <a:spcBef>
                <a:spcPts val="0"/>
              </a:spcBef>
              <a:spcAft>
                <a:spcPts val="0"/>
              </a:spcAft>
              <a:buSzPts val="1300"/>
              <a:buChar char="➢"/>
            </a:pPr>
            <a:r>
              <a:rPr lang="en"/>
              <a:t>Halt and resume any hart.</a:t>
            </a:r>
            <a:endParaRPr/>
          </a:p>
          <a:p>
            <a:pPr indent="-311150" lvl="0" marL="457200" rtl="0" algn="l">
              <a:spcBef>
                <a:spcPts val="0"/>
              </a:spcBef>
              <a:spcAft>
                <a:spcPts val="0"/>
              </a:spcAft>
              <a:buSzPts val="1300"/>
              <a:buChar char="➢"/>
            </a:pPr>
            <a:r>
              <a:rPr lang="en"/>
              <a:t>Provides abstract read write commands on halted hart.</a:t>
            </a:r>
            <a:endParaRPr/>
          </a:p>
          <a:p>
            <a:pPr indent="-311150" lvl="0" marL="457200" rtl="0" algn="l">
              <a:spcBef>
                <a:spcPts val="0"/>
              </a:spcBef>
              <a:spcAft>
                <a:spcPts val="0"/>
              </a:spcAft>
              <a:buSzPts val="1300"/>
              <a:buChar char="➢"/>
            </a:pPr>
            <a:r>
              <a:rPr lang="en"/>
              <a:t>Controls reset signal to debug hart from very 1st instruction.</a:t>
            </a:r>
            <a:endParaRPr/>
          </a:p>
          <a:p>
            <a:pPr indent="-311150" lvl="0" marL="457200" rtl="0" algn="l">
              <a:spcBef>
                <a:spcPts val="0"/>
              </a:spcBef>
              <a:spcAft>
                <a:spcPts val="0"/>
              </a:spcAft>
              <a:buSzPts val="1300"/>
              <a:buChar char="➢"/>
            </a:pPr>
            <a:r>
              <a:rPr lang="en"/>
              <a:t>Provide program buffer for executing arbitrary instructions.</a:t>
            </a:r>
            <a:endParaRPr/>
          </a:p>
          <a:p>
            <a:pPr indent="-311150" lvl="0" marL="457200" rtl="0" algn="l">
              <a:spcBef>
                <a:spcPts val="0"/>
              </a:spcBef>
              <a:spcAft>
                <a:spcPts val="0"/>
              </a:spcAft>
              <a:buSzPts val="1300"/>
              <a:buChar char="➢"/>
            </a:pPr>
            <a:r>
              <a:rPr lang="en"/>
              <a:t>Provide system bus access.</a:t>
            </a:r>
            <a:endParaRPr/>
          </a:p>
          <a:p>
            <a:pPr indent="-311150" lvl="0" marL="457200" rtl="0" algn="l">
              <a:spcBef>
                <a:spcPts val="0"/>
              </a:spcBef>
              <a:spcAft>
                <a:spcPts val="0"/>
              </a:spcAft>
              <a:buSzPts val="1300"/>
              <a:buChar char="➢"/>
            </a:pPr>
            <a:r>
              <a:rPr lang="en"/>
              <a:t>Debug upto 2^20 harts.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DMI</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DMI is debug bus master.</a:t>
            </a:r>
            <a:endParaRPr/>
          </a:p>
          <a:p>
            <a:pPr indent="-311150" lvl="0" marL="457200" rtl="0" algn="l">
              <a:spcBef>
                <a:spcPts val="0"/>
              </a:spcBef>
              <a:spcAft>
                <a:spcPts val="0"/>
              </a:spcAft>
              <a:buSzPts val="1300"/>
              <a:buChar char="➢"/>
            </a:pPr>
            <a:r>
              <a:rPr lang="en"/>
              <a:t>Supports read write operations.</a:t>
            </a:r>
            <a:endParaRPr/>
          </a:p>
          <a:p>
            <a:pPr indent="-311150" lvl="0" marL="457200" rtl="0" algn="l">
              <a:spcBef>
                <a:spcPts val="0"/>
              </a:spcBef>
              <a:spcAft>
                <a:spcPts val="0"/>
              </a:spcAft>
              <a:buSzPts val="1300"/>
              <a:buChar char="➢"/>
            </a:pPr>
            <a:r>
              <a:rPr lang="en"/>
              <a:t>It uses 7 to 32 bits for addressing.</a:t>
            </a:r>
            <a:endParaRPr/>
          </a:p>
          <a:p>
            <a:pPr indent="-311150" lvl="0" marL="457200" rtl="0" algn="l">
              <a:spcBef>
                <a:spcPts val="0"/>
              </a:spcBef>
              <a:spcAft>
                <a:spcPts val="0"/>
              </a:spcAft>
              <a:buSzPts val="1300"/>
              <a:buChar char="➢"/>
            </a:pPr>
            <a:r>
              <a:rPr lang="en"/>
              <a:t>If multiple debug modules are present then address of next DM is given by nextdm register.</a:t>
            </a:r>
            <a:endParaRPr/>
          </a:p>
        </p:txBody>
      </p:sp>
      <p:pic>
        <p:nvPicPr>
          <p:cNvPr id="160" name="Google Shape;160;p18"/>
          <p:cNvPicPr preferRelativeResize="0"/>
          <p:nvPr/>
        </p:nvPicPr>
        <p:blipFill>
          <a:blip r:embed="rId3">
            <a:alphaModFix/>
          </a:blip>
          <a:stretch>
            <a:fillRect/>
          </a:stretch>
        </p:blipFill>
        <p:spPr>
          <a:xfrm>
            <a:off x="1721100" y="3095200"/>
            <a:ext cx="5534025" cy="1562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388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DMI timing diagram.</a:t>
            </a:r>
            <a:endParaRPr/>
          </a:p>
        </p:txBody>
      </p:sp>
      <p:pic>
        <p:nvPicPr>
          <p:cNvPr id="166" name="Google Shape;166;p19"/>
          <p:cNvPicPr preferRelativeResize="0"/>
          <p:nvPr/>
        </p:nvPicPr>
        <p:blipFill>
          <a:blip r:embed="rId3">
            <a:alphaModFix/>
          </a:blip>
          <a:stretch>
            <a:fillRect/>
          </a:stretch>
        </p:blipFill>
        <p:spPr>
          <a:xfrm>
            <a:off x="93900" y="1343000"/>
            <a:ext cx="8763000" cy="2788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Reset control</a:t>
            </a:r>
            <a:endParaRPr/>
          </a:p>
        </p:txBody>
      </p:sp>
      <p:sp>
        <p:nvSpPr>
          <p:cNvPr id="172" name="Google Shape;172;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Reset all harts.</a:t>
            </a:r>
            <a:endParaRPr/>
          </a:p>
          <a:p>
            <a:pPr indent="-311150" lvl="0" marL="457200" rtl="0" algn="l">
              <a:spcBef>
                <a:spcPts val="0"/>
              </a:spcBef>
              <a:spcAft>
                <a:spcPts val="0"/>
              </a:spcAft>
              <a:buSzPts val="1300"/>
              <a:buChar char="➢"/>
            </a:pPr>
            <a:r>
              <a:rPr lang="en"/>
              <a:t>Reset selected harts.</a:t>
            </a:r>
            <a:endParaRPr/>
          </a:p>
          <a:p>
            <a:pPr indent="-311150" lvl="0" marL="457200" rtl="0" algn="l">
              <a:spcBef>
                <a:spcPts val="0"/>
              </a:spcBef>
              <a:spcAft>
                <a:spcPts val="0"/>
              </a:spcAft>
              <a:buSzPts val="1300"/>
              <a:buChar char="➢"/>
            </a:pPr>
            <a:r>
              <a:rPr lang="en"/>
              <a:t>DM and DTM can be reset on power-up and when dmactive in dmcontrol is 0.</a:t>
            </a:r>
            <a:endParaRPr/>
          </a:p>
          <a:p>
            <a:pPr indent="-311150" lvl="0" marL="457200" rtl="0" algn="l">
              <a:spcBef>
                <a:spcPts val="0"/>
              </a:spcBef>
              <a:spcAft>
                <a:spcPts val="0"/>
              </a:spcAft>
              <a:buSzPts val="1300"/>
              <a:buChar char="➢"/>
            </a:pPr>
            <a:r>
              <a:rPr lang="en"/>
              <a:t>Controls a global reset (ndmreset).</a:t>
            </a:r>
            <a:endParaRPr/>
          </a:p>
          <a:p>
            <a:pPr indent="-311150" lvl="0" marL="457200" rtl="0" algn="l">
              <a:spcBef>
                <a:spcPts val="0"/>
              </a:spcBef>
              <a:spcAft>
                <a:spcPts val="0"/>
              </a:spcAft>
              <a:buSzPts val="1300"/>
              <a:buChar char="➢"/>
            </a:pPr>
            <a:r>
              <a:rPr lang="en"/>
              <a:t>Abstract commands can be executed during reset state.</a:t>
            </a:r>
            <a:endParaRPr/>
          </a:p>
          <a:p>
            <a:pPr indent="-311150" lvl="0" marL="457200" rtl="0" algn="l">
              <a:spcBef>
                <a:spcPts val="0"/>
              </a:spcBef>
              <a:spcAft>
                <a:spcPts val="0"/>
              </a:spcAft>
              <a:buSzPts val="1300"/>
              <a:buChar char="➢"/>
            </a:pPr>
            <a:r>
              <a:rPr lang="en"/>
              <a:t>Only supported operation during ndmreset or any system reset is accessing dmcontrol.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Hart states</a:t>
            </a:r>
            <a:endParaRPr/>
          </a:p>
        </p:txBody>
      </p:sp>
      <p:sp>
        <p:nvSpPr>
          <p:cNvPr id="178" name="Google Shape;178;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21"/>
          <p:cNvPicPr preferRelativeResize="0"/>
          <p:nvPr/>
        </p:nvPicPr>
        <p:blipFill>
          <a:blip r:embed="rId3">
            <a:alphaModFix/>
          </a:blip>
          <a:stretch>
            <a:fillRect/>
          </a:stretch>
        </p:blipFill>
        <p:spPr>
          <a:xfrm>
            <a:off x="1917850" y="1971700"/>
            <a:ext cx="5010150" cy="2486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