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364" r:id="rId2"/>
    <p:sldId id="365"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fen Rochel" initials="SR" lastIdx="13" clrIdx="0">
    <p:extLst>
      <p:ext uri="{19B8F6BF-5375-455C-9EA6-DF929625EA0E}">
        <p15:presenceInfo xmlns:p15="http://schemas.microsoft.com/office/powerpoint/2012/main" userId="Steffen Roch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5A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06" autoAdjust="0"/>
    <p:restoredTop sz="90944" autoAdjust="0"/>
  </p:normalViewPr>
  <p:slideViewPr>
    <p:cSldViewPr snapToGrid="0">
      <p:cViewPr varScale="1">
        <p:scale>
          <a:sx n="119" d="100"/>
          <a:sy n="119" d="100"/>
        </p:scale>
        <p:origin x="1216"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49A95-4837-4C46-99D1-0D4A131B7EB6}" type="datetimeFigureOut">
              <a:rPr lang="en-US" smtClean="0"/>
              <a:t>10/24/19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3ED36-274F-43BF-A042-C857500FBB88}" type="slidenum">
              <a:rPr lang="en-US" smtClean="0"/>
              <a:t>‹#›</a:t>
            </a:fld>
            <a:endParaRPr lang="en-US"/>
          </a:p>
        </p:txBody>
      </p:sp>
    </p:spTree>
    <p:extLst>
      <p:ext uri="{BB962C8B-B14F-4D97-AF65-F5344CB8AC3E}">
        <p14:creationId xmlns:p14="http://schemas.microsoft.com/office/powerpoint/2010/main" val="2636370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Amazon Ember Regular" charset="0"/>
                <a:ea typeface="+mn-ea"/>
                <a:cs typeface="+mn-cs"/>
              </a:rPr>
              <a:t>Thank you for attending our half day tutorial of everything you need to know to reproduce State of the art deep learning models. In this tutorial we will cover every tiny bits of the reproduction, from the underlying deep learning framework, to various computer vision tasks, datasets and algorithms, and most importantly, some pitfalls to avoid, so you can reproduce the result at home smoothly.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a:t>Amazon Confidential</a:t>
            </a:r>
          </a:p>
        </p:txBody>
      </p:sp>
    </p:spTree>
    <p:extLst>
      <p:ext uri="{BB962C8B-B14F-4D97-AF65-F5344CB8AC3E}">
        <p14:creationId xmlns:p14="http://schemas.microsoft.com/office/powerpoint/2010/main" val="815678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Amazon Ember Regular" charset="0"/>
                <a:ea typeface="+mn-ea"/>
                <a:cs typeface="+mn-cs"/>
              </a:rPr>
              <a:t>Please check out the agenda listed. This is going to be tight for the amount of contents but always feel free to interrupt us if you have any questions.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a:t>Amazon Confidential</a:t>
            </a:r>
          </a:p>
        </p:txBody>
      </p:sp>
    </p:spTree>
    <p:extLst>
      <p:ext uri="{BB962C8B-B14F-4D97-AF65-F5344CB8AC3E}">
        <p14:creationId xmlns:p14="http://schemas.microsoft.com/office/powerpoint/2010/main" val="133026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8B84DE0-4CB4-4D4A-B0A3-6F643C369697}"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158372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B84DE0-4CB4-4D4A-B0A3-6F643C369697}"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148952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B84DE0-4CB4-4D4A-B0A3-6F643C369697}"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377018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a:ext>
            </a:extLst>
          </a:blip>
          <a:srcRect l="540" t="265" r="1" b="-1674"/>
          <a:stretch/>
        </p:blipFill>
        <p:spPr>
          <a:xfrm>
            <a:off x="0" y="1"/>
            <a:ext cx="12192000" cy="6990316"/>
          </a:xfrm>
          <a:prstGeom prst="rect">
            <a:avLst/>
          </a:prstGeom>
        </p:spPr>
      </p:pic>
      <p:sp>
        <p:nvSpPr>
          <p:cNvPr id="6" name="Text Placeholder 11"/>
          <p:cNvSpPr>
            <a:spLocks noGrp="1"/>
          </p:cNvSpPr>
          <p:nvPr>
            <p:ph type="body" sz="quarter" idx="10" hasCustomPrompt="1"/>
          </p:nvPr>
        </p:nvSpPr>
        <p:spPr>
          <a:xfrm>
            <a:off x="650532" y="5274697"/>
            <a:ext cx="4910667" cy="577849"/>
          </a:xfrm>
        </p:spPr>
        <p:txBody>
          <a:bodyPr>
            <a:normAutofit/>
          </a:bodyPr>
          <a:lstStyle>
            <a:lvl1pPr marL="0" indent="0" algn="l">
              <a:buNone/>
              <a:defRPr sz="2133"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650532" y="5782697"/>
            <a:ext cx="4910667" cy="493184"/>
          </a:xfrm>
        </p:spPr>
        <p:txBody>
          <a:bodyPr>
            <a:normAutofit/>
          </a:bodyPr>
          <a:lstStyle>
            <a:lvl1pPr marL="0" indent="0" algn="l">
              <a:buNone/>
              <a:defRPr sz="2133"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650532" y="2544305"/>
            <a:ext cx="9766651" cy="992716"/>
          </a:xfrm>
        </p:spPr>
        <p:txBody>
          <a:bodyPr>
            <a:noAutofit/>
          </a:bodyPr>
          <a:lstStyle>
            <a:lvl1pPr marL="0" indent="0" algn="l">
              <a:buNone/>
              <a:defRPr sz="5333" b="1" baseline="0"/>
            </a:lvl1pPr>
          </a:lstStyle>
          <a:p>
            <a:pPr lvl="0"/>
            <a:r>
              <a:rPr lang="en-US" dirty="0"/>
              <a:t>Click to edit Master title style</a:t>
            </a:r>
          </a:p>
        </p:txBody>
      </p:sp>
      <p:sp>
        <p:nvSpPr>
          <p:cNvPr id="12" name="Text Placeholder 11"/>
          <p:cNvSpPr>
            <a:spLocks noGrp="1"/>
          </p:cNvSpPr>
          <p:nvPr>
            <p:ph type="body" sz="quarter" idx="13"/>
          </p:nvPr>
        </p:nvSpPr>
        <p:spPr>
          <a:xfrm>
            <a:off x="650532" y="3544768"/>
            <a:ext cx="8055443" cy="650465"/>
          </a:xfrm>
        </p:spPr>
        <p:txBody>
          <a:bodyPr/>
          <a:lstStyle>
            <a:lvl1pPr marL="0" indent="0" algn="l">
              <a:buNone/>
              <a:defRPr/>
            </a:lvl1pPr>
          </a:lstStyle>
          <a:p>
            <a:pPr lvl="0"/>
            <a:r>
              <a:rPr lang="en-US" dirty="0"/>
              <a:t>Click to edit Master text styles</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2849" y="582741"/>
            <a:ext cx="1305859" cy="780705"/>
          </a:xfrm>
          <a:prstGeom prst="rect">
            <a:avLst/>
          </a:prstGeom>
        </p:spPr>
      </p:pic>
    </p:spTree>
    <p:extLst>
      <p:ext uri="{BB962C8B-B14F-4D97-AF65-F5344CB8AC3E}">
        <p14:creationId xmlns:p14="http://schemas.microsoft.com/office/powerpoint/2010/main" val="139942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AA2905-B0D7-4690-9884-C3E29536B819}"/>
              </a:ext>
            </a:extLst>
          </p:cNvPr>
          <p:cNvPicPr>
            <a:picLocks noChangeAspect="1"/>
          </p:cNvPicPr>
          <p:nvPr userDrawn="1"/>
        </p:nvPicPr>
        <p:blipFill>
          <a:blip r:embed="rId2"/>
          <a:stretch>
            <a:fillRect/>
          </a:stretch>
        </p:blipFill>
        <p:spPr>
          <a:xfrm>
            <a:off x="0" y="0"/>
            <a:ext cx="12192000" cy="6855461"/>
          </a:xfrm>
          <a:prstGeom prst="rect">
            <a:avLst/>
          </a:prstGeom>
        </p:spPr>
      </p:pic>
      <p:sp>
        <p:nvSpPr>
          <p:cNvPr id="5" name="Rectangle 4">
            <a:extLst>
              <a:ext uri="{FF2B5EF4-FFF2-40B4-BE49-F238E27FC236}">
                <a16:creationId xmlns:a16="http://schemas.microsoft.com/office/drawing/2014/main" id="{B3E31985-5D7A-46EF-AEFE-3E3FD0DBD0C7}"/>
              </a:ext>
            </a:extLst>
          </p:cNvPr>
          <p:cNvSpPr/>
          <p:nvPr userDrawn="1"/>
        </p:nvSpPr>
        <p:spPr>
          <a:xfrm>
            <a:off x="0" y="0"/>
            <a:ext cx="12192000" cy="6855461"/>
          </a:xfrm>
          <a:prstGeom prst="rect">
            <a:avLst/>
          </a:prstGeom>
          <a:solidFill>
            <a:srgbClr val="00080C">
              <a:alpha val="6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 name="TextBox 5">
            <a:extLst>
              <a:ext uri="{FF2B5EF4-FFF2-40B4-BE49-F238E27FC236}">
                <a16:creationId xmlns:a16="http://schemas.microsoft.com/office/drawing/2014/main" id="{D87E824A-431F-48F5-9943-918589BD1505}"/>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933"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All rights reserved. </a:t>
            </a:r>
            <a:r>
              <a:rPr lang="en-US" sz="933" b="0" i="0" dirty="0">
                <a:solidFill>
                  <a:schemeClr val="bg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Trademark</a:t>
            </a:r>
            <a:endParaRPr lang="en-US" sz="933"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3B9B20BB-A2C2-4227-947A-83D033F08B8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801918" y="6275881"/>
            <a:ext cx="591151" cy="353419"/>
          </a:xfrm>
          <a:prstGeom prst="rect">
            <a:avLst/>
          </a:prstGeom>
        </p:spPr>
      </p:pic>
    </p:spTree>
    <p:extLst>
      <p:ext uri="{BB962C8B-B14F-4D97-AF65-F5344CB8AC3E}">
        <p14:creationId xmlns:p14="http://schemas.microsoft.com/office/powerpoint/2010/main" val="406432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an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p:nvPr>
        </p:nvSpPr>
        <p:spPr/>
        <p:txBody>
          <a:bodyPr lIns="182880" tIns="146304" rIns="182880" bIns="146304"/>
          <a:lstStyle/>
          <a:p>
            <a:r>
              <a:rPr lang="fr-FR"/>
              <a:t>Modifiez le style du titre</a:t>
            </a:r>
            <a:endParaRPr lang="en-US" dirty="0"/>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269241" y="1189179"/>
            <a:ext cx="11653521" cy="2047740"/>
          </a:xfrm>
          <a:prstGeom prst="rect">
            <a:avLst/>
          </a:prstGeom>
        </p:spPr>
        <p:txBody>
          <a:bodyPr vert="horz" wrap="square" lIns="182880" tIns="146304" rIns="182880" bIns="146304"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654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252701758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Promise">
    <p:bg>
      <p:bgPr>
        <a:solidFill>
          <a:schemeClr val="tx1"/>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EAB305B6-A83B-42E6-87AA-8399189A6FE5}"/>
              </a:ext>
            </a:extLst>
          </p:cNvPr>
          <p:cNvSpPr>
            <a:spLocks noGrp="1"/>
          </p:cNvSpPr>
          <p:nvPr>
            <p:ph type="pic" sz="quarter" idx="12" hasCustomPrompt="1"/>
          </p:nvPr>
        </p:nvSpPr>
        <p:spPr>
          <a:xfrm>
            <a:off x="6016625" y="-5292"/>
            <a:ext cx="6175375" cy="6863292"/>
          </a:xfrm>
          <a:custGeom>
            <a:avLst/>
            <a:gdLst>
              <a:gd name="connsiteX0" fmla="*/ 0 w 7399020"/>
              <a:gd name="connsiteY0" fmla="*/ 0 h 8229600"/>
              <a:gd name="connsiteX1" fmla="*/ 7399020 w 7399020"/>
              <a:gd name="connsiteY1" fmla="*/ 0 h 8229600"/>
              <a:gd name="connsiteX2" fmla="*/ 7399020 w 7399020"/>
              <a:gd name="connsiteY2" fmla="*/ 8229600 h 8229600"/>
              <a:gd name="connsiteX3" fmla="*/ 0 w 7399020"/>
              <a:gd name="connsiteY3" fmla="*/ 8229600 h 8229600"/>
              <a:gd name="connsiteX4" fmla="*/ 0 w 7399020"/>
              <a:gd name="connsiteY4" fmla="*/ 0 h 8229600"/>
              <a:gd name="connsiteX0" fmla="*/ 2730500 w 7399020"/>
              <a:gd name="connsiteY0" fmla="*/ 0 h 8235950"/>
              <a:gd name="connsiteX1" fmla="*/ 7399020 w 7399020"/>
              <a:gd name="connsiteY1" fmla="*/ 6350 h 8235950"/>
              <a:gd name="connsiteX2" fmla="*/ 7399020 w 7399020"/>
              <a:gd name="connsiteY2" fmla="*/ 8235950 h 8235950"/>
              <a:gd name="connsiteX3" fmla="*/ 0 w 7399020"/>
              <a:gd name="connsiteY3" fmla="*/ 8235950 h 8235950"/>
              <a:gd name="connsiteX4" fmla="*/ 2730500 w 7399020"/>
              <a:gd name="connsiteY4" fmla="*/ 0 h 8235950"/>
              <a:gd name="connsiteX0" fmla="*/ 2743180 w 7399020"/>
              <a:gd name="connsiteY0" fmla="*/ 0 h 8235950"/>
              <a:gd name="connsiteX1" fmla="*/ 7399020 w 7399020"/>
              <a:gd name="connsiteY1" fmla="*/ 6350 h 8235950"/>
              <a:gd name="connsiteX2" fmla="*/ 7399020 w 7399020"/>
              <a:gd name="connsiteY2" fmla="*/ 8235950 h 8235950"/>
              <a:gd name="connsiteX3" fmla="*/ 0 w 7399020"/>
              <a:gd name="connsiteY3" fmla="*/ 8235950 h 8235950"/>
              <a:gd name="connsiteX4" fmla="*/ 2743180 w 7399020"/>
              <a:gd name="connsiteY4" fmla="*/ 0 h 823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9020" h="8235950">
                <a:moveTo>
                  <a:pt x="2743180" y="0"/>
                </a:moveTo>
                <a:lnTo>
                  <a:pt x="7399020" y="6350"/>
                </a:lnTo>
                <a:lnTo>
                  <a:pt x="7399020" y="8235950"/>
                </a:lnTo>
                <a:lnTo>
                  <a:pt x="0" y="8235950"/>
                </a:lnTo>
                <a:lnTo>
                  <a:pt x="2743180" y="0"/>
                </a:lnTo>
                <a:close/>
              </a:path>
            </a:pathLst>
          </a:custGeom>
        </p:spPr>
        <p:txBody>
          <a:bodyPr anchor="ctr"/>
          <a:lstStyle>
            <a:lvl1pPr algn="ctr">
              <a:defRPr i="0"/>
            </a:lvl1pPr>
          </a:lstStyle>
          <a:p>
            <a:br>
              <a:rPr lang="en-US" dirty="0"/>
            </a:br>
            <a:br>
              <a:rPr lang="en-US" dirty="0"/>
            </a:br>
            <a:br>
              <a:rPr lang="en-US" dirty="0"/>
            </a:br>
            <a:br>
              <a:rPr lang="en-US" dirty="0"/>
            </a:br>
            <a:endParaRPr lang="en-US" dirty="0"/>
          </a:p>
        </p:txBody>
      </p:sp>
      <p:pic>
        <p:nvPicPr>
          <p:cNvPr id="4" name="Picture 3">
            <a:extLst>
              <a:ext uri="{FF2B5EF4-FFF2-40B4-BE49-F238E27FC236}">
                <a16:creationId xmlns:a16="http://schemas.microsoft.com/office/drawing/2014/main" id="{6C505DAD-B9C5-4DA9-9A7E-F716B6E440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8321524" cy="6858000"/>
          </a:xfrm>
          <a:prstGeom prst="rect">
            <a:avLst/>
          </a:prstGeom>
        </p:spPr>
      </p:pic>
      <p:sp>
        <p:nvSpPr>
          <p:cNvPr id="2" name="Title 1"/>
          <p:cNvSpPr>
            <a:spLocks noGrp="1"/>
          </p:cNvSpPr>
          <p:nvPr>
            <p:ph type="title" hasCustomPrompt="1"/>
          </p:nvPr>
        </p:nvSpPr>
        <p:spPr>
          <a:xfrm>
            <a:off x="269240" y="237189"/>
            <a:ext cx="11655840" cy="904863"/>
          </a:xfrm>
        </p:spPr>
        <p:txBody>
          <a:bodyPr lIns="182880" tIns="146304" rIns="182880" bIns="146304">
            <a:spAutoFit/>
          </a:bodyPr>
          <a:lstStyle>
            <a:lvl1pPr>
              <a:defRPr>
                <a:solidFill>
                  <a:schemeClr val="bg1"/>
                </a:solidFill>
              </a:defRPr>
            </a:lvl1pPr>
          </a:lstStyle>
          <a:p>
            <a:r>
              <a:rPr lang="en-US" dirty="0"/>
              <a:t>Title here</a:t>
            </a:r>
          </a:p>
        </p:txBody>
      </p:sp>
      <p:sp>
        <p:nvSpPr>
          <p:cNvPr id="11" name="Text Placeholder 4">
            <a:extLst>
              <a:ext uri="{FF2B5EF4-FFF2-40B4-BE49-F238E27FC236}">
                <a16:creationId xmlns:a16="http://schemas.microsoft.com/office/drawing/2014/main" id="{210C3233-1934-4D38-B528-4F5EEE3057EB}"/>
              </a:ext>
            </a:extLst>
          </p:cNvPr>
          <p:cNvSpPr>
            <a:spLocks noGrp="1"/>
          </p:cNvSpPr>
          <p:nvPr>
            <p:ph type="body" sz="quarter" idx="16" hasCustomPrompt="1"/>
          </p:nvPr>
        </p:nvSpPr>
        <p:spPr>
          <a:xfrm>
            <a:off x="1031048" y="2211567"/>
            <a:ext cx="4341813" cy="1077218"/>
          </a:xfrm>
          <a:ln w="38100" cap="sq">
            <a:gradFill>
              <a:gsLst>
                <a:gs pos="100000">
                  <a:schemeClr val="accent4"/>
                </a:gs>
                <a:gs pos="0">
                  <a:schemeClr val="accent2"/>
                </a:gs>
              </a:gsLst>
              <a:lin ang="0" scaled="0"/>
            </a:gradFill>
            <a:miter lim="800000"/>
          </a:ln>
        </p:spPr>
        <p:txBody>
          <a:bodyPr lIns="274320" tIns="274320" rIns="274320" bIns="274320"/>
          <a:lstStyle>
            <a:lvl1pPr marL="304788" indent="-304788">
              <a:lnSpc>
                <a:spcPct val="100000"/>
              </a:lnSpc>
              <a:spcBef>
                <a:spcPts val="0"/>
              </a:spcBef>
              <a:spcAft>
                <a:spcPts val="833"/>
              </a:spcAft>
              <a:buClr>
                <a:schemeClr val="accent2"/>
              </a:buClr>
              <a:buFont typeface="Wingdings" panose="05000000000000000000" pitchFamily="2" charset="2"/>
              <a:buChar char="§"/>
              <a:defRPr lang="en-US" sz="2000" b="0" kern="1200" spc="0" baseline="0" dirty="0" smtClean="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marL="336143" indent="0">
              <a:buFont typeface="Arial" panose="020B0604020202020204" pitchFamily="34" charset="0"/>
              <a:buNone/>
              <a:defRPr/>
            </a:lvl2pPr>
            <a:lvl3pPr marL="845977" indent="-285739">
              <a:buFont typeface="Arial" panose="020B0604020202020204" pitchFamily="34" charset="0"/>
              <a:buChar char="•"/>
              <a:defRPr/>
            </a:lvl3pPr>
            <a:lvl4pPr marL="1070072" indent="-285739">
              <a:buFont typeface="Arial" panose="020B0604020202020204" pitchFamily="34" charset="0"/>
              <a:buChar char="•"/>
              <a:defRPr/>
            </a:lvl4pPr>
            <a:lvl5pPr marL="1294167" indent="-285739">
              <a:buFont typeface="Arial" panose="020B0604020202020204" pitchFamily="34" charset="0"/>
              <a:buChar char="•"/>
              <a:defRPr/>
            </a:lvl5pPr>
          </a:lstStyle>
          <a:p>
            <a:pPr lvl="0"/>
            <a:r>
              <a:rPr lang="en-US" dirty="0"/>
              <a:t>Write out the main points that you’ll be covering here.</a:t>
            </a:r>
          </a:p>
        </p:txBody>
      </p:sp>
      <p:sp>
        <p:nvSpPr>
          <p:cNvPr id="7" name="TextBox 3">
            <a:extLst>
              <a:ext uri="{FF2B5EF4-FFF2-40B4-BE49-F238E27FC236}">
                <a16:creationId xmlns:a16="http://schemas.microsoft.com/office/drawing/2014/main" id="{95E15808-C7B1-504C-82A0-8B31D2DB67D3}"/>
              </a:ext>
            </a:extLst>
          </p:cNvPr>
          <p:cNvSpPr txBox="1">
            <a:spLocks noChangeArrowheads="1"/>
          </p:cNvSpPr>
          <p:nvPr userDrawn="1"/>
        </p:nvSpPr>
        <p:spPr bwMode="white">
          <a:xfrm>
            <a:off x="134938" y="6317276"/>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bg1"/>
                </a:solidFill>
                <a:latin typeface="Amazon Ember" charset="0"/>
                <a:ea typeface="Amazon Ember" charset="0"/>
                <a:cs typeface="Amazon Ember" charset="0"/>
              </a:rPr>
              <a:t>© 2019, Amazon Web Services, Inc. or its affiliates. All rights reserved.</a:t>
            </a:r>
          </a:p>
        </p:txBody>
      </p:sp>
    </p:spTree>
    <p:extLst>
      <p:ext uri="{BB962C8B-B14F-4D97-AF65-F5344CB8AC3E}">
        <p14:creationId xmlns:p14="http://schemas.microsoft.com/office/powerpoint/2010/main" val="15524195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B84DE0-4CB4-4D4A-B0A3-6F643C369697}"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82632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B84DE0-4CB4-4D4A-B0A3-6F643C369697}"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116925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B84DE0-4CB4-4D4A-B0A3-6F643C369697}" type="datetimeFigureOut">
              <a:rPr lang="en-US" smtClean="0"/>
              <a:t>10/24/19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13852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B84DE0-4CB4-4D4A-B0A3-6F643C369697}" type="datetimeFigureOut">
              <a:rPr lang="en-US" smtClean="0"/>
              <a:t>10/24/19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38830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B84DE0-4CB4-4D4A-B0A3-6F643C369697}" type="datetimeFigureOut">
              <a:rPr lang="en-US" smtClean="0"/>
              <a:t>10/24/19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2203940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84DE0-4CB4-4D4A-B0A3-6F643C369697}" type="datetimeFigureOut">
              <a:rPr lang="en-US" smtClean="0"/>
              <a:t>10/24/19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200821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B84DE0-4CB4-4D4A-B0A3-6F643C369697}" type="datetimeFigureOut">
              <a:rPr lang="en-US" smtClean="0"/>
              <a:t>10/24/19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118774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B84DE0-4CB4-4D4A-B0A3-6F643C369697}" type="datetimeFigureOut">
              <a:rPr lang="en-US" smtClean="0"/>
              <a:t>10/24/19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14509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B84DE0-4CB4-4D4A-B0A3-6F643C369697}" type="datetimeFigureOut">
              <a:rPr lang="en-US" smtClean="0"/>
              <a:t>10/24/19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52A3A-02C8-44C3-884B-D1861089D4B1}" type="slidenum">
              <a:rPr lang="en-US" smtClean="0"/>
              <a:t>‹#›</a:t>
            </a:fld>
            <a:endParaRPr lang="en-US"/>
          </a:p>
        </p:txBody>
      </p:sp>
    </p:spTree>
    <p:extLst>
      <p:ext uri="{BB962C8B-B14F-4D97-AF65-F5344CB8AC3E}">
        <p14:creationId xmlns:p14="http://schemas.microsoft.com/office/powerpoint/2010/main" val="3753073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2DA53383-82DC-40F4-A734-4D0158B470D7}"/>
              </a:ext>
            </a:extLst>
          </p:cNvPr>
          <p:cNvSpPr>
            <a:spLocks noGrp="1"/>
          </p:cNvSpPr>
          <p:nvPr>
            <p:ph type="title" idx="4294967295"/>
          </p:nvPr>
        </p:nvSpPr>
        <p:spPr>
          <a:xfrm>
            <a:off x="528525" y="2625603"/>
            <a:ext cx="10363200" cy="1026036"/>
          </a:xfrm>
        </p:spPr>
        <p:txBody>
          <a:bodyPr>
            <a:noAutofit/>
          </a:bodyPr>
          <a:lstStyle/>
          <a:p>
            <a:r>
              <a:rPr lang="en-US" sz="36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t>ICCV 2019 Tutorial: </a:t>
            </a:r>
            <a:br>
              <a:rPr lang="en-US" sz="36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br>
            <a:br>
              <a:rPr lang="en-US" sz="36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br>
            <a:r>
              <a:rPr lang="en-US" sz="36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t>Everything You Need to Know to Reproduce SOTA Deep Learning Models</a:t>
            </a:r>
          </a:p>
        </p:txBody>
      </p:sp>
      <p:pic>
        <p:nvPicPr>
          <p:cNvPr id="2" name="Picture 1">
            <a:extLst>
              <a:ext uri="{FF2B5EF4-FFF2-40B4-BE49-F238E27FC236}">
                <a16:creationId xmlns:a16="http://schemas.microsoft.com/office/drawing/2014/main" id="{FCE581EF-8A27-4828-B2A0-94ED32196F8F}"/>
              </a:ext>
            </a:extLst>
          </p:cNvPr>
          <p:cNvPicPr>
            <a:picLocks noChangeAspect="1"/>
          </p:cNvPicPr>
          <p:nvPr/>
        </p:nvPicPr>
        <p:blipFill>
          <a:blip r:embed="rId3">
            <a:lum bright="70000" contrast="-70000"/>
            <a:alphaModFix amt="20000"/>
          </a:blip>
          <a:stretch>
            <a:fillRect/>
          </a:stretch>
        </p:blipFill>
        <p:spPr>
          <a:xfrm>
            <a:off x="6951435" y="3066585"/>
            <a:ext cx="4700915" cy="3130532"/>
          </a:xfrm>
          <a:prstGeom prst="rect">
            <a:avLst/>
          </a:prstGeom>
        </p:spPr>
      </p:pic>
      <p:sp>
        <p:nvSpPr>
          <p:cNvPr id="3" name="Rectangle 2">
            <a:extLst>
              <a:ext uri="{FF2B5EF4-FFF2-40B4-BE49-F238E27FC236}">
                <a16:creationId xmlns:a16="http://schemas.microsoft.com/office/drawing/2014/main" id="{EE84A96F-35F2-6548-B720-E9F7E1BBE790}"/>
              </a:ext>
            </a:extLst>
          </p:cNvPr>
          <p:cNvSpPr/>
          <p:nvPr/>
        </p:nvSpPr>
        <p:spPr>
          <a:xfrm>
            <a:off x="528525" y="4988424"/>
            <a:ext cx="6096000" cy="646331"/>
          </a:xfrm>
          <a:prstGeom prst="rect">
            <a:avLst/>
          </a:prstGeom>
        </p:spPr>
        <p:txBody>
          <a:bodyPr>
            <a:spAutoFit/>
          </a:bodyPr>
          <a:lstStyle/>
          <a:p>
            <a:r>
              <a:rPr lang="en-US" dirty="0">
                <a:solidFill>
                  <a:schemeClr val="bg1"/>
                </a:solidFill>
                <a:latin typeface="helvetica" pitchFamily="2" charset="0"/>
              </a:rPr>
              <a:t>Presenter: </a:t>
            </a:r>
            <a:r>
              <a:rPr lang="en-US" dirty="0" err="1">
                <a:solidFill>
                  <a:schemeClr val="bg1"/>
                </a:solidFill>
                <a:latin typeface="helvetica" pitchFamily="2" charset="0"/>
              </a:rPr>
              <a:t>Zhi</a:t>
            </a:r>
            <a:r>
              <a:rPr lang="en-US" dirty="0">
                <a:solidFill>
                  <a:schemeClr val="bg1"/>
                </a:solidFill>
                <a:latin typeface="helvetica" pitchFamily="2" charset="0"/>
              </a:rPr>
              <a:t> Zhang, Sam </a:t>
            </a:r>
            <a:r>
              <a:rPr lang="en-US" dirty="0" err="1">
                <a:solidFill>
                  <a:schemeClr val="bg1"/>
                </a:solidFill>
                <a:latin typeface="helvetica" pitchFamily="2" charset="0"/>
              </a:rPr>
              <a:t>Skalicky</a:t>
            </a:r>
            <a:r>
              <a:rPr lang="en-US" dirty="0">
                <a:solidFill>
                  <a:schemeClr val="bg1"/>
                </a:solidFill>
                <a:latin typeface="helvetica" pitchFamily="2" charset="0"/>
              </a:rPr>
              <a:t>, </a:t>
            </a:r>
            <a:r>
              <a:rPr lang="en-US" dirty="0" err="1">
                <a:solidFill>
                  <a:schemeClr val="bg1"/>
                </a:solidFill>
                <a:latin typeface="helvetica" pitchFamily="2" charset="0"/>
              </a:rPr>
              <a:t>Muhyun</a:t>
            </a:r>
            <a:r>
              <a:rPr lang="en-US" dirty="0">
                <a:solidFill>
                  <a:schemeClr val="bg1"/>
                </a:solidFill>
                <a:latin typeface="helvetica" pitchFamily="2" charset="0"/>
              </a:rPr>
              <a:t> Kim, </a:t>
            </a:r>
            <a:r>
              <a:rPr lang="en-US" dirty="0" err="1">
                <a:solidFill>
                  <a:schemeClr val="bg1"/>
                </a:solidFill>
                <a:latin typeface="helvetica" pitchFamily="2" charset="0"/>
              </a:rPr>
              <a:t>Jiyang</a:t>
            </a:r>
            <a:r>
              <a:rPr lang="en-US" dirty="0">
                <a:solidFill>
                  <a:schemeClr val="bg1"/>
                </a:solidFill>
                <a:latin typeface="helvetica" pitchFamily="2" charset="0"/>
              </a:rPr>
              <a:t> Kang</a:t>
            </a:r>
            <a:endParaRPr lang="en-US" dirty="0">
              <a:solidFill>
                <a:schemeClr val="bg1"/>
              </a:solidFill>
            </a:endParaRPr>
          </a:p>
        </p:txBody>
      </p:sp>
      <p:pic>
        <p:nvPicPr>
          <p:cNvPr id="6" name="Picture 5">
            <a:extLst>
              <a:ext uri="{FF2B5EF4-FFF2-40B4-BE49-F238E27FC236}">
                <a16:creationId xmlns:a16="http://schemas.microsoft.com/office/drawing/2014/main" id="{8C7829FE-E62A-B34C-BA40-48A82376B704}"/>
              </a:ext>
            </a:extLst>
          </p:cNvPr>
          <p:cNvPicPr>
            <a:picLocks noChangeAspect="1"/>
          </p:cNvPicPr>
          <p:nvPr/>
        </p:nvPicPr>
        <p:blipFill>
          <a:blip r:embed="rId4"/>
          <a:stretch>
            <a:fillRect/>
          </a:stretch>
        </p:blipFill>
        <p:spPr>
          <a:xfrm>
            <a:off x="539650" y="5754698"/>
            <a:ext cx="6096000" cy="519078"/>
          </a:xfrm>
          <a:prstGeom prst="rect">
            <a:avLst/>
          </a:prstGeom>
        </p:spPr>
      </p:pic>
    </p:spTree>
    <p:extLst>
      <p:ext uri="{BB962C8B-B14F-4D97-AF65-F5344CB8AC3E}">
        <p14:creationId xmlns:p14="http://schemas.microsoft.com/office/powerpoint/2010/main" val="147544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2DA53383-82DC-40F4-A734-4D0158B470D7}"/>
              </a:ext>
            </a:extLst>
          </p:cNvPr>
          <p:cNvSpPr>
            <a:spLocks noGrp="1"/>
          </p:cNvSpPr>
          <p:nvPr>
            <p:ph type="title" idx="4294967295"/>
          </p:nvPr>
        </p:nvSpPr>
        <p:spPr>
          <a:xfrm>
            <a:off x="119735" y="-65983"/>
            <a:ext cx="10363200" cy="1026036"/>
          </a:xfrm>
        </p:spPr>
        <p:txBody>
          <a:bodyPr/>
          <a:lstStyle/>
          <a:p>
            <a:r>
              <a:rPr lang="en-US" sz="40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t>Agenda</a:t>
            </a:r>
          </a:p>
        </p:txBody>
      </p:sp>
      <p:pic>
        <p:nvPicPr>
          <p:cNvPr id="2" name="Picture 1">
            <a:extLst>
              <a:ext uri="{FF2B5EF4-FFF2-40B4-BE49-F238E27FC236}">
                <a16:creationId xmlns:a16="http://schemas.microsoft.com/office/drawing/2014/main" id="{FCE581EF-8A27-4828-B2A0-94ED32196F8F}"/>
              </a:ext>
            </a:extLst>
          </p:cNvPr>
          <p:cNvPicPr>
            <a:picLocks noChangeAspect="1"/>
          </p:cNvPicPr>
          <p:nvPr/>
        </p:nvPicPr>
        <p:blipFill>
          <a:blip r:embed="rId3">
            <a:lum bright="70000" contrast="-70000"/>
            <a:alphaModFix amt="20000"/>
          </a:blip>
          <a:stretch>
            <a:fillRect/>
          </a:stretch>
        </p:blipFill>
        <p:spPr>
          <a:xfrm>
            <a:off x="6951435" y="3066585"/>
            <a:ext cx="4700915" cy="3130532"/>
          </a:xfrm>
          <a:prstGeom prst="rect">
            <a:avLst/>
          </a:prstGeom>
        </p:spPr>
      </p:pic>
      <p:graphicFrame>
        <p:nvGraphicFramePr>
          <p:cNvPr id="4" name="Table 3">
            <a:extLst>
              <a:ext uri="{FF2B5EF4-FFF2-40B4-BE49-F238E27FC236}">
                <a16:creationId xmlns:a16="http://schemas.microsoft.com/office/drawing/2014/main" id="{1A853909-4FCB-0E42-8005-ADADB22F3439}"/>
              </a:ext>
            </a:extLst>
          </p:cNvPr>
          <p:cNvGraphicFramePr>
            <a:graphicFrameLocks noGrp="1"/>
          </p:cNvGraphicFramePr>
          <p:nvPr>
            <p:extLst>
              <p:ext uri="{D42A27DB-BD31-4B8C-83A1-F6EECF244321}">
                <p14:modId xmlns:p14="http://schemas.microsoft.com/office/powerpoint/2010/main" val="3399709298"/>
              </p:ext>
            </p:extLst>
          </p:nvPr>
        </p:nvGraphicFramePr>
        <p:xfrm>
          <a:off x="205796" y="858913"/>
          <a:ext cx="11780408" cy="5338204"/>
        </p:xfrm>
        <a:graphic>
          <a:graphicData uri="http://schemas.openxmlformats.org/drawingml/2006/table">
            <a:tbl>
              <a:tblPr firstRow="1" bandRow="1">
                <a:tableStyleId>{F5AB1C69-6EDB-4FF4-983F-18BD219EF322}</a:tableStyleId>
              </a:tblPr>
              <a:tblGrid>
                <a:gridCol w="5890204">
                  <a:extLst>
                    <a:ext uri="{9D8B030D-6E8A-4147-A177-3AD203B41FA5}">
                      <a16:colId xmlns:a16="http://schemas.microsoft.com/office/drawing/2014/main" val="1400489868"/>
                    </a:ext>
                  </a:extLst>
                </a:gridCol>
                <a:gridCol w="5890204">
                  <a:extLst>
                    <a:ext uri="{9D8B030D-6E8A-4147-A177-3AD203B41FA5}">
                      <a16:colId xmlns:a16="http://schemas.microsoft.com/office/drawing/2014/main" val="1626753345"/>
                    </a:ext>
                  </a:extLst>
                </a:gridCol>
              </a:tblGrid>
              <a:tr h="316408">
                <a:tc>
                  <a:txBody>
                    <a:bodyPr/>
                    <a:lstStyle/>
                    <a:p>
                      <a:r>
                        <a:rPr lang="en-US" dirty="0"/>
                        <a:t>Time</a:t>
                      </a:r>
                    </a:p>
                  </a:txBody>
                  <a:tcPr/>
                </a:tc>
                <a:tc>
                  <a:txBody>
                    <a:bodyPr/>
                    <a:lstStyle/>
                    <a:p>
                      <a:r>
                        <a:rPr lang="en-US" dirty="0"/>
                        <a:t>Contents</a:t>
                      </a:r>
                    </a:p>
                  </a:txBody>
                  <a:tcPr/>
                </a:tc>
                <a:extLst>
                  <a:ext uri="{0D108BD9-81ED-4DB2-BD59-A6C34878D82A}">
                    <a16:rowId xmlns:a16="http://schemas.microsoft.com/office/drawing/2014/main" val="2554205948"/>
                  </a:ext>
                </a:extLst>
              </a:tr>
              <a:tr h="441834">
                <a:tc>
                  <a:txBody>
                    <a:bodyPr/>
                    <a:lstStyle/>
                    <a:p>
                      <a:r>
                        <a:rPr lang="en-US" sz="1800" b="0" i="0" kern="1200" dirty="0">
                          <a:solidFill>
                            <a:schemeClr val="dk1"/>
                          </a:solidFill>
                          <a:effectLst/>
                          <a:latin typeface="+mn-lt"/>
                          <a:ea typeface="+mn-ea"/>
                          <a:cs typeface="+mn-cs"/>
                        </a:rPr>
                        <a:t>8:00-8:15</a:t>
                      </a:r>
                      <a:endParaRPr lang="en-US" dirty="0"/>
                    </a:p>
                  </a:txBody>
                  <a:tcPr/>
                </a:tc>
                <a:tc>
                  <a:txBody>
                    <a:bodyPr/>
                    <a:lstStyle/>
                    <a:p>
                      <a:r>
                        <a:rPr lang="en-US" sz="1800" b="0" i="0" kern="1200" dirty="0">
                          <a:solidFill>
                            <a:schemeClr val="dk1"/>
                          </a:solidFill>
                          <a:effectLst/>
                          <a:latin typeface="+mn-lt"/>
                          <a:ea typeface="+mn-ea"/>
                          <a:cs typeface="+mn-cs"/>
                        </a:rPr>
                        <a:t>Welcome and AWS Setup(Free instance available)</a:t>
                      </a:r>
                      <a:endParaRPr lang="en-US" dirty="0"/>
                    </a:p>
                  </a:txBody>
                  <a:tcPr/>
                </a:tc>
                <a:extLst>
                  <a:ext uri="{0D108BD9-81ED-4DB2-BD59-A6C34878D82A}">
                    <a16:rowId xmlns:a16="http://schemas.microsoft.com/office/drawing/2014/main" val="2311249100"/>
                  </a:ext>
                </a:extLst>
              </a:tr>
              <a:tr h="436505">
                <a:tc>
                  <a:txBody>
                    <a:bodyPr/>
                    <a:lstStyle/>
                    <a:p>
                      <a:r>
                        <a:rPr lang="en-US" sz="1800" b="0" i="0" kern="1200" dirty="0">
                          <a:solidFill>
                            <a:schemeClr val="dk1"/>
                          </a:solidFill>
                          <a:effectLst/>
                          <a:latin typeface="+mn-lt"/>
                          <a:ea typeface="+mn-ea"/>
                          <a:cs typeface="+mn-cs"/>
                        </a:rPr>
                        <a:t>8:15-8:40</a:t>
                      </a:r>
                      <a:endParaRPr lang="en-US" dirty="0"/>
                    </a:p>
                  </a:txBody>
                  <a:tcPr/>
                </a:tc>
                <a:tc>
                  <a:txBody>
                    <a:bodyPr/>
                    <a:lstStyle/>
                    <a:p>
                      <a:r>
                        <a:rPr lang="en-US" sz="1800" b="0" i="0" kern="1200" dirty="0">
                          <a:solidFill>
                            <a:schemeClr val="dk1"/>
                          </a:solidFill>
                          <a:effectLst/>
                          <a:latin typeface="+mn-lt"/>
                          <a:ea typeface="+mn-ea"/>
                          <a:cs typeface="+mn-cs"/>
                        </a:rPr>
                        <a:t>Introduction to </a:t>
                      </a:r>
                      <a:r>
                        <a:rPr lang="en-US" sz="1800" b="0" i="0" kern="1200" dirty="0" err="1">
                          <a:solidFill>
                            <a:schemeClr val="dk1"/>
                          </a:solidFill>
                          <a:effectLst/>
                          <a:latin typeface="+mn-lt"/>
                          <a:ea typeface="+mn-ea"/>
                          <a:cs typeface="+mn-cs"/>
                        </a:rPr>
                        <a:t>MXNet</a:t>
                      </a:r>
                      <a:r>
                        <a:rPr lang="en-US" sz="1800" b="0" i="0" kern="1200" dirty="0">
                          <a:solidFill>
                            <a:schemeClr val="dk1"/>
                          </a:solidFill>
                          <a:effectLst/>
                          <a:latin typeface="+mn-lt"/>
                          <a:ea typeface="+mn-ea"/>
                          <a:cs typeface="+mn-cs"/>
                        </a:rPr>
                        <a:t> and </a:t>
                      </a:r>
                      <a:r>
                        <a:rPr lang="en-US" sz="1800" b="0" i="0" kern="1200" dirty="0" err="1">
                          <a:solidFill>
                            <a:schemeClr val="dk1"/>
                          </a:solidFill>
                          <a:effectLst/>
                          <a:latin typeface="+mn-lt"/>
                          <a:ea typeface="+mn-ea"/>
                          <a:cs typeface="+mn-cs"/>
                        </a:rPr>
                        <a:t>GluonCV</a:t>
                      </a:r>
                      <a:endParaRPr lang="en-US" dirty="0"/>
                    </a:p>
                  </a:txBody>
                  <a:tcPr/>
                </a:tc>
                <a:extLst>
                  <a:ext uri="{0D108BD9-81ED-4DB2-BD59-A6C34878D82A}">
                    <a16:rowId xmlns:a16="http://schemas.microsoft.com/office/drawing/2014/main" val="806926550"/>
                  </a:ext>
                </a:extLst>
              </a:tr>
              <a:tr h="553715">
                <a:tc>
                  <a:txBody>
                    <a:bodyPr/>
                    <a:lstStyle/>
                    <a:p>
                      <a:r>
                        <a:rPr lang="en-US" sz="1800" b="0" i="0" kern="1200" dirty="0">
                          <a:solidFill>
                            <a:schemeClr val="dk1"/>
                          </a:solidFill>
                          <a:effectLst/>
                          <a:latin typeface="+mn-lt"/>
                          <a:ea typeface="+mn-ea"/>
                          <a:cs typeface="+mn-cs"/>
                        </a:rPr>
                        <a:t>8:40-9:00</a:t>
                      </a:r>
                      <a:endParaRPr lang="en-US" dirty="0"/>
                    </a:p>
                  </a:txBody>
                  <a:tcPr/>
                </a:tc>
                <a:tc>
                  <a:txBody>
                    <a:bodyPr/>
                    <a:lstStyle/>
                    <a:p>
                      <a:r>
                        <a:rPr lang="en-US" sz="1800" b="0" i="0" kern="1200" dirty="0">
                          <a:solidFill>
                            <a:schemeClr val="dk1"/>
                          </a:solidFill>
                          <a:effectLst/>
                          <a:latin typeface="+mn-lt"/>
                          <a:ea typeface="+mn-ea"/>
                          <a:cs typeface="+mn-cs"/>
                        </a:rPr>
                        <a:t>Deep Learning and Gluon Basics (</a:t>
                      </a:r>
                      <a:r>
                        <a:rPr lang="en-US" sz="1800" b="0" i="0" kern="1200" dirty="0" err="1">
                          <a:solidFill>
                            <a:schemeClr val="dk1"/>
                          </a:solidFill>
                          <a:effectLst/>
                          <a:latin typeface="+mn-lt"/>
                          <a:ea typeface="+mn-ea"/>
                          <a:cs typeface="+mn-cs"/>
                        </a:rPr>
                        <a:t>NDArray</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AutoGrad</a:t>
                      </a:r>
                      <a:r>
                        <a:rPr lang="en-US" sz="1800" b="0" i="0" kern="1200" dirty="0">
                          <a:solidFill>
                            <a:schemeClr val="dk1"/>
                          </a:solidFill>
                          <a:effectLst/>
                          <a:latin typeface="+mn-lt"/>
                          <a:ea typeface="+mn-ea"/>
                          <a:cs typeface="+mn-cs"/>
                        </a:rPr>
                        <a:t>, Libraries)</a:t>
                      </a:r>
                      <a:endParaRPr lang="en-US" dirty="0"/>
                    </a:p>
                  </a:txBody>
                  <a:tcPr/>
                </a:tc>
                <a:extLst>
                  <a:ext uri="{0D108BD9-81ED-4DB2-BD59-A6C34878D82A}">
                    <a16:rowId xmlns:a16="http://schemas.microsoft.com/office/drawing/2014/main" val="1116571056"/>
                  </a:ext>
                </a:extLst>
              </a:tr>
              <a:tr h="623579">
                <a:tc>
                  <a:txBody>
                    <a:bodyPr/>
                    <a:lstStyle/>
                    <a:p>
                      <a:r>
                        <a:rPr lang="en-US" dirty="0">
                          <a:solidFill>
                            <a:srgbClr val="000000"/>
                          </a:solidFill>
                          <a:effectLst/>
                        </a:rPr>
                        <a:t>9:00-9:30</a:t>
                      </a:r>
                    </a:p>
                  </a:txBody>
                  <a:tcPr anchor="ctr"/>
                </a:tc>
                <a:tc>
                  <a:txBody>
                    <a:bodyPr/>
                    <a:lstStyle/>
                    <a:p>
                      <a:r>
                        <a:rPr lang="en-US" sz="1800" b="0" i="0" kern="1200" dirty="0">
                          <a:solidFill>
                            <a:schemeClr val="dk1"/>
                          </a:solidFill>
                          <a:effectLst/>
                          <a:latin typeface="+mn-lt"/>
                          <a:ea typeface="+mn-ea"/>
                          <a:cs typeface="+mn-cs"/>
                        </a:rPr>
                        <a:t>Bag of Tricks for Image Classification (</a:t>
                      </a:r>
                      <a:r>
                        <a:rPr lang="en-US" sz="1800" b="0" i="0" kern="1200" dirty="0" err="1">
                          <a:solidFill>
                            <a:schemeClr val="dk1"/>
                          </a:solidFill>
                          <a:effectLst/>
                          <a:latin typeface="+mn-lt"/>
                          <a:ea typeface="+mn-ea"/>
                          <a:cs typeface="+mn-cs"/>
                        </a:rPr>
                        <a:t>ResNet</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MobileNet</a:t>
                      </a:r>
                      <a:r>
                        <a:rPr lang="en-US" sz="1800" b="0" i="0" kern="1200" dirty="0">
                          <a:solidFill>
                            <a:schemeClr val="dk1"/>
                          </a:solidFill>
                          <a:effectLst/>
                          <a:latin typeface="+mn-lt"/>
                          <a:ea typeface="+mn-ea"/>
                          <a:cs typeface="+mn-cs"/>
                        </a:rPr>
                        <a:t>, Inception)</a:t>
                      </a:r>
                      <a:endParaRPr lang="en-US" dirty="0"/>
                    </a:p>
                  </a:txBody>
                  <a:tcPr/>
                </a:tc>
                <a:extLst>
                  <a:ext uri="{0D108BD9-81ED-4DB2-BD59-A6C34878D82A}">
                    <a16:rowId xmlns:a16="http://schemas.microsoft.com/office/drawing/2014/main" val="194755508"/>
                  </a:ext>
                </a:extLst>
              </a:tr>
              <a:tr h="623579">
                <a:tc>
                  <a:txBody>
                    <a:bodyPr/>
                    <a:lstStyle/>
                    <a:p>
                      <a:r>
                        <a:rPr lang="en-US" sz="1800" b="0" i="0" kern="1200" dirty="0">
                          <a:solidFill>
                            <a:schemeClr val="dk1"/>
                          </a:solidFill>
                          <a:effectLst/>
                          <a:latin typeface="+mn-lt"/>
                          <a:ea typeface="+mn-ea"/>
                          <a:cs typeface="+mn-cs"/>
                        </a:rPr>
                        <a:t>9:30-10:00</a:t>
                      </a:r>
                      <a:endParaRPr lang="en-US" dirty="0"/>
                    </a:p>
                  </a:txBody>
                  <a:tcPr/>
                </a:tc>
                <a:tc>
                  <a:txBody>
                    <a:bodyPr/>
                    <a:lstStyle/>
                    <a:p>
                      <a:r>
                        <a:rPr lang="en-US" sz="1800" b="0" i="0" kern="1200" dirty="0">
                          <a:solidFill>
                            <a:schemeClr val="dk1"/>
                          </a:solidFill>
                          <a:effectLst/>
                          <a:latin typeface="+mn-lt"/>
                          <a:ea typeface="+mn-ea"/>
                          <a:cs typeface="+mn-cs"/>
                        </a:rPr>
                        <a:t>Bag of Freebies for Object Detectors (SSD, Faster RCNN, YOLOV3)</a:t>
                      </a:r>
                      <a:endParaRPr lang="en-US" dirty="0"/>
                    </a:p>
                  </a:txBody>
                  <a:tcPr/>
                </a:tc>
                <a:extLst>
                  <a:ext uri="{0D108BD9-81ED-4DB2-BD59-A6C34878D82A}">
                    <a16:rowId xmlns:a16="http://schemas.microsoft.com/office/drawing/2014/main" val="2267072423"/>
                  </a:ext>
                </a:extLst>
              </a:tr>
              <a:tr h="623579">
                <a:tc>
                  <a:txBody>
                    <a:bodyPr/>
                    <a:lstStyle/>
                    <a:p>
                      <a:r>
                        <a:rPr lang="en-US" sz="1800" b="0" i="0" kern="1200" dirty="0">
                          <a:solidFill>
                            <a:schemeClr val="dk1"/>
                          </a:solidFill>
                          <a:effectLst/>
                          <a:latin typeface="+mn-lt"/>
                          <a:ea typeface="+mn-ea"/>
                          <a:cs typeface="+mn-cs"/>
                        </a:rPr>
                        <a:t>10:00-10:30</a:t>
                      </a:r>
                      <a:endParaRPr lang="en-US" dirty="0"/>
                    </a:p>
                  </a:txBody>
                  <a:tcPr/>
                </a:tc>
                <a:tc>
                  <a:txBody>
                    <a:bodyPr/>
                    <a:lstStyle/>
                    <a:p>
                      <a:r>
                        <a:rPr lang="en-US" sz="1800" b="0" i="0" kern="1200" dirty="0">
                          <a:solidFill>
                            <a:schemeClr val="dk1"/>
                          </a:solidFill>
                          <a:effectLst/>
                          <a:latin typeface="+mn-lt"/>
                          <a:ea typeface="+mn-ea"/>
                          <a:cs typeface="+mn-cs"/>
                        </a:rPr>
                        <a:t>Semantic segmentation algorithms (FCN, </a:t>
                      </a:r>
                      <a:r>
                        <a:rPr lang="en-US" sz="1800" b="0" i="0" kern="1200" dirty="0" err="1">
                          <a:solidFill>
                            <a:schemeClr val="dk1"/>
                          </a:solidFill>
                          <a:effectLst/>
                          <a:latin typeface="+mn-lt"/>
                          <a:ea typeface="+mn-ea"/>
                          <a:cs typeface="+mn-cs"/>
                        </a:rPr>
                        <a:t>PSPNet</a:t>
                      </a:r>
                      <a:r>
                        <a:rPr lang="en-US" sz="1800" b="0" i="0" kern="1200" dirty="0">
                          <a:solidFill>
                            <a:schemeClr val="dk1"/>
                          </a:solidFill>
                          <a:effectLst/>
                          <a:latin typeface="+mn-lt"/>
                          <a:ea typeface="+mn-ea"/>
                          <a:cs typeface="+mn-cs"/>
                        </a:rPr>
                        <a:t>, DeepLabV3, VPLR)</a:t>
                      </a:r>
                      <a:endParaRPr lang="en-US" dirty="0"/>
                    </a:p>
                  </a:txBody>
                  <a:tcPr/>
                </a:tc>
                <a:extLst>
                  <a:ext uri="{0D108BD9-81ED-4DB2-BD59-A6C34878D82A}">
                    <a16:rowId xmlns:a16="http://schemas.microsoft.com/office/drawing/2014/main" val="1730234833"/>
                  </a:ext>
                </a:extLst>
              </a:tr>
              <a:tr h="436505">
                <a:tc>
                  <a:txBody>
                    <a:bodyPr/>
                    <a:lstStyle/>
                    <a:p>
                      <a:r>
                        <a:rPr lang="en-US" sz="1800" b="0" i="0" kern="1200" dirty="0">
                          <a:solidFill>
                            <a:schemeClr val="dk1"/>
                          </a:solidFill>
                          <a:effectLst/>
                          <a:latin typeface="+mn-lt"/>
                          <a:ea typeface="+mn-ea"/>
                          <a:cs typeface="+mn-cs"/>
                        </a:rPr>
                        <a:t>10:30-11:00</a:t>
                      </a:r>
                      <a:endParaRPr lang="en-US" dirty="0"/>
                    </a:p>
                  </a:txBody>
                  <a:tcPr/>
                </a:tc>
                <a:tc>
                  <a:txBody>
                    <a:bodyPr/>
                    <a:lstStyle/>
                    <a:p>
                      <a:r>
                        <a:rPr lang="en-US" sz="1800" b="0" i="0" kern="1200" dirty="0">
                          <a:solidFill>
                            <a:schemeClr val="dk1"/>
                          </a:solidFill>
                          <a:effectLst/>
                          <a:latin typeface="+mn-lt"/>
                          <a:ea typeface="+mn-ea"/>
                          <a:cs typeface="+mn-cs"/>
                        </a:rPr>
                        <a:t>Pose Estimation(</a:t>
                      </a:r>
                      <a:r>
                        <a:rPr lang="en-US" sz="1800" b="0" i="0" kern="1200" dirty="0" err="1">
                          <a:solidFill>
                            <a:schemeClr val="dk1"/>
                          </a:solidFill>
                          <a:effectLst/>
                          <a:latin typeface="+mn-lt"/>
                          <a:ea typeface="+mn-ea"/>
                          <a:cs typeface="+mn-cs"/>
                        </a:rPr>
                        <a:t>SimplePose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AlphaPose</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176958914"/>
                  </a:ext>
                </a:extLst>
              </a:tr>
              <a:tr h="316408">
                <a:tc>
                  <a:txBody>
                    <a:bodyPr/>
                    <a:lstStyle/>
                    <a:p>
                      <a:r>
                        <a:rPr lang="en-US" sz="1800" b="0" i="0" kern="1200" dirty="0">
                          <a:solidFill>
                            <a:schemeClr val="dk1"/>
                          </a:solidFill>
                          <a:effectLst/>
                          <a:latin typeface="+mn-lt"/>
                          <a:ea typeface="+mn-ea"/>
                          <a:cs typeface="+mn-cs"/>
                        </a:rPr>
                        <a:t>11:00-11:30</a:t>
                      </a:r>
                      <a:endParaRPr lang="en-US" dirty="0"/>
                    </a:p>
                  </a:txBody>
                  <a:tcPr/>
                </a:tc>
                <a:tc>
                  <a:txBody>
                    <a:bodyPr/>
                    <a:lstStyle/>
                    <a:p>
                      <a:r>
                        <a:rPr lang="en-US" sz="1800" b="0" i="0" kern="1200" dirty="0">
                          <a:solidFill>
                            <a:schemeClr val="dk1"/>
                          </a:solidFill>
                          <a:effectLst/>
                          <a:latin typeface="+mn-lt"/>
                          <a:ea typeface="+mn-ea"/>
                          <a:cs typeface="+mn-cs"/>
                        </a:rPr>
                        <a:t>Action Recognition(TSN, I3D)</a:t>
                      </a:r>
                      <a:endParaRPr lang="en-US" dirty="0"/>
                    </a:p>
                  </a:txBody>
                  <a:tcPr/>
                </a:tc>
                <a:extLst>
                  <a:ext uri="{0D108BD9-81ED-4DB2-BD59-A6C34878D82A}">
                    <a16:rowId xmlns:a16="http://schemas.microsoft.com/office/drawing/2014/main" val="4144495769"/>
                  </a:ext>
                </a:extLst>
              </a:tr>
              <a:tr h="316408">
                <a:tc>
                  <a:txBody>
                    <a:bodyPr/>
                    <a:lstStyle/>
                    <a:p>
                      <a:r>
                        <a:rPr lang="en-US" sz="1800" b="0" i="0" kern="1200" dirty="0">
                          <a:solidFill>
                            <a:schemeClr val="dk1"/>
                          </a:solidFill>
                          <a:effectLst/>
                          <a:latin typeface="+mn-lt"/>
                          <a:ea typeface="+mn-ea"/>
                          <a:cs typeface="+mn-cs"/>
                        </a:rPr>
                        <a:t>11:30-12:00</a:t>
                      </a:r>
                      <a:endParaRPr lang="en-US" dirty="0"/>
                    </a:p>
                  </a:txBody>
                  <a:tcPr/>
                </a:tc>
                <a:tc>
                  <a:txBody>
                    <a:bodyPr/>
                    <a:lstStyle/>
                    <a:p>
                      <a:r>
                        <a:rPr lang="en-US" sz="1800" b="0" i="0" kern="1200" dirty="0">
                          <a:solidFill>
                            <a:schemeClr val="dk1"/>
                          </a:solidFill>
                          <a:effectLst/>
                          <a:latin typeface="+mn-lt"/>
                          <a:ea typeface="+mn-ea"/>
                          <a:cs typeface="+mn-cs"/>
                        </a:rPr>
                        <a:t>Painless Deployment (C++, TVM)</a:t>
                      </a:r>
                      <a:endParaRPr lang="en-US" dirty="0"/>
                    </a:p>
                  </a:txBody>
                  <a:tcPr/>
                </a:tc>
                <a:extLst>
                  <a:ext uri="{0D108BD9-81ED-4DB2-BD59-A6C34878D82A}">
                    <a16:rowId xmlns:a16="http://schemas.microsoft.com/office/drawing/2014/main" val="3368687670"/>
                  </a:ext>
                </a:extLst>
              </a:tr>
              <a:tr h="316408">
                <a:tc>
                  <a:txBody>
                    <a:bodyPr/>
                    <a:lstStyle/>
                    <a:p>
                      <a:r>
                        <a:rPr lang="en-US" sz="1800" b="0" i="0" kern="1200" dirty="0">
                          <a:solidFill>
                            <a:schemeClr val="dk1"/>
                          </a:solidFill>
                          <a:effectLst/>
                          <a:latin typeface="+mn-lt"/>
                          <a:ea typeface="+mn-ea"/>
                          <a:cs typeface="+mn-cs"/>
                        </a:rPr>
                        <a:t>12:00-12:15</a:t>
                      </a:r>
                      <a:endParaRPr lang="en-US" dirty="0"/>
                    </a:p>
                  </a:txBody>
                  <a:tcPr/>
                </a:tc>
                <a:tc>
                  <a:txBody>
                    <a:bodyPr/>
                    <a:lstStyle/>
                    <a:p>
                      <a:r>
                        <a:rPr lang="en-US" dirty="0">
                          <a:solidFill>
                            <a:srgbClr val="000000"/>
                          </a:solidFill>
                          <a:effectLst/>
                        </a:rPr>
                        <a:t>Q&amp;A and Closing</a:t>
                      </a:r>
                    </a:p>
                  </a:txBody>
                  <a:tcPr anchor="ctr"/>
                </a:tc>
                <a:extLst>
                  <a:ext uri="{0D108BD9-81ED-4DB2-BD59-A6C34878D82A}">
                    <a16:rowId xmlns:a16="http://schemas.microsoft.com/office/drawing/2014/main" val="2519139314"/>
                  </a:ext>
                </a:extLst>
              </a:tr>
            </a:tbl>
          </a:graphicData>
        </a:graphic>
      </p:graphicFrame>
    </p:spTree>
    <p:extLst>
      <p:ext uri="{BB962C8B-B14F-4D97-AF65-F5344CB8AC3E}">
        <p14:creationId xmlns:p14="http://schemas.microsoft.com/office/powerpoint/2010/main" val="246272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{A5E580B3-DA87-AF4D-9FC2-A5230D28CA47}tf16401378</Template>
  <TotalTime>21686</TotalTime>
  <Words>231</Words>
  <Application>Microsoft Macintosh PowerPoint</Application>
  <PresentationFormat>Widescreen</PresentationFormat>
  <Paragraphs>31</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Amazon Ember</vt:lpstr>
      <vt:lpstr>Amazon Ember Regular</vt:lpstr>
      <vt:lpstr>Arial</vt:lpstr>
      <vt:lpstr>Calibri</vt:lpstr>
      <vt:lpstr>Calibri Light</vt:lpstr>
      <vt:lpstr>helvetica</vt:lpstr>
      <vt:lpstr>Wingdings</vt:lpstr>
      <vt:lpstr>Office Theme</vt:lpstr>
      <vt:lpstr>ICCV 2019 Tutorial:   Everything You Need to Know to Reproduce SOTA Deep Learning Models</vt:lpstr>
      <vt:lpstr>Agenda</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Sukwon</dc:creator>
  <cp:lastModifiedBy>Microsoft Office User</cp:lastModifiedBy>
  <cp:revision>227</cp:revision>
  <dcterms:created xsi:type="dcterms:W3CDTF">2018-05-23T17:43:54Z</dcterms:created>
  <dcterms:modified xsi:type="dcterms:W3CDTF">2019-10-24T18:25:57Z</dcterms:modified>
</cp:coreProperties>
</file>