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364" r:id="rId2"/>
    <p:sldId id="365" r:id="rId3"/>
    <p:sldId id="366" r:id="rId4"/>
    <p:sldId id="36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fen Rochel" initials="SR" lastIdx="13" clrIdx="0">
    <p:extLst>
      <p:ext uri="{19B8F6BF-5375-455C-9EA6-DF929625EA0E}">
        <p15:presenceInfo xmlns:p15="http://schemas.microsoft.com/office/powerpoint/2012/main" userId="Steffen Roch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5A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2" autoAdjust="0"/>
    <p:restoredTop sz="90901" autoAdjust="0"/>
  </p:normalViewPr>
  <p:slideViewPr>
    <p:cSldViewPr snapToGrid="0">
      <p:cViewPr varScale="1">
        <p:scale>
          <a:sx n="91" d="100"/>
          <a:sy n="91" d="100"/>
        </p:scale>
        <p:origin x="1128"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49A95-4837-4C46-99D1-0D4A131B7EB6}" type="datetimeFigureOut">
              <a:rPr lang="en-US" smtClean="0"/>
              <a:t>10/24/19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3ED36-274F-43BF-A042-C857500FBB88}" type="slidenum">
              <a:rPr lang="en-US" smtClean="0"/>
              <a:t>‹#›</a:t>
            </a:fld>
            <a:endParaRPr lang="en-US"/>
          </a:p>
        </p:txBody>
      </p:sp>
    </p:spTree>
    <p:extLst>
      <p:ext uri="{BB962C8B-B14F-4D97-AF65-F5344CB8AC3E}">
        <p14:creationId xmlns:p14="http://schemas.microsoft.com/office/powerpoint/2010/main" val="2636370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Thank you for attending our half day tutorial of everything you need to know to reproduce State of the art deep learning models. In this tutorial we will cover every tiny bits of the reproduction, from the underlying deep learning framework, to various computer vision tasks, datasets and algorithms, and most importantly, some pitfalls to avoid, so you can reproduce the result at home smoothly. </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815678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Please check out the agenda listed. This is going to be tight for the amount of contents but always feel free to interrupt us if you have any questions.</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1330269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Please send an email to this email account and shortly we will reply two emails, one for confirmation, and the second email will include a unique </a:t>
            </a:r>
            <a:r>
              <a:rPr lang="en-US" sz="1000" b="0" i="0" kern="1200" dirty="0" err="1">
                <a:solidFill>
                  <a:schemeClr val="tx1"/>
                </a:solidFill>
                <a:effectLst/>
                <a:latin typeface="Amazon Ember Regular" charset="0"/>
                <a:ea typeface="+mn-ea"/>
                <a:cs typeface="+mn-cs"/>
              </a:rPr>
              <a:t>url</a:t>
            </a:r>
            <a:r>
              <a:rPr lang="en-US" sz="1000" b="0" i="0" kern="1200" dirty="0">
                <a:solidFill>
                  <a:schemeClr val="tx1"/>
                </a:solidFill>
                <a:effectLst/>
                <a:latin typeface="Amazon Ember Regular" charset="0"/>
                <a:ea typeface="+mn-ea"/>
                <a:cs typeface="+mn-cs"/>
              </a:rPr>
              <a:t> for you to try the runnable examples. I strongly recommend you to try it now, since it will take a while to download some large datasets we will use for today.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615164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Amazon Ember Regular" charset="0"/>
                <a:ea typeface="+mn-ea"/>
                <a:cs typeface="+mn-cs"/>
              </a:rPr>
              <a:t>Please send an email to this email account and shortly we will reply two emails, one for confirmation, and the second email will include a unique </a:t>
            </a:r>
            <a:r>
              <a:rPr lang="en-US" sz="1000" b="0" i="0" kern="1200" dirty="0" err="1">
                <a:solidFill>
                  <a:schemeClr val="tx1"/>
                </a:solidFill>
                <a:effectLst/>
                <a:latin typeface="Amazon Ember Regular" charset="0"/>
                <a:ea typeface="+mn-ea"/>
                <a:cs typeface="+mn-cs"/>
              </a:rPr>
              <a:t>url</a:t>
            </a:r>
            <a:r>
              <a:rPr lang="en-US" sz="1000" b="0" i="0" kern="1200" dirty="0">
                <a:solidFill>
                  <a:schemeClr val="tx1"/>
                </a:solidFill>
                <a:effectLst/>
                <a:latin typeface="Amazon Ember Regular" charset="0"/>
                <a:ea typeface="+mn-ea"/>
                <a:cs typeface="+mn-cs"/>
              </a:rPr>
              <a:t> for you to try the runnable examples. I strongly recommend you to try it now, since it will take a while to download some large datasets we will use for today.</a:t>
            </a:r>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Amazon Confidential</a:t>
            </a:r>
          </a:p>
        </p:txBody>
      </p:sp>
    </p:spTree>
    <p:extLst>
      <p:ext uri="{BB962C8B-B14F-4D97-AF65-F5344CB8AC3E}">
        <p14:creationId xmlns:p14="http://schemas.microsoft.com/office/powerpoint/2010/main" val="2730327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58372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489525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377018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a:ext>
            </a:extLst>
          </a:blip>
          <a:srcRect l="540" t="265" r="1" b="-1674"/>
          <a:stretch/>
        </p:blipFill>
        <p:spPr>
          <a:xfrm>
            <a:off x="0" y="1"/>
            <a:ext cx="12192000" cy="6990316"/>
          </a:xfrm>
          <a:prstGeom prst="rect">
            <a:avLst/>
          </a:prstGeom>
        </p:spPr>
      </p:pic>
      <p:sp>
        <p:nvSpPr>
          <p:cNvPr id="6" name="Text Placeholder 11"/>
          <p:cNvSpPr>
            <a:spLocks noGrp="1"/>
          </p:cNvSpPr>
          <p:nvPr>
            <p:ph type="body" sz="quarter" idx="10" hasCustomPrompt="1"/>
          </p:nvPr>
        </p:nvSpPr>
        <p:spPr>
          <a:xfrm>
            <a:off x="650532" y="5274697"/>
            <a:ext cx="4910667" cy="577849"/>
          </a:xfrm>
        </p:spPr>
        <p:txBody>
          <a:bodyPr>
            <a:normAutofit/>
          </a:bodyPr>
          <a:lstStyle>
            <a:lvl1pPr marL="0" indent="0" algn="l">
              <a:buNone/>
              <a:defRPr sz="2133"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650532" y="5782697"/>
            <a:ext cx="4910667" cy="493184"/>
          </a:xfrm>
        </p:spPr>
        <p:txBody>
          <a:bodyPr>
            <a:normAutofit/>
          </a:bodyPr>
          <a:lstStyle>
            <a:lvl1pPr marL="0" indent="0" algn="l">
              <a:buNone/>
              <a:defRPr sz="2133"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650532" y="2544305"/>
            <a:ext cx="9766651" cy="992716"/>
          </a:xfrm>
        </p:spPr>
        <p:txBody>
          <a:bodyPr>
            <a:noAutofit/>
          </a:bodyPr>
          <a:lstStyle>
            <a:lvl1pPr marL="0" indent="0" algn="l">
              <a:buNone/>
              <a:defRPr sz="5333" b="1" baseline="0"/>
            </a:lvl1pPr>
          </a:lstStyle>
          <a:p>
            <a:pPr lvl="0"/>
            <a:r>
              <a:rPr lang="en-US" dirty="0"/>
              <a:t>Click to edit Master title style</a:t>
            </a:r>
          </a:p>
        </p:txBody>
      </p:sp>
      <p:sp>
        <p:nvSpPr>
          <p:cNvPr id="12" name="Text Placeholder 11"/>
          <p:cNvSpPr>
            <a:spLocks noGrp="1"/>
          </p:cNvSpPr>
          <p:nvPr>
            <p:ph type="body" sz="quarter" idx="13"/>
          </p:nvPr>
        </p:nvSpPr>
        <p:spPr>
          <a:xfrm>
            <a:off x="650532" y="3544768"/>
            <a:ext cx="8055443" cy="650465"/>
          </a:xfrm>
        </p:spPr>
        <p:txBody>
          <a:bodyPr/>
          <a:lstStyle>
            <a:lvl1pPr marL="0" indent="0" algn="l">
              <a:buNone/>
              <a:defRPr/>
            </a:lvl1pPr>
          </a:lstStyle>
          <a:p>
            <a:pPr lvl="0"/>
            <a:r>
              <a:rPr lang="en-US" dirty="0"/>
              <a:t>Click to edit Master text styles</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2849" y="582741"/>
            <a:ext cx="1305859" cy="780705"/>
          </a:xfrm>
          <a:prstGeom prst="rect">
            <a:avLst/>
          </a:prstGeom>
        </p:spPr>
      </p:pic>
    </p:spTree>
    <p:extLst>
      <p:ext uri="{BB962C8B-B14F-4D97-AF65-F5344CB8AC3E}">
        <p14:creationId xmlns:p14="http://schemas.microsoft.com/office/powerpoint/2010/main" val="139942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AA2905-B0D7-4690-9884-C3E29536B819}"/>
              </a:ext>
            </a:extLst>
          </p:cNvPr>
          <p:cNvPicPr>
            <a:picLocks noChangeAspect="1"/>
          </p:cNvPicPr>
          <p:nvPr userDrawn="1"/>
        </p:nvPicPr>
        <p:blipFill>
          <a:blip r:embed="rId2"/>
          <a:stretch>
            <a:fillRect/>
          </a:stretch>
        </p:blipFill>
        <p:spPr>
          <a:xfrm>
            <a:off x="0" y="0"/>
            <a:ext cx="12192000" cy="6855461"/>
          </a:xfrm>
          <a:prstGeom prst="rect">
            <a:avLst/>
          </a:prstGeom>
        </p:spPr>
      </p:pic>
      <p:sp>
        <p:nvSpPr>
          <p:cNvPr id="5" name="Rectangle 4">
            <a:extLst>
              <a:ext uri="{FF2B5EF4-FFF2-40B4-BE49-F238E27FC236}">
                <a16:creationId xmlns:a16="http://schemas.microsoft.com/office/drawing/2014/main" id="{B3E31985-5D7A-46EF-AEFE-3E3FD0DBD0C7}"/>
              </a:ext>
            </a:extLst>
          </p:cNvPr>
          <p:cNvSpPr/>
          <p:nvPr userDrawn="1"/>
        </p:nvSpPr>
        <p:spPr>
          <a:xfrm>
            <a:off x="0" y="0"/>
            <a:ext cx="12192000" cy="6855461"/>
          </a:xfrm>
          <a:prstGeom prst="rect">
            <a:avLst/>
          </a:prstGeom>
          <a:solidFill>
            <a:srgbClr val="00080C">
              <a:alpha val="61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sp>
        <p:nvSpPr>
          <p:cNvPr id="6" name="TextBox 5">
            <a:extLst>
              <a:ext uri="{FF2B5EF4-FFF2-40B4-BE49-F238E27FC236}">
                <a16:creationId xmlns:a16="http://schemas.microsoft.com/office/drawing/2014/main" id="{D87E824A-431F-48F5-9943-918589BD1505}"/>
              </a:ext>
            </a:extLst>
          </p:cNvPr>
          <p:cNvSpPr txBox="1"/>
          <p:nvPr userDrawn="1"/>
        </p:nvSpPr>
        <p:spPr>
          <a:xfrm>
            <a:off x="449053" y="6403251"/>
            <a:ext cx="5929575" cy="143565"/>
          </a:xfrm>
          <a:prstGeom prst="rect">
            <a:avLst/>
          </a:prstGeom>
          <a:noFill/>
        </p:spPr>
        <p:txBody>
          <a:bodyPr wrap="square" lIns="0" tIns="0" rIns="0" bIns="0" rtlCol="0">
            <a:spAutoFit/>
          </a:bodyPr>
          <a:lstStyle/>
          <a:p>
            <a:pPr marL="0" marR="0" indent="0" algn="l" defTabSz="609585" rtl="0" eaLnBrk="1" fontAlgn="auto" latinLnBrk="0" hangingPunct="1">
              <a:lnSpc>
                <a:spcPct val="100000"/>
              </a:lnSpc>
              <a:spcBef>
                <a:spcPts val="0"/>
              </a:spcBef>
              <a:spcAft>
                <a:spcPts val="0"/>
              </a:spcAft>
              <a:buClrTx/>
              <a:buSzTx/>
              <a:buFontTx/>
              <a:buNone/>
              <a:tabLst/>
              <a:defRPr/>
            </a:pPr>
            <a:r>
              <a:rPr lang="en-US" sz="933"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 2019, Amazon Web Services, Inc. or its Affiliates. All rights reserved. </a:t>
            </a:r>
            <a:r>
              <a:rPr lang="en-US" sz="933" b="0" i="0" dirty="0">
                <a:solidFill>
                  <a:schemeClr val="bg1">
                    <a:lumMod val="50000"/>
                  </a:schemeClr>
                </a:solidFill>
                <a:effectLst/>
                <a:latin typeface="Amazon Ember" panose="020B0603020204020204" pitchFamily="34" charset="0"/>
                <a:ea typeface="Amazon Ember" panose="020B0603020204020204" pitchFamily="34" charset="0"/>
                <a:cs typeface="Amazon Ember" panose="020B0603020204020204" pitchFamily="34" charset="0"/>
              </a:rPr>
              <a:t>Amazon Trademark</a:t>
            </a:r>
            <a:endParaRPr lang="en-US" sz="933" b="0" i="0"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endParaRPr>
          </a:p>
        </p:txBody>
      </p:sp>
      <p:pic>
        <p:nvPicPr>
          <p:cNvPr id="7" name="Picture 6">
            <a:extLst>
              <a:ext uri="{FF2B5EF4-FFF2-40B4-BE49-F238E27FC236}">
                <a16:creationId xmlns:a16="http://schemas.microsoft.com/office/drawing/2014/main" id="{3B9B20BB-A2C2-4227-947A-83D033F08B8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0801918" y="6275881"/>
            <a:ext cx="591151" cy="353419"/>
          </a:xfrm>
          <a:prstGeom prst="rect">
            <a:avLst/>
          </a:prstGeom>
        </p:spPr>
      </p:pic>
    </p:spTree>
    <p:extLst>
      <p:ext uri="{BB962C8B-B14F-4D97-AF65-F5344CB8AC3E}">
        <p14:creationId xmlns:p14="http://schemas.microsoft.com/office/powerpoint/2010/main" val="406432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CC7F-A1B5-49B5-821A-D9FB8D49F7B5}"/>
              </a:ext>
            </a:extLst>
          </p:cNvPr>
          <p:cNvSpPr>
            <a:spLocks noGrp="1"/>
          </p:cNvSpPr>
          <p:nvPr>
            <p:ph type="title"/>
          </p:nvPr>
        </p:nvSpPr>
        <p:spPr/>
        <p:txBody>
          <a:bodyPr lIns="182880" tIns="146304" rIns="182880" bIns="146304"/>
          <a:lstStyle/>
          <a:p>
            <a:r>
              <a:rPr lang="fr-FR"/>
              <a:t>Modifiez le style du titre</a:t>
            </a:r>
            <a:endParaRPr lang="en-US" dirty="0"/>
          </a:p>
        </p:txBody>
      </p:sp>
      <p:sp>
        <p:nvSpPr>
          <p:cNvPr id="3" name="Text Placeholder 3">
            <a:extLst>
              <a:ext uri="{FF2B5EF4-FFF2-40B4-BE49-F238E27FC236}">
                <a16:creationId xmlns:a16="http://schemas.microsoft.com/office/drawing/2014/main" id="{236A5EB2-5876-4EAF-8AE0-2E40E818628D}"/>
              </a:ext>
            </a:extLst>
          </p:cNvPr>
          <p:cNvSpPr>
            <a:spLocks noGrp="1"/>
          </p:cNvSpPr>
          <p:nvPr>
            <p:ph idx="1" hasCustomPrompt="1"/>
          </p:nvPr>
        </p:nvSpPr>
        <p:spPr>
          <a:xfrm>
            <a:off x="269241" y="1189179"/>
            <a:ext cx="11653521" cy="2047740"/>
          </a:xfrm>
          <a:prstGeom prst="rect">
            <a:avLst/>
          </a:prstGeom>
        </p:spPr>
        <p:txBody>
          <a:bodyPr vert="horz" wrap="square" lIns="182880" tIns="146304" rIns="182880" bIns="146304"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654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5270175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Promise">
    <p:bg>
      <p:bgPr>
        <a:solidFill>
          <a:schemeClr val="tx1"/>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EAB305B6-A83B-42E6-87AA-8399189A6FE5}"/>
              </a:ext>
            </a:extLst>
          </p:cNvPr>
          <p:cNvSpPr>
            <a:spLocks noGrp="1"/>
          </p:cNvSpPr>
          <p:nvPr>
            <p:ph type="pic" sz="quarter" idx="12" hasCustomPrompt="1"/>
          </p:nvPr>
        </p:nvSpPr>
        <p:spPr>
          <a:xfrm>
            <a:off x="6016625" y="-5292"/>
            <a:ext cx="6175375" cy="6863292"/>
          </a:xfrm>
          <a:custGeom>
            <a:avLst/>
            <a:gdLst>
              <a:gd name="connsiteX0" fmla="*/ 0 w 7399020"/>
              <a:gd name="connsiteY0" fmla="*/ 0 h 8229600"/>
              <a:gd name="connsiteX1" fmla="*/ 7399020 w 7399020"/>
              <a:gd name="connsiteY1" fmla="*/ 0 h 8229600"/>
              <a:gd name="connsiteX2" fmla="*/ 7399020 w 7399020"/>
              <a:gd name="connsiteY2" fmla="*/ 8229600 h 8229600"/>
              <a:gd name="connsiteX3" fmla="*/ 0 w 7399020"/>
              <a:gd name="connsiteY3" fmla="*/ 8229600 h 8229600"/>
              <a:gd name="connsiteX4" fmla="*/ 0 w 7399020"/>
              <a:gd name="connsiteY4" fmla="*/ 0 h 8229600"/>
              <a:gd name="connsiteX0" fmla="*/ 2730500 w 7399020"/>
              <a:gd name="connsiteY0" fmla="*/ 0 h 8235950"/>
              <a:gd name="connsiteX1" fmla="*/ 7399020 w 7399020"/>
              <a:gd name="connsiteY1" fmla="*/ 6350 h 8235950"/>
              <a:gd name="connsiteX2" fmla="*/ 7399020 w 7399020"/>
              <a:gd name="connsiteY2" fmla="*/ 8235950 h 8235950"/>
              <a:gd name="connsiteX3" fmla="*/ 0 w 7399020"/>
              <a:gd name="connsiteY3" fmla="*/ 8235950 h 8235950"/>
              <a:gd name="connsiteX4" fmla="*/ 2730500 w 7399020"/>
              <a:gd name="connsiteY4" fmla="*/ 0 h 8235950"/>
              <a:gd name="connsiteX0" fmla="*/ 2743180 w 7399020"/>
              <a:gd name="connsiteY0" fmla="*/ 0 h 8235950"/>
              <a:gd name="connsiteX1" fmla="*/ 7399020 w 7399020"/>
              <a:gd name="connsiteY1" fmla="*/ 6350 h 8235950"/>
              <a:gd name="connsiteX2" fmla="*/ 7399020 w 7399020"/>
              <a:gd name="connsiteY2" fmla="*/ 8235950 h 8235950"/>
              <a:gd name="connsiteX3" fmla="*/ 0 w 7399020"/>
              <a:gd name="connsiteY3" fmla="*/ 8235950 h 8235950"/>
              <a:gd name="connsiteX4" fmla="*/ 2743180 w 7399020"/>
              <a:gd name="connsiteY4" fmla="*/ 0 h 8235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9020" h="8235950">
                <a:moveTo>
                  <a:pt x="2743180" y="0"/>
                </a:moveTo>
                <a:lnTo>
                  <a:pt x="7399020" y="6350"/>
                </a:lnTo>
                <a:lnTo>
                  <a:pt x="7399020" y="8235950"/>
                </a:lnTo>
                <a:lnTo>
                  <a:pt x="0" y="8235950"/>
                </a:lnTo>
                <a:lnTo>
                  <a:pt x="2743180" y="0"/>
                </a:lnTo>
                <a:close/>
              </a:path>
            </a:pathLst>
          </a:custGeom>
        </p:spPr>
        <p:txBody>
          <a:bodyPr anchor="ctr"/>
          <a:lstStyle>
            <a:lvl1pPr algn="ctr">
              <a:defRPr i="0"/>
            </a:lvl1pPr>
          </a:lstStyle>
          <a:p>
            <a:br>
              <a:rPr lang="en-US" dirty="0"/>
            </a:br>
            <a:br>
              <a:rPr lang="en-US" dirty="0"/>
            </a:br>
            <a:br>
              <a:rPr lang="en-US" dirty="0"/>
            </a:br>
            <a:br>
              <a:rPr lang="en-US" dirty="0"/>
            </a:br>
            <a:endParaRPr lang="en-US" dirty="0"/>
          </a:p>
        </p:txBody>
      </p:sp>
      <p:pic>
        <p:nvPicPr>
          <p:cNvPr id="4" name="Picture 3">
            <a:extLst>
              <a:ext uri="{FF2B5EF4-FFF2-40B4-BE49-F238E27FC236}">
                <a16:creationId xmlns:a16="http://schemas.microsoft.com/office/drawing/2014/main" id="{6C505DAD-B9C5-4DA9-9A7E-F716B6E4405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8321524" cy="6858000"/>
          </a:xfrm>
          <a:prstGeom prst="rect">
            <a:avLst/>
          </a:prstGeom>
        </p:spPr>
      </p:pic>
      <p:sp>
        <p:nvSpPr>
          <p:cNvPr id="2" name="Title 1"/>
          <p:cNvSpPr>
            <a:spLocks noGrp="1"/>
          </p:cNvSpPr>
          <p:nvPr>
            <p:ph type="title" hasCustomPrompt="1"/>
          </p:nvPr>
        </p:nvSpPr>
        <p:spPr>
          <a:xfrm>
            <a:off x="269240" y="237189"/>
            <a:ext cx="11655840" cy="904863"/>
          </a:xfrm>
        </p:spPr>
        <p:txBody>
          <a:bodyPr lIns="182880" tIns="146304" rIns="182880" bIns="146304">
            <a:spAutoFit/>
          </a:bodyPr>
          <a:lstStyle>
            <a:lvl1pPr>
              <a:defRPr>
                <a:solidFill>
                  <a:schemeClr val="bg1"/>
                </a:solidFill>
              </a:defRPr>
            </a:lvl1pPr>
          </a:lstStyle>
          <a:p>
            <a:r>
              <a:rPr lang="en-US" dirty="0"/>
              <a:t>Title here</a:t>
            </a:r>
          </a:p>
        </p:txBody>
      </p:sp>
      <p:sp>
        <p:nvSpPr>
          <p:cNvPr id="11" name="Text Placeholder 4">
            <a:extLst>
              <a:ext uri="{FF2B5EF4-FFF2-40B4-BE49-F238E27FC236}">
                <a16:creationId xmlns:a16="http://schemas.microsoft.com/office/drawing/2014/main" id="{210C3233-1934-4D38-B528-4F5EEE3057EB}"/>
              </a:ext>
            </a:extLst>
          </p:cNvPr>
          <p:cNvSpPr>
            <a:spLocks noGrp="1"/>
          </p:cNvSpPr>
          <p:nvPr>
            <p:ph type="body" sz="quarter" idx="16" hasCustomPrompt="1"/>
          </p:nvPr>
        </p:nvSpPr>
        <p:spPr>
          <a:xfrm>
            <a:off x="1031048" y="2211567"/>
            <a:ext cx="4341813" cy="1077218"/>
          </a:xfrm>
          <a:ln w="38100" cap="sq">
            <a:gradFill>
              <a:gsLst>
                <a:gs pos="100000">
                  <a:schemeClr val="accent4"/>
                </a:gs>
                <a:gs pos="0">
                  <a:schemeClr val="accent2"/>
                </a:gs>
              </a:gsLst>
              <a:lin ang="0" scaled="0"/>
            </a:gradFill>
            <a:miter lim="800000"/>
          </a:ln>
        </p:spPr>
        <p:txBody>
          <a:bodyPr lIns="274320" tIns="274320" rIns="274320" bIns="274320"/>
          <a:lstStyle>
            <a:lvl1pPr marL="304788" indent="-304788">
              <a:lnSpc>
                <a:spcPct val="100000"/>
              </a:lnSpc>
              <a:spcBef>
                <a:spcPts val="0"/>
              </a:spcBef>
              <a:spcAft>
                <a:spcPts val="833"/>
              </a:spcAft>
              <a:buClr>
                <a:schemeClr val="accent2"/>
              </a:buClr>
              <a:buFont typeface="Wingdings" panose="05000000000000000000" pitchFamily="2" charset="2"/>
              <a:buChar char="§"/>
              <a:defRPr lang="en-US" sz="2000" b="0" kern="1200" spc="0" baseline="0" dirty="0" smtClean="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marL="336143" indent="0">
              <a:buFont typeface="Arial" panose="020B0604020202020204" pitchFamily="34" charset="0"/>
              <a:buNone/>
              <a:defRPr/>
            </a:lvl2pPr>
            <a:lvl3pPr marL="845977" indent="-285739">
              <a:buFont typeface="Arial" panose="020B0604020202020204" pitchFamily="34" charset="0"/>
              <a:buChar char="•"/>
              <a:defRPr/>
            </a:lvl3pPr>
            <a:lvl4pPr marL="1070072" indent="-285739">
              <a:buFont typeface="Arial" panose="020B0604020202020204" pitchFamily="34" charset="0"/>
              <a:buChar char="•"/>
              <a:defRPr/>
            </a:lvl4pPr>
            <a:lvl5pPr marL="1294167" indent="-285739">
              <a:buFont typeface="Arial" panose="020B0604020202020204" pitchFamily="34" charset="0"/>
              <a:buChar char="•"/>
              <a:defRPr/>
            </a:lvl5pPr>
          </a:lstStyle>
          <a:p>
            <a:pPr lvl="0"/>
            <a:r>
              <a:rPr lang="en-US" dirty="0"/>
              <a:t>Write out the main points that you’ll be covering here.</a:t>
            </a:r>
          </a:p>
        </p:txBody>
      </p:sp>
      <p:sp>
        <p:nvSpPr>
          <p:cNvPr id="7" name="TextBox 3">
            <a:extLst>
              <a:ext uri="{FF2B5EF4-FFF2-40B4-BE49-F238E27FC236}">
                <a16:creationId xmlns:a16="http://schemas.microsoft.com/office/drawing/2014/main" id="{95E15808-C7B1-504C-82A0-8B31D2DB67D3}"/>
              </a:ext>
            </a:extLst>
          </p:cNvPr>
          <p:cNvSpPr txBox="1">
            <a:spLocks noChangeArrowheads="1"/>
          </p:cNvSpPr>
          <p:nvPr userDrawn="1"/>
        </p:nvSpPr>
        <p:spPr bwMode="white">
          <a:xfrm>
            <a:off x="134938" y="6317276"/>
            <a:ext cx="3302000" cy="115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algn="ctr" eaLnBrk="1" hangingPunct="1"/>
            <a:r>
              <a:rPr lang="en-US" altLang="x-none" sz="750" b="0" i="0" dirty="0">
                <a:solidFill>
                  <a:schemeClr val="bg1"/>
                </a:solidFill>
                <a:latin typeface="Amazon Ember" charset="0"/>
                <a:ea typeface="Amazon Ember" charset="0"/>
                <a:cs typeface="Amazon Ember" charset="0"/>
              </a:rPr>
              <a:t>© 2019, Amazon Web Services, Inc. or its affiliates. All rights reserved.</a:t>
            </a:r>
          </a:p>
        </p:txBody>
      </p:sp>
    </p:spTree>
    <p:extLst>
      <p:ext uri="{BB962C8B-B14F-4D97-AF65-F5344CB8AC3E}">
        <p14:creationId xmlns:p14="http://schemas.microsoft.com/office/powerpoint/2010/main" val="15524195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82632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B84DE0-4CB4-4D4A-B0A3-6F643C369697}" type="datetimeFigureOut">
              <a:rPr lang="en-US" smtClean="0"/>
              <a:t>10/24/19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16925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B84DE0-4CB4-4D4A-B0A3-6F643C369697}"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3852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B84DE0-4CB4-4D4A-B0A3-6F643C369697}" type="datetimeFigureOut">
              <a:rPr lang="en-US" smtClean="0"/>
              <a:t>10/24/19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3883021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B84DE0-4CB4-4D4A-B0A3-6F643C369697}" type="datetimeFigureOut">
              <a:rPr lang="en-US" smtClean="0"/>
              <a:t>10/24/19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2203940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B84DE0-4CB4-4D4A-B0A3-6F643C369697}" type="datetimeFigureOut">
              <a:rPr lang="en-US" smtClean="0"/>
              <a:t>10/24/19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20082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B84DE0-4CB4-4D4A-B0A3-6F643C369697}"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18774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8B84DE0-4CB4-4D4A-B0A3-6F643C369697}" type="datetimeFigureOut">
              <a:rPr lang="en-US" smtClean="0"/>
              <a:t>10/24/19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A52A3A-02C8-44C3-884B-D1861089D4B1}" type="slidenum">
              <a:rPr lang="en-US" smtClean="0"/>
              <a:t>‹#›</a:t>
            </a:fld>
            <a:endParaRPr lang="en-US"/>
          </a:p>
        </p:txBody>
      </p:sp>
    </p:spTree>
    <p:extLst>
      <p:ext uri="{BB962C8B-B14F-4D97-AF65-F5344CB8AC3E}">
        <p14:creationId xmlns:p14="http://schemas.microsoft.com/office/powerpoint/2010/main" val="145091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B84DE0-4CB4-4D4A-B0A3-6F643C369697}" type="datetimeFigureOut">
              <a:rPr lang="en-US" smtClean="0"/>
              <a:t>10/24/19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A52A3A-02C8-44C3-884B-D1861089D4B1}" type="slidenum">
              <a:rPr lang="en-US" smtClean="0"/>
              <a:t>‹#›</a:t>
            </a:fld>
            <a:endParaRPr lang="en-US"/>
          </a:p>
        </p:txBody>
      </p:sp>
    </p:spTree>
    <p:extLst>
      <p:ext uri="{BB962C8B-B14F-4D97-AF65-F5344CB8AC3E}">
        <p14:creationId xmlns:p14="http://schemas.microsoft.com/office/powerpoint/2010/main" val="3753073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528525" y="2625603"/>
            <a:ext cx="10363200" cy="1026036"/>
          </a:xfrm>
        </p:spPr>
        <p:txBody>
          <a:bodyPr>
            <a:noAutofit/>
          </a:bodyPr>
          <a:lstStyle/>
          <a:p>
            <a: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ICCV 2019 Tutorial: </a:t>
            </a:r>
            <a:b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br>
            <a:b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br>
            <a:r>
              <a:rPr lang="en-US" sz="36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Everything You Need to Know to Reproduce SOTA Deep Learning Models</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sp>
        <p:nvSpPr>
          <p:cNvPr id="3" name="Rectangle 2">
            <a:extLst>
              <a:ext uri="{FF2B5EF4-FFF2-40B4-BE49-F238E27FC236}">
                <a16:creationId xmlns:a16="http://schemas.microsoft.com/office/drawing/2014/main" id="{EE84A96F-35F2-6548-B720-E9F7E1BBE790}"/>
              </a:ext>
            </a:extLst>
          </p:cNvPr>
          <p:cNvSpPr/>
          <p:nvPr/>
        </p:nvSpPr>
        <p:spPr>
          <a:xfrm>
            <a:off x="528525" y="4988424"/>
            <a:ext cx="6096000" cy="646331"/>
          </a:xfrm>
          <a:prstGeom prst="rect">
            <a:avLst/>
          </a:prstGeom>
        </p:spPr>
        <p:txBody>
          <a:bodyPr>
            <a:spAutoFit/>
          </a:bodyPr>
          <a:lstStyle/>
          <a:p>
            <a:r>
              <a:rPr lang="en-US" dirty="0">
                <a:solidFill>
                  <a:schemeClr val="bg1"/>
                </a:solidFill>
                <a:latin typeface="helvetica" pitchFamily="2" charset="0"/>
              </a:rPr>
              <a:t>Presenter: </a:t>
            </a:r>
            <a:r>
              <a:rPr lang="en-US" dirty="0" err="1">
                <a:solidFill>
                  <a:schemeClr val="bg1"/>
                </a:solidFill>
                <a:latin typeface="helvetica" pitchFamily="2" charset="0"/>
              </a:rPr>
              <a:t>Zhi</a:t>
            </a:r>
            <a:r>
              <a:rPr lang="en-US" dirty="0">
                <a:solidFill>
                  <a:schemeClr val="bg1"/>
                </a:solidFill>
                <a:latin typeface="helvetica" pitchFamily="2" charset="0"/>
              </a:rPr>
              <a:t> Zhang, Sam </a:t>
            </a:r>
            <a:r>
              <a:rPr lang="en-US" dirty="0" err="1">
                <a:solidFill>
                  <a:schemeClr val="bg1"/>
                </a:solidFill>
                <a:latin typeface="helvetica" pitchFamily="2" charset="0"/>
              </a:rPr>
              <a:t>Skalicky</a:t>
            </a:r>
            <a:r>
              <a:rPr lang="en-US" dirty="0">
                <a:solidFill>
                  <a:schemeClr val="bg1"/>
                </a:solidFill>
                <a:latin typeface="helvetica" pitchFamily="2" charset="0"/>
              </a:rPr>
              <a:t>, </a:t>
            </a:r>
            <a:r>
              <a:rPr lang="en-US" dirty="0" err="1">
                <a:solidFill>
                  <a:schemeClr val="bg1"/>
                </a:solidFill>
                <a:latin typeface="helvetica" pitchFamily="2" charset="0"/>
              </a:rPr>
              <a:t>Muhyun</a:t>
            </a:r>
            <a:r>
              <a:rPr lang="en-US" dirty="0">
                <a:solidFill>
                  <a:schemeClr val="bg1"/>
                </a:solidFill>
                <a:latin typeface="helvetica" pitchFamily="2" charset="0"/>
              </a:rPr>
              <a:t> Kim, </a:t>
            </a:r>
            <a:r>
              <a:rPr lang="en-US" dirty="0" err="1">
                <a:solidFill>
                  <a:schemeClr val="bg1"/>
                </a:solidFill>
                <a:latin typeface="helvetica" pitchFamily="2" charset="0"/>
              </a:rPr>
              <a:t>Jiyang</a:t>
            </a:r>
            <a:r>
              <a:rPr lang="en-US" dirty="0">
                <a:solidFill>
                  <a:schemeClr val="bg1"/>
                </a:solidFill>
                <a:latin typeface="helvetica" pitchFamily="2" charset="0"/>
              </a:rPr>
              <a:t> Kang</a:t>
            </a:r>
            <a:endParaRPr lang="en-US" dirty="0">
              <a:solidFill>
                <a:schemeClr val="bg1"/>
              </a:solidFill>
            </a:endParaRPr>
          </a:p>
        </p:txBody>
      </p:sp>
      <p:pic>
        <p:nvPicPr>
          <p:cNvPr id="6" name="Picture 5">
            <a:extLst>
              <a:ext uri="{FF2B5EF4-FFF2-40B4-BE49-F238E27FC236}">
                <a16:creationId xmlns:a16="http://schemas.microsoft.com/office/drawing/2014/main" id="{8C7829FE-E62A-B34C-BA40-48A82376B704}"/>
              </a:ext>
            </a:extLst>
          </p:cNvPr>
          <p:cNvPicPr>
            <a:picLocks noChangeAspect="1"/>
          </p:cNvPicPr>
          <p:nvPr/>
        </p:nvPicPr>
        <p:blipFill>
          <a:blip r:embed="rId4"/>
          <a:stretch>
            <a:fillRect/>
          </a:stretch>
        </p:blipFill>
        <p:spPr>
          <a:xfrm>
            <a:off x="539650" y="5754698"/>
            <a:ext cx="6096000" cy="519078"/>
          </a:xfrm>
          <a:prstGeom prst="rect">
            <a:avLst/>
          </a:prstGeom>
        </p:spPr>
      </p:pic>
    </p:spTree>
    <p:extLst>
      <p:ext uri="{BB962C8B-B14F-4D97-AF65-F5344CB8AC3E}">
        <p14:creationId xmlns:p14="http://schemas.microsoft.com/office/powerpoint/2010/main" val="147544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119735" y="-65983"/>
            <a:ext cx="10363200" cy="1026036"/>
          </a:xfrm>
        </p:spPr>
        <p:txBody>
          <a:bodyPr/>
          <a:lstStyle/>
          <a:p>
            <a:r>
              <a:rPr lang="en-US" sz="40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Agenda</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graphicFrame>
        <p:nvGraphicFramePr>
          <p:cNvPr id="4" name="Table 3">
            <a:extLst>
              <a:ext uri="{FF2B5EF4-FFF2-40B4-BE49-F238E27FC236}">
                <a16:creationId xmlns:a16="http://schemas.microsoft.com/office/drawing/2014/main" id="{1A853909-4FCB-0E42-8005-ADADB22F3439}"/>
              </a:ext>
            </a:extLst>
          </p:cNvPr>
          <p:cNvGraphicFramePr>
            <a:graphicFrameLocks noGrp="1"/>
          </p:cNvGraphicFramePr>
          <p:nvPr>
            <p:extLst>
              <p:ext uri="{D42A27DB-BD31-4B8C-83A1-F6EECF244321}">
                <p14:modId xmlns:p14="http://schemas.microsoft.com/office/powerpoint/2010/main" val="3399709298"/>
              </p:ext>
            </p:extLst>
          </p:nvPr>
        </p:nvGraphicFramePr>
        <p:xfrm>
          <a:off x="205796" y="858913"/>
          <a:ext cx="11780408" cy="5338204"/>
        </p:xfrm>
        <a:graphic>
          <a:graphicData uri="http://schemas.openxmlformats.org/drawingml/2006/table">
            <a:tbl>
              <a:tblPr firstRow="1" bandRow="1">
                <a:tableStyleId>{F5AB1C69-6EDB-4FF4-983F-18BD219EF322}</a:tableStyleId>
              </a:tblPr>
              <a:tblGrid>
                <a:gridCol w="5890204">
                  <a:extLst>
                    <a:ext uri="{9D8B030D-6E8A-4147-A177-3AD203B41FA5}">
                      <a16:colId xmlns:a16="http://schemas.microsoft.com/office/drawing/2014/main" val="1400489868"/>
                    </a:ext>
                  </a:extLst>
                </a:gridCol>
                <a:gridCol w="5890204">
                  <a:extLst>
                    <a:ext uri="{9D8B030D-6E8A-4147-A177-3AD203B41FA5}">
                      <a16:colId xmlns:a16="http://schemas.microsoft.com/office/drawing/2014/main" val="1626753345"/>
                    </a:ext>
                  </a:extLst>
                </a:gridCol>
              </a:tblGrid>
              <a:tr h="316408">
                <a:tc>
                  <a:txBody>
                    <a:bodyPr/>
                    <a:lstStyle/>
                    <a:p>
                      <a:r>
                        <a:rPr lang="en-US" dirty="0"/>
                        <a:t>Time</a:t>
                      </a:r>
                    </a:p>
                  </a:txBody>
                  <a:tcPr/>
                </a:tc>
                <a:tc>
                  <a:txBody>
                    <a:bodyPr/>
                    <a:lstStyle/>
                    <a:p>
                      <a:r>
                        <a:rPr lang="en-US" dirty="0"/>
                        <a:t>Contents</a:t>
                      </a:r>
                    </a:p>
                  </a:txBody>
                  <a:tcPr/>
                </a:tc>
                <a:extLst>
                  <a:ext uri="{0D108BD9-81ED-4DB2-BD59-A6C34878D82A}">
                    <a16:rowId xmlns:a16="http://schemas.microsoft.com/office/drawing/2014/main" val="2554205948"/>
                  </a:ext>
                </a:extLst>
              </a:tr>
              <a:tr h="441834">
                <a:tc>
                  <a:txBody>
                    <a:bodyPr/>
                    <a:lstStyle/>
                    <a:p>
                      <a:r>
                        <a:rPr lang="en-US" sz="1800" b="0" i="0" kern="1200" dirty="0">
                          <a:solidFill>
                            <a:schemeClr val="dk1"/>
                          </a:solidFill>
                          <a:effectLst/>
                          <a:latin typeface="+mn-lt"/>
                          <a:ea typeface="+mn-ea"/>
                          <a:cs typeface="+mn-cs"/>
                        </a:rPr>
                        <a:t>8:00-8:15</a:t>
                      </a:r>
                      <a:endParaRPr lang="en-US" dirty="0"/>
                    </a:p>
                  </a:txBody>
                  <a:tcPr/>
                </a:tc>
                <a:tc>
                  <a:txBody>
                    <a:bodyPr/>
                    <a:lstStyle/>
                    <a:p>
                      <a:r>
                        <a:rPr lang="en-US" sz="1800" b="0" i="0" kern="1200" dirty="0">
                          <a:solidFill>
                            <a:schemeClr val="dk1"/>
                          </a:solidFill>
                          <a:effectLst/>
                          <a:latin typeface="+mn-lt"/>
                          <a:ea typeface="+mn-ea"/>
                          <a:cs typeface="+mn-cs"/>
                        </a:rPr>
                        <a:t>Welcome and AWS Setup(Free instance available)</a:t>
                      </a:r>
                      <a:endParaRPr lang="en-US" dirty="0"/>
                    </a:p>
                  </a:txBody>
                  <a:tcPr/>
                </a:tc>
                <a:extLst>
                  <a:ext uri="{0D108BD9-81ED-4DB2-BD59-A6C34878D82A}">
                    <a16:rowId xmlns:a16="http://schemas.microsoft.com/office/drawing/2014/main" val="2311249100"/>
                  </a:ext>
                </a:extLst>
              </a:tr>
              <a:tr h="436505">
                <a:tc>
                  <a:txBody>
                    <a:bodyPr/>
                    <a:lstStyle/>
                    <a:p>
                      <a:r>
                        <a:rPr lang="en-US" sz="1800" b="0" i="0" kern="1200" dirty="0">
                          <a:solidFill>
                            <a:schemeClr val="dk1"/>
                          </a:solidFill>
                          <a:effectLst/>
                          <a:latin typeface="+mn-lt"/>
                          <a:ea typeface="+mn-ea"/>
                          <a:cs typeface="+mn-cs"/>
                        </a:rPr>
                        <a:t>8:15-8:40</a:t>
                      </a:r>
                      <a:endParaRPr lang="en-US" dirty="0"/>
                    </a:p>
                  </a:txBody>
                  <a:tcPr/>
                </a:tc>
                <a:tc>
                  <a:txBody>
                    <a:bodyPr/>
                    <a:lstStyle/>
                    <a:p>
                      <a:r>
                        <a:rPr lang="en-US" sz="1800" b="0" i="0" kern="1200" dirty="0">
                          <a:solidFill>
                            <a:schemeClr val="dk1"/>
                          </a:solidFill>
                          <a:effectLst/>
                          <a:latin typeface="+mn-lt"/>
                          <a:ea typeface="+mn-ea"/>
                          <a:cs typeface="+mn-cs"/>
                        </a:rPr>
                        <a:t>Introduction to </a:t>
                      </a:r>
                      <a:r>
                        <a:rPr lang="en-US" sz="1800" b="0" i="0" kern="1200" dirty="0" err="1">
                          <a:solidFill>
                            <a:schemeClr val="dk1"/>
                          </a:solidFill>
                          <a:effectLst/>
                          <a:latin typeface="+mn-lt"/>
                          <a:ea typeface="+mn-ea"/>
                          <a:cs typeface="+mn-cs"/>
                        </a:rPr>
                        <a:t>MXNet</a:t>
                      </a:r>
                      <a:r>
                        <a:rPr lang="en-US" sz="1800" b="0" i="0" kern="1200" dirty="0">
                          <a:solidFill>
                            <a:schemeClr val="dk1"/>
                          </a:solidFill>
                          <a:effectLst/>
                          <a:latin typeface="+mn-lt"/>
                          <a:ea typeface="+mn-ea"/>
                          <a:cs typeface="+mn-cs"/>
                        </a:rPr>
                        <a:t> and </a:t>
                      </a:r>
                      <a:r>
                        <a:rPr lang="en-US" sz="1800" b="0" i="0" kern="1200" dirty="0" err="1">
                          <a:solidFill>
                            <a:schemeClr val="dk1"/>
                          </a:solidFill>
                          <a:effectLst/>
                          <a:latin typeface="+mn-lt"/>
                          <a:ea typeface="+mn-ea"/>
                          <a:cs typeface="+mn-cs"/>
                        </a:rPr>
                        <a:t>GluonCV</a:t>
                      </a:r>
                      <a:endParaRPr lang="en-US" dirty="0"/>
                    </a:p>
                  </a:txBody>
                  <a:tcPr/>
                </a:tc>
                <a:extLst>
                  <a:ext uri="{0D108BD9-81ED-4DB2-BD59-A6C34878D82A}">
                    <a16:rowId xmlns:a16="http://schemas.microsoft.com/office/drawing/2014/main" val="806926550"/>
                  </a:ext>
                </a:extLst>
              </a:tr>
              <a:tr h="553715">
                <a:tc>
                  <a:txBody>
                    <a:bodyPr/>
                    <a:lstStyle/>
                    <a:p>
                      <a:r>
                        <a:rPr lang="en-US" sz="1800" b="0" i="0" kern="1200" dirty="0">
                          <a:solidFill>
                            <a:schemeClr val="dk1"/>
                          </a:solidFill>
                          <a:effectLst/>
                          <a:latin typeface="+mn-lt"/>
                          <a:ea typeface="+mn-ea"/>
                          <a:cs typeface="+mn-cs"/>
                        </a:rPr>
                        <a:t>8:40-9:00</a:t>
                      </a:r>
                      <a:endParaRPr lang="en-US" dirty="0"/>
                    </a:p>
                  </a:txBody>
                  <a:tcPr/>
                </a:tc>
                <a:tc>
                  <a:txBody>
                    <a:bodyPr/>
                    <a:lstStyle/>
                    <a:p>
                      <a:r>
                        <a:rPr lang="en-US" sz="1800" b="0" i="0" kern="1200" dirty="0">
                          <a:solidFill>
                            <a:schemeClr val="dk1"/>
                          </a:solidFill>
                          <a:effectLst/>
                          <a:latin typeface="+mn-lt"/>
                          <a:ea typeface="+mn-ea"/>
                          <a:cs typeface="+mn-cs"/>
                        </a:rPr>
                        <a:t>Deep Learning and Gluon Basics (</a:t>
                      </a:r>
                      <a:r>
                        <a:rPr lang="en-US" sz="1800" b="0" i="0" kern="1200" dirty="0" err="1">
                          <a:solidFill>
                            <a:schemeClr val="dk1"/>
                          </a:solidFill>
                          <a:effectLst/>
                          <a:latin typeface="+mn-lt"/>
                          <a:ea typeface="+mn-ea"/>
                          <a:cs typeface="+mn-cs"/>
                        </a:rPr>
                        <a:t>NDArray</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AutoGrad</a:t>
                      </a:r>
                      <a:r>
                        <a:rPr lang="en-US" sz="1800" b="0" i="0" kern="1200" dirty="0">
                          <a:solidFill>
                            <a:schemeClr val="dk1"/>
                          </a:solidFill>
                          <a:effectLst/>
                          <a:latin typeface="+mn-lt"/>
                          <a:ea typeface="+mn-ea"/>
                          <a:cs typeface="+mn-cs"/>
                        </a:rPr>
                        <a:t>, Libraries)</a:t>
                      </a:r>
                      <a:endParaRPr lang="en-US" dirty="0"/>
                    </a:p>
                  </a:txBody>
                  <a:tcPr/>
                </a:tc>
                <a:extLst>
                  <a:ext uri="{0D108BD9-81ED-4DB2-BD59-A6C34878D82A}">
                    <a16:rowId xmlns:a16="http://schemas.microsoft.com/office/drawing/2014/main" val="1116571056"/>
                  </a:ext>
                </a:extLst>
              </a:tr>
              <a:tr h="623579">
                <a:tc>
                  <a:txBody>
                    <a:bodyPr/>
                    <a:lstStyle/>
                    <a:p>
                      <a:r>
                        <a:rPr lang="en-US" dirty="0">
                          <a:solidFill>
                            <a:srgbClr val="000000"/>
                          </a:solidFill>
                          <a:effectLst/>
                        </a:rPr>
                        <a:t>9:00-9:30</a:t>
                      </a:r>
                    </a:p>
                  </a:txBody>
                  <a:tcPr anchor="ctr"/>
                </a:tc>
                <a:tc>
                  <a:txBody>
                    <a:bodyPr/>
                    <a:lstStyle/>
                    <a:p>
                      <a:r>
                        <a:rPr lang="en-US" sz="1800" b="0" i="0" kern="1200" dirty="0">
                          <a:solidFill>
                            <a:schemeClr val="dk1"/>
                          </a:solidFill>
                          <a:effectLst/>
                          <a:latin typeface="+mn-lt"/>
                          <a:ea typeface="+mn-ea"/>
                          <a:cs typeface="+mn-cs"/>
                        </a:rPr>
                        <a:t>Bag of Tricks for Image Classification (</a:t>
                      </a:r>
                      <a:r>
                        <a:rPr lang="en-US" sz="1800" b="0" i="0" kern="1200" dirty="0" err="1">
                          <a:solidFill>
                            <a:schemeClr val="dk1"/>
                          </a:solidFill>
                          <a:effectLst/>
                          <a:latin typeface="+mn-lt"/>
                          <a:ea typeface="+mn-ea"/>
                          <a:cs typeface="+mn-cs"/>
                        </a:rPr>
                        <a:t>ResNet</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MobileNet</a:t>
                      </a:r>
                      <a:r>
                        <a:rPr lang="en-US" sz="1800" b="0" i="0" kern="1200" dirty="0">
                          <a:solidFill>
                            <a:schemeClr val="dk1"/>
                          </a:solidFill>
                          <a:effectLst/>
                          <a:latin typeface="+mn-lt"/>
                          <a:ea typeface="+mn-ea"/>
                          <a:cs typeface="+mn-cs"/>
                        </a:rPr>
                        <a:t>, Inception)</a:t>
                      </a:r>
                      <a:endParaRPr lang="en-US" dirty="0"/>
                    </a:p>
                  </a:txBody>
                  <a:tcPr/>
                </a:tc>
                <a:extLst>
                  <a:ext uri="{0D108BD9-81ED-4DB2-BD59-A6C34878D82A}">
                    <a16:rowId xmlns:a16="http://schemas.microsoft.com/office/drawing/2014/main" val="194755508"/>
                  </a:ext>
                </a:extLst>
              </a:tr>
              <a:tr h="623579">
                <a:tc>
                  <a:txBody>
                    <a:bodyPr/>
                    <a:lstStyle/>
                    <a:p>
                      <a:r>
                        <a:rPr lang="en-US" sz="1800" b="0" i="0" kern="1200" dirty="0">
                          <a:solidFill>
                            <a:schemeClr val="dk1"/>
                          </a:solidFill>
                          <a:effectLst/>
                          <a:latin typeface="+mn-lt"/>
                          <a:ea typeface="+mn-ea"/>
                          <a:cs typeface="+mn-cs"/>
                        </a:rPr>
                        <a:t>9:30-10:00</a:t>
                      </a:r>
                      <a:endParaRPr lang="en-US" dirty="0"/>
                    </a:p>
                  </a:txBody>
                  <a:tcPr/>
                </a:tc>
                <a:tc>
                  <a:txBody>
                    <a:bodyPr/>
                    <a:lstStyle/>
                    <a:p>
                      <a:r>
                        <a:rPr lang="en-US" sz="1800" b="0" i="0" kern="1200" dirty="0">
                          <a:solidFill>
                            <a:schemeClr val="dk1"/>
                          </a:solidFill>
                          <a:effectLst/>
                          <a:latin typeface="+mn-lt"/>
                          <a:ea typeface="+mn-ea"/>
                          <a:cs typeface="+mn-cs"/>
                        </a:rPr>
                        <a:t>Bag of Freebies for Object Detectors (SSD, Faster RCNN, YOLOV3)</a:t>
                      </a:r>
                      <a:endParaRPr lang="en-US" dirty="0"/>
                    </a:p>
                  </a:txBody>
                  <a:tcPr/>
                </a:tc>
                <a:extLst>
                  <a:ext uri="{0D108BD9-81ED-4DB2-BD59-A6C34878D82A}">
                    <a16:rowId xmlns:a16="http://schemas.microsoft.com/office/drawing/2014/main" val="2267072423"/>
                  </a:ext>
                </a:extLst>
              </a:tr>
              <a:tr h="623579">
                <a:tc>
                  <a:txBody>
                    <a:bodyPr/>
                    <a:lstStyle/>
                    <a:p>
                      <a:r>
                        <a:rPr lang="en-US" sz="1800" b="0" i="0" kern="1200" dirty="0">
                          <a:solidFill>
                            <a:schemeClr val="dk1"/>
                          </a:solidFill>
                          <a:effectLst/>
                          <a:latin typeface="+mn-lt"/>
                          <a:ea typeface="+mn-ea"/>
                          <a:cs typeface="+mn-cs"/>
                        </a:rPr>
                        <a:t>10:00-10:30</a:t>
                      </a:r>
                      <a:endParaRPr lang="en-US" dirty="0"/>
                    </a:p>
                  </a:txBody>
                  <a:tcPr/>
                </a:tc>
                <a:tc>
                  <a:txBody>
                    <a:bodyPr/>
                    <a:lstStyle/>
                    <a:p>
                      <a:r>
                        <a:rPr lang="en-US" sz="1800" b="0" i="0" kern="1200" dirty="0">
                          <a:solidFill>
                            <a:schemeClr val="dk1"/>
                          </a:solidFill>
                          <a:effectLst/>
                          <a:latin typeface="+mn-lt"/>
                          <a:ea typeface="+mn-ea"/>
                          <a:cs typeface="+mn-cs"/>
                        </a:rPr>
                        <a:t>Semantic segmentation algorithms (FCN, </a:t>
                      </a:r>
                      <a:r>
                        <a:rPr lang="en-US" sz="1800" b="0" i="0" kern="1200" dirty="0" err="1">
                          <a:solidFill>
                            <a:schemeClr val="dk1"/>
                          </a:solidFill>
                          <a:effectLst/>
                          <a:latin typeface="+mn-lt"/>
                          <a:ea typeface="+mn-ea"/>
                          <a:cs typeface="+mn-cs"/>
                        </a:rPr>
                        <a:t>PSPNet</a:t>
                      </a:r>
                      <a:r>
                        <a:rPr lang="en-US" sz="1800" b="0" i="0" kern="1200" dirty="0">
                          <a:solidFill>
                            <a:schemeClr val="dk1"/>
                          </a:solidFill>
                          <a:effectLst/>
                          <a:latin typeface="+mn-lt"/>
                          <a:ea typeface="+mn-ea"/>
                          <a:cs typeface="+mn-cs"/>
                        </a:rPr>
                        <a:t>, DeepLabV3, VPLR)</a:t>
                      </a:r>
                      <a:endParaRPr lang="en-US" dirty="0"/>
                    </a:p>
                  </a:txBody>
                  <a:tcPr/>
                </a:tc>
                <a:extLst>
                  <a:ext uri="{0D108BD9-81ED-4DB2-BD59-A6C34878D82A}">
                    <a16:rowId xmlns:a16="http://schemas.microsoft.com/office/drawing/2014/main" val="1730234833"/>
                  </a:ext>
                </a:extLst>
              </a:tr>
              <a:tr h="436505">
                <a:tc>
                  <a:txBody>
                    <a:bodyPr/>
                    <a:lstStyle/>
                    <a:p>
                      <a:r>
                        <a:rPr lang="en-US" sz="1800" b="0" i="0" kern="1200" dirty="0">
                          <a:solidFill>
                            <a:schemeClr val="dk1"/>
                          </a:solidFill>
                          <a:effectLst/>
                          <a:latin typeface="+mn-lt"/>
                          <a:ea typeface="+mn-ea"/>
                          <a:cs typeface="+mn-cs"/>
                        </a:rPr>
                        <a:t>10:30-11:00</a:t>
                      </a:r>
                      <a:endParaRPr lang="en-US" dirty="0"/>
                    </a:p>
                  </a:txBody>
                  <a:tcPr/>
                </a:tc>
                <a:tc>
                  <a:txBody>
                    <a:bodyPr/>
                    <a:lstStyle/>
                    <a:p>
                      <a:r>
                        <a:rPr lang="en-US" sz="1800" b="0" i="0" kern="1200" dirty="0">
                          <a:solidFill>
                            <a:schemeClr val="dk1"/>
                          </a:solidFill>
                          <a:effectLst/>
                          <a:latin typeface="+mn-lt"/>
                          <a:ea typeface="+mn-ea"/>
                          <a:cs typeface="+mn-cs"/>
                        </a:rPr>
                        <a:t>Pose Estimation(</a:t>
                      </a:r>
                      <a:r>
                        <a:rPr lang="en-US" sz="1800" b="0" i="0" kern="1200" dirty="0" err="1">
                          <a:solidFill>
                            <a:schemeClr val="dk1"/>
                          </a:solidFill>
                          <a:effectLst/>
                          <a:latin typeface="+mn-lt"/>
                          <a:ea typeface="+mn-ea"/>
                          <a:cs typeface="+mn-cs"/>
                        </a:rPr>
                        <a:t>SimplePose</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AlphaPose</a:t>
                      </a:r>
                      <a:r>
                        <a:rPr lang="en-US" sz="1800" b="0" i="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176958914"/>
                  </a:ext>
                </a:extLst>
              </a:tr>
              <a:tr h="316408">
                <a:tc>
                  <a:txBody>
                    <a:bodyPr/>
                    <a:lstStyle/>
                    <a:p>
                      <a:r>
                        <a:rPr lang="en-US" sz="1800" b="0" i="0" kern="1200" dirty="0">
                          <a:solidFill>
                            <a:schemeClr val="dk1"/>
                          </a:solidFill>
                          <a:effectLst/>
                          <a:latin typeface="+mn-lt"/>
                          <a:ea typeface="+mn-ea"/>
                          <a:cs typeface="+mn-cs"/>
                        </a:rPr>
                        <a:t>11:00-11:30</a:t>
                      </a:r>
                      <a:endParaRPr lang="en-US" dirty="0"/>
                    </a:p>
                  </a:txBody>
                  <a:tcPr/>
                </a:tc>
                <a:tc>
                  <a:txBody>
                    <a:bodyPr/>
                    <a:lstStyle/>
                    <a:p>
                      <a:r>
                        <a:rPr lang="en-US" sz="1800" b="0" i="0" kern="1200" dirty="0">
                          <a:solidFill>
                            <a:schemeClr val="dk1"/>
                          </a:solidFill>
                          <a:effectLst/>
                          <a:latin typeface="+mn-lt"/>
                          <a:ea typeface="+mn-ea"/>
                          <a:cs typeface="+mn-cs"/>
                        </a:rPr>
                        <a:t>Action Recognition(TSN, I3D)</a:t>
                      </a:r>
                      <a:endParaRPr lang="en-US" dirty="0"/>
                    </a:p>
                  </a:txBody>
                  <a:tcPr/>
                </a:tc>
                <a:extLst>
                  <a:ext uri="{0D108BD9-81ED-4DB2-BD59-A6C34878D82A}">
                    <a16:rowId xmlns:a16="http://schemas.microsoft.com/office/drawing/2014/main" val="4144495769"/>
                  </a:ext>
                </a:extLst>
              </a:tr>
              <a:tr h="316408">
                <a:tc>
                  <a:txBody>
                    <a:bodyPr/>
                    <a:lstStyle/>
                    <a:p>
                      <a:r>
                        <a:rPr lang="en-US" sz="1800" b="0" i="0" kern="1200" dirty="0">
                          <a:solidFill>
                            <a:schemeClr val="dk1"/>
                          </a:solidFill>
                          <a:effectLst/>
                          <a:latin typeface="+mn-lt"/>
                          <a:ea typeface="+mn-ea"/>
                          <a:cs typeface="+mn-cs"/>
                        </a:rPr>
                        <a:t>11:30-12:00</a:t>
                      </a:r>
                      <a:endParaRPr lang="en-US" dirty="0"/>
                    </a:p>
                  </a:txBody>
                  <a:tcPr/>
                </a:tc>
                <a:tc>
                  <a:txBody>
                    <a:bodyPr/>
                    <a:lstStyle/>
                    <a:p>
                      <a:r>
                        <a:rPr lang="en-US" sz="1800" b="0" i="0" kern="1200" dirty="0">
                          <a:solidFill>
                            <a:schemeClr val="dk1"/>
                          </a:solidFill>
                          <a:effectLst/>
                          <a:latin typeface="+mn-lt"/>
                          <a:ea typeface="+mn-ea"/>
                          <a:cs typeface="+mn-cs"/>
                        </a:rPr>
                        <a:t>Painless Deployment (C++, TVM)</a:t>
                      </a:r>
                      <a:endParaRPr lang="en-US" dirty="0"/>
                    </a:p>
                  </a:txBody>
                  <a:tcPr/>
                </a:tc>
                <a:extLst>
                  <a:ext uri="{0D108BD9-81ED-4DB2-BD59-A6C34878D82A}">
                    <a16:rowId xmlns:a16="http://schemas.microsoft.com/office/drawing/2014/main" val="3368687670"/>
                  </a:ext>
                </a:extLst>
              </a:tr>
              <a:tr h="316408">
                <a:tc>
                  <a:txBody>
                    <a:bodyPr/>
                    <a:lstStyle/>
                    <a:p>
                      <a:r>
                        <a:rPr lang="en-US" sz="1800" b="0" i="0" kern="1200" dirty="0">
                          <a:solidFill>
                            <a:schemeClr val="dk1"/>
                          </a:solidFill>
                          <a:effectLst/>
                          <a:latin typeface="+mn-lt"/>
                          <a:ea typeface="+mn-ea"/>
                          <a:cs typeface="+mn-cs"/>
                        </a:rPr>
                        <a:t>12:00-12:15</a:t>
                      </a:r>
                      <a:endParaRPr lang="en-US" dirty="0"/>
                    </a:p>
                  </a:txBody>
                  <a:tcPr/>
                </a:tc>
                <a:tc>
                  <a:txBody>
                    <a:bodyPr/>
                    <a:lstStyle/>
                    <a:p>
                      <a:r>
                        <a:rPr lang="en-US" dirty="0">
                          <a:solidFill>
                            <a:srgbClr val="000000"/>
                          </a:solidFill>
                          <a:effectLst/>
                        </a:rPr>
                        <a:t>Q&amp;A and Closing</a:t>
                      </a:r>
                    </a:p>
                  </a:txBody>
                  <a:tcPr anchor="ctr"/>
                </a:tc>
                <a:extLst>
                  <a:ext uri="{0D108BD9-81ED-4DB2-BD59-A6C34878D82A}">
                    <a16:rowId xmlns:a16="http://schemas.microsoft.com/office/drawing/2014/main" val="2519139314"/>
                  </a:ext>
                </a:extLst>
              </a:tr>
            </a:tbl>
          </a:graphicData>
        </a:graphic>
      </p:graphicFrame>
    </p:spTree>
    <p:extLst>
      <p:ext uri="{BB962C8B-B14F-4D97-AF65-F5344CB8AC3E}">
        <p14:creationId xmlns:p14="http://schemas.microsoft.com/office/powerpoint/2010/main" val="24627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162766" y="147865"/>
            <a:ext cx="10363200" cy="1026036"/>
          </a:xfrm>
        </p:spPr>
        <p:txBody>
          <a:bodyPr/>
          <a:lstStyle/>
          <a:p>
            <a:r>
              <a:rPr lang="en-US" sz="40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Free AWS </a:t>
            </a:r>
            <a:r>
              <a:rPr lang="en-US" sz="4000" dirty="0" err="1">
                <a:solidFill>
                  <a:schemeClr val="bg1"/>
                </a:solidFill>
                <a:latin typeface="Amazon Ember" panose="02000000000000000000" pitchFamily="2" charset="0"/>
                <a:ea typeface="Amazon Ember" panose="02000000000000000000" pitchFamily="2" charset="0"/>
                <a:cs typeface="Amazon Ember Cd" panose="020B0606020204020204" pitchFamily="34" charset="0"/>
              </a:rPr>
              <a:t>SageMaker</a:t>
            </a:r>
            <a:r>
              <a:rPr lang="en-US" sz="40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 instance</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sp>
        <p:nvSpPr>
          <p:cNvPr id="3" name="TextBox 2">
            <a:extLst>
              <a:ext uri="{FF2B5EF4-FFF2-40B4-BE49-F238E27FC236}">
                <a16:creationId xmlns:a16="http://schemas.microsoft.com/office/drawing/2014/main" id="{82341935-8494-2E4C-871E-CF3766A0A5C0}"/>
              </a:ext>
            </a:extLst>
          </p:cNvPr>
          <p:cNvSpPr txBox="1"/>
          <p:nvPr/>
        </p:nvSpPr>
        <p:spPr>
          <a:xfrm>
            <a:off x="1812487" y="3429000"/>
            <a:ext cx="8567025" cy="523220"/>
          </a:xfrm>
          <a:prstGeom prst="rect">
            <a:avLst/>
          </a:prstGeom>
          <a:noFill/>
        </p:spPr>
        <p:txBody>
          <a:bodyPr wrap="none" rtlCol="0">
            <a:spAutoFit/>
          </a:bodyPr>
          <a:lstStyle/>
          <a:p>
            <a:r>
              <a:rPr lang="en-US" sz="2800" u="sng" dirty="0">
                <a:solidFill>
                  <a:schemeClr val="bg1"/>
                </a:solidFill>
              </a:rPr>
              <a:t>Send an email to:     iccv19-gluoncv@request-nb.mxnet.io</a:t>
            </a:r>
          </a:p>
        </p:txBody>
      </p:sp>
    </p:spTree>
    <p:extLst>
      <p:ext uri="{BB962C8B-B14F-4D97-AF65-F5344CB8AC3E}">
        <p14:creationId xmlns:p14="http://schemas.microsoft.com/office/powerpoint/2010/main" val="257190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2DA53383-82DC-40F4-A734-4D0158B470D7}"/>
              </a:ext>
            </a:extLst>
          </p:cNvPr>
          <p:cNvSpPr>
            <a:spLocks noGrp="1"/>
          </p:cNvSpPr>
          <p:nvPr>
            <p:ph type="title" idx="4294967295"/>
          </p:nvPr>
        </p:nvSpPr>
        <p:spPr>
          <a:xfrm>
            <a:off x="162766" y="147865"/>
            <a:ext cx="10363200" cy="1026036"/>
          </a:xfrm>
        </p:spPr>
        <p:txBody>
          <a:bodyPr/>
          <a:lstStyle/>
          <a:p>
            <a:r>
              <a:rPr lang="en-US" sz="4000" dirty="0">
                <a:solidFill>
                  <a:schemeClr val="bg1"/>
                </a:solidFill>
                <a:latin typeface="Amazon Ember" panose="02000000000000000000" pitchFamily="2" charset="0"/>
                <a:ea typeface="Amazon Ember" panose="02000000000000000000" pitchFamily="2" charset="0"/>
                <a:cs typeface="Amazon Ember Cd" panose="020B0606020204020204" pitchFamily="34" charset="0"/>
              </a:rPr>
              <a:t>The cool stuffs you will get</a:t>
            </a:r>
          </a:p>
        </p:txBody>
      </p:sp>
      <p:pic>
        <p:nvPicPr>
          <p:cNvPr id="2" name="Picture 1">
            <a:extLst>
              <a:ext uri="{FF2B5EF4-FFF2-40B4-BE49-F238E27FC236}">
                <a16:creationId xmlns:a16="http://schemas.microsoft.com/office/drawing/2014/main" id="{FCE581EF-8A27-4828-B2A0-94ED32196F8F}"/>
              </a:ext>
            </a:extLst>
          </p:cNvPr>
          <p:cNvPicPr>
            <a:picLocks noChangeAspect="1"/>
          </p:cNvPicPr>
          <p:nvPr/>
        </p:nvPicPr>
        <p:blipFill>
          <a:blip r:embed="rId3">
            <a:lum bright="70000" contrast="-70000"/>
            <a:alphaModFix amt="20000"/>
          </a:blip>
          <a:stretch>
            <a:fillRect/>
          </a:stretch>
        </p:blipFill>
        <p:spPr>
          <a:xfrm>
            <a:off x="6951435" y="3066585"/>
            <a:ext cx="4700915" cy="3130532"/>
          </a:xfrm>
          <a:prstGeom prst="rect">
            <a:avLst/>
          </a:prstGeom>
        </p:spPr>
      </p:pic>
    </p:spTree>
    <p:extLst>
      <p:ext uri="{BB962C8B-B14F-4D97-AF65-F5344CB8AC3E}">
        <p14:creationId xmlns:p14="http://schemas.microsoft.com/office/powerpoint/2010/main" val="13055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{A5E580B3-DA87-AF4D-9FC2-A5230D28CA47}tf16401378</Template>
  <TotalTime>21771</TotalTime>
  <Words>385</Words>
  <Application>Microsoft Macintosh PowerPoint</Application>
  <PresentationFormat>Widescreen</PresentationFormat>
  <Paragraphs>40</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Amazon Ember</vt:lpstr>
      <vt:lpstr>Amazon Ember Regular</vt:lpstr>
      <vt:lpstr>Arial</vt:lpstr>
      <vt:lpstr>Calibri</vt:lpstr>
      <vt:lpstr>Calibri Light</vt:lpstr>
      <vt:lpstr>helvetica</vt:lpstr>
      <vt:lpstr>Wingdings</vt:lpstr>
      <vt:lpstr>Office Theme</vt:lpstr>
      <vt:lpstr>ICCV 2019 Tutorial:   Everything You Need to Know to Reproduce SOTA Deep Learning Models</vt:lpstr>
      <vt:lpstr>Agenda</vt:lpstr>
      <vt:lpstr>Free AWS SageMaker instance</vt:lpstr>
      <vt:lpstr>The cool stuffs you will get</vt:lpstr>
    </vt:vector>
  </TitlesOfParts>
  <Company>Amazon Corporate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Sukwon</dc:creator>
  <cp:lastModifiedBy>Microsoft Office User</cp:lastModifiedBy>
  <cp:revision>229</cp:revision>
  <dcterms:created xsi:type="dcterms:W3CDTF">2018-05-23T17:43:54Z</dcterms:created>
  <dcterms:modified xsi:type="dcterms:W3CDTF">2019-10-24T21:59:36Z</dcterms:modified>
</cp:coreProperties>
</file>