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486x6w0rhqMNhva3jg7P4vjJe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38B5E4-5D6A-43B2-B612-B6BB8025702C}">
  <a:tblStyle styleId="{1038B5E4-5D6A-43B2-B612-B6BB802570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Yanaque</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Guy</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a619a2e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Aurele</a:t>
            </a:r>
            <a:endParaRPr/>
          </a:p>
        </p:txBody>
      </p:sp>
      <p:sp>
        <p:nvSpPr>
          <p:cNvPr id="96" name="Google Shape;96;g31a619a2e0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a619a2e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31a619a2e0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a619a2e03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a619a2e0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a619a2e0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31a619a2e0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619a2e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31a619a2e0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defRPr>
            </a:lvl1pPr>
            <a:lvl2pPr indent="0" lvl="1" marL="0" algn="r">
              <a:spcBef>
                <a:spcPts val="0"/>
              </a:spcBef>
              <a:buNone/>
              <a:defRPr sz="1200">
                <a:solidFill>
                  <a:srgbClr val="888888"/>
                </a:solidFill>
              </a:defRPr>
            </a:lvl2pPr>
            <a:lvl3pPr indent="0" lvl="2" marL="0" algn="r">
              <a:spcBef>
                <a:spcPts val="0"/>
              </a:spcBef>
              <a:buNone/>
              <a:defRPr sz="1200">
                <a:solidFill>
                  <a:srgbClr val="888888"/>
                </a:solidFill>
              </a:defRPr>
            </a:lvl3pPr>
            <a:lvl4pPr indent="0" lvl="3" marL="0" algn="r">
              <a:spcBef>
                <a:spcPts val="0"/>
              </a:spcBef>
              <a:buNone/>
              <a:defRPr sz="1200">
                <a:solidFill>
                  <a:srgbClr val="888888"/>
                </a:solidFill>
              </a:defRPr>
            </a:lvl4pPr>
            <a:lvl5pPr indent="0" lvl="4" marL="0" algn="r">
              <a:spcBef>
                <a:spcPts val="0"/>
              </a:spcBef>
              <a:buNone/>
              <a:defRPr sz="1200">
                <a:solidFill>
                  <a:srgbClr val="888888"/>
                </a:solidFill>
              </a:defRPr>
            </a:lvl5pPr>
            <a:lvl6pPr indent="0" lvl="5" marL="0" algn="r">
              <a:spcBef>
                <a:spcPts val="0"/>
              </a:spcBef>
              <a:buNone/>
              <a:defRPr sz="1200">
                <a:solidFill>
                  <a:srgbClr val="888888"/>
                </a:solidFill>
              </a:defRPr>
            </a:lvl6pPr>
            <a:lvl7pPr indent="0" lvl="6" marL="0" algn="r">
              <a:spcBef>
                <a:spcPts val="0"/>
              </a:spcBef>
              <a:buNone/>
              <a:defRPr sz="1200">
                <a:solidFill>
                  <a:srgbClr val="888888"/>
                </a:solidFill>
              </a:defRPr>
            </a:lvl7pPr>
            <a:lvl8pPr indent="0" lvl="7" marL="0" algn="r">
              <a:spcBef>
                <a:spcPts val="0"/>
              </a:spcBef>
              <a:buNone/>
              <a:defRPr sz="1200">
                <a:solidFill>
                  <a:srgbClr val="888888"/>
                </a:solidFill>
              </a:defRPr>
            </a:lvl8pPr>
            <a:lvl9pPr indent="0" lvl="8" marL="0" algn="r">
              <a:spcBef>
                <a:spcPts val="0"/>
              </a:spcBef>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Iron Kaggle Challenge</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Group 3</a:t>
            </a:r>
            <a:endParaRPr/>
          </a:p>
          <a:p>
            <a:pPr indent="0" lvl="0" marL="0" rtl="0" algn="ctr">
              <a:lnSpc>
                <a:spcPct val="90000"/>
              </a:lnSpc>
              <a:spcBef>
                <a:spcPts val="0"/>
              </a:spcBef>
              <a:spcAft>
                <a:spcPts val="0"/>
              </a:spcAft>
              <a:buClr>
                <a:schemeClr val="dk1"/>
              </a:buClr>
              <a:buSzPts val="2400"/>
              <a:buNone/>
            </a:pPr>
            <a:r>
              <a:rPr lang="en-US"/>
              <a:t>Yanaque, Guy, Aurele</a:t>
            </a:r>
            <a:endParaRPr/>
          </a:p>
        </p:txBody>
      </p:sp>
      <p:pic>
        <p:nvPicPr>
          <p:cNvPr id="86" name="Google Shape;86;p1"/>
          <p:cNvPicPr preferRelativeResize="0"/>
          <p:nvPr/>
        </p:nvPicPr>
        <p:blipFill>
          <a:blip r:embed="rId3">
            <a:alphaModFix/>
          </a:blip>
          <a:stretch>
            <a:fillRect/>
          </a:stretch>
        </p:blipFill>
        <p:spPr>
          <a:xfrm>
            <a:off x="2168600" y="626200"/>
            <a:ext cx="7854799" cy="171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Takeaways</a:t>
            </a:r>
            <a:endParaRPr/>
          </a:p>
        </p:txBody>
      </p:sp>
      <p:sp>
        <p:nvSpPr>
          <p:cNvPr id="146" name="Google Shape;146;p6"/>
          <p:cNvSpPr txBox="1"/>
          <p:nvPr>
            <p:ph idx="1" type="body"/>
          </p:nvPr>
        </p:nvSpPr>
        <p:spPr>
          <a:xfrm>
            <a:off x="838200" y="1637800"/>
            <a:ext cx="10515600" cy="5159700"/>
          </a:xfrm>
          <a:prstGeom prst="rect">
            <a:avLst/>
          </a:prstGeom>
          <a:noFill/>
          <a:ln>
            <a:noFill/>
          </a:ln>
        </p:spPr>
        <p:txBody>
          <a:bodyPr anchorCtr="0" anchor="t" bIns="45700" lIns="91425" spcFirstLastPara="1" rIns="91425" wrap="square" tIns="45700">
            <a:normAutofit fontScale="92500" lnSpcReduction="20000"/>
          </a:bodyPr>
          <a:lstStyle/>
          <a:p>
            <a:pPr indent="-215265" lvl="0" marL="228600" rtl="0" algn="l">
              <a:lnSpc>
                <a:spcPct val="90000"/>
              </a:lnSpc>
              <a:spcBef>
                <a:spcPts val="0"/>
              </a:spcBef>
              <a:spcAft>
                <a:spcPts val="0"/>
              </a:spcAft>
              <a:buClr>
                <a:schemeClr val="dk1"/>
              </a:buClr>
              <a:buSzPct val="100000"/>
              <a:buChar char="•"/>
            </a:pPr>
            <a:r>
              <a:rPr lang="en-US"/>
              <a:t>Recap / conclusions</a:t>
            </a:r>
            <a:endParaRPr/>
          </a:p>
          <a:p>
            <a:pPr indent="-220027" lvl="1" marL="685800" rtl="0" algn="l">
              <a:lnSpc>
                <a:spcPct val="90000"/>
              </a:lnSpc>
              <a:spcBef>
                <a:spcPts val="0"/>
              </a:spcBef>
              <a:spcAft>
                <a:spcPts val="0"/>
              </a:spcAft>
              <a:buSzPct val="75000"/>
              <a:buChar char="•"/>
            </a:pPr>
            <a:r>
              <a:rPr lang="en-US"/>
              <a:t>Fun Project with a slow start because of unstructured idea spilling of all the three teammates - one person took the </a:t>
            </a:r>
            <a:r>
              <a:rPr lang="en-US"/>
              <a:t>initiative</a:t>
            </a:r>
            <a:r>
              <a:rPr lang="en-US"/>
              <a:t> to help the team with a structured plan </a:t>
            </a:r>
            <a:endParaRPr/>
          </a:p>
          <a:p>
            <a:pPr indent="-220027" lvl="1" marL="685800" rtl="0" algn="l">
              <a:lnSpc>
                <a:spcPct val="90000"/>
              </a:lnSpc>
              <a:spcBef>
                <a:spcPts val="0"/>
              </a:spcBef>
              <a:spcAft>
                <a:spcPts val="0"/>
              </a:spcAft>
              <a:buSzPct val="75000"/>
              <a:buChar char="•"/>
            </a:pPr>
            <a:r>
              <a:rPr lang="en-US"/>
              <a:t>After coding the first model together it was easier to each pick a new one and work on it alone</a:t>
            </a:r>
            <a:endParaRPr/>
          </a:p>
          <a:p>
            <a:pPr indent="0" lvl="0" marL="228600" rtl="0" algn="l">
              <a:lnSpc>
                <a:spcPct val="90000"/>
              </a:lnSpc>
              <a:spcBef>
                <a:spcPts val="0"/>
              </a:spcBef>
              <a:spcAft>
                <a:spcPts val="0"/>
              </a:spcAft>
              <a:buNone/>
            </a:pPr>
            <a:r>
              <a:t/>
            </a:r>
            <a:endParaRPr/>
          </a:p>
          <a:p>
            <a:pPr indent="-215265" lvl="0" marL="228600" rtl="0" algn="l">
              <a:lnSpc>
                <a:spcPct val="90000"/>
              </a:lnSpc>
              <a:spcBef>
                <a:spcPts val="1000"/>
              </a:spcBef>
              <a:spcAft>
                <a:spcPts val="0"/>
              </a:spcAft>
              <a:buClr>
                <a:schemeClr val="dk1"/>
              </a:buClr>
              <a:buSzPct val="100000"/>
              <a:buChar char="•"/>
            </a:pPr>
            <a:r>
              <a:rPr lang="en-US"/>
              <a:t>Challenges</a:t>
            </a:r>
            <a:endParaRPr/>
          </a:p>
          <a:p>
            <a:pPr indent="-220027" lvl="1" marL="685800" rtl="0" algn="l">
              <a:lnSpc>
                <a:spcPct val="90000"/>
              </a:lnSpc>
              <a:spcBef>
                <a:spcPts val="1000"/>
              </a:spcBef>
              <a:spcAft>
                <a:spcPts val="0"/>
              </a:spcAft>
              <a:buSzPct val="75000"/>
              <a:buChar char="•"/>
            </a:pPr>
            <a:r>
              <a:rPr lang="en-US"/>
              <a:t>Finding out which models to use and why</a:t>
            </a:r>
            <a:endParaRPr/>
          </a:p>
          <a:p>
            <a:pPr indent="-220027" lvl="1" marL="685800" rtl="0" algn="l">
              <a:spcBef>
                <a:spcPts val="500"/>
              </a:spcBef>
              <a:spcAft>
                <a:spcPts val="0"/>
              </a:spcAft>
              <a:buSzPct val="75000"/>
              <a:buChar char="•"/>
            </a:pPr>
            <a:r>
              <a:rPr lang="en-US"/>
              <a:t>Model processing time can take be very heavy, crash computers or be a pain to run over and over to test/improve</a:t>
            </a:r>
            <a:endParaRPr/>
          </a:p>
          <a:p>
            <a:pPr indent="0" lvl="0" marL="0" rtl="0" algn="l">
              <a:lnSpc>
                <a:spcPct val="90000"/>
              </a:lnSpc>
              <a:spcBef>
                <a:spcPts val="1000"/>
              </a:spcBef>
              <a:spcAft>
                <a:spcPts val="0"/>
              </a:spcAft>
              <a:buNone/>
            </a:pPr>
            <a:r>
              <a:t/>
            </a:r>
            <a:endParaRPr/>
          </a:p>
          <a:p>
            <a:pPr indent="-215265" lvl="0" marL="228600" rtl="0" algn="l">
              <a:lnSpc>
                <a:spcPct val="90000"/>
              </a:lnSpc>
              <a:spcBef>
                <a:spcPts val="1000"/>
              </a:spcBef>
              <a:spcAft>
                <a:spcPts val="0"/>
              </a:spcAft>
              <a:buClr>
                <a:schemeClr val="dk1"/>
              </a:buClr>
              <a:buSzPct val="100000"/>
              <a:buChar char="•"/>
            </a:pPr>
            <a:r>
              <a:rPr lang="en-US"/>
              <a:t>Key learnings</a:t>
            </a:r>
            <a:endParaRPr/>
          </a:p>
          <a:p>
            <a:pPr indent="-220027" lvl="1" marL="685800" rtl="0" algn="l">
              <a:lnSpc>
                <a:spcPct val="90000"/>
              </a:lnSpc>
              <a:spcBef>
                <a:spcPts val="1000"/>
              </a:spcBef>
              <a:spcAft>
                <a:spcPts val="0"/>
              </a:spcAft>
              <a:buSzPct val="75000"/>
              <a:buChar char="•"/>
            </a:pPr>
            <a:r>
              <a:rPr lang="en-US"/>
              <a:t>Don’t blindly copy code from the Labs without understanding the actual required code</a:t>
            </a:r>
            <a:endParaRPr/>
          </a:p>
          <a:p>
            <a:pPr indent="-220027" lvl="1" marL="685800" rtl="0" algn="l">
              <a:lnSpc>
                <a:spcPct val="90000"/>
              </a:lnSpc>
              <a:spcBef>
                <a:spcPts val="1000"/>
              </a:spcBef>
              <a:spcAft>
                <a:spcPts val="0"/>
              </a:spcAft>
              <a:buSzPct val="75000"/>
              <a:buChar char="•"/>
            </a:pPr>
            <a:r>
              <a:rPr lang="en-US"/>
              <a:t>Talking slowly and detailed so all teammates understand and don’t get lost</a:t>
            </a:r>
            <a:endParaRPr/>
          </a:p>
          <a:p>
            <a:pPr indent="-220027" lvl="1" marL="685800" rtl="0" algn="l">
              <a:lnSpc>
                <a:spcPct val="90000"/>
              </a:lnSpc>
              <a:spcBef>
                <a:spcPts val="1000"/>
              </a:spcBef>
              <a:spcAft>
                <a:spcPts val="0"/>
              </a:spcAft>
              <a:buSzPct val="75000"/>
              <a:buChar char="•"/>
            </a:pPr>
            <a:r>
              <a:rPr lang="en-US"/>
              <a:t>Don’t understime the data exploration / preprocessing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0" name="Shape 150"/>
        <p:cNvGrpSpPr/>
        <p:nvPr/>
      </p:nvGrpSpPr>
      <p:grpSpPr>
        <a:xfrm>
          <a:off x="0" y="0"/>
          <a:ext cx="0" cy="0"/>
          <a:chOff x="0" y="0"/>
          <a:chExt cx="0" cy="0"/>
        </a:xfrm>
      </p:grpSpPr>
      <p:sp>
        <p:nvSpPr>
          <p:cNvPr id="151" name="Google Shape;1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Instructions</a:t>
            </a:r>
            <a:endParaRPr/>
          </a:p>
        </p:txBody>
      </p:sp>
      <p:sp>
        <p:nvSpPr>
          <p:cNvPr id="152" name="Google Shape;15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800"/>
              <a:buChar char="•"/>
            </a:pPr>
            <a:r>
              <a:rPr lang="en-US"/>
              <a:t>You can make the charts with python or excel.</a:t>
            </a:r>
            <a:endParaRPr/>
          </a:p>
          <a:p>
            <a:pPr indent="-228600" lvl="0" marL="228600" rtl="0" algn="l">
              <a:lnSpc>
                <a:spcPct val="120000"/>
              </a:lnSpc>
              <a:spcBef>
                <a:spcPts val="1000"/>
              </a:spcBef>
              <a:spcAft>
                <a:spcPts val="0"/>
              </a:spcAft>
              <a:buClr>
                <a:schemeClr val="dk1"/>
              </a:buClr>
              <a:buSzPts val="2800"/>
              <a:buChar char="•"/>
            </a:pPr>
            <a:r>
              <a:rPr lang="en-US"/>
              <a:t>All team members must </a:t>
            </a:r>
            <a:r>
              <a:rPr b="1" lang="en-US"/>
              <a:t>participate</a:t>
            </a:r>
            <a:r>
              <a:rPr lang="en-US"/>
              <a:t> (either split the slides, or discuss the part that you did for each slide)</a:t>
            </a:r>
            <a:endParaRPr/>
          </a:p>
          <a:p>
            <a:pPr indent="-228600" lvl="0" marL="228600" rtl="0" algn="l">
              <a:lnSpc>
                <a:spcPct val="120000"/>
              </a:lnSpc>
              <a:spcBef>
                <a:spcPts val="1000"/>
              </a:spcBef>
              <a:spcAft>
                <a:spcPts val="0"/>
              </a:spcAft>
              <a:buClr>
                <a:schemeClr val="dk1"/>
              </a:buClr>
              <a:buSzPts val="2800"/>
              <a:buChar char="•"/>
            </a:pPr>
            <a:r>
              <a:rPr b="1" lang="en-US"/>
              <a:t>7 minutes maximum </a:t>
            </a:r>
            <a:r>
              <a:rPr lang="en-US"/>
              <a:t>for presentation + 3 minutes for questions</a:t>
            </a:r>
            <a:endParaRPr/>
          </a:p>
          <a:p>
            <a:pPr indent="-228600" lvl="1" marL="685800" rtl="0" algn="l">
              <a:lnSpc>
                <a:spcPct val="120000"/>
              </a:lnSpc>
              <a:spcBef>
                <a:spcPts val="500"/>
              </a:spcBef>
              <a:spcAft>
                <a:spcPts val="0"/>
              </a:spcAft>
              <a:buClr>
                <a:schemeClr val="dk1"/>
              </a:buClr>
              <a:buSzPts val="2400"/>
              <a:buChar char="•"/>
            </a:pPr>
            <a:r>
              <a:rPr lang="en-US"/>
              <a:t>7 is a HARD limit. Aim for 5, it should be enough.</a:t>
            </a:r>
            <a:endParaRPr/>
          </a:p>
          <a:p>
            <a:pPr indent="-228600" lvl="0" marL="228600" rtl="0" algn="l">
              <a:lnSpc>
                <a:spcPct val="120000"/>
              </a:lnSpc>
              <a:spcBef>
                <a:spcPts val="1000"/>
              </a:spcBef>
              <a:spcAft>
                <a:spcPts val="0"/>
              </a:spcAft>
              <a:buClr>
                <a:schemeClr val="dk1"/>
              </a:buClr>
              <a:buSzPts val="2800"/>
              <a:buChar char="•"/>
            </a:pPr>
            <a:r>
              <a:rPr lang="en-US"/>
              <a:t>Tip: </a:t>
            </a:r>
            <a:r>
              <a:rPr b="1" lang="en-US"/>
              <a:t>Rehearse</a:t>
            </a:r>
            <a:r>
              <a:rPr lang="en-US"/>
              <a:t> the presentation at least once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Executive summary</a:t>
            </a:r>
            <a:endParaRPr/>
          </a:p>
        </p:txBody>
      </p:sp>
      <p:sp>
        <p:nvSpPr>
          <p:cNvPr id="92" name="Google Shape;92;p2"/>
          <p:cNvSpPr txBox="1"/>
          <p:nvPr>
            <p:ph idx="1" type="body"/>
          </p:nvPr>
        </p:nvSpPr>
        <p:spPr>
          <a:xfrm>
            <a:off x="838200" y="1825625"/>
            <a:ext cx="5257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Best model : </a:t>
            </a:r>
            <a:r>
              <a:rPr lang="en-US">
                <a:solidFill>
                  <a:srgbClr val="666666"/>
                </a:solidFill>
              </a:rPr>
              <a:t>Random Forest</a:t>
            </a:r>
            <a:endParaRPr>
              <a:solidFill>
                <a:srgbClr val="666666"/>
              </a:solidFill>
            </a:endParaRPr>
          </a:p>
          <a:p>
            <a:pPr indent="-228600" lvl="0" marL="228600" rtl="0" algn="l">
              <a:lnSpc>
                <a:spcPct val="90000"/>
              </a:lnSpc>
              <a:spcBef>
                <a:spcPts val="1000"/>
              </a:spcBef>
              <a:spcAft>
                <a:spcPts val="0"/>
              </a:spcAft>
              <a:buClr>
                <a:schemeClr val="dk1"/>
              </a:buClr>
              <a:buSzPts val="2800"/>
              <a:buChar char="•"/>
            </a:pPr>
            <a:r>
              <a:rPr lang="en-US"/>
              <a:t>R</a:t>
            </a:r>
            <a:r>
              <a:rPr baseline="30000" lang="en-US"/>
              <a:t>2</a:t>
            </a:r>
            <a:r>
              <a:rPr lang="en-US"/>
              <a:t> Prediction: </a:t>
            </a:r>
            <a:r>
              <a:rPr lang="en-US">
                <a:solidFill>
                  <a:srgbClr val="888888"/>
                </a:solidFill>
              </a:rPr>
              <a:t>94.43</a:t>
            </a:r>
            <a:br>
              <a:rPr lang="en-US">
                <a:solidFill>
                  <a:srgbClr val="888888"/>
                </a:solidFill>
              </a:rPr>
            </a:br>
            <a:endParaRPr>
              <a:solidFill>
                <a:srgbClr val="888888"/>
              </a:solidFill>
            </a:endParaRPr>
          </a:p>
          <a:p>
            <a:pPr indent="-228600" lvl="0" marL="228600" rtl="0" algn="l">
              <a:lnSpc>
                <a:spcPct val="90000"/>
              </a:lnSpc>
              <a:spcBef>
                <a:spcPts val="1000"/>
              </a:spcBef>
              <a:spcAft>
                <a:spcPts val="0"/>
              </a:spcAft>
              <a:buClr>
                <a:schemeClr val="dk1"/>
              </a:buClr>
              <a:buSzPts val="2800"/>
              <a:buChar char="•"/>
            </a:pPr>
            <a:r>
              <a:rPr lang="en-US"/>
              <a:t>Also tested SVM but required too much computational power</a:t>
            </a:r>
            <a:br>
              <a:rPr lang="en-US"/>
            </a:br>
            <a:endParaRPr>
              <a:solidFill>
                <a:srgbClr val="888888"/>
              </a:solidFill>
            </a:endParaRPr>
          </a:p>
        </p:txBody>
      </p:sp>
      <p:pic>
        <p:nvPicPr>
          <p:cNvPr id="93" name="Google Shape;93;p2" title="Points scored"/>
          <p:cNvPicPr preferRelativeResize="0"/>
          <p:nvPr/>
        </p:nvPicPr>
        <p:blipFill>
          <a:blip r:embed="rId3">
            <a:alphaModFix/>
          </a:blip>
          <a:stretch>
            <a:fillRect/>
          </a:stretch>
        </p:blipFill>
        <p:spPr>
          <a:xfrm>
            <a:off x="6096000" y="1889000"/>
            <a:ext cx="5769426" cy="356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1a619a2e03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(preprocessing)</a:t>
            </a:r>
            <a:endParaRPr/>
          </a:p>
        </p:txBody>
      </p:sp>
      <p:sp>
        <p:nvSpPr>
          <p:cNvPr id="99" name="Google Shape;99;g31a619a2e03_0_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Renamed unnamed column and indexed it as ID, </a:t>
            </a:r>
            <a:br>
              <a:rPr lang="en-US"/>
            </a:br>
            <a:r>
              <a:rPr lang="en-US"/>
              <a:t>transformed date to unix format and holidays to num values</a:t>
            </a:r>
            <a:br>
              <a:rPr lang="en-US"/>
            </a:br>
            <a:endParaRPr/>
          </a:p>
          <a:p>
            <a:pPr indent="-228600" lvl="0" marL="228600" rtl="0" algn="l">
              <a:lnSpc>
                <a:spcPct val="90000"/>
              </a:lnSpc>
              <a:spcBef>
                <a:spcPts val="0"/>
              </a:spcBef>
              <a:spcAft>
                <a:spcPts val="0"/>
              </a:spcAft>
              <a:buClr>
                <a:schemeClr val="dk1"/>
              </a:buClr>
              <a:buSzPts val="2800"/>
              <a:buChar char="●"/>
            </a:pPr>
            <a:r>
              <a:rPr lang="en-US"/>
              <a:t>Checked for correlation but nothing stood out (except customer nbr)</a:t>
            </a:r>
            <a:endParaRPr/>
          </a:p>
          <a:p>
            <a:pPr indent="0" lvl="0" marL="0" rtl="0" algn="l">
              <a:lnSpc>
                <a:spcPct val="90000"/>
              </a:lnSpc>
              <a:spcBef>
                <a:spcPts val="0"/>
              </a:spcBef>
              <a:spcAft>
                <a:spcPts val="0"/>
              </a:spcAft>
              <a:buNone/>
            </a:pPr>
            <a:r>
              <a:t/>
            </a:r>
            <a:endParaRPr/>
          </a:p>
          <a:p>
            <a:pPr indent="-228600" lvl="0" marL="228600" rtl="0" algn="l">
              <a:spcBef>
                <a:spcPts val="1000"/>
              </a:spcBef>
              <a:spcAft>
                <a:spcPts val="0"/>
              </a:spcAft>
              <a:buSzPts val="2800"/>
              <a:buChar char="•"/>
            </a:pPr>
            <a:r>
              <a:rPr lang="en-US"/>
              <a:t>Other important considerations:</a:t>
            </a:r>
            <a:endParaRPr/>
          </a:p>
          <a:p>
            <a:pPr indent="-342900" lvl="0" marL="457200" rtl="0" algn="l">
              <a:spcBef>
                <a:spcPts val="0"/>
              </a:spcBef>
              <a:spcAft>
                <a:spcPts val="0"/>
              </a:spcAft>
              <a:buClr>
                <a:srgbClr val="888888"/>
              </a:buClr>
              <a:buSzPts val="1800"/>
              <a:buChar char="-"/>
            </a:pPr>
            <a:r>
              <a:rPr lang="en-US">
                <a:solidFill>
                  <a:srgbClr val="888888"/>
                </a:solidFill>
              </a:rPr>
              <a:t>better preprocessing could have been done with further by factoring opening/closed days for training</a:t>
            </a:r>
            <a:br>
              <a:rPr lang="en-US">
                <a:solidFill>
                  <a:srgbClr val="888888"/>
                </a:solidFill>
              </a:rPr>
            </a:br>
            <a:endParaRPr>
              <a:solidFill>
                <a:srgbClr val="888888"/>
              </a:solidFill>
            </a:endParaRPr>
          </a:p>
          <a:p>
            <a:pPr indent="-342900" lvl="0" marL="457200" rtl="0" algn="l">
              <a:spcBef>
                <a:spcPts val="0"/>
              </a:spcBef>
              <a:spcAft>
                <a:spcPts val="0"/>
              </a:spcAft>
              <a:buClr>
                <a:srgbClr val="888888"/>
              </a:buClr>
              <a:buSzPts val="1800"/>
              <a:buChar char="-"/>
            </a:pPr>
            <a:r>
              <a:rPr lang="en-US">
                <a:solidFill>
                  <a:srgbClr val="888888"/>
                </a:solidFill>
              </a:rPr>
              <a:t>Could have tried k-folding to improve 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sp>
        <p:nvSpPr>
          <p:cNvPr id="104" name="Google Shape;104;g31a619a2e03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(preprocessing)</a:t>
            </a:r>
            <a:endParaRPr/>
          </a:p>
        </p:txBody>
      </p:sp>
      <p:sp>
        <p:nvSpPr>
          <p:cNvPr id="105" name="Google Shape;105;g31a619a2e03_0_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Renamed unnamed column and indexed it as ID, </a:t>
            </a:r>
            <a:br>
              <a:rPr lang="en-US"/>
            </a:br>
            <a:r>
              <a:rPr lang="en-US"/>
              <a:t>transformed date to unix format and holidays to num values</a:t>
            </a:r>
            <a:br>
              <a:rPr lang="en-US"/>
            </a:br>
            <a:endParaRPr/>
          </a:p>
          <a:p>
            <a:pPr indent="-228600" lvl="0" marL="228600" rtl="0" algn="l">
              <a:lnSpc>
                <a:spcPct val="90000"/>
              </a:lnSpc>
              <a:spcBef>
                <a:spcPts val="0"/>
              </a:spcBef>
              <a:spcAft>
                <a:spcPts val="0"/>
              </a:spcAft>
              <a:buClr>
                <a:schemeClr val="dk1"/>
              </a:buClr>
              <a:buSzPts val="2800"/>
              <a:buChar char="●"/>
            </a:pPr>
            <a:r>
              <a:rPr lang="en-US"/>
              <a:t>Checked for correlation but nothing stood out</a:t>
            </a:r>
            <a:endParaRPr/>
          </a:p>
          <a:p>
            <a:pPr indent="0" lvl="0" marL="228600" rtl="0" algn="l">
              <a:lnSpc>
                <a:spcPct val="90000"/>
              </a:lnSpc>
              <a:spcBef>
                <a:spcPts val="1000"/>
              </a:spcBef>
              <a:spcAft>
                <a:spcPts val="0"/>
              </a:spcAft>
              <a:buNone/>
            </a:pPr>
            <a:r>
              <a:t/>
            </a:r>
            <a:endParaRPr/>
          </a:p>
        </p:txBody>
      </p:sp>
      <p:pic>
        <p:nvPicPr>
          <p:cNvPr id="106" name="Google Shape;106;g31a619a2e03_0_7"/>
          <p:cNvPicPr preferRelativeResize="0"/>
          <p:nvPr/>
        </p:nvPicPr>
        <p:blipFill rotWithShape="1">
          <a:blip r:embed="rId3">
            <a:alphaModFix/>
          </a:blip>
          <a:srcRect b="0" l="0" r="0" t="0"/>
          <a:stretch/>
        </p:blipFill>
        <p:spPr>
          <a:xfrm>
            <a:off x="3652972" y="4019101"/>
            <a:ext cx="4727700" cy="247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141850"/>
            <a:ext cx="10515600" cy="73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(models)</a:t>
            </a:r>
            <a:endParaRPr/>
          </a:p>
        </p:txBody>
      </p:sp>
      <p:sp>
        <p:nvSpPr>
          <p:cNvPr id="112" name="Google Shape;112;p4"/>
          <p:cNvSpPr txBox="1"/>
          <p:nvPr>
            <p:ph idx="1" type="body"/>
          </p:nvPr>
        </p:nvSpPr>
        <p:spPr>
          <a:xfrm>
            <a:off x="838200" y="881350"/>
            <a:ext cx="10515600" cy="5612100"/>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90000"/>
              </a:lnSpc>
              <a:spcBef>
                <a:spcPts val="0"/>
              </a:spcBef>
              <a:spcAft>
                <a:spcPts val="0"/>
              </a:spcAft>
              <a:buNone/>
            </a:pPr>
            <a:r>
              <a:t/>
            </a:r>
            <a:endParaRPr b="1"/>
          </a:p>
          <a:p>
            <a:pPr indent="-165100" lvl="0" marL="228600" rtl="0" algn="l">
              <a:lnSpc>
                <a:spcPct val="90000"/>
              </a:lnSpc>
              <a:spcBef>
                <a:spcPts val="0"/>
              </a:spcBef>
              <a:spcAft>
                <a:spcPts val="0"/>
              </a:spcAft>
              <a:buClr>
                <a:schemeClr val="dk1"/>
              </a:buClr>
              <a:buSzPts val="1800"/>
              <a:buChar char="•"/>
            </a:pPr>
            <a:r>
              <a:rPr b="1" lang="en-US"/>
              <a:t>Linear Regression -</a:t>
            </a:r>
            <a:r>
              <a:rPr lang="en-US"/>
              <a:t> R² = </a:t>
            </a:r>
            <a:r>
              <a:rPr lang="en-US">
                <a:solidFill>
                  <a:schemeClr val="accent6"/>
                </a:solidFill>
              </a:rPr>
              <a:t>85.15%</a:t>
            </a:r>
            <a:endParaRPr>
              <a:solidFill>
                <a:schemeClr val="accent6"/>
              </a:solidFill>
            </a:endParaRPr>
          </a:p>
          <a:p>
            <a:pPr indent="-228600" lvl="1" marL="685800" rtl="0" algn="l">
              <a:lnSpc>
                <a:spcPct val="90000"/>
              </a:lnSpc>
              <a:spcBef>
                <a:spcPts val="0"/>
              </a:spcBef>
              <a:spcAft>
                <a:spcPts val="0"/>
              </a:spcAft>
              <a:buClr>
                <a:schemeClr val="dk1"/>
              </a:buClr>
              <a:buSzPts val="1800"/>
              <a:buChar char="•"/>
            </a:pPr>
            <a:r>
              <a:rPr lang="en-US"/>
              <a:t>(</a:t>
            </a:r>
            <a:r>
              <a:rPr lang="en-US"/>
              <a:t>mistakenly used Logistic Regression at first</a:t>
            </a:r>
            <a:r>
              <a:rPr lang="en-US"/>
              <a:t>)</a:t>
            </a:r>
            <a:endParaRPr/>
          </a:p>
          <a:p>
            <a:pPr indent="-228600" lvl="1" marL="685800" rtl="0" algn="l">
              <a:lnSpc>
                <a:spcPct val="90000"/>
              </a:lnSpc>
              <a:spcBef>
                <a:spcPts val="0"/>
              </a:spcBef>
              <a:spcAft>
                <a:spcPts val="0"/>
              </a:spcAft>
              <a:buSzPts val="1800"/>
              <a:buChar char="•"/>
            </a:pPr>
            <a:r>
              <a:rPr lang="en-US"/>
              <a:t>OK results, simplest model but despite some tweaking did not overthrow the other models tested</a:t>
            </a:r>
            <a:endParaRPr/>
          </a:p>
          <a:p>
            <a:pPr indent="0" lvl="0" marL="228600" rtl="0" algn="l">
              <a:lnSpc>
                <a:spcPct val="90000"/>
              </a:lnSpc>
              <a:spcBef>
                <a:spcPts val="0"/>
              </a:spcBef>
              <a:spcAft>
                <a:spcPts val="0"/>
              </a:spcAft>
              <a:buNone/>
            </a:pPr>
            <a:r>
              <a:t/>
            </a:r>
            <a:endParaRPr/>
          </a:p>
          <a:p>
            <a:pPr indent="-165100" lvl="0" marL="228600" rtl="0" algn="l">
              <a:lnSpc>
                <a:spcPct val="90000"/>
              </a:lnSpc>
              <a:spcBef>
                <a:spcPts val="0"/>
              </a:spcBef>
              <a:spcAft>
                <a:spcPts val="0"/>
              </a:spcAft>
              <a:buSzPts val="1800"/>
              <a:buChar char="•"/>
            </a:pPr>
            <a:r>
              <a:rPr b="1" lang="en-US"/>
              <a:t>SVM - </a:t>
            </a:r>
            <a:r>
              <a:rPr lang="en-US">
                <a:solidFill>
                  <a:srgbClr val="E06666"/>
                </a:solidFill>
              </a:rPr>
              <a:t>FAILED</a:t>
            </a:r>
            <a:endParaRPr>
              <a:solidFill>
                <a:srgbClr val="E06666"/>
              </a:solidFill>
            </a:endParaRPr>
          </a:p>
          <a:p>
            <a:pPr indent="-228600" lvl="1" marL="685800" rtl="0" algn="l">
              <a:lnSpc>
                <a:spcPct val="90000"/>
              </a:lnSpc>
              <a:spcBef>
                <a:spcPts val="0"/>
              </a:spcBef>
              <a:spcAft>
                <a:spcPts val="0"/>
              </a:spcAft>
              <a:buSzPts val="1800"/>
              <a:buChar char="•"/>
            </a:pPr>
            <a:r>
              <a:rPr lang="en-US"/>
              <a:t>The first SVM method took about 20 minutes to process until time out. We have tried different approaches to optimize like using stochastic Gradient Descent Classifier or also  trying to reduce the size of the data set but still it took over 20 minutes to process. We decide not to use this method.</a:t>
            </a:r>
            <a:endParaRPr/>
          </a:p>
          <a:p>
            <a:pPr indent="0" lvl="0" marL="228600" rtl="0" algn="l">
              <a:lnSpc>
                <a:spcPct val="90000"/>
              </a:lnSpc>
              <a:spcBef>
                <a:spcPts val="0"/>
              </a:spcBef>
              <a:spcAft>
                <a:spcPts val="0"/>
              </a:spcAft>
              <a:buNone/>
            </a:pPr>
            <a:r>
              <a:t/>
            </a:r>
            <a:endParaRPr/>
          </a:p>
          <a:p>
            <a:pPr indent="-165100" lvl="0" marL="228600" rtl="0" algn="l">
              <a:spcBef>
                <a:spcPts val="0"/>
              </a:spcBef>
              <a:spcAft>
                <a:spcPts val="0"/>
              </a:spcAft>
              <a:buSzPts val="1800"/>
              <a:buChar char="•"/>
            </a:pPr>
            <a:r>
              <a:rPr b="1" lang="en-US"/>
              <a:t>Decision-Trees</a:t>
            </a:r>
            <a:r>
              <a:rPr lang="en-US"/>
              <a:t> </a:t>
            </a:r>
            <a:r>
              <a:rPr b="1" lang="en-US"/>
              <a:t>-</a:t>
            </a:r>
            <a:r>
              <a:rPr lang="en-US"/>
              <a:t>  R² = </a:t>
            </a:r>
            <a:r>
              <a:rPr lang="en-US">
                <a:solidFill>
                  <a:schemeClr val="accent6"/>
                </a:solidFill>
              </a:rPr>
              <a:t>90.19%</a:t>
            </a:r>
            <a:endParaRPr>
              <a:solidFill>
                <a:schemeClr val="accent6"/>
              </a:solidFill>
            </a:endParaRPr>
          </a:p>
          <a:p>
            <a:pPr indent="-228600" lvl="1" marL="685800" rtl="0" algn="l">
              <a:spcBef>
                <a:spcPts val="500"/>
              </a:spcBef>
              <a:spcAft>
                <a:spcPts val="0"/>
              </a:spcAft>
              <a:buSzPts val="1800"/>
              <a:buChar char="•"/>
            </a:pPr>
            <a:r>
              <a:rPr lang="en-US"/>
              <a:t>It is a model for regression and not for classification (which we learned was needed for this Dataset after misleadingly using Logistic Regression at first)</a:t>
            </a:r>
            <a:endParaRPr/>
          </a:p>
          <a:p>
            <a:pPr indent="-266700" lvl="1" marL="685800" rtl="0" algn="l">
              <a:spcBef>
                <a:spcPts val="500"/>
              </a:spcBef>
              <a:spcAft>
                <a:spcPts val="0"/>
              </a:spcAft>
              <a:buSzPts val="2400"/>
              <a:buChar char="•"/>
            </a:pPr>
            <a:r>
              <a:rPr lang="en-US"/>
              <a:t>Looked up previous Labs (Supervised-Learning/Decision-Trees) for right syntax of code and Imports</a:t>
            </a:r>
            <a:endParaRPr/>
          </a:p>
          <a:p>
            <a:pPr indent="-228600" lvl="1" marL="685800" rtl="0" algn="l">
              <a:spcBef>
                <a:spcPts val="500"/>
              </a:spcBef>
              <a:spcAft>
                <a:spcPts val="0"/>
              </a:spcAft>
              <a:buSzPts val="1800"/>
              <a:buChar char="•"/>
            </a:pPr>
            <a:r>
              <a:rPr lang="en-US"/>
              <a:t>Good result, simple model and quick processing time</a:t>
            </a:r>
            <a:endParaRPr/>
          </a:p>
          <a:p>
            <a:pPr indent="0" lvl="0" marL="6858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1a619a2e03_4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Methods (models) </a:t>
            </a:r>
            <a:endParaRPr/>
          </a:p>
          <a:p>
            <a:pPr indent="0" lvl="0" marL="0" rtl="0" algn="l">
              <a:spcBef>
                <a:spcPts val="0"/>
              </a:spcBef>
              <a:spcAft>
                <a:spcPts val="0"/>
              </a:spcAft>
              <a:buNone/>
            </a:pPr>
            <a:r>
              <a:t/>
            </a:r>
            <a:endParaRPr/>
          </a:p>
        </p:txBody>
      </p:sp>
      <p:sp>
        <p:nvSpPr>
          <p:cNvPr id="118" name="Google Shape;118;g31a619a2e03_4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165100" lvl="0" marL="228600" rtl="0" algn="l">
              <a:spcBef>
                <a:spcPts val="0"/>
              </a:spcBef>
              <a:spcAft>
                <a:spcPts val="0"/>
              </a:spcAft>
              <a:buSzPts val="1800"/>
              <a:buChar char="•"/>
            </a:pPr>
            <a:r>
              <a:rPr b="1" lang="en-US"/>
              <a:t>Random forest -</a:t>
            </a:r>
            <a:r>
              <a:rPr lang="en-US"/>
              <a:t> R² = </a:t>
            </a:r>
            <a:r>
              <a:rPr lang="en-US">
                <a:solidFill>
                  <a:schemeClr val="accent6"/>
                </a:solidFill>
              </a:rPr>
              <a:t>94.43%</a:t>
            </a:r>
            <a:endParaRPr>
              <a:solidFill>
                <a:schemeClr val="accent6"/>
              </a:solidFill>
            </a:endParaRPr>
          </a:p>
          <a:p>
            <a:pPr indent="-228600" lvl="1" marL="685800" rtl="0" algn="l">
              <a:spcBef>
                <a:spcPts val="0"/>
              </a:spcBef>
              <a:spcAft>
                <a:spcPts val="0"/>
              </a:spcAft>
              <a:buSzPts val="1800"/>
              <a:buChar char="•"/>
            </a:pPr>
            <a:r>
              <a:rPr lang="en-US"/>
              <a:t>Obtained best results. Tested with different n_estimator parameters between 50 and 150. 120 seemed to be the sweet spot.</a:t>
            </a:r>
            <a:endParaRPr/>
          </a:p>
          <a:p>
            <a:pPr indent="0" lvl="0" marL="685800" rtl="0" algn="l">
              <a:spcBef>
                <a:spcPts val="0"/>
              </a:spcBef>
              <a:spcAft>
                <a:spcPts val="0"/>
              </a:spcAft>
              <a:buNone/>
            </a:pPr>
            <a:r>
              <a:t/>
            </a:r>
            <a:endParaRPr/>
          </a:p>
          <a:p>
            <a:pPr indent="-228600" lvl="0" marL="228600" rtl="0" algn="l">
              <a:spcBef>
                <a:spcPts val="0"/>
              </a:spcBef>
              <a:spcAft>
                <a:spcPts val="0"/>
              </a:spcAft>
              <a:buSzPts val="1800"/>
              <a:buChar char="•"/>
            </a:pPr>
            <a:r>
              <a:rPr b="1" lang="en-US"/>
              <a:t>Cat Boost </a:t>
            </a:r>
            <a:r>
              <a:rPr lang="en-US"/>
              <a:t>- R² = </a:t>
            </a:r>
            <a:r>
              <a:rPr lang="en-US">
                <a:solidFill>
                  <a:schemeClr val="accent6"/>
                </a:solidFill>
              </a:rPr>
              <a:t>94.03%</a:t>
            </a:r>
            <a:endParaRPr>
              <a:solidFill>
                <a:schemeClr val="accent6"/>
              </a:solidFill>
            </a:endParaRPr>
          </a:p>
          <a:p>
            <a:pPr indent="-228600" lvl="1" marL="685800" rtl="0" algn="l">
              <a:spcBef>
                <a:spcPts val="0"/>
              </a:spcBef>
              <a:spcAft>
                <a:spcPts val="0"/>
              </a:spcAft>
              <a:buSzPts val="1800"/>
              <a:buChar char="•"/>
            </a:pPr>
            <a:r>
              <a:rPr lang="en-US"/>
              <a:t>Interesting result - Cat boost take better account of the Categories like Promotion or State holidays  but processing takes a long time and could only obtain results for a single test</a:t>
            </a:r>
            <a:endParaRPr/>
          </a:p>
          <a:p>
            <a:pPr indent="-228600" lvl="1" marL="685800" rtl="0" algn="l">
              <a:spcBef>
                <a:spcPts val="0"/>
              </a:spcBef>
              <a:spcAft>
                <a:spcPts val="0"/>
              </a:spcAft>
              <a:buSzPts val="1800"/>
              <a:buChar char="•"/>
            </a:pPr>
            <a:r>
              <a:rPr lang="en-US"/>
              <a:t>Would deserve further exploration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sp>
        <p:nvSpPr>
          <p:cNvPr id="123" name="Google Shape;123;g31a619a2e03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(models) – </a:t>
            </a:r>
            <a:endParaRPr/>
          </a:p>
        </p:txBody>
      </p:sp>
      <p:sp>
        <p:nvSpPr>
          <p:cNvPr id="124" name="Google Shape;124;g31a619a2e03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Explain the models you tried and why. Your reasoning is very important! But don’t be afraid to say “not really sure why but this one works better”</a:t>
            </a:r>
            <a:endParaRPr/>
          </a:p>
          <a:p>
            <a:pPr indent="-228600" lvl="0" marL="228600" rtl="0" algn="l">
              <a:lnSpc>
                <a:spcPct val="90000"/>
              </a:lnSpc>
              <a:spcBef>
                <a:spcPts val="1000"/>
              </a:spcBef>
              <a:spcAft>
                <a:spcPts val="0"/>
              </a:spcAft>
              <a:buClr>
                <a:schemeClr val="dk1"/>
              </a:buClr>
              <a:buSzPts val="2800"/>
              <a:buChar char="•"/>
            </a:pPr>
            <a:r>
              <a:rPr lang="en-US"/>
              <a:t>Chart comparing them. </a:t>
            </a:r>
            <a:endParaRPr/>
          </a:p>
          <a:p>
            <a:pPr indent="-228600" lvl="1" marL="685800" rtl="0" algn="l">
              <a:lnSpc>
                <a:spcPct val="90000"/>
              </a:lnSpc>
              <a:spcBef>
                <a:spcPts val="500"/>
              </a:spcBef>
              <a:spcAft>
                <a:spcPts val="0"/>
              </a:spcAft>
              <a:buClr>
                <a:schemeClr val="dk1"/>
              </a:buClr>
              <a:buSzPts val="2400"/>
              <a:buChar char="•"/>
            </a:pPr>
            <a:r>
              <a:rPr lang="en-US"/>
              <a:t>Try to capture the key differences but don’t make it too complicated.</a:t>
            </a:r>
            <a:endParaRPr/>
          </a:p>
        </p:txBody>
      </p:sp>
      <p:pic>
        <p:nvPicPr>
          <p:cNvPr id="125" name="Google Shape;125;g31a619a2e03_0_19"/>
          <p:cNvPicPr preferRelativeResize="0"/>
          <p:nvPr/>
        </p:nvPicPr>
        <p:blipFill rotWithShape="1">
          <a:blip r:embed="rId3">
            <a:alphaModFix/>
          </a:blip>
          <a:srcRect b="0" l="0" r="0" t="0"/>
          <a:stretch/>
        </p:blipFill>
        <p:spPr>
          <a:xfrm>
            <a:off x="3111062" y="4100220"/>
            <a:ext cx="5262300" cy="275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g31a619a2e03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(models) – 1 or 2 slides</a:t>
            </a:r>
            <a:endParaRPr/>
          </a:p>
        </p:txBody>
      </p:sp>
      <p:sp>
        <p:nvSpPr>
          <p:cNvPr id="131" name="Google Shape;131;g31a619a2e03_0_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Explain the models you tried and why. Your reasoning is very important! But don’t be afraid to say “not really sure why but this one works better”</a:t>
            </a:r>
            <a:endParaRPr/>
          </a:p>
          <a:p>
            <a:pPr indent="-228600" lvl="0" marL="228600" rtl="0" algn="l">
              <a:lnSpc>
                <a:spcPct val="90000"/>
              </a:lnSpc>
              <a:spcBef>
                <a:spcPts val="1000"/>
              </a:spcBef>
              <a:spcAft>
                <a:spcPts val="0"/>
              </a:spcAft>
              <a:buClr>
                <a:schemeClr val="dk1"/>
              </a:buClr>
              <a:buSzPts val="2800"/>
              <a:buChar char="•"/>
            </a:pPr>
            <a:r>
              <a:rPr lang="en-US"/>
              <a:t>Chart comparing them. </a:t>
            </a:r>
            <a:endParaRPr/>
          </a:p>
          <a:p>
            <a:pPr indent="-228600" lvl="1" marL="685800" rtl="0" algn="l">
              <a:lnSpc>
                <a:spcPct val="90000"/>
              </a:lnSpc>
              <a:spcBef>
                <a:spcPts val="500"/>
              </a:spcBef>
              <a:spcAft>
                <a:spcPts val="0"/>
              </a:spcAft>
              <a:buClr>
                <a:schemeClr val="dk1"/>
              </a:buClr>
              <a:buSzPts val="2400"/>
              <a:buChar char="•"/>
            </a:pPr>
            <a:r>
              <a:rPr lang="en-US"/>
              <a:t>Try to capture the key differences but don’t make it too complicated.</a:t>
            </a:r>
            <a:endParaRPr/>
          </a:p>
        </p:txBody>
      </p:sp>
      <p:pic>
        <p:nvPicPr>
          <p:cNvPr id="132" name="Google Shape;132;g31a619a2e03_0_13"/>
          <p:cNvPicPr preferRelativeResize="0"/>
          <p:nvPr/>
        </p:nvPicPr>
        <p:blipFill rotWithShape="1">
          <a:blip r:embed="rId3">
            <a:alphaModFix/>
          </a:blip>
          <a:srcRect b="0" l="0" r="0" t="0"/>
          <a:stretch/>
        </p:blipFill>
        <p:spPr>
          <a:xfrm>
            <a:off x="3111062" y="4100220"/>
            <a:ext cx="5262300" cy="275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Random Forest </a:t>
            </a:r>
            <a:endParaRPr/>
          </a:p>
        </p:txBody>
      </p:sp>
      <p:sp>
        <p:nvSpPr>
          <p:cNvPr id="138" name="Google Shape;138;p5"/>
          <p:cNvSpPr txBox="1"/>
          <p:nvPr>
            <p:ph idx="1" type="body"/>
          </p:nvPr>
        </p:nvSpPr>
        <p:spPr>
          <a:xfrm>
            <a:off x="838200" y="1825625"/>
            <a:ext cx="7898100" cy="4351200"/>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Clr>
                <a:schemeClr val="dk1"/>
              </a:buClr>
              <a:buSzPts val="1800"/>
              <a:buChar char="•"/>
            </a:pPr>
            <a:r>
              <a:rPr lang="en-US"/>
              <a:t>Gave the best results</a:t>
            </a:r>
            <a:endParaRPr/>
          </a:p>
          <a:p>
            <a:pPr indent="0" lvl="0" marL="228600" rtl="0" algn="l">
              <a:lnSpc>
                <a:spcPct val="90000"/>
              </a:lnSpc>
              <a:spcBef>
                <a:spcPts val="0"/>
              </a:spcBef>
              <a:spcAft>
                <a:spcPts val="0"/>
              </a:spcAft>
              <a:buNone/>
            </a:pPr>
            <a:r>
              <a:t/>
            </a:r>
            <a:endParaRPr/>
          </a:p>
          <a:p>
            <a:pPr indent="-165100" lvl="0" marL="228600" rtl="0" algn="l">
              <a:lnSpc>
                <a:spcPct val="90000"/>
              </a:lnSpc>
              <a:spcBef>
                <a:spcPts val="0"/>
              </a:spcBef>
              <a:spcAft>
                <a:spcPts val="0"/>
              </a:spcAft>
              <a:buClr>
                <a:schemeClr val="dk1"/>
              </a:buClr>
              <a:buSzPts val="1800"/>
              <a:buChar char="•"/>
            </a:pPr>
            <a:r>
              <a:rPr lang="en-US"/>
              <a:t>Performed slightly better than Cat Boost despite Cat Boost being more Categorical Data Oriented</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1000"/>
              </a:spcBef>
              <a:spcAft>
                <a:spcPts val="0"/>
              </a:spcAft>
              <a:buNone/>
            </a:pPr>
            <a:r>
              <a:t/>
            </a:r>
            <a:endParaRPr/>
          </a:p>
        </p:txBody>
      </p:sp>
      <p:pic>
        <p:nvPicPr>
          <p:cNvPr id="139" name="Google Shape;139;p5" title="Chart"/>
          <p:cNvPicPr preferRelativeResize="0"/>
          <p:nvPr/>
        </p:nvPicPr>
        <p:blipFill>
          <a:blip r:embed="rId3">
            <a:alphaModFix/>
          </a:blip>
          <a:stretch>
            <a:fillRect/>
          </a:stretch>
        </p:blipFill>
        <p:spPr>
          <a:xfrm>
            <a:off x="8046375" y="579748"/>
            <a:ext cx="3866475" cy="2390774"/>
          </a:xfrm>
          <a:prstGeom prst="rect">
            <a:avLst/>
          </a:prstGeom>
          <a:noFill/>
          <a:ln>
            <a:noFill/>
          </a:ln>
        </p:spPr>
      </p:pic>
      <p:graphicFrame>
        <p:nvGraphicFramePr>
          <p:cNvPr id="140" name="Google Shape;140;p5"/>
          <p:cNvGraphicFramePr/>
          <p:nvPr/>
        </p:nvGraphicFramePr>
        <p:xfrm>
          <a:off x="954875" y="3950875"/>
          <a:ext cx="3000000" cy="3000000"/>
        </p:xfrm>
        <a:graphic>
          <a:graphicData uri="http://schemas.openxmlformats.org/drawingml/2006/table">
            <a:tbl>
              <a:tblPr>
                <a:noFill/>
                <a:tableStyleId>{1038B5E4-5D6A-43B2-B612-B6BB8025702C}</a:tableStyleId>
              </a:tblPr>
              <a:tblGrid>
                <a:gridCol w="2156175"/>
                <a:gridCol w="1693825"/>
                <a:gridCol w="6070525"/>
              </a:tblGrid>
              <a:tr h="266700">
                <a:tc>
                  <a:txBody>
                    <a:bodyPr/>
                    <a:lstStyle/>
                    <a:p>
                      <a:pPr indent="0" lvl="0" marL="0" rtl="0" algn="ctr">
                        <a:lnSpc>
                          <a:spcPct val="115000"/>
                        </a:lnSpc>
                        <a:spcBef>
                          <a:spcPts val="0"/>
                        </a:spcBef>
                        <a:spcAft>
                          <a:spcPts val="0"/>
                        </a:spcAft>
                        <a:buNone/>
                      </a:pPr>
                      <a:r>
                        <a:rPr b="1" lang="en-US" sz="1500">
                          <a:solidFill>
                            <a:srgbClr val="4A86E8"/>
                          </a:solidFill>
                        </a:rPr>
                        <a:t>Metric</a:t>
                      </a:r>
                      <a:endParaRPr b="1" sz="1500">
                        <a:solidFill>
                          <a:srgbClr val="4A86E8"/>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0:0"/>
                      </a:ext>
                    </a:extLst>
                  </a:tcPr>
                </a:tc>
                <a:tc>
                  <a:txBody>
                    <a:bodyPr/>
                    <a:lstStyle/>
                    <a:p>
                      <a:pPr indent="0" lvl="0" marL="0" rtl="0" algn="ctr">
                        <a:lnSpc>
                          <a:spcPct val="115000"/>
                        </a:lnSpc>
                        <a:spcBef>
                          <a:spcPts val="0"/>
                        </a:spcBef>
                        <a:spcAft>
                          <a:spcPts val="0"/>
                        </a:spcAft>
                        <a:buNone/>
                      </a:pPr>
                      <a:r>
                        <a:rPr b="1" lang="en-US" sz="1500">
                          <a:solidFill>
                            <a:srgbClr val="4A86E8"/>
                          </a:solidFill>
                        </a:rPr>
                        <a:t>Value</a:t>
                      </a:r>
                      <a:endParaRPr b="1" sz="1500">
                        <a:solidFill>
                          <a:srgbClr val="4A86E8"/>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0:1"/>
                      </a:ext>
                    </a:extLst>
                  </a:tcPr>
                </a:tc>
                <a:tc>
                  <a:txBody>
                    <a:bodyPr/>
                    <a:lstStyle/>
                    <a:p>
                      <a:pPr indent="0" lvl="0" marL="0" rtl="0" algn="ctr">
                        <a:lnSpc>
                          <a:spcPct val="115000"/>
                        </a:lnSpc>
                        <a:spcBef>
                          <a:spcPts val="0"/>
                        </a:spcBef>
                        <a:spcAft>
                          <a:spcPts val="0"/>
                        </a:spcAft>
                        <a:buNone/>
                      </a:pPr>
                      <a:r>
                        <a:rPr b="1" lang="en-US" sz="1500">
                          <a:solidFill>
                            <a:srgbClr val="4A86E8"/>
                          </a:solidFill>
                        </a:rPr>
                        <a:t>Interpretation</a:t>
                      </a:r>
                      <a:endParaRPr b="1" sz="1500">
                        <a:solidFill>
                          <a:srgbClr val="4A86E8"/>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0:2"/>
                      </a:ext>
                    </a:extLst>
                  </a:tcPr>
                </a:tc>
              </a:tr>
              <a:tr h="266700">
                <a:tc>
                  <a:txBody>
                    <a:bodyPr/>
                    <a:lstStyle/>
                    <a:p>
                      <a:pPr indent="0" lvl="0" marL="0" rtl="0" algn="l">
                        <a:lnSpc>
                          <a:spcPct val="115000"/>
                        </a:lnSpc>
                        <a:spcBef>
                          <a:spcPts val="0"/>
                        </a:spcBef>
                        <a:spcAft>
                          <a:spcPts val="0"/>
                        </a:spcAft>
                        <a:buNone/>
                      </a:pPr>
                      <a:r>
                        <a:rPr lang="en-US" sz="1500"/>
                        <a:t>R-squared (Training)</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1:0"/>
                      </a:ext>
                    </a:extLst>
                  </a:tcPr>
                </a:tc>
                <a:tc>
                  <a:txBody>
                    <a:bodyPr/>
                    <a:lstStyle/>
                    <a:p>
                      <a:pPr indent="0" lvl="0" marL="0" rtl="0" algn="ctr">
                        <a:lnSpc>
                          <a:spcPct val="115000"/>
                        </a:lnSpc>
                        <a:spcBef>
                          <a:spcPts val="0"/>
                        </a:spcBef>
                        <a:spcAft>
                          <a:spcPts val="0"/>
                        </a:spcAft>
                        <a:buNone/>
                      </a:pPr>
                      <a:r>
                        <a:rPr lang="en-US" sz="1500"/>
                        <a:t>0.9923</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1:1"/>
                      </a:ext>
                    </a:extLst>
                  </a:tcPr>
                </a:tc>
                <a:tc>
                  <a:txBody>
                    <a:bodyPr/>
                    <a:lstStyle/>
                    <a:p>
                      <a:pPr indent="0" lvl="0" marL="0" rtl="0" algn="l">
                        <a:lnSpc>
                          <a:spcPct val="115000"/>
                        </a:lnSpc>
                        <a:spcBef>
                          <a:spcPts val="0"/>
                        </a:spcBef>
                        <a:spcAft>
                          <a:spcPts val="0"/>
                        </a:spcAft>
                        <a:buNone/>
                      </a:pPr>
                      <a:r>
                        <a:rPr lang="en-US" sz="1500"/>
                        <a:t>Potential overfitting</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1:2"/>
                      </a:ext>
                    </a:extLst>
                  </a:tcPr>
                </a:tc>
              </a:tr>
              <a:tr h="266700">
                <a:tc>
                  <a:txBody>
                    <a:bodyPr/>
                    <a:lstStyle/>
                    <a:p>
                      <a:pPr indent="0" lvl="0" marL="0" rtl="0" algn="l">
                        <a:lnSpc>
                          <a:spcPct val="115000"/>
                        </a:lnSpc>
                        <a:spcBef>
                          <a:spcPts val="0"/>
                        </a:spcBef>
                        <a:spcAft>
                          <a:spcPts val="0"/>
                        </a:spcAft>
                        <a:buNone/>
                      </a:pPr>
                      <a:r>
                        <a:rPr lang="en-US" sz="1500"/>
                        <a:t>R-squared (Testing)</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2:0"/>
                      </a:ext>
                    </a:extLst>
                  </a:tcPr>
                </a:tc>
                <a:tc>
                  <a:txBody>
                    <a:bodyPr/>
                    <a:lstStyle/>
                    <a:p>
                      <a:pPr indent="0" lvl="0" marL="0" rtl="0" algn="ctr">
                        <a:lnSpc>
                          <a:spcPct val="115000"/>
                        </a:lnSpc>
                        <a:spcBef>
                          <a:spcPts val="0"/>
                        </a:spcBef>
                        <a:spcAft>
                          <a:spcPts val="0"/>
                        </a:spcAft>
                        <a:buNone/>
                      </a:pPr>
                      <a:r>
                        <a:rPr lang="en-US" sz="1500"/>
                        <a:t>0.9443</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2:1"/>
                      </a:ext>
                    </a:extLst>
                  </a:tcPr>
                </a:tc>
                <a:tc>
                  <a:txBody>
                    <a:bodyPr/>
                    <a:lstStyle/>
                    <a:p>
                      <a:pPr indent="0" lvl="0" marL="0" rtl="0" algn="l">
                        <a:lnSpc>
                          <a:spcPct val="115000"/>
                        </a:lnSpc>
                        <a:spcBef>
                          <a:spcPts val="0"/>
                        </a:spcBef>
                        <a:spcAft>
                          <a:spcPts val="0"/>
                        </a:spcAft>
                        <a:buNone/>
                      </a:pPr>
                      <a:r>
                        <a:rPr lang="en-US" sz="1500"/>
                        <a:t>G</a:t>
                      </a:r>
                      <a:r>
                        <a:rPr lang="en-US" sz="1500"/>
                        <a:t>ood generalization.</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2:2"/>
                      </a:ext>
                    </a:extLst>
                  </a:tcPr>
                </a:tc>
              </a:tr>
              <a:tr h="495300">
                <a:tc>
                  <a:txBody>
                    <a:bodyPr/>
                    <a:lstStyle/>
                    <a:p>
                      <a:pPr indent="0" lvl="0" marL="0" rtl="0" algn="l">
                        <a:lnSpc>
                          <a:spcPct val="115000"/>
                        </a:lnSpc>
                        <a:spcBef>
                          <a:spcPts val="0"/>
                        </a:spcBef>
                        <a:spcAft>
                          <a:spcPts val="0"/>
                        </a:spcAft>
                        <a:buNone/>
                      </a:pPr>
                      <a:r>
                        <a:rPr lang="en-US" sz="1500"/>
                        <a:t>Mean Absolute Error</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3:0"/>
                      </a:ext>
                    </a:extLst>
                  </a:tcPr>
                </a:tc>
                <a:tc>
                  <a:txBody>
                    <a:bodyPr/>
                    <a:lstStyle/>
                    <a:p>
                      <a:pPr indent="0" lvl="0" marL="0" rtl="0" algn="ctr">
                        <a:lnSpc>
                          <a:spcPct val="115000"/>
                        </a:lnSpc>
                        <a:spcBef>
                          <a:spcPts val="0"/>
                        </a:spcBef>
                        <a:spcAft>
                          <a:spcPts val="0"/>
                        </a:spcAft>
                        <a:buNone/>
                      </a:pPr>
                      <a:r>
                        <a:rPr lang="en-US" sz="1500"/>
                        <a:t>570.16</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3:1"/>
                      </a:ext>
                    </a:extLst>
                  </a:tcPr>
                </a:tc>
                <a:tc>
                  <a:txBody>
                    <a:bodyPr/>
                    <a:lstStyle/>
                    <a:p>
                      <a:pPr indent="0" lvl="0" marL="0" rtl="0" algn="l">
                        <a:lnSpc>
                          <a:spcPct val="115000"/>
                        </a:lnSpc>
                        <a:spcBef>
                          <a:spcPts val="0"/>
                        </a:spcBef>
                        <a:spcAft>
                          <a:spcPts val="0"/>
                        </a:spcAft>
                        <a:buNone/>
                      </a:pPr>
                      <a:r>
                        <a:rPr lang="en-US" sz="1500"/>
                        <a:t>Vs mean sales = 5777.4</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3:2"/>
                      </a:ext>
                    </a:extLst>
                  </a:tcPr>
                </a:tc>
              </a:tr>
              <a:tr h="495300">
                <a:tc>
                  <a:txBody>
                    <a:bodyPr/>
                    <a:lstStyle/>
                    <a:p>
                      <a:pPr indent="0" lvl="0" marL="0" rtl="0" algn="l">
                        <a:lnSpc>
                          <a:spcPct val="115000"/>
                        </a:lnSpc>
                        <a:spcBef>
                          <a:spcPts val="0"/>
                        </a:spcBef>
                        <a:spcAft>
                          <a:spcPts val="0"/>
                        </a:spcAft>
                        <a:buNone/>
                      </a:pPr>
                      <a:r>
                        <a:rPr lang="en-US" sz="1500"/>
                        <a:t>Mean Squared Error</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4:0"/>
                      </a:ext>
                    </a:extLst>
                  </a:tcPr>
                </a:tc>
                <a:tc>
                  <a:txBody>
                    <a:bodyPr/>
                    <a:lstStyle/>
                    <a:p>
                      <a:pPr indent="0" lvl="0" marL="0" rtl="0" algn="ctr">
                        <a:lnSpc>
                          <a:spcPct val="115000"/>
                        </a:lnSpc>
                        <a:spcBef>
                          <a:spcPts val="0"/>
                        </a:spcBef>
                        <a:spcAft>
                          <a:spcPts val="0"/>
                        </a:spcAft>
                        <a:buNone/>
                      </a:pPr>
                      <a:r>
                        <a:rPr lang="en-US" sz="1500"/>
                        <a:t>822,819.44</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4:1"/>
                      </a:ext>
                    </a:extLst>
                  </a:tcPr>
                </a:tc>
                <a:tc>
                  <a:txBody>
                    <a:bodyPr/>
                    <a:lstStyle/>
                    <a:p>
                      <a:pPr indent="0" lvl="0" marL="0" rtl="0" algn="l">
                        <a:lnSpc>
                          <a:spcPct val="115000"/>
                        </a:lnSpc>
                        <a:spcBef>
                          <a:spcPts val="0"/>
                        </a:spcBef>
                        <a:spcAft>
                          <a:spcPts val="0"/>
                        </a:spcAft>
                        <a:buNone/>
                      </a:pPr>
                      <a:r>
                        <a:rPr lang="en-US" sz="1500"/>
                        <a:t>The average squared difference between predictions and actual values, penalizing large errors more.</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4:2"/>
                      </a:ext>
                    </a:extLst>
                  </a:tcPr>
                </a:tc>
              </a:tr>
              <a:tr h="495300">
                <a:tc>
                  <a:txBody>
                    <a:bodyPr/>
                    <a:lstStyle/>
                    <a:p>
                      <a:pPr indent="0" lvl="0" marL="0" rtl="0" algn="l">
                        <a:lnSpc>
                          <a:spcPct val="115000"/>
                        </a:lnSpc>
                        <a:spcBef>
                          <a:spcPts val="0"/>
                        </a:spcBef>
                        <a:spcAft>
                          <a:spcPts val="0"/>
                        </a:spcAft>
                        <a:buNone/>
                      </a:pPr>
                      <a:r>
                        <a:rPr lang="en-US" sz="1500"/>
                        <a:t>Root Mean Squared Error</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5:0"/>
                      </a:ext>
                    </a:extLst>
                  </a:tcPr>
                </a:tc>
                <a:tc>
                  <a:txBody>
                    <a:bodyPr/>
                    <a:lstStyle/>
                    <a:p>
                      <a:pPr indent="0" lvl="0" marL="0" rtl="0" algn="ctr">
                        <a:lnSpc>
                          <a:spcPct val="115000"/>
                        </a:lnSpc>
                        <a:spcBef>
                          <a:spcPts val="0"/>
                        </a:spcBef>
                        <a:spcAft>
                          <a:spcPts val="0"/>
                        </a:spcAft>
                        <a:buNone/>
                      </a:pPr>
                      <a:r>
                        <a:rPr lang="en-US" sz="1500"/>
                        <a:t>907.09</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5:1"/>
                      </a:ext>
                    </a:extLst>
                  </a:tcPr>
                </a:tc>
                <a:tc>
                  <a:txBody>
                    <a:bodyPr/>
                    <a:lstStyle/>
                    <a:p>
                      <a:pPr indent="0" lvl="0" marL="0" rtl="0" algn="l">
                        <a:lnSpc>
                          <a:spcPct val="115000"/>
                        </a:lnSpc>
                        <a:spcBef>
                          <a:spcPts val="0"/>
                        </a:spcBef>
                        <a:spcAft>
                          <a:spcPts val="0"/>
                        </a:spcAft>
                        <a:buNone/>
                      </a:pPr>
                      <a:r>
                        <a:rPr lang="en-US" sz="1500"/>
                        <a:t>The standard deviation of prediction errors; average deviation from actual values.</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0:5:2"/>
                      </a:ext>
                    </a:extLs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2024-10-03T09:08:22Z</dcterms:created>
  <dc:creator>Carlos Fenollosa</dc:creator>
</cp:coreProperties>
</file>