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69" r:id="rId3"/>
    <p:sldId id="257" r:id="rId4"/>
    <p:sldId id="272" r:id="rId5"/>
    <p:sldId id="273" r:id="rId6"/>
    <p:sldId id="262" r:id="rId7"/>
    <p:sldId id="264" r:id="rId8"/>
    <p:sldId id="265" r:id="rId9"/>
    <p:sldId id="270" r:id="rId10"/>
    <p:sldId id="275" r:id="rId11"/>
    <p:sldId id="276" r:id="rId12"/>
    <p:sldId id="277" r:id="rId13"/>
    <p:sldId id="279" r:id="rId14"/>
    <p:sldId id="266" r:id="rId15"/>
    <p:sldId id="271" r:id="rId16"/>
    <p:sldId id="274" r:id="rId17"/>
    <p:sldId id="278" r:id="rId18"/>
    <p:sldId id="26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t>4/26/2025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A71CBF-769E-40A0-861E-88E4AAA820EC}" type="slidenum">
              <a:rPr lang="en-US" smtClean="0"/>
              <a:t>6</a:t>
            </a:fld>
            <a:endParaRPr lang="en-US"/>
          </a:p>
        </p:txBody>
      </p:sp>
    </p:spTree>
    <p:extLst>
      <p:ext uri="{BB962C8B-B14F-4D97-AF65-F5344CB8AC3E}">
        <p14:creationId xmlns:p14="http://schemas.microsoft.com/office/powerpoint/2010/main" val="447236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C90AE9-E16E-4488-B5B8-80AEB3C3ADC7}" type="datetime1">
              <a:rPr lang="en-US" smtClean="0"/>
              <a:t>4/26/2025</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0A0E6-22E4-4891-9201-E7D4BFC5C3C7}" type="datetime1">
              <a:rPr lang="en-US" smtClean="0"/>
              <a:t>4/26/2025</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BAAD43-C4E7-4813-8748-9A8B47F29214}" type="datetime1">
              <a:rPr lang="en-US" smtClean="0"/>
              <a:t>4/26/2025</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DFF53-C44F-492A-84D4-BF1605FFEEDD}" type="datetime1">
              <a:rPr lang="en-US" smtClean="0"/>
              <a:t>4/26/2025</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FEBD4-9694-42DC-874E-0792B178EE61}" type="datetime1">
              <a:rPr lang="en-US" smtClean="0"/>
              <a:t>4/26/2025</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42ED5-F3BD-4F75-848A-759484554FAF}" type="datetime1">
              <a:rPr lang="en-US" smtClean="0"/>
              <a:t>4/26/2025</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A7373-D757-4C35-9FE9-E37221EC568B}" type="datetime1">
              <a:rPr lang="en-US" smtClean="0"/>
              <a:t>4/26/2025</a:t>
            </a:fld>
            <a:endParaRPr lang="en-US"/>
          </a:p>
        </p:txBody>
      </p:sp>
      <p:sp>
        <p:nvSpPr>
          <p:cNvPr id="8" name="Footer Placeholder 7"/>
          <p:cNvSpPr>
            <a:spLocks noGrp="1"/>
          </p:cNvSpPr>
          <p:nvPr>
            <p:ph type="ftr" sz="quarter" idx="11"/>
          </p:nvPr>
        </p:nvSpPr>
        <p:spPr/>
        <p:txBody>
          <a:bodyPr/>
          <a:lstStyle/>
          <a:p>
            <a:r>
              <a:rPr lang="en-US"/>
              <a:t>Mini Project -20ISE59</a:t>
            </a:r>
          </a:p>
        </p:txBody>
      </p:sp>
      <p:sp>
        <p:nvSpPr>
          <p:cNvPr id="9" name="Slide Number Placeholder 8"/>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7AD0E2-488C-4FF5-9519-55D153719AAA}" type="datetime1">
              <a:rPr lang="en-US" smtClean="0"/>
              <a:t>4/26/2025</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EF04F-410C-4D4C-817D-EC260ED0E96B}" type="datetime1">
              <a:rPr lang="en-US" smtClean="0"/>
              <a:t>4/26/2025</a:t>
            </a:fld>
            <a:endParaRPr lang="en-US"/>
          </a:p>
        </p:txBody>
      </p:sp>
      <p:sp>
        <p:nvSpPr>
          <p:cNvPr id="3" name="Footer Placeholder 2"/>
          <p:cNvSpPr>
            <a:spLocks noGrp="1"/>
          </p:cNvSpPr>
          <p:nvPr>
            <p:ph type="ftr" sz="quarter" idx="11"/>
          </p:nvPr>
        </p:nvSpPr>
        <p:spPr/>
        <p:txBody>
          <a:bodyPr/>
          <a:lstStyle/>
          <a:p>
            <a:r>
              <a:rPr lang="en-US"/>
              <a:t>Mini Project -20ISE59</a:t>
            </a:r>
          </a:p>
        </p:txBody>
      </p:sp>
      <p:sp>
        <p:nvSpPr>
          <p:cNvPr id="4" name="Slide Number Placeholder 3"/>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716CD-30A5-4FC0-8F21-28F09157EA19}" type="datetime1">
              <a:rPr lang="en-US" smtClean="0"/>
              <a:t>4/26/2025</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FB88E-4616-444F-94E0-E010B922492C}" type="datetime1">
              <a:rPr lang="en-US" smtClean="0"/>
              <a:t>4/26/2025</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AD732-C3FA-432F-98E4-8E643D68BCB4}" type="datetime1">
              <a:rPr lang="en-US" smtClean="0"/>
              <a:t>4/26/2025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-20ISE59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80130"/>
            <a:ext cx="7772400" cy="762000"/>
          </a:xfrm>
        </p:spPr>
        <p:txBody>
          <a:bodyPr>
            <a:noAutofit/>
          </a:bodyPr>
          <a:lstStyle/>
          <a:p>
            <a:r>
              <a:rPr lang="en-US" sz="2800" b="1" dirty="0">
                <a:solidFill>
                  <a:srgbClr val="0000CC"/>
                </a:solidFill>
                <a:latin typeface="Times New Roman" panose="02020603050405020304" pitchFamily="18" charset="0"/>
                <a:cs typeface="Times New Roman" panose="02020603050405020304" pitchFamily="18" charset="0"/>
              </a:rPr>
              <a:t>DEPARTMENT OF COMPUTER SCIENCE &amp; ENGINEERING(DATA SCIENCE)</a:t>
            </a:r>
          </a:p>
        </p:txBody>
      </p:sp>
      <p:sp>
        <p:nvSpPr>
          <p:cNvPr id="3" name="Subtitle 2"/>
          <p:cNvSpPr>
            <a:spLocks noGrp="1"/>
          </p:cNvSpPr>
          <p:nvPr>
            <p:ph type="subTitle" idx="1"/>
          </p:nvPr>
        </p:nvSpPr>
        <p:spPr>
          <a:xfrm>
            <a:off x="685800" y="2190265"/>
            <a:ext cx="7848600" cy="2057400"/>
          </a:xfrm>
        </p:spPr>
        <p:txBody>
          <a:bodyPr>
            <a:normAutofit fontScale="92500" lnSpcReduction="10000"/>
          </a:bodyPr>
          <a:lstStyle/>
          <a:p>
            <a:pPr algn="just"/>
            <a:r>
              <a:rPr lang="en-US" sz="2800" dirty="0">
                <a:solidFill>
                  <a:schemeClr val="accent2">
                    <a:lumMod val="50000"/>
                  </a:schemeClr>
                </a:solidFill>
              </a:rPr>
              <a:t>“</a:t>
            </a:r>
            <a:r>
              <a:rPr lang="en-US" sz="3000" dirty="0">
                <a:solidFill>
                  <a:schemeClr val="accent2">
                    <a:lumMod val="50000"/>
                  </a:schemeClr>
                </a:solidFill>
              </a:rPr>
              <a:t>AI BASED SMART HEALTHCARE SYSTEM FOR OPTIMIZED AMBULANCE ROUTING AND PREDICTIVE ICU BED AVAILABILITY </a:t>
            </a:r>
            <a:r>
              <a:rPr lang="en-US" sz="2800" dirty="0">
                <a:solidFill>
                  <a:schemeClr val="accent2">
                    <a:lumMod val="50000"/>
                  </a:schemeClr>
                </a:solidFill>
                <a:latin typeface="Times New Roman" panose="02020603050405020304" pitchFamily="18" charset="0"/>
                <a:cs typeface="Times New Roman" panose="02020603050405020304" pitchFamily="18" charset="0"/>
              </a:rPr>
              <a:t>”</a:t>
            </a:r>
          </a:p>
          <a:p>
            <a:r>
              <a:rPr lang="en-US" sz="2000" dirty="0">
                <a:solidFill>
                  <a:schemeClr val="accent2">
                    <a:lumMod val="50000"/>
                  </a:schemeClr>
                </a:solidFill>
                <a:latin typeface="Times New Roman" panose="02020603050405020304" pitchFamily="18" charset="0"/>
                <a:cs typeface="Times New Roman" panose="02020603050405020304" pitchFamily="18" charset="0"/>
              </a:rPr>
              <a:t>COURSE NAME : </a:t>
            </a:r>
            <a:r>
              <a:rPr lang="en-IN" sz="2100" dirty="0">
                <a:solidFill>
                  <a:schemeClr val="accent2">
                    <a:lumMod val="50000"/>
                  </a:schemeClr>
                </a:solidFill>
              </a:rPr>
              <a:t>Project Phase – I</a:t>
            </a:r>
            <a:endParaRPr lang="en-US" sz="2100" dirty="0">
              <a:solidFill>
                <a:schemeClr val="accent2">
                  <a:lumMod val="50000"/>
                </a:schemeClr>
              </a:solidFill>
              <a:latin typeface="Times New Roman" panose="02020603050405020304" pitchFamily="18" charset="0"/>
              <a:cs typeface="Times New Roman" panose="02020603050405020304" pitchFamily="18" charset="0"/>
            </a:endParaRPr>
          </a:p>
          <a:p>
            <a:r>
              <a:rPr lang="en-US" sz="2000" dirty="0">
                <a:solidFill>
                  <a:schemeClr val="accent2">
                    <a:lumMod val="50000"/>
                  </a:schemeClr>
                </a:solidFill>
                <a:latin typeface="Times New Roman" panose="02020603050405020304" pitchFamily="18" charset="0"/>
                <a:cs typeface="Times New Roman" panose="02020603050405020304" pitchFamily="18" charset="0"/>
              </a:rPr>
              <a:t>COURSE CODE:22CDS65</a:t>
            </a:r>
          </a:p>
        </p:txBody>
      </p:sp>
      <p:sp>
        <p:nvSpPr>
          <p:cNvPr id="4" name="Subtitle 2"/>
          <p:cNvSpPr txBox="1"/>
          <p:nvPr/>
        </p:nvSpPr>
        <p:spPr>
          <a:xfrm>
            <a:off x="152400" y="4495800"/>
            <a:ext cx="4800600" cy="1828800"/>
          </a:xfrm>
          <a:prstGeom prst="rect">
            <a:avLst/>
          </a:prstGeom>
        </p:spPr>
        <p:txBody>
          <a:bodyPr vert="horz" lIns="91440" tIns="45720" rIns="91440" bIns="45720" rtlCol="0">
            <a:normAutofit fontScale="77500" lnSpcReduction="20000"/>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Presentation by,</a:t>
            </a: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latin typeface="Times New Roman" panose="02020603050405020304" pitchFamily="18" charset="0"/>
                <a:cs typeface="Times New Roman" panose="02020603050405020304" pitchFamily="18" charset="0"/>
              </a:rPr>
              <a:t>NAME :</a:t>
            </a:r>
            <a:r>
              <a:rPr lang="en-IN" sz="2800" dirty="0"/>
              <a:t>Sreejith S, Manoj P, P Harshad Ali Khan, Poornima</a:t>
            </a:r>
            <a:endParaRPr lang="en-US" sz="2600" dirty="0">
              <a:solidFill>
                <a:schemeClr val="accent2">
                  <a:lumMod val="50000"/>
                </a:schemeClr>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dirty="0">
                <a:solidFill>
                  <a:schemeClr val="accent2">
                    <a:lumMod val="50000"/>
                  </a:schemeClr>
                </a:solidFill>
                <a:latin typeface="Times New Roman" panose="02020603050405020304" pitchFamily="18" charset="0"/>
                <a:cs typeface="Times New Roman" panose="02020603050405020304" pitchFamily="18" charset="0"/>
              </a:rPr>
              <a:t>USN: 1NH22CD127,1NH22CD064,1NH22CD0771NH22CD081</a:t>
            </a:r>
            <a:endParaRPr kumimoji="0" lang="en-US" sz="26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endParaRPr>
          </a:p>
        </p:txBody>
      </p:sp>
      <p:sp>
        <p:nvSpPr>
          <p:cNvPr id="5" name="Subtitle 2"/>
          <p:cNvSpPr txBox="1"/>
          <p:nvPr/>
        </p:nvSpPr>
        <p:spPr>
          <a:xfrm>
            <a:off x="5334000" y="4572000"/>
            <a:ext cx="3962400" cy="1828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rPr>
              <a:t>Guide Name:</a:t>
            </a:r>
            <a:r>
              <a:rPr lang="en-IN" sz="2000" dirty="0"/>
              <a:t>Ms. Shwetha</a:t>
            </a:r>
            <a:endParaRPr kumimoji="0" 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000" dirty="0">
                <a:solidFill>
                  <a:schemeClr val="accent2">
                    <a:lumMod val="50000"/>
                  </a:schemeClr>
                </a:solidFill>
                <a:latin typeface="Times New Roman" panose="02020603050405020304" pitchFamily="18" charset="0"/>
                <a:cs typeface="Times New Roman" panose="02020603050405020304" pitchFamily="18" charset="0"/>
              </a:rPr>
              <a:t>Designation: Associate professor , CSE(DS)</a:t>
            </a:r>
            <a:endParaRPr kumimoji="0" lang="en-US" sz="2000" b="0"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400" y="126138"/>
            <a:ext cx="5472608" cy="9015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11180-CCB6-A016-9603-6DD41A034E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1ADA4F-3AB3-FA30-0C7E-A15406FFB014}"/>
              </a:ext>
            </a:extLst>
          </p:cNvPr>
          <p:cNvSpPr>
            <a:spLocks noGrp="1"/>
          </p:cNvSpPr>
          <p:nvPr>
            <p:ph type="title"/>
          </p:nvPr>
        </p:nvSpPr>
        <p:spPr>
          <a:xfrm>
            <a:off x="533400" y="0"/>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Literature Survey/Related Work</a:t>
            </a:r>
          </a:p>
        </p:txBody>
      </p:sp>
      <p:sp>
        <p:nvSpPr>
          <p:cNvPr id="3" name="Content Placeholder 2">
            <a:extLst>
              <a:ext uri="{FF2B5EF4-FFF2-40B4-BE49-F238E27FC236}">
                <a16:creationId xmlns:a16="http://schemas.microsoft.com/office/drawing/2014/main" id="{194D60A4-77C2-E278-5088-566DCEC54592}"/>
              </a:ext>
            </a:extLst>
          </p:cNvPr>
          <p:cNvSpPr>
            <a:spLocks noGrp="1"/>
          </p:cNvSpPr>
          <p:nvPr>
            <p:ph idx="1"/>
          </p:nvPr>
        </p:nvSpPr>
        <p:spPr>
          <a:xfrm>
            <a:off x="228600" y="1066800"/>
            <a:ext cx="8763000" cy="5360834"/>
          </a:xfrm>
        </p:spPr>
        <p:txBody>
          <a:bodyPr>
            <a:normAutofit fontScale="92500"/>
          </a:bodyPr>
          <a:lstStyle/>
          <a:p>
            <a:pPr>
              <a:buNone/>
            </a:pPr>
            <a:r>
              <a:rPr lang="en-IN" sz="1800" b="1" dirty="0"/>
              <a:t>2. A Novel Smart Ambulance System – Algorithm Design and Performance Analysis</a:t>
            </a:r>
          </a:p>
          <a:p>
            <a:pPr>
              <a:buNone/>
            </a:pPr>
            <a:r>
              <a:rPr lang="en-IN" sz="1800" b="1" dirty="0"/>
              <a:t>Authors</a:t>
            </a:r>
            <a:r>
              <a:rPr lang="en-IN" sz="1800" dirty="0"/>
              <a:t>: Selim et al. | IEEE (</a:t>
            </a:r>
            <a:r>
              <a:rPr lang="en-IN" sz="1900" dirty="0"/>
              <a:t>2022)</a:t>
            </a:r>
          </a:p>
          <a:p>
            <a:pPr>
              <a:buFont typeface="Wingdings" panose="05000000000000000000" pitchFamily="2" charset="2"/>
              <a:buChar char="q"/>
            </a:pPr>
            <a:r>
              <a:rPr lang="en-IN" sz="1800" b="1" dirty="0"/>
              <a:t>Contribution</a:t>
            </a:r>
            <a:r>
              <a:rPr lang="en-IN" sz="1800" dirty="0"/>
              <a:t>: Introduces algorithm-based decision-making to improve ambulance response.</a:t>
            </a:r>
          </a:p>
          <a:p>
            <a:pPr>
              <a:buFont typeface="Wingdings" panose="05000000000000000000" pitchFamily="2" charset="2"/>
              <a:buChar char="q"/>
            </a:pPr>
            <a:r>
              <a:rPr lang="en-IN" sz="1800" b="1" dirty="0"/>
              <a:t>Limitation</a:t>
            </a:r>
            <a:r>
              <a:rPr lang="en-IN" sz="1800" dirty="0"/>
              <a:t>: Static route planning; not adaptive to changing traffic or ICU load.</a:t>
            </a:r>
          </a:p>
          <a:p>
            <a:pPr>
              <a:buFont typeface="Wingdings" panose="05000000000000000000" pitchFamily="2" charset="2"/>
              <a:buChar char="q"/>
            </a:pPr>
            <a:r>
              <a:rPr lang="en-IN" sz="1800" b="1" dirty="0"/>
              <a:t>Relevance</a:t>
            </a:r>
            <a:r>
              <a:rPr lang="en-IN" sz="1800" dirty="0"/>
              <a:t>: Highlights the importance of dynamic route optimization.</a:t>
            </a:r>
          </a:p>
          <a:p>
            <a:pPr>
              <a:buFont typeface="Wingdings" panose="05000000000000000000" pitchFamily="2" charset="2"/>
              <a:buChar char="q"/>
            </a:pPr>
            <a:endParaRPr lang="en-IN" sz="1800" dirty="0"/>
          </a:p>
          <a:p>
            <a:pPr>
              <a:buNone/>
            </a:pPr>
            <a:r>
              <a:rPr lang="en-IN" sz="1800" b="1" dirty="0"/>
              <a:t>3. ACA-R3: Edge-AI Autonomous Ambulance-Route Resource Protocol</a:t>
            </a:r>
          </a:p>
          <a:p>
            <a:pPr>
              <a:buNone/>
            </a:pPr>
            <a:r>
              <a:rPr lang="en-IN" sz="1800" b="1" dirty="0"/>
              <a:t>Authors</a:t>
            </a:r>
            <a:r>
              <a:rPr lang="en-IN" sz="1800" dirty="0"/>
              <a:t>: Ahmed et al. | IEEE IoT Journal (2023)</a:t>
            </a:r>
          </a:p>
          <a:p>
            <a:pPr>
              <a:buFont typeface="Wingdings" panose="05000000000000000000" pitchFamily="2" charset="2"/>
              <a:buChar char="q"/>
            </a:pPr>
            <a:r>
              <a:rPr lang="en-IN" sz="1800" b="1" dirty="0"/>
              <a:t>Contribution</a:t>
            </a:r>
            <a:r>
              <a:rPr lang="en-IN" sz="1800" dirty="0"/>
              <a:t>: Uses edge computing to decentralize routing decisions and improve latency.</a:t>
            </a:r>
          </a:p>
          <a:p>
            <a:pPr>
              <a:buFont typeface="Wingdings" panose="05000000000000000000" pitchFamily="2" charset="2"/>
              <a:buChar char="q"/>
            </a:pPr>
            <a:r>
              <a:rPr lang="en-IN" sz="1800" b="1" dirty="0"/>
              <a:t>Limitation</a:t>
            </a:r>
            <a:r>
              <a:rPr lang="en-IN" sz="1800" dirty="0"/>
              <a:t>: Focused more on networking architecture than ICU prediction.</a:t>
            </a:r>
          </a:p>
          <a:p>
            <a:pPr>
              <a:buFont typeface="Wingdings" panose="05000000000000000000" pitchFamily="2" charset="2"/>
              <a:buChar char="q"/>
            </a:pPr>
            <a:r>
              <a:rPr lang="en-IN" sz="1800" b="1" dirty="0"/>
              <a:t>Relevance</a:t>
            </a:r>
            <a:r>
              <a:rPr lang="en-IN" sz="1800" dirty="0"/>
              <a:t>: Influences our system architecture with low-latency decision modules.</a:t>
            </a:r>
          </a:p>
          <a:p>
            <a:pPr marL="0" indent="0">
              <a:buNone/>
            </a:pPr>
            <a:endParaRPr lang="en-IN" sz="1800" dirty="0"/>
          </a:p>
          <a:p>
            <a:pPr>
              <a:buNone/>
            </a:pPr>
            <a:r>
              <a:rPr lang="en-IN" sz="1800" b="1" dirty="0"/>
              <a:t>4. A Smart Ambulance with Decision-Making Process for Rescue Efficiency</a:t>
            </a:r>
          </a:p>
          <a:p>
            <a:pPr>
              <a:buNone/>
            </a:pPr>
            <a:r>
              <a:rPr lang="en-IN" sz="1800" b="1" dirty="0"/>
              <a:t>Author</a:t>
            </a:r>
            <a:r>
              <a:rPr lang="en-IN" sz="1800" dirty="0"/>
              <a:t>: Thai </a:t>
            </a:r>
            <a:r>
              <a:rPr lang="en-IN" sz="1800" dirty="0" err="1"/>
              <a:t>jiam</a:t>
            </a:r>
            <a:r>
              <a:rPr lang="en-IN" sz="1800" dirty="0"/>
              <a:t> | IEEE (2022)</a:t>
            </a:r>
          </a:p>
          <a:p>
            <a:pPr>
              <a:buFont typeface="Wingdings" panose="05000000000000000000" pitchFamily="2" charset="2"/>
              <a:buChar char="q"/>
            </a:pPr>
            <a:r>
              <a:rPr lang="en-IN" sz="1800" b="1" dirty="0"/>
              <a:t>Contribution</a:t>
            </a:r>
            <a:r>
              <a:rPr lang="en-IN" sz="1800" dirty="0"/>
              <a:t>: Integrates multiple data sources (traffic, patient condition) for rescue decisions.</a:t>
            </a:r>
          </a:p>
          <a:p>
            <a:pPr>
              <a:buFont typeface="Wingdings" panose="05000000000000000000" pitchFamily="2" charset="2"/>
              <a:buChar char="q"/>
            </a:pPr>
            <a:r>
              <a:rPr lang="en-IN" sz="1800" b="1" dirty="0"/>
              <a:t>Limitation</a:t>
            </a:r>
            <a:r>
              <a:rPr lang="en-IN" sz="1800" dirty="0"/>
              <a:t>: No machine learning models for hospital load forecasting.</a:t>
            </a:r>
          </a:p>
          <a:p>
            <a:pPr>
              <a:buFont typeface="Wingdings" panose="05000000000000000000" pitchFamily="2" charset="2"/>
              <a:buChar char="q"/>
            </a:pPr>
            <a:r>
              <a:rPr lang="en-IN" sz="1800" b="1" dirty="0"/>
              <a:t>Relevance</a:t>
            </a:r>
            <a:r>
              <a:rPr lang="en-IN" sz="1800" dirty="0"/>
              <a:t>: Validates multi-source data integration approach.</a:t>
            </a:r>
            <a:endParaRPr lang="en-US" sz="1800" dirty="0"/>
          </a:p>
          <a:p>
            <a:pPr algn="just">
              <a:lnSpc>
                <a:spcPct val="150000"/>
              </a:lnSpc>
              <a:buFont typeface="Wingdings" panose="05000000000000000000" pitchFamily="2" charset="2"/>
              <a:buChar char="q"/>
            </a:pPr>
            <a:endParaRPr lang="en-US" sz="2000" dirty="0"/>
          </a:p>
          <a:p>
            <a:endParaRPr lang="en-US"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4DAC8E0-3D0C-D244-5C48-E69BFAC74EC5}"/>
              </a:ext>
            </a:extLst>
          </p:cNvPr>
          <p:cNvSpPr>
            <a:spLocks noGrp="1"/>
          </p:cNvSpPr>
          <p:nvPr>
            <p:ph type="sldNum" sz="quarter" idx="12"/>
          </p:nvPr>
        </p:nvSpPr>
        <p:spPr/>
        <p:txBody>
          <a:bodyPr/>
          <a:lstStyle/>
          <a:p>
            <a:fld id="{3C0F9C3E-79AB-4D1D-AF94-F9B1D785080B}" type="slidenum">
              <a:rPr lang="en-US" smtClean="0"/>
              <a:t>10</a:t>
            </a:fld>
            <a:endParaRPr lang="en-US"/>
          </a:p>
        </p:txBody>
      </p:sp>
    </p:spTree>
    <p:extLst>
      <p:ext uri="{BB962C8B-B14F-4D97-AF65-F5344CB8AC3E}">
        <p14:creationId xmlns:p14="http://schemas.microsoft.com/office/powerpoint/2010/main" val="175836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2626D-744C-D1D5-C976-F337DF102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B431DB-4C13-7C37-F4B8-05B956B36981}"/>
              </a:ext>
            </a:extLst>
          </p:cNvPr>
          <p:cNvSpPr>
            <a:spLocks noGrp="1"/>
          </p:cNvSpPr>
          <p:nvPr>
            <p:ph type="title"/>
          </p:nvPr>
        </p:nvSpPr>
        <p:spPr>
          <a:xfrm>
            <a:off x="685800" y="0"/>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Literature Survey/Related Work</a:t>
            </a:r>
          </a:p>
        </p:txBody>
      </p:sp>
      <p:sp>
        <p:nvSpPr>
          <p:cNvPr id="3" name="Content Placeholder 2">
            <a:extLst>
              <a:ext uri="{FF2B5EF4-FFF2-40B4-BE49-F238E27FC236}">
                <a16:creationId xmlns:a16="http://schemas.microsoft.com/office/drawing/2014/main" id="{90A5E861-70F0-25C5-4651-E7B3E957BEA5}"/>
              </a:ext>
            </a:extLst>
          </p:cNvPr>
          <p:cNvSpPr>
            <a:spLocks noGrp="1"/>
          </p:cNvSpPr>
          <p:nvPr>
            <p:ph idx="1"/>
          </p:nvPr>
        </p:nvSpPr>
        <p:spPr>
          <a:xfrm>
            <a:off x="152400" y="1087796"/>
            <a:ext cx="8839200" cy="5725754"/>
          </a:xfrm>
        </p:spPr>
        <p:txBody>
          <a:bodyPr>
            <a:normAutofit fontScale="62500" lnSpcReduction="20000"/>
          </a:bodyPr>
          <a:lstStyle/>
          <a:p>
            <a:pPr algn="just">
              <a:lnSpc>
                <a:spcPct val="150000"/>
              </a:lnSpc>
              <a:buNone/>
            </a:pPr>
            <a:r>
              <a:rPr lang="en-IN" sz="2900" b="1" dirty="0"/>
              <a:t>5. Data-Based Optimization of Intra-Hospital Patient Transport</a:t>
            </a:r>
          </a:p>
          <a:p>
            <a:pPr algn="just">
              <a:lnSpc>
                <a:spcPct val="150000"/>
              </a:lnSpc>
              <a:buNone/>
            </a:pPr>
            <a:r>
              <a:rPr lang="en-IN" sz="2900" b="1" dirty="0"/>
              <a:t>Authors</a:t>
            </a:r>
            <a:r>
              <a:rPr lang="en-IN" sz="2900" dirty="0"/>
              <a:t>: Kropp et al. | Springer (2024)</a:t>
            </a:r>
          </a:p>
          <a:p>
            <a:pPr algn="just">
              <a:lnSpc>
                <a:spcPct val="150000"/>
              </a:lnSpc>
              <a:buFont typeface="Wingdings" panose="05000000000000000000" pitchFamily="2" charset="2"/>
              <a:buChar char="q"/>
            </a:pPr>
            <a:r>
              <a:rPr lang="en-IN" sz="2900" b="1" dirty="0"/>
              <a:t>Contribution</a:t>
            </a:r>
            <a:r>
              <a:rPr lang="en-IN" sz="2900" dirty="0"/>
              <a:t>: Applies AI to plan hospital-internal patient logistics and transport.</a:t>
            </a:r>
          </a:p>
          <a:p>
            <a:pPr algn="just">
              <a:lnSpc>
                <a:spcPct val="150000"/>
              </a:lnSpc>
              <a:buFont typeface="Wingdings" panose="05000000000000000000" pitchFamily="2" charset="2"/>
              <a:buChar char="q"/>
            </a:pPr>
            <a:r>
              <a:rPr lang="en-IN" sz="2900" b="1" dirty="0"/>
              <a:t>Limitation</a:t>
            </a:r>
            <a:r>
              <a:rPr lang="en-IN" sz="2900" dirty="0"/>
              <a:t>: Does not extend to pre-hospital (ambulance) logistics.</a:t>
            </a:r>
          </a:p>
          <a:p>
            <a:pPr algn="just">
              <a:lnSpc>
                <a:spcPct val="150000"/>
              </a:lnSpc>
              <a:buFont typeface="Wingdings" panose="05000000000000000000" pitchFamily="2" charset="2"/>
              <a:buChar char="q"/>
            </a:pPr>
            <a:r>
              <a:rPr lang="en-IN" sz="2900" b="1" dirty="0"/>
              <a:t>Relevance</a:t>
            </a:r>
            <a:r>
              <a:rPr lang="en-IN" sz="2900" dirty="0"/>
              <a:t>: Supports our ICU availability forecasting model.</a:t>
            </a:r>
          </a:p>
          <a:p>
            <a:pPr marL="0" indent="0" algn="just">
              <a:lnSpc>
                <a:spcPct val="150000"/>
              </a:lnSpc>
              <a:buNone/>
            </a:pPr>
            <a:endParaRPr lang="en-IN" sz="2900" dirty="0"/>
          </a:p>
          <a:p>
            <a:pPr algn="just">
              <a:lnSpc>
                <a:spcPct val="150000"/>
              </a:lnSpc>
              <a:buNone/>
            </a:pPr>
            <a:r>
              <a:rPr lang="en-IN" sz="2900" b="1" dirty="0"/>
              <a:t>6. A Data-Driven Framework for Routing Mobile Medical Facilities</a:t>
            </a:r>
          </a:p>
          <a:p>
            <a:pPr algn="just">
              <a:lnSpc>
                <a:spcPct val="150000"/>
              </a:lnSpc>
              <a:buNone/>
            </a:pPr>
            <a:r>
              <a:rPr lang="en-IN" sz="2900" b="1" dirty="0"/>
              <a:t>Authors</a:t>
            </a:r>
            <a:r>
              <a:rPr lang="en-IN" sz="2900" dirty="0"/>
              <a:t>: Yücel et al. | Annals of OR (2020)</a:t>
            </a:r>
          </a:p>
          <a:p>
            <a:pPr algn="just">
              <a:lnSpc>
                <a:spcPct val="150000"/>
              </a:lnSpc>
              <a:buFont typeface="Wingdings" panose="05000000000000000000" pitchFamily="2" charset="2"/>
              <a:buChar char="q"/>
            </a:pPr>
            <a:r>
              <a:rPr lang="en-IN" sz="2900" b="1" dirty="0"/>
              <a:t>Contribution</a:t>
            </a:r>
            <a:r>
              <a:rPr lang="en-IN" sz="2900" dirty="0"/>
              <a:t>: Optimization algorithms for dynamic routing of healthcare vehicles.</a:t>
            </a:r>
          </a:p>
          <a:p>
            <a:pPr algn="just">
              <a:lnSpc>
                <a:spcPct val="150000"/>
              </a:lnSpc>
              <a:buFont typeface="Wingdings" panose="05000000000000000000" pitchFamily="2" charset="2"/>
              <a:buChar char="q"/>
            </a:pPr>
            <a:r>
              <a:rPr lang="en-IN" sz="2900" b="1" dirty="0"/>
              <a:t>Limitation</a:t>
            </a:r>
            <a:r>
              <a:rPr lang="en-IN" sz="2900" dirty="0"/>
              <a:t>: Geared towards rural/remote deployment; lacks urban traffic integration.</a:t>
            </a:r>
          </a:p>
          <a:p>
            <a:pPr algn="just">
              <a:lnSpc>
                <a:spcPct val="150000"/>
              </a:lnSpc>
              <a:buFont typeface="Wingdings" panose="05000000000000000000" pitchFamily="2" charset="2"/>
              <a:buChar char="q"/>
            </a:pPr>
            <a:r>
              <a:rPr lang="en-IN" sz="2900" b="1" dirty="0"/>
              <a:t>Relevance</a:t>
            </a:r>
            <a:r>
              <a:rPr lang="en-IN" sz="2900" dirty="0"/>
              <a:t>: Informs routing algorithm selection (e.g., K-means + A*).</a:t>
            </a:r>
          </a:p>
          <a:p>
            <a:pPr algn="just">
              <a:lnSpc>
                <a:spcPct val="150000"/>
              </a:lnSpc>
              <a:buFont typeface="Wingdings" panose="05000000000000000000" pitchFamily="2" charset="2"/>
              <a:buChar char="q"/>
            </a:pPr>
            <a:endParaRPr lang="en-US" sz="2000" dirty="0"/>
          </a:p>
          <a:p>
            <a:endParaRPr lang="en-US"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C560855-141C-077A-77EE-8CFFACCBE585}"/>
              </a:ext>
            </a:extLst>
          </p:cNvPr>
          <p:cNvSpPr>
            <a:spLocks noGrp="1"/>
          </p:cNvSpPr>
          <p:nvPr>
            <p:ph type="sldNum" sz="quarter" idx="12"/>
          </p:nvPr>
        </p:nvSpPr>
        <p:spPr>
          <a:xfrm>
            <a:off x="6553200" y="6453341"/>
            <a:ext cx="2133600" cy="365125"/>
          </a:xfrm>
        </p:spPr>
        <p:txBody>
          <a:bodyPr/>
          <a:lstStyle/>
          <a:p>
            <a:fld id="{3C0F9C3E-79AB-4D1D-AF94-F9B1D785080B}" type="slidenum">
              <a:rPr lang="en-US" smtClean="0"/>
              <a:t>11</a:t>
            </a:fld>
            <a:endParaRPr lang="en-US" dirty="0"/>
          </a:p>
        </p:txBody>
      </p:sp>
    </p:spTree>
    <p:extLst>
      <p:ext uri="{BB962C8B-B14F-4D97-AF65-F5344CB8AC3E}">
        <p14:creationId xmlns:p14="http://schemas.microsoft.com/office/powerpoint/2010/main" val="288369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9F732-8B6E-6DAD-B247-D0431E455B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7E709-868C-977E-D8DC-26B2E1D59B04}"/>
              </a:ext>
            </a:extLst>
          </p:cNvPr>
          <p:cNvSpPr>
            <a:spLocks noGrp="1"/>
          </p:cNvSpPr>
          <p:nvPr>
            <p:ph type="title"/>
          </p:nvPr>
        </p:nvSpPr>
        <p:spPr>
          <a:xfrm>
            <a:off x="609600" y="76200"/>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Literature Survey/Related Work</a:t>
            </a:r>
          </a:p>
        </p:txBody>
      </p:sp>
      <p:sp>
        <p:nvSpPr>
          <p:cNvPr id="3" name="Content Placeholder 2">
            <a:extLst>
              <a:ext uri="{FF2B5EF4-FFF2-40B4-BE49-F238E27FC236}">
                <a16:creationId xmlns:a16="http://schemas.microsoft.com/office/drawing/2014/main" id="{2CE31888-57D6-DB50-3DAF-A98019E5058F}"/>
              </a:ext>
            </a:extLst>
          </p:cNvPr>
          <p:cNvSpPr>
            <a:spLocks noGrp="1"/>
          </p:cNvSpPr>
          <p:nvPr>
            <p:ph idx="1"/>
          </p:nvPr>
        </p:nvSpPr>
        <p:spPr>
          <a:xfrm>
            <a:off x="152400" y="1219200"/>
            <a:ext cx="8839200" cy="5061461"/>
          </a:xfrm>
        </p:spPr>
        <p:txBody>
          <a:bodyPr>
            <a:noAutofit/>
          </a:bodyPr>
          <a:lstStyle/>
          <a:p>
            <a:pPr algn="just">
              <a:lnSpc>
                <a:spcPct val="150000"/>
              </a:lnSpc>
              <a:buNone/>
            </a:pPr>
            <a:r>
              <a:rPr lang="en-US" sz="1800" b="1" dirty="0"/>
              <a:t>7. Smart Ambulance Management with Real-Time Monitoring</a:t>
            </a:r>
          </a:p>
          <a:p>
            <a:pPr algn="just">
              <a:lnSpc>
                <a:spcPct val="150000"/>
              </a:lnSpc>
              <a:buNone/>
            </a:pPr>
            <a:r>
              <a:rPr lang="en-US" sz="1800" b="1" dirty="0"/>
              <a:t>Authors</a:t>
            </a:r>
            <a:r>
              <a:rPr lang="en-US" sz="1800" dirty="0"/>
              <a:t>: Nithyashree et al. | IEEE (2023)</a:t>
            </a:r>
          </a:p>
          <a:p>
            <a:pPr algn="just">
              <a:lnSpc>
                <a:spcPct val="150000"/>
              </a:lnSpc>
              <a:buFont typeface="Wingdings" panose="05000000000000000000" pitchFamily="2" charset="2"/>
              <a:buChar char="q"/>
            </a:pPr>
            <a:r>
              <a:rPr lang="en-US" sz="1800" b="1" dirty="0"/>
              <a:t>Contribution</a:t>
            </a:r>
            <a:r>
              <a:rPr lang="en-US" sz="1800" dirty="0"/>
              <a:t>: Introduces patient vitals monitoring in-transit with hospital communication.</a:t>
            </a:r>
          </a:p>
          <a:p>
            <a:pPr algn="just">
              <a:lnSpc>
                <a:spcPct val="150000"/>
              </a:lnSpc>
              <a:buFont typeface="Wingdings" panose="05000000000000000000" pitchFamily="2" charset="2"/>
              <a:buChar char="q"/>
            </a:pPr>
            <a:r>
              <a:rPr lang="en-US" sz="1800" b="1" dirty="0"/>
              <a:t>Limitation</a:t>
            </a:r>
            <a:r>
              <a:rPr lang="en-US" sz="1800" dirty="0"/>
              <a:t>: Ignores traffic conditions and hospital ICU prediction.</a:t>
            </a:r>
          </a:p>
          <a:p>
            <a:pPr algn="just">
              <a:lnSpc>
                <a:spcPct val="150000"/>
              </a:lnSpc>
              <a:buFont typeface="Wingdings" panose="05000000000000000000" pitchFamily="2" charset="2"/>
              <a:buChar char="q"/>
            </a:pPr>
            <a:r>
              <a:rPr lang="en-US" sz="1800" b="1" dirty="0"/>
              <a:t>Relevance</a:t>
            </a:r>
            <a:r>
              <a:rPr lang="en-US" sz="1800" dirty="0"/>
              <a:t>: Reinforces our dashboard and real-time data idea</a:t>
            </a:r>
          </a:p>
          <a:p>
            <a:pPr algn="just">
              <a:lnSpc>
                <a:spcPct val="150000"/>
              </a:lnSpc>
              <a:buFont typeface="Arial" panose="020B0604020202020204" pitchFamily="34" charset="0"/>
              <a:buChar char="•"/>
            </a:pPr>
            <a:endParaRPr lang="en-US" sz="1800" dirty="0"/>
          </a:p>
          <a:p>
            <a:pPr>
              <a:buNone/>
            </a:pPr>
            <a:r>
              <a:rPr lang="en-IN" sz="1800" b="1" dirty="0"/>
              <a:t>8. Smart Ambulance System for Emergency-Route Highlighting</a:t>
            </a:r>
          </a:p>
          <a:p>
            <a:pPr>
              <a:buNone/>
            </a:pPr>
            <a:r>
              <a:rPr lang="en-IN" sz="1800" b="1" dirty="0"/>
              <a:t>Author</a:t>
            </a:r>
            <a:r>
              <a:rPr lang="en-IN" sz="1800" dirty="0"/>
              <a:t>: Kar </a:t>
            </a:r>
            <a:r>
              <a:rPr lang="en-IN" sz="1800" dirty="0" err="1"/>
              <a:t>kar</a:t>
            </a:r>
            <a:r>
              <a:rPr lang="en-IN" sz="1800" dirty="0"/>
              <a:t> | IEEE (2019)</a:t>
            </a:r>
          </a:p>
          <a:p>
            <a:pPr>
              <a:buFont typeface="Wingdings" panose="05000000000000000000" pitchFamily="2" charset="2"/>
              <a:buChar char="q"/>
            </a:pPr>
            <a:r>
              <a:rPr lang="en-IN" sz="1800" b="1" dirty="0"/>
              <a:t>Contribution</a:t>
            </a:r>
            <a:r>
              <a:rPr lang="en-IN" sz="1800" dirty="0"/>
              <a:t>: Highlights emergency paths using IoT-based visual indicators.</a:t>
            </a:r>
          </a:p>
          <a:p>
            <a:pPr>
              <a:buFont typeface="Wingdings" panose="05000000000000000000" pitchFamily="2" charset="2"/>
              <a:buChar char="q"/>
            </a:pPr>
            <a:r>
              <a:rPr lang="en-IN" sz="1800" b="1" dirty="0"/>
              <a:t>Limitation</a:t>
            </a:r>
            <a:r>
              <a:rPr lang="en-IN" sz="1800" dirty="0"/>
              <a:t>: Hardware-focused; lacks predictive or ML components.</a:t>
            </a:r>
          </a:p>
          <a:p>
            <a:pPr>
              <a:buFont typeface="Wingdings" panose="05000000000000000000" pitchFamily="2" charset="2"/>
              <a:buChar char="q"/>
            </a:pPr>
            <a:r>
              <a:rPr lang="en-IN" sz="1800" b="1" dirty="0"/>
              <a:t>Relevance</a:t>
            </a:r>
            <a:r>
              <a:rPr lang="en-IN" sz="1800" dirty="0"/>
              <a:t>: Motivates route visualization with folium/GIS integration.</a:t>
            </a:r>
          </a:p>
          <a:p>
            <a:pPr algn="just">
              <a:lnSpc>
                <a:spcPct val="150000"/>
              </a:lnSpc>
              <a:buFont typeface="Wingdings" panose="05000000000000000000" pitchFamily="2" charset="2"/>
              <a:buChar char="q"/>
            </a:pPr>
            <a:endParaRPr lang="en-US" sz="1800" dirty="0"/>
          </a:p>
          <a:p>
            <a:endParaRPr lang="en-US"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39A1FC1-FC80-CBDF-7235-9498F04E28D3}"/>
              </a:ext>
            </a:extLst>
          </p:cNvPr>
          <p:cNvSpPr>
            <a:spLocks noGrp="1"/>
          </p:cNvSpPr>
          <p:nvPr>
            <p:ph type="sldNum" sz="quarter" idx="12"/>
          </p:nvPr>
        </p:nvSpPr>
        <p:spPr>
          <a:xfrm>
            <a:off x="6553200" y="6453341"/>
            <a:ext cx="2133600" cy="365125"/>
          </a:xfrm>
        </p:spPr>
        <p:txBody>
          <a:bodyPr/>
          <a:lstStyle/>
          <a:p>
            <a:fld id="{3C0F9C3E-79AB-4D1D-AF94-F9B1D785080B}" type="slidenum">
              <a:rPr lang="en-US" smtClean="0"/>
              <a:t>12</a:t>
            </a:fld>
            <a:endParaRPr lang="en-US" dirty="0"/>
          </a:p>
        </p:txBody>
      </p:sp>
    </p:spTree>
    <p:extLst>
      <p:ext uri="{BB962C8B-B14F-4D97-AF65-F5344CB8AC3E}">
        <p14:creationId xmlns:p14="http://schemas.microsoft.com/office/powerpoint/2010/main" val="391166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17118-281E-8592-EADF-CB78ABB3E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57D86-8EC2-75DA-6BFB-3970C932836B}"/>
              </a:ext>
            </a:extLst>
          </p:cNvPr>
          <p:cNvSpPr>
            <a:spLocks noGrp="1"/>
          </p:cNvSpPr>
          <p:nvPr>
            <p:ph type="title"/>
          </p:nvPr>
        </p:nvSpPr>
        <p:spPr>
          <a:xfrm>
            <a:off x="762000" y="48753"/>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Literature Survey/Related Work</a:t>
            </a:r>
          </a:p>
        </p:txBody>
      </p:sp>
      <p:sp>
        <p:nvSpPr>
          <p:cNvPr id="3" name="Content Placeholder 2">
            <a:extLst>
              <a:ext uri="{FF2B5EF4-FFF2-40B4-BE49-F238E27FC236}">
                <a16:creationId xmlns:a16="http://schemas.microsoft.com/office/drawing/2014/main" id="{47C099FF-2C6B-71A6-3FCF-0B1A167651FF}"/>
              </a:ext>
            </a:extLst>
          </p:cNvPr>
          <p:cNvSpPr>
            <a:spLocks noGrp="1"/>
          </p:cNvSpPr>
          <p:nvPr>
            <p:ph idx="1"/>
          </p:nvPr>
        </p:nvSpPr>
        <p:spPr>
          <a:xfrm>
            <a:off x="152400" y="1176286"/>
            <a:ext cx="8839200" cy="5061461"/>
          </a:xfrm>
        </p:spPr>
        <p:txBody>
          <a:bodyPr>
            <a:noAutofit/>
          </a:bodyPr>
          <a:lstStyle/>
          <a:p>
            <a:pPr marL="0" indent="0" algn="just">
              <a:lnSpc>
                <a:spcPct val="150000"/>
              </a:lnSpc>
              <a:buNone/>
            </a:pPr>
            <a:r>
              <a:rPr lang="en-US" sz="1800" dirty="0"/>
              <a:t>While several papers propose intelligent ambulance or patient monitoring systems, </a:t>
            </a:r>
            <a:r>
              <a:rPr lang="en-US" sz="1800" b="1" dirty="0"/>
              <a:t>none</a:t>
            </a:r>
            <a:r>
              <a:rPr lang="en-US" sz="1800" dirty="0"/>
              <a:t> integrate both </a:t>
            </a:r>
            <a:r>
              <a:rPr lang="en-US" sz="1800" b="1" dirty="0"/>
              <a:t>predictive ICU management</a:t>
            </a:r>
            <a:r>
              <a:rPr lang="en-US" sz="1800" dirty="0"/>
              <a:t> and </a:t>
            </a:r>
            <a:r>
              <a:rPr lang="en-US" sz="1800" b="1" dirty="0"/>
              <a:t>real-time routing</a:t>
            </a:r>
            <a:r>
              <a:rPr lang="en-US" sz="1800" dirty="0"/>
              <a:t> in one platform.</a:t>
            </a:r>
          </a:p>
          <a:p>
            <a:pPr algn="just">
              <a:lnSpc>
                <a:spcPct val="150000"/>
              </a:lnSpc>
              <a:buFont typeface="Wingdings" panose="05000000000000000000" pitchFamily="2" charset="2"/>
              <a:buChar char="q"/>
            </a:pPr>
            <a:r>
              <a:rPr lang="en-US" sz="1800" dirty="0"/>
              <a:t>Key limitations across the literature include:</a:t>
            </a:r>
          </a:p>
          <a:p>
            <a:pPr lvl="1" algn="just">
              <a:lnSpc>
                <a:spcPct val="150000"/>
              </a:lnSpc>
              <a:buFont typeface="Courier New" panose="02070309020205020404" pitchFamily="49" charset="0"/>
              <a:buChar char="o"/>
            </a:pPr>
            <a:r>
              <a:rPr lang="en-US" sz="1800" b="1" dirty="0"/>
              <a:t>Lack of predictive models</a:t>
            </a:r>
            <a:endParaRPr lang="en-US" sz="1800" dirty="0"/>
          </a:p>
          <a:p>
            <a:pPr lvl="1" algn="just">
              <a:lnSpc>
                <a:spcPct val="150000"/>
              </a:lnSpc>
              <a:buFont typeface="Courier New" panose="02070309020205020404" pitchFamily="49" charset="0"/>
              <a:buChar char="o"/>
            </a:pPr>
            <a:r>
              <a:rPr lang="en-US" sz="1800" b="1" dirty="0"/>
              <a:t>Inability to adapt routes mid-transit</a:t>
            </a:r>
            <a:endParaRPr lang="en-US" sz="1800" dirty="0"/>
          </a:p>
          <a:p>
            <a:pPr lvl="1" algn="just">
              <a:lnSpc>
                <a:spcPct val="150000"/>
              </a:lnSpc>
              <a:buFont typeface="Courier New" panose="02070309020205020404" pitchFamily="49" charset="0"/>
              <a:buChar char="o"/>
            </a:pPr>
            <a:r>
              <a:rPr lang="en-US" sz="1800" b="1" dirty="0"/>
              <a:t>Poor communication between ambulance and hospital</a:t>
            </a:r>
            <a:endParaRPr lang="en-US" sz="1800" dirty="0"/>
          </a:p>
          <a:p>
            <a:pPr algn="just">
              <a:lnSpc>
                <a:spcPct val="150000"/>
              </a:lnSpc>
              <a:buFont typeface="Wingdings" panose="05000000000000000000" pitchFamily="2" charset="2"/>
              <a:buChar char="q"/>
            </a:pPr>
            <a:r>
              <a:rPr lang="en-US" sz="1800" dirty="0"/>
              <a:t>Our approach closes these gaps through:</a:t>
            </a:r>
          </a:p>
          <a:p>
            <a:pPr lvl="1" algn="just">
              <a:lnSpc>
                <a:spcPct val="150000"/>
              </a:lnSpc>
              <a:buFont typeface="Courier New" panose="02070309020205020404" pitchFamily="49" charset="0"/>
              <a:buChar char="o"/>
            </a:pPr>
            <a:r>
              <a:rPr lang="en-US" sz="1800" dirty="0"/>
              <a:t>ML-based ICU forecasting </a:t>
            </a:r>
            <a:r>
              <a:rPr lang="en-US" sz="1800" b="1" dirty="0"/>
              <a:t>Using Long Short-Term Memory (LSTM)</a:t>
            </a:r>
            <a:r>
              <a:rPr lang="en-US" sz="1800" dirty="0"/>
              <a:t> Neural Networks</a:t>
            </a:r>
          </a:p>
          <a:p>
            <a:pPr lvl="1" algn="just">
              <a:lnSpc>
                <a:spcPct val="150000"/>
              </a:lnSpc>
              <a:buFont typeface="Courier New" panose="02070309020205020404" pitchFamily="49" charset="0"/>
              <a:buChar char="o"/>
            </a:pPr>
            <a:r>
              <a:rPr lang="en-US" sz="1800" dirty="0"/>
              <a:t>Dynamic routing using live GIS data </a:t>
            </a:r>
            <a:r>
              <a:rPr lang="en-US" sz="1800" b="1" dirty="0"/>
              <a:t>Dijkstra’s Algorithm</a:t>
            </a:r>
            <a:r>
              <a:rPr lang="en-US" sz="1800" dirty="0"/>
              <a:t> + </a:t>
            </a:r>
            <a:r>
              <a:rPr lang="en-US" sz="1800" b="1" dirty="0"/>
              <a:t>Real-time Traffic Weighting via A*</a:t>
            </a:r>
            <a:r>
              <a:rPr lang="en-US" sz="1800" dirty="0"/>
              <a:t> or </a:t>
            </a:r>
            <a:r>
              <a:rPr lang="en-US" sz="1800" b="1" dirty="0"/>
              <a:t>Reinforcement Learning (RL)</a:t>
            </a:r>
            <a:endParaRPr lang="en-US" sz="1800" dirty="0"/>
          </a:p>
          <a:p>
            <a:pPr lvl="1" algn="just">
              <a:lnSpc>
                <a:spcPct val="150000"/>
              </a:lnSpc>
              <a:buFont typeface="Courier New" panose="02070309020205020404" pitchFamily="49" charset="0"/>
              <a:buChar char="o"/>
            </a:pPr>
            <a:r>
              <a:rPr lang="en-US" sz="1800" dirty="0"/>
              <a:t>Unified real-time decision dashboard</a:t>
            </a:r>
          </a:p>
          <a:p>
            <a:pPr marL="0" indent="0" algn="just">
              <a:lnSpc>
                <a:spcPct val="150000"/>
              </a:lnSpc>
              <a:buNone/>
            </a:pPr>
            <a:endParaRPr lang="en-US" sz="1800" dirty="0"/>
          </a:p>
          <a:p>
            <a:endParaRPr lang="en-US"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F1A70985-8B5C-EFDF-53E5-3145BF3E698F}"/>
              </a:ext>
            </a:extLst>
          </p:cNvPr>
          <p:cNvSpPr>
            <a:spLocks noGrp="1"/>
          </p:cNvSpPr>
          <p:nvPr>
            <p:ph type="sldNum" sz="quarter" idx="12"/>
          </p:nvPr>
        </p:nvSpPr>
        <p:spPr>
          <a:xfrm>
            <a:off x="6553200" y="6453341"/>
            <a:ext cx="2133600" cy="365125"/>
          </a:xfrm>
        </p:spPr>
        <p:txBody>
          <a:bodyPr/>
          <a:lstStyle/>
          <a:p>
            <a:fld id="{3C0F9C3E-79AB-4D1D-AF94-F9B1D785080B}" type="slidenum">
              <a:rPr lang="en-US" smtClean="0"/>
              <a:t>13</a:t>
            </a:fld>
            <a:endParaRPr lang="en-US" dirty="0"/>
          </a:p>
        </p:txBody>
      </p:sp>
    </p:spTree>
    <p:extLst>
      <p:ext uri="{BB962C8B-B14F-4D97-AF65-F5344CB8AC3E}">
        <p14:creationId xmlns:p14="http://schemas.microsoft.com/office/powerpoint/2010/main" val="162768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Societal Benefits</a:t>
            </a:r>
          </a:p>
        </p:txBody>
      </p:sp>
      <p:sp>
        <p:nvSpPr>
          <p:cNvPr id="3" name="Content Placeholder 2"/>
          <p:cNvSpPr>
            <a:spLocks noGrp="1"/>
          </p:cNvSpPr>
          <p:nvPr>
            <p:ph idx="1"/>
          </p:nvPr>
        </p:nvSpPr>
        <p:spPr>
          <a:xfrm>
            <a:off x="152400" y="1286899"/>
            <a:ext cx="8534400" cy="4525963"/>
          </a:xfrm>
        </p:spPr>
        <p:txBody>
          <a:bodyPr>
            <a:normAutofit/>
          </a:bodyPr>
          <a:lstStyle/>
          <a:p>
            <a:pPr algn="just">
              <a:lnSpc>
                <a:spcPct val="150000"/>
              </a:lnSpc>
              <a:buFont typeface="Wingdings" panose="05000000000000000000" pitchFamily="2" charset="2"/>
              <a:buChar char="q"/>
            </a:pPr>
            <a:r>
              <a:rPr lang="en-US" sz="1900" b="1" dirty="0"/>
              <a:t>Saves lives</a:t>
            </a:r>
            <a:r>
              <a:rPr lang="en-US" sz="1900" dirty="0"/>
              <a:t> by minimizing time-to-treatment during critical emergencies.</a:t>
            </a:r>
          </a:p>
          <a:p>
            <a:pPr algn="just">
              <a:lnSpc>
                <a:spcPct val="150000"/>
              </a:lnSpc>
              <a:buFont typeface="Wingdings" panose="05000000000000000000" pitchFamily="2" charset="2"/>
              <a:buChar char="q"/>
            </a:pPr>
            <a:r>
              <a:rPr lang="en-US" sz="1900" dirty="0"/>
              <a:t>Reduces the </a:t>
            </a:r>
            <a:r>
              <a:rPr lang="en-US" sz="1900" b="1" dirty="0"/>
              <a:t>burden on emergency rooms</a:t>
            </a:r>
            <a:r>
              <a:rPr lang="en-US" sz="1900" dirty="0"/>
              <a:t> by distributing patients based on predicted ICU load.</a:t>
            </a:r>
          </a:p>
          <a:p>
            <a:pPr algn="just">
              <a:lnSpc>
                <a:spcPct val="150000"/>
              </a:lnSpc>
              <a:buFont typeface="Wingdings" panose="05000000000000000000" pitchFamily="2" charset="2"/>
              <a:buChar char="q"/>
            </a:pPr>
            <a:r>
              <a:rPr lang="en-US" sz="1900" dirty="0"/>
              <a:t>Provides </a:t>
            </a:r>
            <a:r>
              <a:rPr lang="en-US" sz="1900" b="1" dirty="0"/>
              <a:t>rural and urban parity</a:t>
            </a:r>
            <a:r>
              <a:rPr lang="en-US" sz="1900" dirty="0"/>
              <a:t> by enabling scalable smart healthcare solutions in less equipped areas.</a:t>
            </a:r>
          </a:p>
          <a:p>
            <a:pPr algn="just">
              <a:lnSpc>
                <a:spcPct val="150000"/>
              </a:lnSpc>
              <a:buFont typeface="Wingdings" panose="05000000000000000000" pitchFamily="2" charset="2"/>
              <a:buChar char="q"/>
            </a:pPr>
            <a:r>
              <a:rPr lang="en-US" sz="1900" dirty="0"/>
              <a:t>Promotes </a:t>
            </a:r>
            <a:r>
              <a:rPr lang="en-US" sz="1900" b="1" dirty="0"/>
              <a:t>transparency and accountability</a:t>
            </a:r>
            <a:r>
              <a:rPr lang="en-US" sz="1900" dirty="0"/>
              <a:t> by offering traceable and data-backed decisions.</a:t>
            </a:r>
          </a:p>
          <a:p>
            <a:pPr algn="just">
              <a:lnSpc>
                <a:spcPct val="150000"/>
              </a:lnSpc>
              <a:buFont typeface="Wingdings" panose="05000000000000000000" pitchFamily="2" charset="2"/>
              <a:buChar char="q"/>
            </a:pPr>
            <a:r>
              <a:rPr lang="en-US" sz="1900" dirty="0"/>
              <a:t>Improves </a:t>
            </a:r>
            <a:r>
              <a:rPr lang="en-US" sz="1900" b="1" dirty="0"/>
              <a:t>public trust in emergency services</a:t>
            </a:r>
            <a:r>
              <a:rPr lang="en-US" sz="1900" dirty="0"/>
              <a:t>, encouraging citizens to rely more on them during crises.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C0F9C3E-79AB-4D1D-AF94-F9B1D785080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6525"/>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Flow diagram</a:t>
            </a:r>
          </a:p>
        </p:txBody>
      </p:sp>
      <p:pic>
        <p:nvPicPr>
          <p:cNvPr id="8" name="Content Placeholder 7">
            <a:extLst>
              <a:ext uri="{FF2B5EF4-FFF2-40B4-BE49-F238E27FC236}">
                <a16:creationId xmlns:a16="http://schemas.microsoft.com/office/drawing/2014/main" id="{C8FFC3AD-BD97-721F-6566-170DA4FBD5B4}"/>
              </a:ext>
            </a:extLst>
          </p:cNvPr>
          <p:cNvPicPr>
            <a:picLocks noGrp="1" noChangeAspect="1"/>
          </p:cNvPicPr>
          <p:nvPr>
            <p:ph idx="1"/>
          </p:nvPr>
        </p:nvPicPr>
        <p:blipFill>
          <a:blip r:embed="rId2"/>
          <a:stretch>
            <a:fillRect/>
          </a:stretch>
        </p:blipFill>
        <p:spPr>
          <a:xfrm>
            <a:off x="990600" y="1524000"/>
            <a:ext cx="6934200" cy="4525963"/>
          </a:xfrm>
        </p:spPr>
      </p:pic>
      <p:sp>
        <p:nvSpPr>
          <p:cNvPr id="6" name="Slide Number Placeholder 5"/>
          <p:cNvSpPr>
            <a:spLocks noGrp="1"/>
          </p:cNvSpPr>
          <p:nvPr>
            <p:ph type="sldNum" sz="quarter" idx="12"/>
          </p:nvPr>
        </p:nvSpPr>
        <p:spPr/>
        <p:txBody>
          <a:bodyPr/>
          <a:lstStyle/>
          <a:p>
            <a:fld id="{3C0F9C3E-79AB-4D1D-AF94-F9B1D785080B}"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490" y="814787"/>
            <a:ext cx="8903110" cy="5675630"/>
          </a:xfrm>
        </p:spPr>
        <p:txBody>
          <a:bodyPr>
            <a:noAutofit/>
          </a:bodyPr>
          <a:lstStyle/>
          <a:p>
            <a:pPr marL="457200" indent="-457200" algn="just">
              <a:lnSpc>
                <a:spcPct val="170000"/>
              </a:lnSpc>
              <a:buFont typeface="+mj-lt"/>
              <a:buAutoNum type="arabicPeriod"/>
            </a:pPr>
            <a:r>
              <a:rPr lang="en-US" altLang="en-US" sz="1800" dirty="0"/>
              <a:t>Kropp, Tobias, Yuhao Gao, and Kunibert </a:t>
            </a:r>
            <a:r>
              <a:rPr lang="en-US" altLang="en-US" sz="1800" dirty="0" err="1"/>
              <a:t>Lennerts</a:t>
            </a:r>
            <a:r>
              <a:rPr lang="en-US" altLang="en-US" sz="1800" dirty="0"/>
              <a:t>. "Data-based </a:t>
            </a:r>
            <a:r>
              <a:rPr lang="en-US" altLang="en-US" sz="1800" dirty="0" err="1"/>
              <a:t>optimisation</a:t>
            </a:r>
            <a:r>
              <a:rPr lang="en-US" altLang="en-US" sz="1800" dirty="0"/>
              <a:t> of intra-hospital patient transport capacity planning." OR Spectrum (2024): 1-54.</a:t>
            </a:r>
          </a:p>
          <a:p>
            <a:pPr marL="457200" indent="-457200" algn="just">
              <a:lnSpc>
                <a:spcPct val="170000"/>
              </a:lnSpc>
              <a:buFont typeface="+mj-lt"/>
              <a:buAutoNum type="arabicPeriod"/>
            </a:pPr>
            <a:r>
              <a:rPr lang="en-US" altLang="en-US" sz="1800" dirty="0"/>
              <a:t>Ashmawy, Mohamed N., Ahmad M. Khairy, Mohamed W. Hamdy, Anas El-</a:t>
            </a:r>
            <a:r>
              <a:rPr lang="en-US" altLang="en-US" sz="1800" dirty="0" err="1"/>
              <a:t>Shazly</a:t>
            </a:r>
            <a:r>
              <a:rPr lang="en-US" altLang="en-US" sz="1800" dirty="0"/>
              <a:t>, Karim El-</a:t>
            </a:r>
            <a:r>
              <a:rPr lang="en-US" altLang="en-US" sz="1800" dirty="0" err="1"/>
              <a:t>Rashidy</a:t>
            </a:r>
            <a:r>
              <a:rPr lang="en-US" altLang="en-US" sz="1800" dirty="0"/>
              <a:t>, Mohamed Salah, Ziad Mansour, and Ahmed Khattab. "</a:t>
            </a:r>
            <a:r>
              <a:rPr lang="en-US" altLang="en-US" sz="1800" dirty="0" err="1"/>
              <a:t>SmartAmb</a:t>
            </a:r>
            <a:r>
              <a:rPr lang="en-US" altLang="en-US" sz="1800" dirty="0"/>
              <a:t>: An integrated platform for ambulance routing and patient monitoring." In 2019 31st International Conference on Microelectronics (ICM), pp. 330-333. IEEE, 2019.</a:t>
            </a:r>
          </a:p>
          <a:p>
            <a:pPr marL="457200" indent="-457200" algn="just">
              <a:lnSpc>
                <a:spcPct val="170000"/>
              </a:lnSpc>
              <a:buFont typeface="+mj-lt"/>
              <a:buAutoNum type="arabicPeriod"/>
            </a:pPr>
            <a:r>
              <a:rPr lang="en-US" altLang="en-US" sz="1800" dirty="0"/>
              <a:t>SELIEM, HAFEZ, TAREK RAHIL SHELTAMI, and TURKI M. ALGHAMDI. "A Novel Smart Ambulance System—Algorithm Design, Modeling, and Performance Analysis."</a:t>
            </a:r>
          </a:p>
          <a:p>
            <a:pPr marL="457200" indent="-457200" algn="just">
              <a:lnSpc>
                <a:spcPct val="170000"/>
              </a:lnSpc>
              <a:buFont typeface="+mj-lt"/>
              <a:buAutoNum type="arabicPeriod"/>
            </a:pPr>
            <a:r>
              <a:rPr lang="en-US" altLang="en-US" sz="1800" dirty="0"/>
              <a:t>Ahmed, Syed </a:t>
            </a:r>
            <a:r>
              <a:rPr lang="en-US" altLang="en-US" sz="1800" dirty="0" err="1"/>
              <a:t>Thouheed</a:t>
            </a:r>
            <a:r>
              <a:rPr lang="en-US" altLang="en-US" sz="1800" dirty="0"/>
              <a:t>, Syed Muzamil Basha, Manikandan Ramachandran, Mahmoud Daneshmand, and Amir H. </a:t>
            </a:r>
            <a:r>
              <a:rPr lang="en-US" altLang="en-US" sz="1800" dirty="0" err="1"/>
              <a:t>Gandomi</a:t>
            </a:r>
            <a:r>
              <a:rPr lang="en-US" altLang="en-US" sz="1800" dirty="0"/>
              <a:t>. "An edge-AI-enabled autonomous connected ambulance-route resource recommendation protocol (ACA-R3) for eHealth in smart cities." IEEE Internet of Things Journal 10, no. 13 (2023): 11497-11506.</a:t>
            </a:r>
          </a:p>
        </p:txBody>
      </p:sp>
      <p:sp>
        <p:nvSpPr>
          <p:cNvPr id="6" name="Slide Number Placeholder 5"/>
          <p:cNvSpPr>
            <a:spLocks noGrp="1"/>
          </p:cNvSpPr>
          <p:nvPr>
            <p:ph type="sldNum" sz="quarter" idx="12"/>
          </p:nvPr>
        </p:nvSpPr>
        <p:spPr>
          <a:xfrm>
            <a:off x="6553200" y="6492875"/>
            <a:ext cx="2133600" cy="365125"/>
          </a:xfrm>
        </p:spPr>
        <p:txBody>
          <a:bodyPr/>
          <a:lstStyle/>
          <a:p>
            <a:fld id="{3C0F9C3E-79AB-4D1D-AF94-F9B1D785080B}" type="slidenum">
              <a:rPr lang="en-US" smtClean="0"/>
              <a:t>16</a:t>
            </a:fld>
            <a:endParaRPr lang="en-US" dirty="0"/>
          </a:p>
        </p:txBody>
      </p:sp>
      <p:sp>
        <p:nvSpPr>
          <p:cNvPr id="2" name="Title 1">
            <a:extLst>
              <a:ext uri="{FF2B5EF4-FFF2-40B4-BE49-F238E27FC236}">
                <a16:creationId xmlns:a16="http://schemas.microsoft.com/office/drawing/2014/main" id="{B3F32C6D-982F-7F3F-0DF6-2CE786B69E93}"/>
              </a:ext>
            </a:extLst>
          </p:cNvPr>
          <p:cNvSpPr>
            <a:spLocks noGrp="1"/>
          </p:cNvSpPr>
          <p:nvPr>
            <p:ph type="title"/>
          </p:nvPr>
        </p:nvSpPr>
        <p:spPr>
          <a:xfrm>
            <a:off x="224913" y="-2458"/>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715A9-4781-F268-112F-55C5EC21A8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639A4-7686-5C96-AEEB-E224F547B70A}"/>
              </a:ext>
            </a:extLst>
          </p:cNvPr>
          <p:cNvSpPr>
            <a:spLocks noGrp="1"/>
          </p:cNvSpPr>
          <p:nvPr>
            <p:ph idx="1"/>
          </p:nvPr>
        </p:nvSpPr>
        <p:spPr>
          <a:xfrm>
            <a:off x="76200" y="643849"/>
            <a:ext cx="8839200" cy="5675630"/>
          </a:xfrm>
        </p:spPr>
        <p:txBody>
          <a:bodyPr>
            <a:normAutofit fontScale="92500" lnSpcReduction="20000"/>
          </a:bodyPr>
          <a:lstStyle/>
          <a:p>
            <a:pPr marL="0" indent="0" algn="just">
              <a:lnSpc>
                <a:spcPct val="160000"/>
              </a:lnSpc>
              <a:buNone/>
            </a:pPr>
            <a:r>
              <a:rPr lang="en-US" altLang="en-US" sz="2000" dirty="0"/>
              <a:t>5. </a:t>
            </a:r>
            <a:r>
              <a:rPr lang="en-US" altLang="en-US" sz="2000" dirty="0" err="1"/>
              <a:t>Thaijiam</a:t>
            </a:r>
            <a:r>
              <a:rPr lang="en-US" altLang="en-US" sz="2000" dirty="0"/>
              <a:t>, Chanchai. "A smart ambulance with information system and decision-making process for enhancing rescue efficiency." IEEE Internet of Things Journal 10, no. 8 (2022): 7293-7302.</a:t>
            </a:r>
          </a:p>
          <a:p>
            <a:pPr marL="0" indent="0" algn="just">
              <a:lnSpc>
                <a:spcPct val="160000"/>
              </a:lnSpc>
              <a:buNone/>
            </a:pPr>
            <a:r>
              <a:rPr lang="en-US" altLang="en-US" sz="2000" dirty="0"/>
              <a:t>6. Yücel, Eda, F. Sibel Salman, Burçin </a:t>
            </a:r>
            <a:r>
              <a:rPr lang="en-US" altLang="en-US" sz="2000" dirty="0" err="1"/>
              <a:t>Bozkaya</a:t>
            </a:r>
            <a:r>
              <a:rPr lang="en-US" altLang="en-US" sz="2000" dirty="0"/>
              <a:t>, and Cemre Gökalp. "A data-driven optimization framework for routing mobile medical facilities." Annals of Operations Research 291 (2020): 1077-1102.</a:t>
            </a:r>
          </a:p>
          <a:p>
            <a:pPr marL="0" indent="0" algn="just">
              <a:lnSpc>
                <a:spcPct val="160000"/>
              </a:lnSpc>
              <a:buNone/>
            </a:pPr>
            <a:r>
              <a:rPr lang="en-US" altLang="en-US" sz="2000" dirty="0"/>
              <a:t>7. Nithyashree, M., Krupa P. Nadgir, N. Pavithra, and R. Sindhu Rajendran. "Smart Ambulance Management System with Real-Time Patient Monitoring." In 2023 International Conference on Network, Multimedia and Information Technology (NMITCON), pp. 1-6. IEEE, 2023.</a:t>
            </a:r>
          </a:p>
          <a:p>
            <a:pPr marL="0" indent="0" algn="just">
              <a:lnSpc>
                <a:spcPct val="160000"/>
              </a:lnSpc>
              <a:buNone/>
            </a:pPr>
            <a:r>
              <a:rPr lang="en-US" altLang="en-US" sz="2000" dirty="0"/>
              <a:t>8. </a:t>
            </a:r>
            <a:r>
              <a:rPr lang="en-US" altLang="en-US" sz="2000" dirty="0" err="1"/>
              <a:t>Karkar</a:t>
            </a:r>
            <a:r>
              <a:rPr lang="en-US" altLang="en-US" sz="2000" dirty="0"/>
              <a:t>, </a:t>
            </a:r>
            <a:r>
              <a:rPr lang="en-US" altLang="en-US" sz="2000" dirty="0" err="1"/>
              <a:t>AbdelGhani</a:t>
            </a:r>
            <a:r>
              <a:rPr lang="en-US" altLang="en-US" sz="2000" dirty="0"/>
              <a:t>. "Smart ambulance system for highlighting emergency-routes." In 2019 Third World Conference on Smart Trends in Systems Security and </a:t>
            </a:r>
            <a:r>
              <a:rPr lang="en-US" altLang="en-US" sz="2000" dirty="0" err="1"/>
              <a:t>Sustainablity</a:t>
            </a:r>
            <a:r>
              <a:rPr lang="en-US" altLang="en-US" sz="2000" dirty="0"/>
              <a:t> (WorldS4), pp. 255-259. IEEE, 2019.</a:t>
            </a:r>
          </a:p>
        </p:txBody>
      </p:sp>
      <p:sp>
        <p:nvSpPr>
          <p:cNvPr id="6" name="Slide Number Placeholder 5">
            <a:extLst>
              <a:ext uri="{FF2B5EF4-FFF2-40B4-BE49-F238E27FC236}">
                <a16:creationId xmlns:a16="http://schemas.microsoft.com/office/drawing/2014/main" id="{5F15DD7C-891A-FF92-711A-47B6D0475D3C}"/>
              </a:ext>
            </a:extLst>
          </p:cNvPr>
          <p:cNvSpPr>
            <a:spLocks noGrp="1"/>
          </p:cNvSpPr>
          <p:nvPr>
            <p:ph type="sldNum" sz="quarter" idx="12"/>
          </p:nvPr>
        </p:nvSpPr>
        <p:spPr/>
        <p:txBody>
          <a:bodyPr/>
          <a:lstStyle/>
          <a:p>
            <a:fld id="{3C0F9C3E-79AB-4D1D-AF94-F9B1D785080B}" type="slidenum">
              <a:rPr lang="en-US" smtClean="0"/>
              <a:t>17</a:t>
            </a:fld>
            <a:endParaRPr lang="en-US"/>
          </a:p>
        </p:txBody>
      </p:sp>
    </p:spTree>
    <p:extLst>
      <p:ext uri="{BB962C8B-B14F-4D97-AF65-F5344CB8AC3E}">
        <p14:creationId xmlns:p14="http://schemas.microsoft.com/office/powerpoint/2010/main" val="1978764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0F9C3E-79AB-4D1D-AF94-F9B1D785080B}" type="slidenum">
              <a:rPr lang="en-US" smtClean="0"/>
              <a:t>18</a:t>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
        <p:nvSpPr>
          <p:cNvPr id="8" name="Rectangle 7"/>
          <p:cNvSpPr/>
          <p:nvPr/>
        </p:nvSpPr>
        <p:spPr>
          <a:xfrm>
            <a:off x="2819400" y="3505200"/>
            <a:ext cx="3505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Queries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8374"/>
            <a:ext cx="8229600" cy="5211763"/>
          </a:xfrm>
        </p:spPr>
        <p:txBody>
          <a:bodyPr>
            <a:normAutofit fontScale="92500"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dirty="0"/>
              <a:t>Problem statement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t>Objectives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t>Requirements and design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t>Scope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t>Limitations of the existing system</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 modules</a:t>
            </a:r>
          </a:p>
          <a:p>
            <a:pPr>
              <a:buFont typeface="Wingdings" panose="05000000000000000000" pitchFamily="2" charset="2"/>
              <a:buChar char="Ø"/>
            </a:pPr>
            <a:r>
              <a:rPr lang="en-IN" dirty="0"/>
              <a:t>Literature survey/Related Work</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t>Societal benefits</a:t>
            </a:r>
          </a:p>
          <a:p>
            <a:pPr>
              <a:buFont typeface="Wingdings" panose="05000000000000000000" pitchFamily="2" charset="2"/>
              <a:buChar char="Ø"/>
            </a:pPr>
            <a:r>
              <a:rPr lang="en-IN" dirty="0"/>
              <a:t>References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C0F9C3E-79AB-4D1D-AF94-F9B1D785080B}" type="slidenum">
              <a:rPr lang="en-US" smtClean="0"/>
              <a:t>2</a:t>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Introduction</a:t>
            </a:r>
            <a:r>
              <a:rPr lang="en-US" dirty="0">
                <a:solidFill>
                  <a:srgbClr val="FF0000"/>
                </a:solidFill>
              </a:rPr>
              <a:t> </a:t>
            </a:r>
          </a:p>
        </p:txBody>
      </p:sp>
      <p:sp>
        <p:nvSpPr>
          <p:cNvPr id="6" name="Slide Number Placeholder 5"/>
          <p:cNvSpPr>
            <a:spLocks noGrp="1"/>
          </p:cNvSpPr>
          <p:nvPr>
            <p:ph type="sldNum" sz="quarter" idx="12"/>
          </p:nvPr>
        </p:nvSpPr>
        <p:spPr/>
        <p:txBody>
          <a:bodyPr/>
          <a:lstStyle/>
          <a:p>
            <a:fld id="{3C0F9C3E-79AB-4D1D-AF94-F9B1D785080B}" type="slidenum">
              <a:rPr lang="en-US" smtClean="0"/>
              <a:t>3</a:t>
            </a:fld>
            <a:endParaRPr lang="en-US"/>
          </a:p>
        </p:txBody>
      </p:sp>
      <p:sp>
        <p:nvSpPr>
          <p:cNvPr id="3" name="Rectangle 1">
            <a:extLst>
              <a:ext uri="{FF2B5EF4-FFF2-40B4-BE49-F238E27FC236}">
                <a16:creationId xmlns:a16="http://schemas.microsoft.com/office/drawing/2014/main" id="{049923B1-72F9-37C1-BEF7-9424AB19BA28}"/>
              </a:ext>
            </a:extLst>
          </p:cNvPr>
          <p:cNvSpPr>
            <a:spLocks noGrp="1" noChangeArrowheads="1"/>
          </p:cNvSpPr>
          <p:nvPr>
            <p:ph idx="1"/>
          </p:nvPr>
        </p:nvSpPr>
        <p:spPr bwMode="auto">
          <a:xfrm>
            <a:off x="304800" y="1219200"/>
            <a:ext cx="8458200"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In modern healthcare, </a:t>
            </a:r>
            <a:r>
              <a:rPr kumimoji="0" lang="en-US" altLang="en-US" sz="1800" b="1" i="0" u="none" strike="noStrike" cap="none" normalizeH="0" baseline="0" dirty="0">
                <a:ln>
                  <a:noFill/>
                </a:ln>
                <a:solidFill>
                  <a:schemeClr val="tx1"/>
                </a:solidFill>
                <a:effectLst/>
                <a:latin typeface="Arial" panose="020B0604020202020204" pitchFamily="34" charset="0"/>
              </a:rPr>
              <a:t>time is a critical factor</a:t>
            </a:r>
            <a:r>
              <a:rPr kumimoji="0" lang="en-US" altLang="en-US" sz="1800" b="0" i="0" u="none" strike="noStrike" cap="none" normalizeH="0" baseline="0" dirty="0">
                <a:ln>
                  <a:noFill/>
                </a:ln>
                <a:solidFill>
                  <a:schemeClr val="tx1"/>
                </a:solidFill>
                <a:effectLst/>
                <a:latin typeface="Arial" panose="020B0604020202020204" pitchFamily="34" charset="0"/>
              </a:rPr>
              <a:t> in saving lives, especially during medical emergencies.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Existing systems lack the ability to make </a:t>
            </a:r>
            <a:r>
              <a:rPr kumimoji="0" lang="en-US" altLang="en-US" sz="1800" b="1" i="0" u="none" strike="noStrike" cap="none" normalizeH="0" baseline="0" dirty="0">
                <a:ln>
                  <a:noFill/>
                </a:ln>
                <a:solidFill>
                  <a:schemeClr val="tx1"/>
                </a:solidFill>
                <a:effectLst/>
                <a:latin typeface="Arial" panose="020B0604020202020204" pitchFamily="34" charset="0"/>
              </a:rPr>
              <a:t>real-time decisions</a:t>
            </a:r>
            <a:r>
              <a:rPr kumimoji="0" lang="en-US" altLang="en-US" sz="1800" b="0" i="0" u="none" strike="noStrike" cap="none" normalizeH="0" baseline="0" dirty="0">
                <a:ln>
                  <a:noFill/>
                </a:ln>
                <a:solidFill>
                  <a:schemeClr val="tx1"/>
                </a:solidFill>
                <a:effectLst/>
                <a:latin typeface="Arial" panose="020B0604020202020204" pitchFamily="34" charset="0"/>
              </a:rPr>
              <a:t> due to outdated routing mechanisms and manual ICU coordination.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Urban congestion and ICU bed shortages</a:t>
            </a:r>
            <a:r>
              <a:rPr kumimoji="0" lang="en-US" altLang="en-US" sz="1800" b="0" i="0" u="none" strike="noStrike" cap="none" normalizeH="0" baseline="0" dirty="0">
                <a:ln>
                  <a:noFill/>
                </a:ln>
                <a:solidFill>
                  <a:schemeClr val="tx1"/>
                </a:solidFill>
                <a:effectLst/>
                <a:latin typeface="Arial" panose="020B0604020202020204" pitchFamily="34" charset="0"/>
              </a:rPr>
              <a:t> are persistent issues that delay treatment and increase fatality risks.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This project aims to leverage </a:t>
            </a:r>
            <a:r>
              <a:rPr kumimoji="0" lang="en-US" altLang="en-US" sz="18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to improve two major factors in emergency care: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Ambulance routing</a:t>
            </a:r>
            <a:r>
              <a:rPr kumimoji="0" lang="en-US" altLang="en-US" sz="1800" b="0" i="0" u="none" strike="noStrike" cap="none" normalizeH="0" baseline="0" dirty="0">
                <a:ln>
                  <a:noFill/>
                </a:ln>
                <a:solidFill>
                  <a:schemeClr val="tx1"/>
                </a:solidFill>
                <a:effectLst/>
                <a:latin typeface="Arial" panose="020B0604020202020204" pitchFamily="34" charset="0"/>
              </a:rPr>
              <a:t> with the fastest and most efficient path.</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Predictive analysis</a:t>
            </a:r>
            <a:r>
              <a:rPr kumimoji="0" lang="en-US" altLang="en-US" sz="1800" b="0" i="0" u="none" strike="noStrike" cap="none" normalizeH="0" baseline="0" dirty="0">
                <a:ln>
                  <a:noFill/>
                </a:ln>
                <a:solidFill>
                  <a:schemeClr val="tx1"/>
                </a:solidFill>
                <a:effectLst/>
                <a:latin typeface="Arial" panose="020B0604020202020204" pitchFamily="34" charset="0"/>
              </a:rPr>
              <a:t> to determine ICU bed availability even before the ambulance reaches the hospital.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93" y="0"/>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Problem Statement</a:t>
            </a:r>
          </a:p>
        </p:txBody>
      </p:sp>
      <p:sp>
        <p:nvSpPr>
          <p:cNvPr id="6" name="Slide Number Placeholder 5"/>
          <p:cNvSpPr>
            <a:spLocks noGrp="1"/>
          </p:cNvSpPr>
          <p:nvPr>
            <p:ph type="sldNum" sz="quarter" idx="12"/>
          </p:nvPr>
        </p:nvSpPr>
        <p:spPr/>
        <p:txBody>
          <a:bodyPr/>
          <a:lstStyle/>
          <a:p>
            <a:fld id="{3C0F9C3E-79AB-4D1D-AF94-F9B1D785080B}" type="slidenum">
              <a:rPr lang="en-US" smtClean="0"/>
              <a:t>4</a:t>
            </a:fld>
            <a:endParaRPr lang="en-US"/>
          </a:p>
        </p:txBody>
      </p:sp>
      <p:sp>
        <p:nvSpPr>
          <p:cNvPr id="7" name="Rectangle 1">
            <a:extLst>
              <a:ext uri="{FF2B5EF4-FFF2-40B4-BE49-F238E27FC236}">
                <a16:creationId xmlns:a16="http://schemas.microsoft.com/office/drawing/2014/main" id="{CE036463-7F3A-83EF-BAFA-6C8A08F5B2AB}"/>
              </a:ext>
            </a:extLst>
          </p:cNvPr>
          <p:cNvSpPr>
            <a:spLocks noChangeArrowheads="1"/>
          </p:cNvSpPr>
          <p:nvPr/>
        </p:nvSpPr>
        <p:spPr bwMode="auto">
          <a:xfrm>
            <a:off x="148493" y="6969790"/>
            <a:ext cx="86106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CE05C42F-1FC4-DC94-1D89-0B5C2CBA5C2C}"/>
              </a:ext>
            </a:extLst>
          </p:cNvPr>
          <p:cNvSpPr>
            <a:spLocks noChangeArrowheads="1"/>
          </p:cNvSpPr>
          <p:nvPr/>
        </p:nvSpPr>
        <p:spPr bwMode="auto">
          <a:xfrm>
            <a:off x="156307" y="1099652"/>
            <a:ext cx="8911493"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Emergency services currently operate on </a:t>
            </a:r>
            <a:r>
              <a:rPr kumimoji="0" lang="en-US" altLang="en-US" sz="1800" b="1" i="0" u="none" strike="noStrike" cap="none" normalizeH="0" baseline="0" dirty="0">
                <a:ln>
                  <a:noFill/>
                </a:ln>
                <a:solidFill>
                  <a:schemeClr val="tx1"/>
                </a:solidFill>
                <a:effectLst/>
                <a:latin typeface="Arial" panose="020B0604020202020204" pitchFamily="34" charset="0"/>
              </a:rPr>
              <a:t>static dispatching protocols</a:t>
            </a:r>
            <a:r>
              <a:rPr kumimoji="0" lang="en-US" altLang="en-US" sz="1800" b="0" i="0" u="none" strike="noStrike" cap="none" normalizeH="0" baseline="0" dirty="0">
                <a:ln>
                  <a:noFill/>
                </a:ln>
                <a:solidFill>
                  <a:schemeClr val="tx1"/>
                </a:solidFill>
                <a:effectLst/>
                <a:latin typeface="Arial" panose="020B0604020202020204" pitchFamily="34" charset="0"/>
              </a:rPr>
              <a:t> and cannot adapt dynamically to traffic or hospital loads.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There is </a:t>
            </a:r>
            <a:r>
              <a:rPr kumimoji="0" lang="en-US" altLang="en-US" sz="1800" b="1" i="0" u="none" strike="noStrike" cap="none" normalizeH="0" baseline="0" dirty="0">
                <a:ln>
                  <a:noFill/>
                </a:ln>
                <a:solidFill>
                  <a:schemeClr val="tx1"/>
                </a:solidFill>
                <a:effectLst/>
                <a:latin typeface="Arial" panose="020B0604020202020204" pitchFamily="34" charset="0"/>
              </a:rPr>
              <a:t>no predictive mechanism</a:t>
            </a:r>
            <a:r>
              <a:rPr kumimoji="0" lang="en-US" altLang="en-US" sz="1800" b="0" i="0" u="none" strike="noStrike" cap="none" normalizeH="0" baseline="0" dirty="0">
                <a:ln>
                  <a:noFill/>
                </a:ln>
                <a:solidFill>
                  <a:schemeClr val="tx1"/>
                </a:solidFill>
                <a:effectLst/>
                <a:latin typeface="Arial" panose="020B0604020202020204" pitchFamily="34" charset="0"/>
              </a:rPr>
              <a:t> in place to forecast ICU occupancy or future availability based on trends.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Existing systems are often </a:t>
            </a:r>
            <a:r>
              <a:rPr kumimoji="0" lang="en-US" altLang="en-US" sz="1800" b="1" i="0" u="none" strike="noStrike" cap="none" normalizeH="0" baseline="0" dirty="0">
                <a:ln>
                  <a:noFill/>
                </a:ln>
                <a:solidFill>
                  <a:schemeClr val="tx1"/>
                </a:solidFill>
                <a:effectLst/>
                <a:latin typeface="Arial" panose="020B0604020202020204" pitchFamily="34" charset="0"/>
              </a:rPr>
              <a:t>fragmented</a:t>
            </a:r>
            <a:r>
              <a:rPr kumimoji="0" lang="en-US" altLang="en-US" sz="1800" b="0" i="0" u="none" strike="noStrike" cap="none" normalizeH="0" baseline="0" dirty="0">
                <a:ln>
                  <a:noFill/>
                </a:ln>
                <a:solidFill>
                  <a:schemeClr val="tx1"/>
                </a:solidFill>
                <a:effectLst/>
                <a:latin typeface="Arial" panose="020B0604020202020204" pitchFamily="34" charset="0"/>
              </a:rPr>
              <a:t>; ambulance routing, hospital management, and patient triaging work independently with minimal communication.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This leads to:</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 Increased </a:t>
            </a:r>
            <a:r>
              <a:rPr kumimoji="0" lang="en-US" altLang="en-US" sz="1800" b="1" i="0" u="none" strike="noStrike" cap="none" normalizeH="0" baseline="0" dirty="0">
                <a:ln>
                  <a:noFill/>
                </a:ln>
                <a:solidFill>
                  <a:schemeClr val="tx1"/>
                </a:solidFill>
                <a:effectLst/>
                <a:latin typeface="Arial" panose="020B0604020202020204" pitchFamily="34" charset="0"/>
              </a:rPr>
              <a:t>patient transit time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 Overloaded hospitals</a:t>
            </a:r>
            <a:r>
              <a:rPr kumimoji="0" lang="en-US" altLang="en-US" sz="1800" b="0" i="0" u="none" strike="noStrike" cap="none" normalizeH="0" baseline="0" dirty="0">
                <a:ln>
                  <a:noFill/>
                </a:ln>
                <a:solidFill>
                  <a:schemeClr val="tx1"/>
                </a:solidFill>
                <a:effectLst/>
                <a:latin typeface="Arial" panose="020B0604020202020204" pitchFamily="34" charset="0"/>
              </a:rPr>
              <a:t> receiving new emergency cases</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 Patients being </a:t>
            </a:r>
            <a:r>
              <a:rPr kumimoji="0" lang="en-US" altLang="en-US" sz="1800" b="1" i="0" u="none" strike="noStrike" cap="none" normalizeH="0" baseline="0" dirty="0">
                <a:ln>
                  <a:noFill/>
                </a:ln>
                <a:solidFill>
                  <a:schemeClr val="tx1"/>
                </a:solidFill>
                <a:effectLst/>
                <a:latin typeface="Arial" panose="020B0604020202020204" pitchFamily="34" charset="0"/>
              </a:rPr>
              <a:t>referred or rerouted</a:t>
            </a:r>
            <a:r>
              <a:rPr kumimoji="0" lang="en-US" altLang="en-US" sz="1800" b="0" i="0" u="none" strike="noStrike" cap="none" normalizeH="0" baseline="0" dirty="0">
                <a:ln>
                  <a:noFill/>
                </a:ln>
                <a:solidFill>
                  <a:schemeClr val="tx1"/>
                </a:solidFill>
                <a:effectLst/>
                <a:latin typeface="Arial" panose="020B0604020202020204" pitchFamily="34" charset="0"/>
              </a:rPr>
              <a:t> mid-transit</a:t>
            </a:r>
          </a:p>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 The project addresses this fragmentation by proposing a </a:t>
            </a:r>
            <a:r>
              <a:rPr kumimoji="0" lang="en-US" altLang="en-US" sz="1800" b="1" i="0" u="none" strike="noStrike" cap="none" normalizeH="0" baseline="0" dirty="0">
                <a:ln>
                  <a:noFill/>
                </a:ln>
                <a:solidFill>
                  <a:schemeClr val="tx1"/>
                </a:solidFill>
                <a:effectLst/>
                <a:latin typeface="Arial" panose="020B0604020202020204" pitchFamily="34" charset="0"/>
              </a:rPr>
              <a:t>unified intelligent platform</a:t>
            </a:r>
            <a:r>
              <a:rPr kumimoji="0" lang="en-US" altLang="en-US" sz="1800" b="0" i="0" u="none" strike="noStrike" cap="none" normalizeH="0" baseline="0" dirty="0">
                <a:ln>
                  <a:noFill/>
                </a:ln>
                <a:solidFill>
                  <a:schemeClr val="tx1"/>
                </a:solidFill>
                <a:effectLst/>
                <a:latin typeface="Arial" panose="020B0604020202020204" pitchFamily="34" charset="0"/>
              </a:rPr>
              <a:t> for real-time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49791"/>
            <a:ext cx="8229600" cy="1143000"/>
          </a:xfrm>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rPr>
              <a:t>Objective</a:t>
            </a:r>
            <a:br>
              <a:rPr lang="en-US" sz="4000" dirty="0">
                <a:solidFill>
                  <a:srgbClr val="FF0000"/>
                </a:solidFill>
                <a:latin typeface="Times New Roman" panose="02020603050405020304" pitchFamily="18" charset="0"/>
                <a:cs typeface="Times New Roman" panose="02020603050405020304" pitchFamily="18" charset="0"/>
              </a:rPr>
            </a:br>
            <a:endParaRPr lang="en-US" sz="4000"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C0F9C3E-79AB-4D1D-AF94-F9B1D785080B}" type="slidenum">
              <a:rPr lang="en-US" smtClean="0"/>
              <a:t>5</a:t>
            </a:fld>
            <a:endParaRPr lang="en-US"/>
          </a:p>
        </p:txBody>
      </p:sp>
      <p:sp>
        <p:nvSpPr>
          <p:cNvPr id="7" name="Rectangle 1">
            <a:extLst>
              <a:ext uri="{FF2B5EF4-FFF2-40B4-BE49-F238E27FC236}">
                <a16:creationId xmlns:a16="http://schemas.microsoft.com/office/drawing/2014/main" id="{8DD60519-2D5C-BBFE-AA52-247B58CDC1BC}"/>
              </a:ext>
            </a:extLst>
          </p:cNvPr>
          <p:cNvSpPr>
            <a:spLocks noGrp="1" noChangeArrowheads="1"/>
          </p:cNvSpPr>
          <p:nvPr>
            <p:ph idx="1"/>
          </p:nvPr>
        </p:nvSpPr>
        <p:spPr bwMode="auto">
          <a:xfrm>
            <a:off x="342900" y="2028798"/>
            <a:ext cx="8458200" cy="295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t>To Optimize Emergency Ambulance Routing Using Real-Time GIS and AI Clustering Algorithms</a:t>
            </a:r>
          </a:p>
          <a:p>
            <a:pPr marL="0" marR="0" lvl="0" indent="0" algn="just" defTabSz="914400" rtl="0" eaLnBrk="0" fontAlgn="base" latinLnBrk="0" hangingPunct="0">
              <a:lnSpc>
                <a:spcPct val="150000"/>
              </a:lnSpc>
              <a:spcBef>
                <a:spcPct val="0"/>
              </a:spcBef>
              <a:spcAft>
                <a:spcPct val="0"/>
              </a:spcAft>
              <a:buClrTx/>
              <a:buSzTx/>
              <a:buNone/>
              <a:tabLst/>
            </a:pPr>
            <a:endParaRPr lang="en-US" sz="1800" dirty="0"/>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sz="1800" dirty="0"/>
              <a:t>To Predict ICU Bed Availability Using Historical and Real-Time Hospital Data</a:t>
            </a:r>
          </a:p>
          <a:p>
            <a:pPr marL="0" marR="0" lvl="0" indent="0" algn="just" defTabSz="914400" rtl="0" eaLnBrk="0" fontAlgn="base" latinLnBrk="0" hangingPunct="0">
              <a:lnSpc>
                <a:spcPct val="150000"/>
              </a:lnSpc>
              <a:spcBef>
                <a:spcPct val="0"/>
              </a:spcBef>
              <a:spcAft>
                <a:spcPct val="0"/>
              </a:spcAft>
              <a:buClrTx/>
              <a:buSzTx/>
              <a:buNone/>
              <a:tabLst/>
            </a:pPr>
            <a:endParaRPr lang="en-US" sz="1800" dirty="0"/>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sz="1800" dirty="0"/>
              <a:t>To Enable a Centralized, Scalable Decision-Support Dashboard for Real-Time Monitoring and Resource Allocation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284" y="-76200"/>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Requirements and Design</a:t>
            </a:r>
          </a:p>
        </p:txBody>
      </p:sp>
      <p:sp>
        <p:nvSpPr>
          <p:cNvPr id="3" name="Content Placeholder 2"/>
          <p:cNvSpPr>
            <a:spLocks noGrp="1"/>
          </p:cNvSpPr>
          <p:nvPr>
            <p:ph idx="1"/>
          </p:nvPr>
        </p:nvSpPr>
        <p:spPr>
          <a:xfrm>
            <a:off x="185584" y="773419"/>
            <a:ext cx="8763000" cy="6140450"/>
          </a:xfrm>
        </p:spPr>
        <p:txBody>
          <a:bodyPr>
            <a:normAutofit fontScale="40000" lnSpcReduction="20000"/>
          </a:bodyPr>
          <a:lstStyle/>
          <a:p>
            <a:pPr algn="just">
              <a:lnSpc>
                <a:spcPct val="170000"/>
              </a:lnSpc>
              <a:buFont typeface="Wingdings" panose="05000000000000000000" pitchFamily="2" charset="2"/>
              <a:buChar char="q"/>
            </a:pPr>
            <a:r>
              <a:rPr lang="en-IN" sz="4300" b="1" dirty="0"/>
              <a:t>Technologies Used:</a:t>
            </a:r>
          </a:p>
          <a:p>
            <a:pPr algn="just">
              <a:lnSpc>
                <a:spcPct val="170000"/>
              </a:lnSpc>
              <a:buFont typeface="Courier New" panose="02070309020205020404" pitchFamily="49" charset="0"/>
              <a:buChar char="o"/>
            </a:pPr>
            <a:r>
              <a:rPr lang="en-IN" sz="4300" dirty="0"/>
              <a:t>Python (ML models)</a:t>
            </a:r>
          </a:p>
          <a:p>
            <a:pPr algn="just">
              <a:lnSpc>
                <a:spcPct val="170000"/>
              </a:lnSpc>
              <a:buFont typeface="Courier New" panose="02070309020205020404" pitchFamily="49" charset="0"/>
              <a:buChar char="o"/>
            </a:pPr>
            <a:r>
              <a:rPr lang="en-IN" sz="4300" dirty="0"/>
              <a:t>GIS APIs (Google Maps/Folium)</a:t>
            </a:r>
          </a:p>
          <a:p>
            <a:pPr algn="just">
              <a:lnSpc>
                <a:spcPct val="170000"/>
              </a:lnSpc>
              <a:buFont typeface="Courier New" panose="02070309020205020404" pitchFamily="49" charset="0"/>
              <a:buChar char="o"/>
            </a:pPr>
            <a:r>
              <a:rPr lang="en-IN" sz="4300" dirty="0"/>
              <a:t>Real-time traffic data (OpenStreetMap/Map box)</a:t>
            </a:r>
          </a:p>
          <a:p>
            <a:pPr algn="just">
              <a:lnSpc>
                <a:spcPct val="170000"/>
              </a:lnSpc>
              <a:buFont typeface="Courier New" panose="02070309020205020404" pitchFamily="49" charset="0"/>
              <a:buChar char="o"/>
            </a:pPr>
            <a:r>
              <a:rPr lang="en-IN" sz="4300" dirty="0"/>
              <a:t>Frontend: Stream lit or Flask</a:t>
            </a:r>
          </a:p>
          <a:p>
            <a:pPr algn="just">
              <a:lnSpc>
                <a:spcPct val="170000"/>
              </a:lnSpc>
              <a:buFont typeface="Courier New" panose="02070309020205020404" pitchFamily="49" charset="0"/>
              <a:buChar char="o"/>
            </a:pPr>
            <a:r>
              <a:rPr lang="en-IN" sz="4300" dirty="0"/>
              <a:t>Backend: SQLite or Firebase</a:t>
            </a:r>
          </a:p>
          <a:p>
            <a:pPr algn="just">
              <a:lnSpc>
                <a:spcPct val="170000"/>
              </a:lnSpc>
              <a:buFont typeface="Wingdings" panose="05000000000000000000" pitchFamily="2" charset="2"/>
              <a:buChar char="q"/>
            </a:pPr>
            <a:r>
              <a:rPr lang="en-IN" sz="4300" b="1" dirty="0"/>
              <a:t>Design Components:</a:t>
            </a:r>
          </a:p>
          <a:p>
            <a:pPr algn="just">
              <a:lnSpc>
                <a:spcPct val="170000"/>
              </a:lnSpc>
              <a:buFont typeface="Courier New" panose="02070309020205020404" pitchFamily="49" charset="0"/>
              <a:buChar char="o"/>
            </a:pPr>
            <a:r>
              <a:rPr lang="en-IN" sz="4300" b="1" dirty="0"/>
              <a:t>Ambulance Routing Module</a:t>
            </a:r>
            <a:endParaRPr lang="en-IN" sz="4300" dirty="0"/>
          </a:p>
          <a:p>
            <a:pPr lvl="1" algn="just">
              <a:lnSpc>
                <a:spcPct val="170000"/>
              </a:lnSpc>
              <a:buFont typeface="Courier New" panose="02070309020205020404" pitchFamily="49" charset="0"/>
              <a:buChar char="o"/>
            </a:pPr>
            <a:r>
              <a:rPr lang="en-IN" sz="4300" dirty="0"/>
              <a:t>Uses clustering + real-time traffic</a:t>
            </a:r>
          </a:p>
          <a:p>
            <a:pPr algn="just">
              <a:lnSpc>
                <a:spcPct val="170000"/>
              </a:lnSpc>
              <a:buFont typeface="Courier New" panose="02070309020205020404" pitchFamily="49" charset="0"/>
              <a:buChar char="o"/>
            </a:pPr>
            <a:r>
              <a:rPr lang="en-IN" sz="4300" b="1" dirty="0"/>
              <a:t>ICU Bed Prediction Module</a:t>
            </a:r>
            <a:endParaRPr lang="en-IN" sz="4300" dirty="0"/>
          </a:p>
          <a:p>
            <a:pPr lvl="1" algn="just">
              <a:lnSpc>
                <a:spcPct val="170000"/>
              </a:lnSpc>
              <a:buFont typeface="Courier New" panose="02070309020205020404" pitchFamily="49" charset="0"/>
              <a:buChar char="o"/>
            </a:pPr>
            <a:r>
              <a:rPr lang="en-IN" sz="4300" dirty="0"/>
              <a:t>Time-series + hospital load trends</a:t>
            </a:r>
          </a:p>
          <a:p>
            <a:pPr algn="just">
              <a:lnSpc>
                <a:spcPct val="170000"/>
              </a:lnSpc>
              <a:buFont typeface="Courier New" panose="02070309020205020404" pitchFamily="49" charset="0"/>
              <a:buChar char="o"/>
            </a:pPr>
            <a:r>
              <a:rPr lang="en-IN" sz="4300" b="1" dirty="0"/>
              <a:t>Dashboard Interface</a:t>
            </a:r>
            <a:endParaRPr lang="en-IN" sz="4300" dirty="0"/>
          </a:p>
          <a:p>
            <a:pPr lvl="1" algn="just">
              <a:lnSpc>
                <a:spcPct val="170000"/>
              </a:lnSpc>
              <a:buFont typeface="Courier New" panose="02070309020205020404" pitchFamily="49" charset="0"/>
              <a:buChar char="o"/>
            </a:pPr>
            <a:r>
              <a:rPr lang="en-IN" sz="4300" dirty="0"/>
              <a:t>Interactive visualization for hospitals and operators</a:t>
            </a:r>
          </a:p>
          <a:p>
            <a:pPr marL="0" indent="0">
              <a:buNone/>
            </a:pPr>
            <a:endParaRPr lang="en-US" dirty="0"/>
          </a:p>
        </p:txBody>
      </p:sp>
      <p:sp>
        <p:nvSpPr>
          <p:cNvPr id="6" name="Slide Number Placeholder 5"/>
          <p:cNvSpPr>
            <a:spLocks noGrp="1"/>
          </p:cNvSpPr>
          <p:nvPr>
            <p:ph type="sldNum" sz="quarter" idx="12"/>
          </p:nvPr>
        </p:nvSpPr>
        <p:spPr>
          <a:xfrm>
            <a:off x="6585769" y="6529746"/>
            <a:ext cx="2133600" cy="365125"/>
          </a:xfrm>
        </p:spPr>
        <p:txBody>
          <a:bodyPr/>
          <a:lstStyle/>
          <a:p>
            <a:fld id="{3C0F9C3E-79AB-4D1D-AF94-F9B1D785080B}"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47" y="-70982"/>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Scope</a:t>
            </a:r>
          </a:p>
        </p:txBody>
      </p:sp>
      <p:sp>
        <p:nvSpPr>
          <p:cNvPr id="6" name="Slide Number Placeholder 5"/>
          <p:cNvSpPr>
            <a:spLocks noGrp="1"/>
          </p:cNvSpPr>
          <p:nvPr>
            <p:ph type="sldNum" sz="quarter" idx="12"/>
          </p:nvPr>
        </p:nvSpPr>
        <p:spPr/>
        <p:txBody>
          <a:bodyPr/>
          <a:lstStyle/>
          <a:p>
            <a:fld id="{3C0F9C3E-79AB-4D1D-AF94-F9B1D785080B}" type="slidenum">
              <a:rPr lang="en-US" smtClean="0"/>
              <a:t>7</a:t>
            </a:fld>
            <a:endParaRPr lang="en-US"/>
          </a:p>
        </p:txBody>
      </p:sp>
      <p:sp>
        <p:nvSpPr>
          <p:cNvPr id="7" name="Rectangle 1">
            <a:extLst>
              <a:ext uri="{FF2B5EF4-FFF2-40B4-BE49-F238E27FC236}">
                <a16:creationId xmlns:a16="http://schemas.microsoft.com/office/drawing/2014/main" id="{06AFC8F5-7455-16C2-B918-DDF6E60D1E3C}"/>
              </a:ext>
            </a:extLst>
          </p:cNvPr>
          <p:cNvSpPr>
            <a:spLocks noGrp="1" noChangeArrowheads="1"/>
          </p:cNvSpPr>
          <p:nvPr>
            <p:ph idx="1"/>
          </p:nvPr>
        </p:nvSpPr>
        <p:spPr bwMode="auto">
          <a:xfrm>
            <a:off x="228600" y="6877665"/>
            <a:ext cx="8812804" cy="49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
        <p:nvSpPr>
          <p:cNvPr id="3" name="Rectangle 1">
            <a:extLst>
              <a:ext uri="{FF2B5EF4-FFF2-40B4-BE49-F238E27FC236}">
                <a16:creationId xmlns:a16="http://schemas.microsoft.com/office/drawing/2014/main" id="{F3B3065D-42CC-0BFB-4A7E-98B4078E006B}"/>
              </a:ext>
            </a:extLst>
          </p:cNvPr>
          <p:cNvSpPr>
            <a:spLocks noChangeArrowheads="1"/>
          </p:cNvSpPr>
          <p:nvPr/>
        </p:nvSpPr>
        <p:spPr bwMode="auto">
          <a:xfrm>
            <a:off x="228600" y="951369"/>
            <a:ext cx="8706465" cy="5404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The system is particularly relevant for </a:t>
            </a:r>
            <a:r>
              <a:rPr kumimoji="0" lang="en-US" altLang="en-US" sz="1800" b="1" i="0" u="none" strike="noStrike" cap="none" normalizeH="0" baseline="0" dirty="0">
                <a:ln>
                  <a:noFill/>
                </a:ln>
                <a:solidFill>
                  <a:schemeClr val="tx1"/>
                </a:solidFill>
                <a:effectLst/>
                <a:latin typeface="Arial" panose="020B0604020202020204" pitchFamily="34" charset="0"/>
              </a:rPr>
              <a:t>metropolitan areas</a:t>
            </a:r>
            <a:r>
              <a:rPr kumimoji="0" lang="en-US" altLang="en-US" sz="1800" b="0" i="0" u="none" strike="noStrike" cap="none" normalizeH="0" baseline="0" dirty="0">
                <a:ln>
                  <a:noFill/>
                </a:ln>
                <a:solidFill>
                  <a:schemeClr val="tx1"/>
                </a:solidFill>
                <a:effectLst/>
                <a:latin typeface="Arial" panose="020B0604020202020204" pitchFamily="34" charset="0"/>
              </a:rPr>
              <a:t> where population density and traffic cause delays in healthcare response.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It can be integrated into:</a:t>
            </a: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 Emergency medical services (EMS)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 Private hospital chains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 Government-run healthcare networks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Arial" panose="020B0604020202020204" pitchFamily="34" charset="0"/>
              </a:rPr>
              <a:t> It provides a </a:t>
            </a:r>
            <a:r>
              <a:rPr kumimoji="0" lang="en-US" altLang="en-US" sz="1800" b="1" i="0" u="none" strike="noStrike" cap="none" normalizeH="0" baseline="0" dirty="0">
                <a:ln>
                  <a:noFill/>
                </a:ln>
                <a:solidFill>
                  <a:schemeClr val="tx1"/>
                </a:solidFill>
                <a:effectLst/>
                <a:latin typeface="Arial" panose="020B0604020202020204" pitchFamily="34" charset="0"/>
              </a:rPr>
              <a:t>modular structure</a:t>
            </a:r>
            <a:r>
              <a:rPr kumimoji="0" lang="en-US" altLang="en-US" sz="1800" b="0" i="0" u="none" strike="noStrike" cap="none" normalizeH="0" baseline="0" dirty="0">
                <a:ln>
                  <a:noFill/>
                </a:ln>
                <a:solidFill>
                  <a:schemeClr val="tx1"/>
                </a:solidFill>
                <a:effectLst/>
                <a:latin typeface="Arial" panose="020B0604020202020204" pitchFamily="34" charset="0"/>
              </a:rPr>
              <a:t> where hospitals can plug into the system for ICU tracking and ambulance dispatch.</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Can be expanded to include:</a:t>
            </a: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 Non-emergency patient transportation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 Blood delivery routing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 Mobile ICU vans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170"/>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Limitation of the existing system</a:t>
            </a:r>
          </a:p>
        </p:txBody>
      </p:sp>
      <p:sp>
        <p:nvSpPr>
          <p:cNvPr id="6" name="Slide Number Placeholder 5"/>
          <p:cNvSpPr>
            <a:spLocks noGrp="1"/>
          </p:cNvSpPr>
          <p:nvPr>
            <p:ph type="sldNum" sz="quarter" idx="12"/>
          </p:nvPr>
        </p:nvSpPr>
        <p:spPr/>
        <p:txBody>
          <a:bodyPr/>
          <a:lstStyle/>
          <a:p>
            <a:fld id="{3C0F9C3E-79AB-4D1D-AF94-F9B1D785080B}" type="slidenum">
              <a:rPr lang="en-US" smtClean="0"/>
              <a:t>8</a:t>
            </a:fld>
            <a:endParaRPr lang="en-US"/>
          </a:p>
        </p:txBody>
      </p:sp>
      <p:sp>
        <p:nvSpPr>
          <p:cNvPr id="3" name="Rectangle 1">
            <a:extLst>
              <a:ext uri="{FF2B5EF4-FFF2-40B4-BE49-F238E27FC236}">
                <a16:creationId xmlns:a16="http://schemas.microsoft.com/office/drawing/2014/main" id="{C9093ADD-5D91-3492-0AE2-E14B41FCEC9E}"/>
              </a:ext>
            </a:extLst>
          </p:cNvPr>
          <p:cNvSpPr>
            <a:spLocks noGrp="1" noChangeArrowheads="1"/>
          </p:cNvSpPr>
          <p:nvPr>
            <p:ph idx="1"/>
          </p:nvPr>
        </p:nvSpPr>
        <p:spPr bwMode="auto">
          <a:xfrm>
            <a:off x="152400" y="1524000"/>
            <a:ext cx="8686800"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Reactive vs Proactive</a:t>
            </a:r>
            <a:r>
              <a:rPr kumimoji="0" lang="en-US" altLang="en-US" sz="1800" b="0" i="0" u="none" strike="noStrike" cap="none" normalizeH="0" baseline="0" dirty="0">
                <a:ln>
                  <a:noFill/>
                </a:ln>
                <a:solidFill>
                  <a:schemeClr val="tx1"/>
                </a:solidFill>
                <a:effectLst/>
                <a:latin typeface="Arial" panose="020B0604020202020204" pitchFamily="34" charset="0"/>
              </a:rPr>
              <a:t>: Current systems respond to events but do not forecast or anticipate ICU shortages or traffic surges.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Manual ICU tracking</a:t>
            </a:r>
            <a:r>
              <a:rPr kumimoji="0" lang="en-US" altLang="en-US" sz="1800" b="0" i="0" u="none" strike="noStrike" cap="none" normalizeH="0" baseline="0" dirty="0">
                <a:ln>
                  <a:noFill/>
                </a:ln>
                <a:solidFill>
                  <a:schemeClr val="tx1"/>
                </a:solidFill>
                <a:effectLst/>
                <a:latin typeface="Arial" panose="020B0604020202020204" pitchFamily="34" charset="0"/>
              </a:rPr>
              <a:t>: No automation in bed availability—requires human intervention, which is prone to delays and inaccuracies.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No integration</a:t>
            </a:r>
            <a:r>
              <a:rPr kumimoji="0" lang="en-US" altLang="en-US" sz="1800" b="0" i="0" u="none" strike="noStrike" cap="none" normalizeH="0" baseline="0" dirty="0">
                <a:ln>
                  <a:noFill/>
                </a:ln>
                <a:solidFill>
                  <a:schemeClr val="tx1"/>
                </a:solidFill>
                <a:effectLst/>
                <a:latin typeface="Arial" panose="020B0604020202020204" pitchFamily="34" charset="0"/>
              </a:rPr>
              <a:t> of ambulance data with hospital infrastructure—results in poor coordination.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Non-adaptive routing</a:t>
            </a:r>
            <a:r>
              <a:rPr kumimoji="0" lang="en-US" altLang="en-US" sz="1800" b="0" i="0" u="none" strike="noStrike" cap="none" normalizeH="0" baseline="0" dirty="0">
                <a:ln>
                  <a:noFill/>
                </a:ln>
                <a:solidFill>
                  <a:schemeClr val="tx1"/>
                </a:solidFill>
                <a:effectLst/>
                <a:latin typeface="Arial" panose="020B0604020202020204" pitchFamily="34" charset="0"/>
              </a:rPr>
              <a:t>: Ambulances follow the shortest path without accounting for real-time congestion, construction zones, or priority lanes.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 Data silos</a:t>
            </a:r>
            <a:r>
              <a:rPr kumimoji="0" lang="en-US" altLang="en-US" sz="1800" b="0" i="0" u="none" strike="noStrike" cap="none" normalizeH="0" baseline="0" dirty="0">
                <a:ln>
                  <a:noFill/>
                </a:ln>
                <a:solidFill>
                  <a:schemeClr val="tx1"/>
                </a:solidFill>
                <a:effectLst/>
                <a:latin typeface="Arial" panose="020B0604020202020204" pitchFamily="34" charset="0"/>
              </a:rPr>
              <a:t>: Patient data, route info, and ICU stats are stored in separate systems that don’t talk to each other.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56"/>
            <a:ext cx="8229600" cy="1143000"/>
          </a:xfrm>
        </p:spPr>
        <p:txBody>
          <a:bodyPr>
            <a:normAutofit/>
          </a:bodyPr>
          <a:lstStyle/>
          <a:p>
            <a:r>
              <a:rPr lang="en-US" sz="4000" dirty="0">
                <a:solidFill>
                  <a:srgbClr val="FF0000"/>
                </a:solidFill>
                <a:latin typeface="Times New Roman" panose="02020603050405020304" pitchFamily="18" charset="0"/>
                <a:cs typeface="Times New Roman" panose="02020603050405020304" pitchFamily="18" charset="0"/>
              </a:rPr>
              <a:t>Literature Survey/Related Work</a:t>
            </a:r>
          </a:p>
        </p:txBody>
      </p:sp>
      <p:sp>
        <p:nvSpPr>
          <p:cNvPr id="3" name="Content Placeholder 2"/>
          <p:cNvSpPr>
            <a:spLocks noGrp="1"/>
          </p:cNvSpPr>
          <p:nvPr>
            <p:ph idx="1"/>
          </p:nvPr>
        </p:nvSpPr>
        <p:spPr>
          <a:xfrm>
            <a:off x="304800" y="1306564"/>
            <a:ext cx="8229600" cy="5257800"/>
          </a:xfrm>
        </p:spPr>
        <p:txBody>
          <a:bodyPr>
            <a:normAutofit/>
          </a:bodyPr>
          <a:lstStyle/>
          <a:p>
            <a:pPr marL="0" indent="0" algn="just">
              <a:lnSpc>
                <a:spcPct val="150000"/>
              </a:lnSpc>
              <a:buNone/>
            </a:pPr>
            <a:r>
              <a:rPr lang="en-US" sz="1800" dirty="0"/>
              <a:t>A comprehensive review of recent research was conducted to analyze existing smart healthcare systems, particularly those focused on ambulance routing and ICU resource management. The following works were identified as foundational to our proposed system:</a:t>
            </a:r>
          </a:p>
          <a:p>
            <a:pPr marL="0" indent="0" algn="just">
              <a:lnSpc>
                <a:spcPct val="150000"/>
              </a:lnSpc>
              <a:buNone/>
            </a:pPr>
            <a:endParaRPr lang="en-US" sz="1800" dirty="0"/>
          </a:p>
          <a:p>
            <a:pPr algn="just">
              <a:buNone/>
            </a:pPr>
            <a:r>
              <a:rPr lang="en-IN" sz="1800" b="1" dirty="0"/>
              <a:t>1.Smart Amb: An Integrated Platform for Ambulance Routing and Patient Monitoring</a:t>
            </a:r>
          </a:p>
          <a:p>
            <a:pPr algn="just">
              <a:buNone/>
            </a:pPr>
            <a:r>
              <a:rPr lang="en-IN" sz="1800" b="1" dirty="0"/>
              <a:t>Authors</a:t>
            </a:r>
            <a:r>
              <a:rPr lang="en-IN" sz="1800" dirty="0"/>
              <a:t>: Ashmawy et al. | IEEE (2019)</a:t>
            </a:r>
          </a:p>
          <a:p>
            <a:pPr algn="just">
              <a:buFont typeface="Wingdings" panose="05000000000000000000" pitchFamily="2" charset="2"/>
              <a:buChar char="q"/>
            </a:pPr>
            <a:r>
              <a:rPr lang="en-IN" sz="1800" b="1" dirty="0"/>
              <a:t>Contribution</a:t>
            </a:r>
            <a:r>
              <a:rPr lang="en-IN" sz="1800" dirty="0"/>
              <a:t>: Combines GPS-enabled ambulance tracking with real-time patient vitals monitoring.</a:t>
            </a:r>
          </a:p>
          <a:p>
            <a:pPr algn="just">
              <a:buFont typeface="Wingdings" panose="05000000000000000000" pitchFamily="2" charset="2"/>
              <a:buChar char="q"/>
            </a:pPr>
            <a:r>
              <a:rPr lang="en-IN" sz="1800" b="1" dirty="0"/>
              <a:t>Limitation</a:t>
            </a:r>
            <a:r>
              <a:rPr lang="en-IN" sz="1800" dirty="0"/>
              <a:t>: Lacks predictive analytics for ICU beds and dynamic traffic-based route optimization.</a:t>
            </a:r>
          </a:p>
          <a:p>
            <a:pPr algn="just">
              <a:buFont typeface="Wingdings" panose="05000000000000000000" pitchFamily="2" charset="2"/>
              <a:buChar char="q"/>
            </a:pPr>
            <a:r>
              <a:rPr lang="en-IN" sz="1800" b="1" dirty="0"/>
              <a:t>Relevance</a:t>
            </a:r>
            <a:r>
              <a:rPr lang="en-IN" sz="1800" dirty="0"/>
              <a:t>: Inspires our idea to integrate both monitoring and routing features.</a:t>
            </a:r>
          </a:p>
          <a:p>
            <a:pPr algn="just">
              <a:lnSpc>
                <a:spcPct val="150000"/>
              </a:lnSpc>
              <a:buFont typeface="Wingdings" panose="05000000000000000000" pitchFamily="2" charset="2"/>
              <a:buChar char="q"/>
            </a:pPr>
            <a:endParaRPr lang="en-US" sz="1800" dirty="0"/>
          </a:p>
          <a:p>
            <a:pPr algn="just">
              <a:lnSpc>
                <a:spcPct val="150000"/>
              </a:lnSpc>
            </a:pPr>
            <a:endParaRPr lang="en-US" sz="2000" dirty="0"/>
          </a:p>
          <a:p>
            <a:endParaRPr lang="en-US" sz="1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C0F9C3E-79AB-4D1D-AF94-F9B1D785080B}"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1642</Words>
  <Application>Microsoft Office PowerPoint</Application>
  <PresentationFormat>On-screen Show (4:3)</PresentationFormat>
  <Paragraphs>174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Times New Roman</vt:lpstr>
      <vt:lpstr>Wingdings</vt:lpstr>
      <vt:lpstr>Office Theme</vt:lpstr>
      <vt:lpstr>DEPARTMENT OF COMPUTER SCIENCE &amp; ENGINEERING(DATA SCIENCE)</vt:lpstr>
      <vt:lpstr>Agenda</vt:lpstr>
      <vt:lpstr>Introduction </vt:lpstr>
      <vt:lpstr>Problem Statement</vt:lpstr>
      <vt:lpstr>Objective </vt:lpstr>
      <vt:lpstr>Requirements and Design</vt:lpstr>
      <vt:lpstr>Scope</vt:lpstr>
      <vt:lpstr>Limitation of the existing system</vt:lpstr>
      <vt:lpstr>Literature Survey/Related Work</vt:lpstr>
      <vt:lpstr>Literature Survey/Related Work</vt:lpstr>
      <vt:lpstr>Literature Survey/Related Work</vt:lpstr>
      <vt:lpstr>Literature Survey/Related Work</vt:lpstr>
      <vt:lpstr>Literature Survey/Related Work</vt:lpstr>
      <vt:lpstr>Societal Benefits</vt:lpstr>
      <vt:lpstr>Flow diagram</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sreejith s</cp:lastModifiedBy>
  <cp:revision>33</cp:revision>
  <dcterms:created xsi:type="dcterms:W3CDTF">2019-03-07T05:34:00Z</dcterms:created>
  <dcterms:modified xsi:type="dcterms:W3CDTF">2025-04-26T00:56:54Z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D6473369F5A347369A7BF78FA35F1366_13</vt:lpwstr>
  </property>
  <property fmtid="{D5CDD505-2E9C-101B-9397-08002B2CF9AE}" pid="3" name="KSOProductBuildVer">
    <vt:lpwstr>1033-12.2.0.20795</vt:lpwstr>
  </property>
</Properties>
</file>