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58" r:id="rId4"/>
    <p:sldId id="271" r:id="rId5"/>
    <p:sldId id="261" r:id="rId6"/>
    <p:sldId id="266" r:id="rId7"/>
    <p:sldId id="269" r:id="rId8"/>
    <p:sldId id="265" r:id="rId9"/>
    <p:sldId id="272" r:id="rId10"/>
    <p:sldId id="275" r:id="rId11"/>
    <p:sldId id="274" r:id="rId12"/>
    <p:sldId id="27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BA765-D643-471E-97A7-22BE5C2E6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611770-10A7-49FD-9C58-B5C93FD11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166DF-EF06-4417-B877-66DC52EE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A00-2206-4F58-A3EC-5A53680FEEEB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72B580-4C64-4DEF-A0D7-978EE896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2442A-0BAC-45E9-BA49-C3DDA6A3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5FFA-0D5B-4D4D-89F1-5DB24AD65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9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FE21E-6812-4DDA-9E6B-43A8E52C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E0ABD6-9E65-4719-81F2-88DDE75DF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BC841-603A-4E1E-B90F-DE77E659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A00-2206-4F58-A3EC-5A53680FEEEB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FD628-4A8E-433E-A1B2-E180A40E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08639-8630-4BE9-91C0-BAA2206E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5FFA-0D5B-4D4D-89F1-5DB24AD65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86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4817FF-9ED5-4ECE-84FF-504E1CD21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5705C0-02C2-41E9-8A8C-2C9D7A66C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EF4CF-DA5B-403A-9F96-53F62FA6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A00-2206-4F58-A3EC-5A53680FEEEB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63216-E827-45D0-BE2D-725A1A92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644A9-8012-4190-83DA-66A170C9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5FFA-0D5B-4D4D-89F1-5DB24AD65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87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DB113-817A-404F-B247-9E23B353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BBA59-856F-486F-A41D-E9AADD08A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3004F-3905-44AB-8949-E93FA773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A00-2206-4F58-A3EC-5A53680FEEEB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93BE8-45B9-421A-A33F-AFDB1ECF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4B7EB-2A66-4FF5-8B99-09D2509A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5FFA-0D5B-4D4D-89F1-5DB24AD65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52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7E53D-8C8A-4B62-BBF4-EFAE5E20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4BC7-EDAB-4763-ACE0-C36909B7F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C8BBB-67C7-4DC8-BE66-2BDDEB33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A00-2206-4F58-A3EC-5A53680FEEEB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B39502-F24F-4A98-9C74-AA4BF30D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BF34A-66E6-4A54-9E0B-9E6BDB7A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5FFA-0D5B-4D4D-89F1-5DB24AD65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92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EE10F-282B-4F27-A829-D2DA2922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3068D-1187-4BDE-8B1F-31EDEB275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BDB5AA-8F98-4F2B-9EFE-40AB02F90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13989A-0142-4865-87F8-1578454A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A00-2206-4F58-A3EC-5A53680FEEEB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3AB8E8-15B5-4B50-87C9-4F016BDB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C942FB-C1A1-4136-99A2-B5A8A342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5FFA-0D5B-4D4D-89F1-5DB24AD65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88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DE975-9D50-4201-94A5-C7CE3F28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6882F8-50BB-43AB-B46D-A2DDC4371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337D1F-F09E-4EEE-B29E-38F4E535B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75066D-9B0A-4AF1-9BF2-611F015E2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5B02C6-C7C7-453F-BA78-541F80335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C5494E-3CCC-4475-9600-76380090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A00-2206-4F58-A3EC-5A53680FEEEB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C845F8-10D8-4B6B-9443-3F2C498F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D92758-B69A-4525-9C1B-30505188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5FFA-0D5B-4D4D-89F1-5DB24AD65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5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0AFE2-66A8-4631-8AAB-F4A108828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E7EF11-7D46-4863-9FAF-22D77325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A00-2206-4F58-A3EC-5A53680FEEEB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CE5448-FCB1-48EF-8BF0-BA105A94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599F5C-334B-41A3-BFC6-98C9A79B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5FFA-0D5B-4D4D-89F1-5DB24AD65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F268D9-CCE9-4633-8AE9-EBF69D11D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A00-2206-4F58-A3EC-5A53680FEEEB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4AC8BC-0316-45E1-9C66-4EB7C3B3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D75AB0-D953-4070-828C-4C65A063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5FFA-0D5B-4D4D-89F1-5DB24AD65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4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8B0E4-EEAE-4FD4-8719-E30AA985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63B61-EF81-4BDA-810B-B883D3479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D6EB4D-DE4B-49A9-95DF-7254390E1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F63718-0D71-478F-9405-CAC6A9B4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A00-2206-4F58-A3EC-5A53680FEEEB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FE93C1-5F57-4FF2-98F6-A6F16986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F1F9A5-1081-42C8-AE74-85938408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5FFA-0D5B-4D4D-89F1-5DB24AD65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78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CA2BF-1C14-4618-A9C1-CA6A6D95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87DAD-105E-4116-A7A8-1E20DF373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5B4959-8397-49B3-9A4F-D54D838BF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A8E533-AD09-4C07-954F-1F8EB330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A00-2206-4F58-A3EC-5A53680FEEEB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553AF3-B766-4CB5-BD89-DBB94386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68FDD-B5EB-4C0B-9F67-A08891BB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5FFA-0D5B-4D4D-89F1-5DB24AD65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11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4A78AB-5D5B-43A4-A8F7-21C1B090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4E7F7-A639-49CF-A597-BABF8C68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41AB5-2114-4653-9AEF-1F272A2AF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ABA00-2206-4F58-A3EC-5A53680FEEEB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95C95-E48D-4BC6-A7B5-88826ED9F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017E7-8F9D-4904-8F8D-78FD514E2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35FFA-0D5B-4D4D-89F1-5DB24AD65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85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1E2F5-A32F-42DB-AD3F-C96A40EED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Tensorflow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altLang="ko-KR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keras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를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활용한 숫자 이미지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인식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722A1C8-DF4D-4F60-8A94-685BBA7B0F34}"/>
              </a:ext>
            </a:extLst>
          </p:cNvPr>
          <p:cNvGrpSpPr/>
          <p:nvPr/>
        </p:nvGrpSpPr>
        <p:grpSpPr>
          <a:xfrm>
            <a:off x="2538323" y="2061189"/>
            <a:ext cx="7115341" cy="2735621"/>
            <a:chOff x="1300127" y="2166936"/>
            <a:chExt cx="9591747" cy="3457577"/>
          </a:xfrm>
        </p:grpSpPr>
        <p:pic>
          <p:nvPicPr>
            <p:cNvPr id="19" name="그림 18" descr="텍스트, 클립아트이(가) 표시된 사진&#10;&#10;자동 생성된 설명">
              <a:extLst>
                <a:ext uri="{FF2B5EF4-FFF2-40B4-BE49-F238E27FC236}">
                  <a16:creationId xmlns:a16="http://schemas.microsoft.com/office/drawing/2014/main" id="{3D8D1633-ACC5-4C07-981E-3174BC532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2475" y="2166937"/>
              <a:ext cx="3499399" cy="3457575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6D0904B-2454-40E1-AEE7-AD95B82D0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6300" y="2166938"/>
              <a:ext cx="3499399" cy="345757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A50D4CB-7705-46F8-B428-B66FE6FE8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0127" y="2166936"/>
              <a:ext cx="3499399" cy="345757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9503AFA-AD56-4471-A57C-F1C6506CAC48}"/>
              </a:ext>
            </a:extLst>
          </p:cNvPr>
          <p:cNvSpPr txBox="1"/>
          <p:nvPr/>
        </p:nvSpPr>
        <p:spPr>
          <a:xfrm>
            <a:off x="6095994" y="5092115"/>
            <a:ext cx="45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+mj-lt"/>
              </a:rPr>
              <a:t>폴리텍</a:t>
            </a:r>
            <a:r>
              <a:rPr lang="ko-KR" altLang="en-US" sz="1400" dirty="0">
                <a:latin typeface="+mj-lt"/>
              </a:rPr>
              <a:t> 정수캠퍼스 인공지능소프트웨어 하이테크 과정</a:t>
            </a:r>
            <a:endParaRPr lang="en-US" altLang="ko-KR" sz="1400" dirty="0">
              <a:latin typeface="+mj-lt"/>
            </a:endParaRPr>
          </a:p>
          <a:p>
            <a:r>
              <a:rPr lang="en-US" altLang="ko-KR" dirty="0"/>
              <a:t>                                           </a:t>
            </a:r>
            <a:r>
              <a:rPr lang="ko-KR" altLang="en-US" sz="1600" dirty="0"/>
              <a:t>김 현 일</a:t>
            </a:r>
          </a:p>
        </p:txBody>
      </p:sp>
    </p:spTree>
    <p:extLst>
      <p:ext uri="{BB962C8B-B14F-4D97-AF65-F5344CB8AC3E}">
        <p14:creationId xmlns:p14="http://schemas.microsoft.com/office/powerpoint/2010/main" val="206167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88E978-71E9-4836-84D8-5DD617BD50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823704-8B99-49F0-853A-F6FAD2083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74" y="255757"/>
            <a:ext cx="11674852" cy="6346486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663ED3C4-8264-4C0C-9162-9AA8A8AA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777239"/>
            <a:ext cx="3932237" cy="1789791"/>
          </a:xfrm>
        </p:spPr>
        <p:txBody>
          <a:bodyPr/>
          <a:lstStyle/>
          <a:p>
            <a:r>
              <a:rPr lang="ko-KR" altLang="en-US" sz="2400" dirty="0"/>
              <a:t>번외 테스트</a:t>
            </a:r>
            <a:r>
              <a:rPr lang="en-US" altLang="ko-KR" sz="2400" dirty="0"/>
              <a:t>: </a:t>
            </a:r>
            <a:br>
              <a:rPr lang="en-US" altLang="ko-KR" sz="2800" dirty="0"/>
            </a:br>
            <a:r>
              <a:rPr lang="en-US" altLang="ko-KR" sz="3200" dirty="0"/>
              <a:t>VGGNET</a:t>
            </a:r>
            <a:r>
              <a:rPr lang="en-US" altLang="ko-KR" sz="2800" dirty="0"/>
              <a:t> </a:t>
            </a:r>
            <a:br>
              <a:rPr lang="en-US" altLang="ko-KR" sz="2800" dirty="0"/>
            </a:br>
            <a:r>
              <a:rPr lang="en-US" altLang="ko-KR" sz="2000" dirty="0"/>
              <a:t>for</a:t>
            </a:r>
            <a:br>
              <a:rPr lang="en-US" altLang="ko-KR" sz="2800" dirty="0"/>
            </a:br>
            <a:r>
              <a:rPr lang="en-US" altLang="ko-KR" sz="3200" dirty="0"/>
              <a:t>Fashion-MNIST</a:t>
            </a:r>
            <a:endParaRPr lang="ko-KR" altLang="en-US" sz="3200" dirty="0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F5FA7959-CA37-4974-8D64-D47016FC42B2}"/>
              </a:ext>
            </a:extLst>
          </p:cNvPr>
          <p:cNvSpPr txBox="1">
            <a:spLocks/>
          </p:cNvSpPr>
          <p:nvPr/>
        </p:nvSpPr>
        <p:spPr>
          <a:xfrm>
            <a:off x="839786" y="2496710"/>
            <a:ext cx="3429452" cy="3811588"/>
          </a:xfrm>
          <a:prstGeom prst="rect">
            <a:avLst/>
          </a:prstGeom>
        </p:spPr>
        <p:txBody>
          <a:bodyPr bIns="7200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</a:pPr>
            <a:endParaRPr lang="en-US" altLang="ko-KR" sz="12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ko-KR" altLang="en-US" sz="1200" b="0" i="0" dirty="0" err="1">
                <a:solidFill>
                  <a:srgbClr val="212121"/>
                </a:solidFill>
                <a:effectLst/>
              </a:rPr>
              <a:t>손글씨</a:t>
            </a:r>
            <a:r>
              <a:rPr lang="ko-KR" altLang="en-US" sz="1200" b="0" i="0" dirty="0">
                <a:solidFill>
                  <a:srgbClr val="212121"/>
                </a:solidFill>
                <a:effectLst/>
              </a:rPr>
              <a:t> 분류에 좋은 성능을 보인 </a:t>
            </a:r>
            <a:r>
              <a:rPr lang="en-US" altLang="ko-KR" sz="1200" b="0" i="0" dirty="0" err="1">
                <a:solidFill>
                  <a:srgbClr val="212121"/>
                </a:solidFill>
                <a:effectLst/>
              </a:rPr>
              <a:t>VGGNet</a:t>
            </a:r>
            <a:r>
              <a:rPr lang="ko-KR" altLang="en-US" sz="1200" dirty="0">
                <a:solidFill>
                  <a:srgbClr val="212121"/>
                </a:solidFill>
              </a:rPr>
              <a:t> 신경망을</a:t>
            </a:r>
            <a:r>
              <a:rPr lang="ko-KR" altLang="en-US" sz="1200" b="0" i="0" dirty="0">
                <a:solidFill>
                  <a:srgbClr val="212121"/>
                </a:solidFill>
                <a:effectLst/>
              </a:rPr>
              <a:t> </a:t>
            </a:r>
            <a:r>
              <a:rPr lang="en-US" altLang="ko-KR" sz="1200" dirty="0">
                <a:solidFill>
                  <a:srgbClr val="212121"/>
                </a:solidFill>
              </a:rPr>
              <a:t>Fashion MNIST </a:t>
            </a:r>
            <a:r>
              <a:rPr lang="ko-KR" altLang="en-US" sz="1200" dirty="0">
                <a:solidFill>
                  <a:srgbClr val="212121"/>
                </a:solidFill>
              </a:rPr>
              <a:t>데이터셋에 적용</a:t>
            </a:r>
            <a:endParaRPr lang="en-US" altLang="ko-KR" sz="1200" dirty="0">
              <a:solidFill>
                <a:srgbClr val="212121"/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ko-KR" sz="1200" dirty="0">
                <a:solidFill>
                  <a:srgbClr val="212121"/>
                </a:solidFill>
                <a:cs typeface="Courier New" panose="02070309020205020404" pitchFamily="49" charset="0"/>
              </a:rPr>
              <a:t>epoch 5 </a:t>
            </a:r>
            <a:r>
              <a:rPr lang="ko-KR" altLang="en-US" sz="1200" dirty="0">
                <a:solidFill>
                  <a:srgbClr val="212121"/>
                </a:solidFill>
                <a:cs typeface="Courier New" panose="02070309020205020404" pitchFamily="49" charset="0"/>
              </a:rPr>
              <a:t>이후 학습데이터 대비 검증데이터 오류의 분명한 증가세</a:t>
            </a:r>
            <a:endParaRPr lang="en-US" altLang="ko-KR" sz="1200" dirty="0">
              <a:solidFill>
                <a:srgbClr val="212121"/>
              </a:solidFill>
              <a:cs typeface="Courier New" panose="02070309020205020404" pitchFamily="49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ko-KR" altLang="en-US" sz="1200" dirty="0" err="1">
                <a:solidFill>
                  <a:srgbClr val="212121"/>
                </a:solidFill>
                <a:cs typeface="Courier New" panose="02070309020205020404" pitchFamily="49" charset="0"/>
              </a:rPr>
              <a:t>과적합</a:t>
            </a:r>
            <a:r>
              <a:rPr lang="ko-KR" altLang="en-US" sz="1200" dirty="0">
                <a:solidFill>
                  <a:srgbClr val="212121"/>
                </a:solidFill>
                <a:cs typeface="Courier New" panose="02070309020205020404" pitchFamily="49" charset="0"/>
              </a:rPr>
              <a:t> 방지를 위해 </a:t>
            </a:r>
            <a:r>
              <a:rPr lang="en-US" altLang="ko-KR" sz="1200" dirty="0">
                <a:solidFill>
                  <a:srgbClr val="212121"/>
                </a:solidFill>
                <a:cs typeface="Courier New" panose="02070309020205020404" pitchFamily="49" charset="0"/>
              </a:rPr>
              <a:t>epoch 5</a:t>
            </a:r>
            <a:r>
              <a:rPr lang="ko-KR" altLang="en-US" sz="1200" dirty="0">
                <a:solidFill>
                  <a:srgbClr val="212121"/>
                </a:solidFill>
                <a:cs typeface="Courier New" panose="02070309020205020404" pitchFamily="49" charset="0"/>
              </a:rPr>
              <a:t>에서 학습중단</a:t>
            </a:r>
            <a:endParaRPr lang="en-US" altLang="ko-KR" sz="1200" dirty="0">
              <a:solidFill>
                <a:srgbClr val="212121"/>
              </a:solidFill>
              <a:cs typeface="Courier New" panose="02070309020205020404" pitchFamily="49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ko-KR" sz="1200" dirty="0">
                <a:solidFill>
                  <a:srgbClr val="212121"/>
                </a:solidFill>
                <a:cs typeface="Courier New" panose="02070309020205020404" pitchFamily="49" charset="0"/>
              </a:rPr>
              <a:t>Callback – </a:t>
            </a:r>
            <a:r>
              <a:rPr lang="en-US" altLang="ko-KR" sz="1200" dirty="0" err="1">
                <a:solidFill>
                  <a:srgbClr val="212121"/>
                </a:solidFill>
                <a:cs typeface="Courier New" panose="02070309020205020404" pitchFamily="49" charset="0"/>
              </a:rPr>
              <a:t>EarlyStopping</a:t>
            </a:r>
            <a:r>
              <a:rPr lang="ko-KR" altLang="en-US" sz="1200" dirty="0">
                <a:solidFill>
                  <a:srgbClr val="212121"/>
                </a:solidFill>
                <a:cs typeface="Courier New" panose="02070309020205020404" pitchFamily="49" charset="0"/>
              </a:rPr>
              <a:t> 사용 가능</a:t>
            </a:r>
            <a:endParaRPr lang="en-US" altLang="ko-KR" sz="1200" dirty="0">
              <a:solidFill>
                <a:srgbClr val="212121"/>
              </a:solidFill>
              <a:cs typeface="Courier New" panose="02070309020205020404" pitchFamily="49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sv-SE" altLang="ko-KR" sz="1200" b="0" i="0" dirty="0">
                <a:solidFill>
                  <a:srgbClr val="212121"/>
                </a:solidFill>
                <a:effectLst/>
              </a:rPr>
              <a:t>val_loss: 0.2155 - val_accuracy: 0.9239</a:t>
            </a:r>
          </a:p>
        </p:txBody>
      </p:sp>
      <p:pic>
        <p:nvPicPr>
          <p:cNvPr id="4" name="그림 3" descr="창문이(가) 표시된 사진&#10;&#10;자동 생성된 설명">
            <a:extLst>
              <a:ext uri="{FF2B5EF4-FFF2-40B4-BE49-F238E27FC236}">
                <a16:creationId xmlns:a16="http://schemas.microsoft.com/office/drawing/2014/main" id="{D9417319-B8C0-4472-8914-1001FDCFAF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33" y="645951"/>
            <a:ext cx="3544330" cy="55660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34FAF2-22CD-461B-A168-B88720FF18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237" y="1169996"/>
            <a:ext cx="3209465" cy="21784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48C688C-B2E0-425B-8D42-5D56272CC6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741" y="3736935"/>
            <a:ext cx="3315961" cy="21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88E978-71E9-4836-84D8-5DD617BD50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823704-8B99-49F0-853A-F6FAD2083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74" y="255757"/>
            <a:ext cx="11674852" cy="6346486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9317824B-C51B-4D9C-95F7-203913F6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55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결론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E8588-1289-4C02-8F4E-D6BAE0ED7E6B}"/>
              </a:ext>
            </a:extLst>
          </p:cNvPr>
          <p:cNvSpPr txBox="1"/>
          <p:nvPr/>
        </p:nvSpPr>
        <p:spPr>
          <a:xfrm>
            <a:off x="838200" y="1895912"/>
            <a:ext cx="10109433" cy="2527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/>
              <a:t>본</a:t>
            </a:r>
            <a:r>
              <a:rPr lang="en-US" altLang="ko-KR" sz="1600" dirty="0"/>
              <a:t> </a:t>
            </a:r>
            <a:r>
              <a:rPr lang="ko-KR" altLang="en-US" sz="1600" dirty="0"/>
              <a:t>프로젝트에서 </a:t>
            </a:r>
            <a:r>
              <a:rPr lang="en-US" altLang="ko-KR" sz="1600" dirty="0"/>
              <a:t>MNIST </a:t>
            </a:r>
            <a:r>
              <a:rPr lang="ko-KR" altLang="en-US" sz="1600" dirty="0"/>
              <a:t>숫자 </a:t>
            </a:r>
            <a:r>
              <a:rPr lang="ko-KR" altLang="en-US" sz="1600" dirty="0" err="1"/>
              <a:t>손글씨</a:t>
            </a:r>
            <a:r>
              <a:rPr lang="ko-KR" altLang="en-US" sz="1600" dirty="0"/>
              <a:t> 대상으로 테스트한 신경망 중 </a:t>
            </a:r>
            <a:r>
              <a:rPr lang="en-US" altLang="ko-KR" sz="1600" dirty="0" err="1"/>
              <a:t>VGGNet</a:t>
            </a:r>
            <a:r>
              <a:rPr lang="ko-KR" altLang="en-US" sz="1600" dirty="0"/>
              <a:t>이 최고 성능 기록</a:t>
            </a:r>
            <a:endParaRPr lang="en-US" altLang="ko-KR" sz="16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600" dirty="0" err="1"/>
              <a:t>AlexNet</a:t>
            </a:r>
            <a:r>
              <a:rPr lang="ko-KR" altLang="en-US" sz="1600" dirty="0"/>
              <a:t>과 </a:t>
            </a:r>
            <a:r>
              <a:rPr lang="en-US" altLang="ko-KR" sz="1600" dirty="0" err="1"/>
              <a:t>VGGNet</a:t>
            </a:r>
            <a:r>
              <a:rPr lang="ko-KR" altLang="en-US" sz="1600" dirty="0"/>
              <a:t>의 층수를 줄였기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신경망 간의 주된 차이는 활성화함수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풀링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드롭아웃</a:t>
            </a:r>
            <a:r>
              <a:rPr lang="ko-KR" altLang="en-US" sz="1600" dirty="0"/>
              <a:t> 사용 여부 및 </a:t>
            </a:r>
            <a:r>
              <a:rPr lang="ko-KR" altLang="en-US" sz="1600" dirty="0" err="1"/>
              <a:t>합성곱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합성곱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맥스 풀링으로 이어지는 신경망 구조</a:t>
            </a:r>
            <a:endParaRPr lang="en-US" altLang="ko-KR" sz="16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600" dirty="0" err="1"/>
              <a:t>Lenet</a:t>
            </a:r>
            <a:r>
              <a:rPr lang="en-US" altLang="ko-KR" sz="1600" dirty="0"/>
              <a:t>–5</a:t>
            </a:r>
            <a:r>
              <a:rPr lang="ko-KR" altLang="en-US" sz="1600" dirty="0"/>
              <a:t> 신경망의 활성화 함수 개선으로 </a:t>
            </a:r>
            <a:r>
              <a:rPr lang="en-US" altLang="ko-KR" sz="1600" dirty="0" err="1"/>
              <a:t>ReLU</a:t>
            </a:r>
            <a:r>
              <a:rPr lang="en-US" altLang="ko-KR" sz="1600" dirty="0"/>
              <a:t> </a:t>
            </a:r>
            <a:r>
              <a:rPr lang="ko-KR" altLang="en-US" sz="1600" dirty="0"/>
              <a:t>함수의 신경망 소실 문제 완화를 직접 확인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70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88E978-71E9-4836-84D8-5DD617BD50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823704-8B99-49F0-853A-F6FAD2083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74" y="230590"/>
            <a:ext cx="11674852" cy="6346486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9317824B-C51B-4D9C-95F7-203913F6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242" y="2766217"/>
            <a:ext cx="9495817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감사합니다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7848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88E978-71E9-4836-84D8-5DD617BD50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823704-8B99-49F0-853A-F6FAD2083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74" y="255757"/>
            <a:ext cx="11674852" cy="6346486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9317824B-C51B-4D9C-95F7-203913F6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55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E8588-1289-4C02-8F4E-D6BAE0ED7E6B}"/>
              </a:ext>
            </a:extLst>
          </p:cNvPr>
          <p:cNvSpPr txBox="1"/>
          <p:nvPr/>
        </p:nvSpPr>
        <p:spPr>
          <a:xfrm>
            <a:off x="838200" y="1895912"/>
            <a:ext cx="7264866" cy="396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500"/>
              </a:lnSpc>
              <a:buAutoNum type="arabicPeriod"/>
            </a:pPr>
            <a:r>
              <a:rPr lang="ko-KR" altLang="en-US" dirty="0"/>
              <a:t>프로젝트 제작 의도 및 구현</a:t>
            </a:r>
            <a:endParaRPr lang="en-US" altLang="ko-KR" dirty="0"/>
          </a:p>
          <a:p>
            <a:pPr marL="342900" indent="-342900">
              <a:lnSpc>
                <a:spcPts val="3500"/>
              </a:lnSpc>
              <a:buAutoNum type="arabicPeriod"/>
            </a:pPr>
            <a:r>
              <a:rPr lang="en-US" altLang="ko-KR" dirty="0"/>
              <a:t>MNIST </a:t>
            </a:r>
            <a:r>
              <a:rPr lang="ko-KR" altLang="en-US" dirty="0"/>
              <a:t>데이터의 형태와 학습</a:t>
            </a:r>
            <a:r>
              <a:rPr lang="en-US" altLang="ko-KR" dirty="0"/>
              <a:t>, </a:t>
            </a:r>
            <a:r>
              <a:rPr lang="ko-KR" altLang="en-US" dirty="0"/>
              <a:t>레이블링</a:t>
            </a:r>
            <a:endParaRPr lang="en-US" altLang="ko-KR" dirty="0"/>
          </a:p>
          <a:p>
            <a:pPr marL="342900" indent="-342900">
              <a:lnSpc>
                <a:spcPts val="3500"/>
              </a:lnSpc>
              <a:buAutoNum type="arabicPeriod"/>
            </a:pPr>
            <a:r>
              <a:rPr lang="ko-KR" altLang="en-US" dirty="0"/>
              <a:t>네트워크 테스트 </a:t>
            </a:r>
            <a:r>
              <a:rPr lang="en-US" altLang="ko-KR" dirty="0"/>
              <a:t>1 : Lenet-5</a:t>
            </a:r>
          </a:p>
          <a:p>
            <a:pPr marL="342900" indent="-342900">
              <a:lnSpc>
                <a:spcPts val="3500"/>
              </a:lnSpc>
              <a:buAutoNum type="arabicPeriod"/>
            </a:pPr>
            <a:r>
              <a:rPr lang="ko-KR" altLang="en-US" dirty="0"/>
              <a:t>네트워크 테스트 </a:t>
            </a:r>
            <a:r>
              <a:rPr lang="en-US" altLang="ko-KR" dirty="0"/>
              <a:t>2 : </a:t>
            </a:r>
            <a:r>
              <a:rPr lang="en-US" altLang="ko-KR" dirty="0" err="1"/>
              <a:t>AlexNet</a:t>
            </a:r>
            <a:endParaRPr lang="en-US" altLang="ko-KR" dirty="0"/>
          </a:p>
          <a:p>
            <a:pPr marL="342900" indent="-342900">
              <a:lnSpc>
                <a:spcPts val="3500"/>
              </a:lnSpc>
              <a:buAutoNum type="arabicPeriod"/>
            </a:pPr>
            <a:r>
              <a:rPr lang="ko-KR" altLang="en-US" dirty="0"/>
              <a:t>네트워크 테스트 </a:t>
            </a:r>
            <a:r>
              <a:rPr lang="en-US" altLang="ko-KR" dirty="0"/>
              <a:t>3 : </a:t>
            </a:r>
            <a:r>
              <a:rPr lang="en-US" altLang="ko-KR" dirty="0" err="1"/>
              <a:t>VGGNet</a:t>
            </a:r>
            <a:endParaRPr lang="en-US" altLang="ko-KR" dirty="0"/>
          </a:p>
          <a:p>
            <a:pPr marL="342900" indent="-342900">
              <a:lnSpc>
                <a:spcPts val="3500"/>
              </a:lnSpc>
              <a:buAutoNum type="arabicPeriod"/>
            </a:pPr>
            <a:r>
              <a:rPr lang="ko-KR" altLang="en-US" dirty="0"/>
              <a:t>네트워크 테스트 </a:t>
            </a:r>
            <a:r>
              <a:rPr lang="en-US" altLang="ko-KR" dirty="0"/>
              <a:t>4 : Lenet-5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 err="1"/>
              <a:t>LeRU</a:t>
            </a:r>
            <a:r>
              <a:rPr lang="en-US" altLang="ko-KR" dirty="0"/>
              <a:t>, </a:t>
            </a:r>
            <a:r>
              <a:rPr lang="en-US" altLang="ko-KR" dirty="0" err="1"/>
              <a:t>Maxpooling</a:t>
            </a:r>
            <a:r>
              <a:rPr lang="en-US" altLang="ko-KR" dirty="0"/>
              <a:t>, </a:t>
            </a:r>
            <a:r>
              <a:rPr lang="en-US" altLang="ko-KR" dirty="0" err="1"/>
              <a:t>adam</a:t>
            </a:r>
            <a:endParaRPr lang="en-US" altLang="ko-KR" dirty="0"/>
          </a:p>
          <a:p>
            <a:pPr marL="342900" indent="-342900">
              <a:lnSpc>
                <a:spcPts val="3500"/>
              </a:lnSpc>
              <a:buAutoNum type="arabicPeriod"/>
            </a:pPr>
            <a:r>
              <a:rPr lang="ko-KR" altLang="en-US" dirty="0"/>
              <a:t>분류 시각화 </a:t>
            </a:r>
            <a:r>
              <a:rPr lang="en-US" altLang="ko-KR" dirty="0"/>
              <a:t>: </a:t>
            </a:r>
            <a:r>
              <a:rPr lang="en-US" altLang="ko-KR" dirty="0" err="1"/>
              <a:t>VGGNet</a:t>
            </a:r>
            <a:endParaRPr lang="en-US" altLang="ko-KR" dirty="0"/>
          </a:p>
          <a:p>
            <a:pPr marL="342900" indent="-342900">
              <a:lnSpc>
                <a:spcPts val="3500"/>
              </a:lnSpc>
              <a:buAutoNum type="arabicPeriod"/>
            </a:pPr>
            <a:r>
              <a:rPr lang="ko-KR" altLang="en-US" dirty="0"/>
              <a:t>결론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54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F399D6-F7FD-4D0F-A352-DA3E31D4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프로젝트 제작 의도 및 구현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5385B4A-FCDF-4F32-8A37-9BAB4E517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OCR</a:t>
            </a:r>
            <a:r>
              <a:rPr lang="ko-KR" altLang="en-US" sz="1400" dirty="0"/>
              <a:t> 등 문서의 전자화가 대중화되는 최근 경향에 따라 숫자 데이터가 주요한 수단으로 활용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ko-KR" altLang="en-US" sz="1400" dirty="0" err="1"/>
              <a:t>손글씨로</a:t>
            </a:r>
            <a:r>
              <a:rPr lang="ko-KR" altLang="en-US" sz="1400" dirty="0"/>
              <a:t> 작성된 숫자를 인식하는 인공신경망 구축의 필요성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ko-KR" altLang="en-US" sz="1400" dirty="0"/>
              <a:t>이미지 분석을 위해 발표된 여러 인공신경망을 </a:t>
            </a:r>
            <a:r>
              <a:rPr lang="en-US" altLang="ko-KR" sz="1400" dirty="0"/>
              <a:t>MNIST</a:t>
            </a:r>
            <a:r>
              <a:rPr lang="ko-KR" altLang="en-US" sz="1400" dirty="0"/>
              <a:t>에 적용하여 손실과 분류 정확도를 기록</a:t>
            </a:r>
            <a:r>
              <a:rPr lang="en-US" altLang="ko-KR" sz="1400" dirty="0"/>
              <a:t>, </a:t>
            </a:r>
            <a:r>
              <a:rPr lang="ko-KR" altLang="en-US" sz="1400" dirty="0"/>
              <a:t>개선하고 가장 우수한 성능을 보이는 신경망을 선택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ko-KR" altLang="en-US" sz="1400" dirty="0"/>
              <a:t>구글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코랩</a:t>
            </a:r>
            <a:r>
              <a:rPr lang="ko-KR" altLang="en-US" sz="1400" dirty="0"/>
              <a:t> 환경</a:t>
            </a:r>
            <a:r>
              <a:rPr lang="en-US" altLang="ko-KR" sz="1400" dirty="0"/>
              <a:t>(</a:t>
            </a:r>
            <a:r>
              <a:rPr lang="ko-KR" altLang="en-US" sz="1400" dirty="0"/>
              <a:t>리눅스</a:t>
            </a:r>
            <a:r>
              <a:rPr lang="en-US" altLang="ko-KR" sz="1400" dirty="0"/>
              <a:t>OS) </a:t>
            </a:r>
            <a:r>
              <a:rPr lang="ko-KR" altLang="en-US" sz="1400" dirty="0"/>
              <a:t>및 주피터 랩</a:t>
            </a:r>
            <a:r>
              <a:rPr lang="en-US" altLang="ko-KR" sz="1400" dirty="0"/>
              <a:t>(</a:t>
            </a:r>
            <a:r>
              <a:rPr lang="ko-KR" altLang="en-US" sz="1400" dirty="0"/>
              <a:t>윈도우</a:t>
            </a:r>
            <a:r>
              <a:rPr lang="en-US" altLang="ko-KR" sz="1400" dirty="0"/>
              <a:t>OS)</a:t>
            </a:r>
            <a:r>
              <a:rPr lang="ko-KR" altLang="en-US" sz="1400" dirty="0"/>
              <a:t>에서</a:t>
            </a:r>
            <a:r>
              <a:rPr lang="en-US" altLang="ko-KR" sz="1400" dirty="0"/>
              <a:t> </a:t>
            </a:r>
            <a:r>
              <a:rPr lang="ko-KR" altLang="en-US" sz="1400" dirty="0"/>
              <a:t>관련 내용을 구현</a:t>
            </a:r>
            <a:br>
              <a:rPr lang="en-US" altLang="ko-KR" sz="1400" dirty="0"/>
            </a:br>
            <a:r>
              <a:rPr lang="en-US" altLang="ko-KR" sz="1400" dirty="0"/>
              <a:t>  - </a:t>
            </a:r>
            <a:r>
              <a:rPr lang="ko-KR" altLang="en-US" sz="1400" dirty="0"/>
              <a:t>사용 프레임워크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Tensorflow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keras</a:t>
            </a:r>
            <a:br>
              <a:rPr lang="en-US" altLang="ko-KR" sz="1400" dirty="0"/>
            </a:br>
            <a:r>
              <a:rPr lang="en-US" altLang="ko-KR" sz="1400" dirty="0"/>
              <a:t>  - </a:t>
            </a:r>
            <a:r>
              <a:rPr lang="ko-KR" altLang="en-US" sz="1400" dirty="0"/>
              <a:t>사용 언어 </a:t>
            </a:r>
            <a:r>
              <a:rPr lang="en-US" altLang="ko-KR" sz="1400" dirty="0"/>
              <a:t>: python,</a:t>
            </a:r>
            <a:r>
              <a:rPr lang="ko-KR" altLang="en-US" sz="1400" dirty="0"/>
              <a:t> 리눅스 기초 명령어</a:t>
            </a:r>
            <a:r>
              <a:rPr lang="en-US" altLang="ko-KR" sz="1400" dirty="0"/>
              <a:t>(</a:t>
            </a:r>
            <a:r>
              <a:rPr lang="ko-KR" altLang="en-US" sz="1400" dirty="0"/>
              <a:t>폴더 경로</a:t>
            </a:r>
            <a:r>
              <a:rPr lang="en-US" altLang="ko-KR" sz="1400" dirty="0"/>
              <a:t>, </a:t>
            </a:r>
            <a:r>
              <a:rPr lang="ko-KR" altLang="en-US" sz="1400" dirty="0"/>
              <a:t>폴더 생성 등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  - </a:t>
            </a:r>
            <a:r>
              <a:rPr lang="ko-KR" altLang="en-US" sz="1400" dirty="0"/>
              <a:t>데이터 셋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keras</a:t>
            </a:r>
            <a:r>
              <a:rPr lang="en-US" altLang="ko-KR" sz="1400" dirty="0"/>
              <a:t> </a:t>
            </a:r>
            <a:r>
              <a:rPr lang="ko-KR" altLang="en-US" sz="1400" dirty="0"/>
              <a:t>기본 제공 </a:t>
            </a:r>
            <a:r>
              <a:rPr lang="en-US" altLang="ko-KR" sz="1400" dirty="0"/>
              <a:t>MNIST </a:t>
            </a:r>
            <a:r>
              <a:rPr lang="ko-KR" altLang="en-US" sz="1400" dirty="0"/>
              <a:t>데이터셋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ko-KR" altLang="en-US" sz="1400" dirty="0"/>
              <a:t>구현 내용</a:t>
            </a:r>
            <a:br>
              <a:rPr lang="en-US" altLang="ko-KR" sz="1400" dirty="0"/>
            </a:br>
            <a:r>
              <a:rPr lang="en-US" altLang="ko-KR" sz="1400" dirty="0"/>
              <a:t>  - MNIST </a:t>
            </a:r>
            <a:r>
              <a:rPr lang="ko-KR" altLang="en-US" sz="1400" dirty="0"/>
              <a:t>데이터에 대한</a:t>
            </a:r>
            <a:r>
              <a:rPr lang="en-US" altLang="ko-KR" sz="1400" dirty="0"/>
              <a:t> </a:t>
            </a:r>
            <a:r>
              <a:rPr lang="ko-KR" altLang="en-US" sz="1400" dirty="0"/>
              <a:t>합성신경망</a:t>
            </a:r>
            <a:r>
              <a:rPr lang="en-US" altLang="ko-KR" sz="1400" dirty="0"/>
              <a:t>(CNN), </a:t>
            </a:r>
            <a:r>
              <a:rPr lang="en-US" altLang="ko-KR" sz="1400" dirty="0" err="1"/>
              <a:t>Lenet</a:t>
            </a:r>
            <a:r>
              <a:rPr lang="en-US" altLang="ko-KR" sz="1400" dirty="0"/>
              <a:t> – 5 </a:t>
            </a:r>
            <a:r>
              <a:rPr lang="ko-KR" altLang="en-US" sz="1400" dirty="0"/>
              <a:t>신경망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AlexNet</a:t>
            </a:r>
            <a:r>
              <a:rPr lang="en-US" altLang="ko-KR" sz="1400" dirty="0"/>
              <a:t> </a:t>
            </a:r>
            <a:r>
              <a:rPr lang="ko-KR" altLang="en-US" sz="1400" dirty="0"/>
              <a:t>신경망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VGGNet</a:t>
            </a:r>
            <a:r>
              <a:rPr lang="en-US" altLang="ko-KR" sz="1400" dirty="0"/>
              <a:t> </a:t>
            </a:r>
            <a:r>
              <a:rPr lang="ko-KR" altLang="en-US" sz="1400" dirty="0"/>
              <a:t>신경망</a:t>
            </a:r>
            <a:br>
              <a:rPr lang="en-US" altLang="ko-KR" sz="1400" dirty="0"/>
            </a:br>
            <a:r>
              <a:rPr lang="en-US" altLang="ko-KR" sz="1400" dirty="0"/>
              <a:t>  - </a:t>
            </a:r>
            <a:r>
              <a:rPr lang="ko-KR" altLang="en-US" sz="1400" dirty="0"/>
              <a:t>신경망의 성능</a:t>
            </a:r>
            <a:r>
              <a:rPr lang="en-US" altLang="ko-KR" sz="1400" dirty="0"/>
              <a:t>(loss, accuracy) </a:t>
            </a:r>
            <a:r>
              <a:rPr lang="ko-KR" altLang="en-US" sz="1400" dirty="0"/>
              <a:t>향상을 위한 </a:t>
            </a:r>
            <a:r>
              <a:rPr lang="en-US" altLang="ko-KR" sz="1400" dirty="0"/>
              <a:t>CNN </a:t>
            </a:r>
            <a:r>
              <a:rPr lang="ko-KR" altLang="en-US" sz="1400" dirty="0"/>
              <a:t>모델을 적용하여 평가 및 개선 시도</a:t>
            </a:r>
          </a:p>
        </p:txBody>
      </p:sp>
    </p:spTree>
    <p:extLst>
      <p:ext uri="{BB962C8B-B14F-4D97-AF65-F5344CB8AC3E}">
        <p14:creationId xmlns:p14="http://schemas.microsoft.com/office/powerpoint/2010/main" val="55453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88E978-71E9-4836-84D8-5DD617BD50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823704-8B99-49F0-853A-F6FAD2083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74" y="255757"/>
            <a:ext cx="11674852" cy="6346486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5681ACEB-790E-423C-A4BA-C802A346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MNIST</a:t>
            </a:r>
            <a:r>
              <a:rPr lang="ko-KR" altLang="en-US" sz="3200" dirty="0"/>
              <a:t> 데이터의 형태와 학습</a:t>
            </a:r>
            <a:r>
              <a:rPr lang="en-US" altLang="ko-KR" sz="3200" dirty="0"/>
              <a:t>, </a:t>
            </a:r>
            <a:r>
              <a:rPr lang="ko-KR" altLang="en-US" sz="3200" dirty="0"/>
              <a:t>레이블링</a:t>
            </a:r>
          </a:p>
        </p:txBody>
      </p:sp>
      <p:pic>
        <p:nvPicPr>
          <p:cNvPr id="11" name="내용 개체 틀 4" descr="텍스트, 낱말맞추기게임이(가) 표시된 사진&#10;&#10;자동 생성된 설명">
            <a:extLst>
              <a:ext uri="{FF2B5EF4-FFF2-40B4-BE49-F238E27FC236}">
                <a16:creationId xmlns:a16="http://schemas.microsoft.com/office/drawing/2014/main" id="{0F33DC55-1D2A-407A-A14E-DAA04F730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352" y="1631587"/>
            <a:ext cx="3594826" cy="3594826"/>
          </a:xfrm>
        </p:spPr>
      </p:pic>
      <p:pic>
        <p:nvPicPr>
          <p:cNvPr id="12" name="그림 11" descr="텍스트, 낱말맞추기게임이(가) 표시된 사진&#10;&#10;자동 생성된 설명">
            <a:extLst>
              <a:ext uri="{FF2B5EF4-FFF2-40B4-BE49-F238E27FC236}">
                <a16:creationId xmlns:a16="http://schemas.microsoft.com/office/drawing/2014/main" id="{AB112955-B758-4996-949B-D14BD6B569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822" y="1631586"/>
            <a:ext cx="3594827" cy="35948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6AF8192-C37A-4377-AEEE-10B1EB9E2C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52" y="2213145"/>
            <a:ext cx="2072496" cy="2623766"/>
          </a:xfrm>
          <a:prstGeom prst="rect">
            <a:avLst/>
          </a:prstGeom>
        </p:spPr>
      </p:pic>
      <p:sp>
        <p:nvSpPr>
          <p:cNvPr id="4" name="화살표: 위로 구부러짐 3">
            <a:extLst>
              <a:ext uri="{FF2B5EF4-FFF2-40B4-BE49-F238E27FC236}">
                <a16:creationId xmlns:a16="http://schemas.microsoft.com/office/drawing/2014/main" id="{7D5D1046-0AFA-48FD-ACB1-17721CF52036}"/>
              </a:ext>
            </a:extLst>
          </p:cNvPr>
          <p:cNvSpPr/>
          <p:nvPr/>
        </p:nvSpPr>
        <p:spPr>
          <a:xfrm>
            <a:off x="3549616" y="5030485"/>
            <a:ext cx="2072496" cy="647613"/>
          </a:xfrm>
          <a:prstGeom prst="curvedUp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위로 구부러짐 13">
            <a:extLst>
              <a:ext uri="{FF2B5EF4-FFF2-40B4-BE49-F238E27FC236}">
                <a16:creationId xmlns:a16="http://schemas.microsoft.com/office/drawing/2014/main" id="{703CF7D3-6E67-4F3F-901E-85B54AC19A3D}"/>
              </a:ext>
            </a:extLst>
          </p:cNvPr>
          <p:cNvSpPr/>
          <p:nvPr/>
        </p:nvSpPr>
        <p:spPr>
          <a:xfrm>
            <a:off x="6569888" y="5030485"/>
            <a:ext cx="2072496" cy="647613"/>
          </a:xfrm>
          <a:prstGeom prst="curvedUp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871B48-340A-48E7-A7C5-08BCC66EFD09}"/>
              </a:ext>
            </a:extLst>
          </p:cNvPr>
          <p:cNvSpPr txBox="1"/>
          <p:nvPr/>
        </p:nvSpPr>
        <p:spPr>
          <a:xfrm>
            <a:off x="4024303" y="5165579"/>
            <a:ext cx="112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A9AD96-6545-4DA8-8490-8665C4E35287}"/>
              </a:ext>
            </a:extLst>
          </p:cNvPr>
          <p:cNvSpPr txBox="1"/>
          <p:nvPr/>
        </p:nvSpPr>
        <p:spPr>
          <a:xfrm>
            <a:off x="7044575" y="5165579"/>
            <a:ext cx="112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99018-BB86-4909-B867-1F72C549AA73}"/>
              </a:ext>
            </a:extLst>
          </p:cNvPr>
          <p:cNvSpPr txBox="1"/>
          <p:nvPr/>
        </p:nvSpPr>
        <p:spPr>
          <a:xfrm>
            <a:off x="8900958" y="4968763"/>
            <a:ext cx="18137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Test_images</a:t>
            </a:r>
            <a:endParaRPr lang="en-US" altLang="ko-KR" sz="1400" dirty="0"/>
          </a:p>
          <a:p>
            <a:r>
              <a:rPr lang="en-US" altLang="ko-KR" sz="1400" dirty="0" err="1"/>
              <a:t>Test_labels</a:t>
            </a:r>
            <a:endParaRPr lang="en-US" altLang="ko-KR" sz="1400" dirty="0"/>
          </a:p>
          <a:p>
            <a:r>
              <a:rPr lang="en-US" altLang="ko-KR" sz="1400" dirty="0"/>
              <a:t>Label : </a:t>
            </a:r>
            <a:r>
              <a:rPr lang="ko-KR" altLang="en-US" sz="1400" dirty="0"/>
              <a:t>동일한 숫자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D96A0D-6903-40A8-8C9B-7A56BF5B2287}"/>
              </a:ext>
            </a:extLst>
          </p:cNvPr>
          <p:cNvSpPr txBox="1"/>
          <p:nvPr/>
        </p:nvSpPr>
        <p:spPr>
          <a:xfrm>
            <a:off x="2154584" y="4968763"/>
            <a:ext cx="1396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Train_images</a:t>
            </a:r>
            <a:endParaRPr lang="en-US" altLang="ko-KR" sz="1400" dirty="0"/>
          </a:p>
          <a:p>
            <a:r>
              <a:rPr lang="en-US" altLang="ko-KR" sz="1400" dirty="0" err="1"/>
              <a:t>Train_labels</a:t>
            </a:r>
            <a:endParaRPr lang="en-US" altLang="ko-KR" sz="1400" dirty="0"/>
          </a:p>
          <a:p>
            <a:r>
              <a:rPr lang="en-US" altLang="ko-KR" sz="1400" dirty="0"/>
              <a:t>Size : 28x28x1</a:t>
            </a:r>
            <a:endParaRPr lang="ko-KR" altLang="en-US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922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50260CA9-D41C-4A91-8FAE-0486CF73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777240"/>
            <a:ext cx="3932237" cy="1600200"/>
          </a:xfrm>
        </p:spPr>
        <p:txBody>
          <a:bodyPr/>
          <a:lstStyle/>
          <a:p>
            <a:r>
              <a:rPr lang="ko-KR" altLang="en-US" sz="2800" dirty="0"/>
              <a:t>네트워크 테스트 </a:t>
            </a:r>
            <a:r>
              <a:rPr lang="en-US" altLang="ko-KR" sz="2800" dirty="0"/>
              <a:t>1 : </a:t>
            </a:r>
            <a:r>
              <a:rPr lang="en-US" altLang="ko-KR" dirty="0"/>
              <a:t>Lenet-5</a:t>
            </a:r>
            <a:endParaRPr lang="ko-KR" alt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E17F0AA-ADC6-4DB8-883E-2365FB193E0B}"/>
              </a:ext>
            </a:extLst>
          </p:cNvPr>
          <p:cNvSpPr txBox="1">
            <a:spLocks/>
          </p:cNvSpPr>
          <p:nvPr/>
        </p:nvSpPr>
        <p:spPr>
          <a:xfrm>
            <a:off x="839787" y="2377440"/>
            <a:ext cx="3932237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altLang="ko-KR" sz="1200" dirty="0">
                <a:cs typeface="Courier New" panose="02070309020205020404" pitchFamily="49" charset="0"/>
              </a:rPr>
              <a:t>1998</a:t>
            </a:r>
            <a:r>
              <a:rPr lang="ko-KR" altLang="en-US" sz="1200" dirty="0">
                <a:cs typeface="Courier New" panose="02070309020205020404" pitchFamily="49" charset="0"/>
              </a:rPr>
              <a:t>년 발표되어 </a:t>
            </a:r>
            <a:r>
              <a:rPr lang="en-US" altLang="ko-KR" sz="1200" dirty="0">
                <a:cs typeface="Courier New" panose="02070309020205020404" pitchFamily="49" charset="0"/>
              </a:rPr>
              <a:t>MNIST </a:t>
            </a:r>
            <a:r>
              <a:rPr lang="ko-KR" altLang="en-US" sz="1200" dirty="0">
                <a:cs typeface="Courier New" panose="02070309020205020404" pitchFamily="49" charset="0"/>
              </a:rPr>
              <a:t>데이터셋에 적용</a:t>
            </a:r>
            <a:endParaRPr lang="en-US" altLang="ko-KR" sz="1200" dirty="0">
              <a:cs typeface="Courier New" panose="02070309020205020404" pitchFamily="49" charset="0"/>
            </a:endParaRPr>
          </a:p>
          <a:p>
            <a:pPr marL="285750" indent="-285750"/>
            <a:r>
              <a:rPr lang="ko-KR" altLang="en-US" sz="1200" dirty="0">
                <a:cs typeface="Courier New" panose="02070309020205020404" pitchFamily="49" charset="0"/>
              </a:rPr>
              <a:t>직관적 구조</a:t>
            </a:r>
            <a:endParaRPr lang="en-US" altLang="ko-KR" sz="1200" dirty="0">
              <a:cs typeface="Courier New" panose="02070309020205020404" pitchFamily="49" charset="0"/>
            </a:endParaRPr>
          </a:p>
          <a:p>
            <a:pPr marL="285750" indent="-285750"/>
            <a:r>
              <a:rPr lang="en-US" altLang="ko-KR" sz="1200" dirty="0">
                <a:cs typeface="Courier New" panose="02070309020205020404" pitchFamily="49" charset="0"/>
              </a:rPr>
              <a:t>Tanh</a:t>
            </a:r>
            <a:r>
              <a:rPr lang="ko-KR" altLang="en-US" sz="1200" dirty="0">
                <a:cs typeface="Courier New" panose="02070309020205020404" pitchFamily="49" charset="0"/>
              </a:rPr>
              <a:t>를 활성화 함수로 사용</a:t>
            </a:r>
            <a:endParaRPr lang="en-US" altLang="ko-KR" sz="1200" dirty="0">
              <a:cs typeface="Courier New" panose="02070309020205020404" pitchFamily="49" charset="0"/>
            </a:endParaRPr>
          </a:p>
          <a:p>
            <a:pPr marL="285750" indent="-285750"/>
            <a:r>
              <a:rPr lang="ko-KR" altLang="en-US" sz="1200" dirty="0">
                <a:cs typeface="Courier New" panose="02070309020205020404" pitchFamily="49" charset="0"/>
              </a:rPr>
              <a:t>최대 </a:t>
            </a:r>
            <a:r>
              <a:rPr lang="ko-KR" altLang="en-US" sz="1200" dirty="0" err="1">
                <a:cs typeface="Courier New" panose="02070309020205020404" pitchFamily="49" charset="0"/>
              </a:rPr>
              <a:t>풀링</a:t>
            </a:r>
            <a:r>
              <a:rPr lang="ko-KR" altLang="en-US" sz="1200" dirty="0">
                <a:cs typeface="Courier New" panose="02070309020205020404" pitchFamily="49" charset="0"/>
              </a:rPr>
              <a:t> 대신 평균 </a:t>
            </a:r>
            <a:r>
              <a:rPr lang="ko-KR" altLang="en-US" sz="1200" dirty="0" err="1">
                <a:cs typeface="Courier New" panose="02070309020205020404" pitchFamily="49" charset="0"/>
              </a:rPr>
              <a:t>풀링</a:t>
            </a:r>
            <a:r>
              <a:rPr lang="ko-KR" altLang="en-US" sz="1200" dirty="0">
                <a:cs typeface="Courier New" panose="02070309020205020404" pitchFamily="49" charset="0"/>
              </a:rPr>
              <a:t> 사용</a:t>
            </a:r>
            <a:r>
              <a:rPr lang="en-US" altLang="ko-KR" sz="1200" dirty="0">
                <a:cs typeface="Courier New" panose="02070309020205020404" pitchFamily="49" charset="0"/>
              </a:rPr>
              <a:t> </a:t>
            </a:r>
          </a:p>
          <a:p>
            <a:pPr marL="285750" indent="-285750"/>
            <a:r>
              <a:rPr lang="ko-KR" altLang="en-US" sz="1200" dirty="0">
                <a:cs typeface="Courier New" panose="02070309020205020404" pitchFamily="49" charset="0"/>
              </a:rPr>
              <a:t>수용 영역 </a:t>
            </a:r>
            <a:r>
              <a:rPr lang="ko-KR" altLang="en-US" sz="1200" dirty="0" err="1">
                <a:cs typeface="Courier New" panose="02070309020205020404" pitchFamily="49" charset="0"/>
              </a:rPr>
              <a:t>픽셀값의</a:t>
            </a:r>
            <a:r>
              <a:rPr lang="ko-KR" altLang="en-US" sz="1200" dirty="0">
                <a:cs typeface="Courier New" panose="02070309020205020404" pitchFamily="49" charset="0"/>
              </a:rPr>
              <a:t> 평균을 </a:t>
            </a:r>
            <a:r>
              <a:rPr lang="ko-KR" altLang="en-US" sz="1200" dirty="0" err="1">
                <a:cs typeface="Courier New" panose="02070309020205020404" pitchFamily="49" charset="0"/>
              </a:rPr>
              <a:t>서브샘플링</a:t>
            </a:r>
            <a:r>
              <a:rPr lang="ko-KR" altLang="en-US" sz="1200" dirty="0">
                <a:cs typeface="Courier New" panose="02070309020205020404" pitchFamily="49" charset="0"/>
              </a:rPr>
              <a:t> 값으로   </a:t>
            </a:r>
            <a:r>
              <a:rPr lang="ko-KR" altLang="en-US" sz="1200" dirty="0" err="1">
                <a:cs typeface="Courier New" panose="02070309020205020404" pitchFamily="49" charset="0"/>
              </a:rPr>
              <a:t>풀링</a:t>
            </a:r>
            <a:endParaRPr lang="en-US" altLang="ko-KR" sz="1200" dirty="0">
              <a:cs typeface="Courier New" panose="02070309020205020404" pitchFamily="49" charset="0"/>
            </a:endParaRPr>
          </a:p>
          <a:p>
            <a:pPr marL="285750" indent="-285750"/>
            <a:r>
              <a:rPr lang="en-US" altLang="ko-KR" sz="1200" b="0" i="0" dirty="0">
                <a:solidFill>
                  <a:srgbClr val="212121"/>
                </a:solidFill>
                <a:effectLst/>
              </a:rPr>
              <a:t>Total params: 61,706 </a:t>
            </a:r>
          </a:p>
          <a:p>
            <a:pPr marL="285750" indent="-285750"/>
            <a:r>
              <a:rPr lang="en-US" altLang="ko-KR" sz="1200" dirty="0">
                <a:solidFill>
                  <a:srgbClr val="212121"/>
                </a:solidFill>
              </a:rPr>
              <a:t>Epochs = 20</a:t>
            </a:r>
            <a:endParaRPr lang="en-US" altLang="ko-KR" sz="1200" b="0" i="0" dirty="0">
              <a:solidFill>
                <a:srgbClr val="212121"/>
              </a:solidFill>
              <a:effectLst/>
            </a:endParaRPr>
          </a:p>
          <a:p>
            <a:pPr marL="285750" indent="-285750"/>
            <a:r>
              <a:rPr lang="en-US" altLang="ko-KR" sz="1200" b="0" i="0" dirty="0">
                <a:solidFill>
                  <a:srgbClr val="212121"/>
                </a:solidFill>
                <a:effectLst/>
              </a:rPr>
              <a:t>loss: 0.0356, </a:t>
            </a:r>
            <a:r>
              <a:rPr lang="en-US" altLang="ko-KR" sz="1200" b="0" i="0" dirty="0" err="1">
                <a:solidFill>
                  <a:srgbClr val="212121"/>
                </a:solidFill>
                <a:effectLst/>
              </a:rPr>
              <a:t>val_loss</a:t>
            </a:r>
            <a:r>
              <a:rPr lang="en-US" altLang="ko-KR" sz="1200" b="0" i="0" dirty="0">
                <a:solidFill>
                  <a:srgbClr val="212121"/>
                </a:solidFill>
                <a:effectLst/>
              </a:rPr>
              <a:t>: 0.0413 </a:t>
            </a:r>
          </a:p>
          <a:p>
            <a:pPr marL="285750" indent="-285750"/>
            <a:r>
              <a:rPr lang="en-US" altLang="ko-KR" sz="1200" b="0" i="0" dirty="0">
                <a:solidFill>
                  <a:srgbClr val="212121"/>
                </a:solidFill>
                <a:effectLst/>
              </a:rPr>
              <a:t>accuracy: 0.9894, </a:t>
            </a:r>
            <a:r>
              <a:rPr lang="en-US" altLang="ko-KR" sz="1200" b="0" i="0" dirty="0" err="1">
                <a:solidFill>
                  <a:srgbClr val="212121"/>
                </a:solidFill>
                <a:effectLst/>
              </a:rPr>
              <a:t>val_acc</a:t>
            </a:r>
            <a:r>
              <a:rPr lang="en-US" altLang="ko-KR" sz="1200" b="0" i="0" dirty="0">
                <a:solidFill>
                  <a:srgbClr val="212121"/>
                </a:solidFill>
                <a:effectLst/>
              </a:rPr>
              <a:t>: 0.9868</a:t>
            </a:r>
          </a:p>
          <a:p>
            <a:pPr marL="285750" indent="-285750"/>
            <a:endParaRPr lang="en-US" altLang="ko-KR" sz="1800" b="0" i="0" dirty="0">
              <a:solidFill>
                <a:srgbClr val="212121"/>
              </a:solidFill>
              <a:effectLst/>
            </a:endParaRP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885E606A-6CED-4E36-9D0B-9471CD401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629" y="1047404"/>
            <a:ext cx="2893693" cy="46875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2072288-3F53-43DA-8FF2-9FFA7294B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666" y="3498648"/>
            <a:ext cx="3563304" cy="238159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D26E538-F31A-418F-BB08-8191D19B4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07" y="1047404"/>
            <a:ext cx="3508763" cy="238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8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B0E24037-F0A1-4804-A9C6-B158E5718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FF253935-9B33-44A9-AD19-2CAB4209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50260CA9-D41C-4A91-8FAE-0486CF73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777240"/>
            <a:ext cx="3932237" cy="1600200"/>
          </a:xfrm>
        </p:spPr>
        <p:txBody>
          <a:bodyPr/>
          <a:lstStyle/>
          <a:p>
            <a:r>
              <a:rPr lang="ko-KR" altLang="en-US" sz="2800" dirty="0"/>
              <a:t>네트워크 테스트 </a:t>
            </a:r>
            <a:r>
              <a:rPr lang="en-US" altLang="ko-KR" sz="2800" dirty="0"/>
              <a:t>2 : </a:t>
            </a:r>
            <a:br>
              <a:rPr lang="en-US" altLang="ko-KR" sz="2800" dirty="0"/>
            </a:br>
            <a:r>
              <a:rPr lang="en-US" altLang="ko-KR" dirty="0"/>
              <a:t>ALEXNET</a:t>
            </a:r>
            <a:endParaRPr lang="ko-KR" alt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E17F0AA-ADC6-4DB8-883E-2365FB193E0B}"/>
              </a:ext>
            </a:extLst>
          </p:cNvPr>
          <p:cNvSpPr txBox="1">
            <a:spLocks/>
          </p:cNvSpPr>
          <p:nvPr/>
        </p:nvSpPr>
        <p:spPr>
          <a:xfrm>
            <a:off x="839787" y="2377440"/>
            <a:ext cx="3932237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sz="1200" dirty="0">
                <a:cs typeface="Courier New" panose="02070309020205020404" pitchFamily="49" charset="0"/>
              </a:rPr>
              <a:t>신경망 층 수의 증가</a:t>
            </a:r>
            <a:endParaRPr lang="en-US" altLang="ko-KR" sz="1200" dirty="0">
              <a:cs typeface="Courier New" panose="02070309020205020404" pitchFamily="49" charset="0"/>
            </a:endParaRPr>
          </a:p>
          <a:p>
            <a:pPr marL="285750" indent="-285750"/>
            <a:r>
              <a:rPr lang="en-US" altLang="ko-KR" sz="1200" dirty="0">
                <a:cs typeface="Courier New" panose="02070309020205020404" pitchFamily="49" charset="0"/>
              </a:rPr>
              <a:t>Conv2D -&gt; Pool -&gt;  </a:t>
            </a:r>
            <a:r>
              <a:rPr lang="en-US" altLang="ko-KR" sz="1200" dirty="0" err="1">
                <a:cs typeface="Courier New" panose="02070309020205020404" pitchFamily="49" charset="0"/>
              </a:rPr>
              <a:t>BatchNormalization</a:t>
            </a:r>
            <a:r>
              <a:rPr lang="en-US" altLang="ko-KR" sz="1200" dirty="0">
                <a:cs typeface="Courier New" panose="02070309020205020404" pitchFamily="49" charset="0"/>
              </a:rPr>
              <a:t>          </a:t>
            </a:r>
            <a:r>
              <a:rPr lang="ko-KR" altLang="en-US" sz="1200" dirty="0">
                <a:cs typeface="Courier New" panose="02070309020205020404" pitchFamily="49" charset="0"/>
              </a:rPr>
              <a:t>과정 반복</a:t>
            </a:r>
            <a:endParaRPr lang="en-US" altLang="ko-KR" sz="1200" dirty="0">
              <a:cs typeface="Courier New" panose="02070309020205020404" pitchFamily="49" charset="0"/>
            </a:endParaRPr>
          </a:p>
          <a:p>
            <a:pPr marL="285750" indent="-285750"/>
            <a:r>
              <a:rPr lang="ko-KR" altLang="en-US" sz="1200" dirty="0">
                <a:cs typeface="Courier New" panose="02070309020205020404" pitchFamily="49" charset="0"/>
              </a:rPr>
              <a:t>정규화 후 </a:t>
            </a:r>
            <a:r>
              <a:rPr lang="en-US" altLang="ko-KR" sz="1200" dirty="0" err="1">
                <a:cs typeface="Courier New" panose="02070309020205020404" pitchFamily="49" charset="0"/>
              </a:rPr>
              <a:t>Droupout</a:t>
            </a:r>
            <a:r>
              <a:rPr lang="en-US" altLang="ko-KR" sz="1200" dirty="0">
                <a:cs typeface="Courier New" panose="02070309020205020404" pitchFamily="49" charset="0"/>
              </a:rPr>
              <a:t>(0.8) </a:t>
            </a:r>
            <a:r>
              <a:rPr lang="ko-KR" altLang="en-US" sz="1200" dirty="0">
                <a:cs typeface="Courier New" panose="02070309020205020404" pitchFamily="49" charset="0"/>
              </a:rPr>
              <a:t>적용</a:t>
            </a:r>
            <a:endParaRPr lang="en-US" altLang="ko-KR" sz="1200" dirty="0">
              <a:cs typeface="Courier New" panose="02070309020205020404" pitchFamily="49" charset="0"/>
            </a:endParaRPr>
          </a:p>
          <a:p>
            <a:pPr marL="285750" indent="-285750"/>
            <a:r>
              <a:rPr lang="en-US" altLang="ko-KR" sz="1200" dirty="0" err="1">
                <a:cs typeface="Courier New" panose="02070309020205020404" pitchFamily="49" charset="0"/>
              </a:rPr>
              <a:t>ReLU</a:t>
            </a:r>
            <a:r>
              <a:rPr lang="ko-KR" altLang="en-US" sz="1200" dirty="0">
                <a:cs typeface="Courier New" panose="02070309020205020404" pitchFamily="49" charset="0"/>
              </a:rPr>
              <a:t> 활성화 함수 사용</a:t>
            </a:r>
            <a:endParaRPr lang="en-US" altLang="ko-KR" sz="1200" dirty="0">
              <a:cs typeface="Courier New" panose="02070309020205020404" pitchFamily="49" charset="0"/>
            </a:endParaRPr>
          </a:p>
          <a:p>
            <a:pPr marL="285750" indent="-285750"/>
            <a:r>
              <a:rPr lang="ko-KR" altLang="en-US" sz="1200" dirty="0">
                <a:solidFill>
                  <a:srgbClr val="212121"/>
                </a:solidFill>
                <a:cs typeface="Courier New" panose="02070309020205020404" pitchFamily="49" charset="0"/>
              </a:rPr>
              <a:t>원 논문 데이터셋은 </a:t>
            </a:r>
            <a:r>
              <a:rPr lang="en-US" altLang="ko-KR" sz="1200" dirty="0">
                <a:solidFill>
                  <a:srgbClr val="212121"/>
                </a:solidFill>
                <a:cs typeface="Courier New" panose="02070309020205020404" pitchFamily="49" charset="0"/>
              </a:rPr>
              <a:t>227 X 227 X 3</a:t>
            </a:r>
          </a:p>
          <a:p>
            <a:pPr marL="285750" indent="-285750"/>
            <a:r>
              <a:rPr lang="en-US" altLang="ko-KR" sz="1200" dirty="0">
                <a:solidFill>
                  <a:srgbClr val="212121"/>
                </a:solidFill>
                <a:cs typeface="Courier New" panose="02070309020205020404" pitchFamily="49" charset="0"/>
              </a:rPr>
              <a:t>MNIST </a:t>
            </a:r>
            <a:r>
              <a:rPr lang="ko-KR" altLang="en-US" sz="1200" dirty="0">
                <a:solidFill>
                  <a:srgbClr val="212121"/>
                </a:solidFill>
                <a:cs typeface="Courier New" panose="02070309020205020404" pitchFamily="49" charset="0"/>
              </a:rPr>
              <a:t>데이터셋에 맞게 신경망 축소</a:t>
            </a:r>
            <a:endParaRPr lang="en-US" altLang="ko-KR" sz="1200" dirty="0">
              <a:cs typeface="Courier New" panose="02070309020205020404" pitchFamily="49" charset="0"/>
            </a:endParaRPr>
          </a:p>
          <a:p>
            <a:pPr marL="285750" indent="-285750"/>
            <a:r>
              <a:rPr lang="en-US" altLang="ko-KR" sz="1200" b="0" i="0" dirty="0">
                <a:solidFill>
                  <a:srgbClr val="212121"/>
                </a:solidFill>
                <a:effectLst/>
              </a:rPr>
              <a:t>Total params: 5,626,634</a:t>
            </a:r>
          </a:p>
          <a:p>
            <a:pPr marL="285750" indent="-285750"/>
            <a:r>
              <a:rPr lang="en-US" altLang="ko-KR" sz="1200" b="0" i="0" dirty="0">
                <a:solidFill>
                  <a:srgbClr val="212121"/>
                </a:solidFill>
                <a:effectLst/>
              </a:rPr>
              <a:t>Epochs = 50</a:t>
            </a:r>
          </a:p>
          <a:p>
            <a:pPr marL="285750" indent="-285750"/>
            <a:r>
              <a:rPr lang="en-US" altLang="ko-KR" sz="1200" b="0" i="0" dirty="0">
                <a:solidFill>
                  <a:srgbClr val="212121"/>
                </a:solidFill>
                <a:effectLst/>
              </a:rPr>
              <a:t>loss: 0.0518, </a:t>
            </a:r>
            <a:r>
              <a:rPr lang="en-US" altLang="ko-KR" sz="1200" b="0" i="0" dirty="0" err="1">
                <a:solidFill>
                  <a:srgbClr val="212121"/>
                </a:solidFill>
                <a:effectLst/>
              </a:rPr>
              <a:t>val_loss</a:t>
            </a:r>
            <a:r>
              <a:rPr lang="en-US" altLang="ko-KR" sz="1200" b="0" i="0" dirty="0">
                <a:solidFill>
                  <a:srgbClr val="212121"/>
                </a:solidFill>
                <a:effectLst/>
              </a:rPr>
              <a:t>: 0.0285 </a:t>
            </a:r>
          </a:p>
          <a:p>
            <a:pPr marL="285750" indent="-285750"/>
            <a:r>
              <a:rPr lang="en-US" altLang="ko-KR" sz="1200" b="0" i="0" dirty="0">
                <a:solidFill>
                  <a:srgbClr val="212121"/>
                </a:solidFill>
                <a:effectLst/>
              </a:rPr>
              <a:t>accuracy: 0.9831, </a:t>
            </a:r>
            <a:r>
              <a:rPr lang="en-US" altLang="ko-KR" sz="1200" b="0" i="0" dirty="0" err="1">
                <a:solidFill>
                  <a:srgbClr val="212121"/>
                </a:solidFill>
                <a:effectLst/>
              </a:rPr>
              <a:t>val_acc</a:t>
            </a:r>
            <a:r>
              <a:rPr lang="en-US" altLang="ko-KR" sz="1200" b="0" i="0" dirty="0">
                <a:solidFill>
                  <a:srgbClr val="212121"/>
                </a:solidFill>
                <a:effectLst/>
              </a:rPr>
              <a:t>: 0.9917</a:t>
            </a:r>
          </a:p>
          <a:p>
            <a:pPr marL="285750" indent="-285750"/>
            <a:endParaRPr lang="en-US" altLang="ko-KR" sz="1400" b="0" i="0" dirty="0">
              <a:solidFill>
                <a:srgbClr val="212121"/>
              </a:solidFill>
              <a:effectLst/>
            </a:endParaRPr>
          </a:p>
          <a:p>
            <a:pPr marL="285750" indent="-285750"/>
            <a:endParaRPr lang="en-US" altLang="ko-KR" sz="1400" b="0" i="0" dirty="0">
              <a:solidFill>
                <a:srgbClr val="212121"/>
              </a:solidFill>
              <a:effectLst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7B787F-55DF-4598-8D25-33B2FFD35509}"/>
              </a:ext>
            </a:extLst>
          </p:cNvPr>
          <p:cNvGrpSpPr/>
          <p:nvPr/>
        </p:nvGrpSpPr>
        <p:grpSpPr>
          <a:xfrm>
            <a:off x="4127356" y="1131553"/>
            <a:ext cx="3678870" cy="4594894"/>
            <a:chOff x="4033895" y="1189680"/>
            <a:chExt cx="3886639" cy="481900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BA762F1-1082-45C1-9983-4F200F0A9A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39" r="-208" b="76290"/>
            <a:stretch/>
          </p:blipFill>
          <p:spPr>
            <a:xfrm>
              <a:off x="4092524" y="1189680"/>
              <a:ext cx="3769379" cy="195461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54F1B8E-3558-4944-ACA1-62BDB3CD83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03"/>
            <a:stretch/>
          </p:blipFill>
          <p:spPr>
            <a:xfrm>
              <a:off x="4033895" y="3454395"/>
              <a:ext cx="3886639" cy="25542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7DC886-B30D-4939-B877-87175FFD7AF5}"/>
                </a:ext>
              </a:extLst>
            </p:cNvPr>
            <p:cNvSpPr txBox="1"/>
            <p:nvPr/>
          </p:nvSpPr>
          <p:spPr>
            <a:xfrm>
              <a:off x="5460378" y="3085063"/>
              <a:ext cx="10336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….</a:t>
              </a:r>
              <a:endParaRPr lang="ko-KR" altLang="en-US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981D8AD-0E46-4B70-8BA9-A1BE0C5C0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479" y="3277913"/>
            <a:ext cx="3780001" cy="252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5757DBA-3BEE-4503-81B7-7DA9AD0A7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478" y="859015"/>
            <a:ext cx="378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3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B0E24037-F0A1-4804-A9C6-B158E5718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FF253935-9B33-44A9-AD19-2CAB4209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50260CA9-D41C-4A91-8FAE-0486CF73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777240"/>
            <a:ext cx="3932237" cy="1600200"/>
          </a:xfrm>
        </p:spPr>
        <p:txBody>
          <a:bodyPr/>
          <a:lstStyle/>
          <a:p>
            <a:r>
              <a:rPr lang="ko-KR" altLang="en-US" sz="2800" dirty="0"/>
              <a:t>네트워크 테스트 </a:t>
            </a:r>
            <a:r>
              <a:rPr lang="en-US" altLang="ko-KR" sz="2800" dirty="0"/>
              <a:t>3 : </a:t>
            </a:r>
            <a:br>
              <a:rPr lang="en-US" altLang="ko-KR" sz="2800" dirty="0"/>
            </a:br>
            <a:r>
              <a:rPr lang="en-US" altLang="ko-KR" dirty="0"/>
              <a:t>VGGNET</a:t>
            </a:r>
            <a:endParaRPr lang="ko-KR" alt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E17F0AA-ADC6-4DB8-883E-2365FB193E0B}"/>
              </a:ext>
            </a:extLst>
          </p:cNvPr>
          <p:cNvSpPr txBox="1">
            <a:spLocks/>
          </p:cNvSpPr>
          <p:nvPr/>
        </p:nvSpPr>
        <p:spPr>
          <a:xfrm>
            <a:off x="839787" y="2377440"/>
            <a:ext cx="3932237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sz="1200" dirty="0" err="1">
                <a:cs typeface="Courier New" panose="02070309020205020404" pitchFamily="49" charset="0"/>
              </a:rPr>
              <a:t>합성곱</a:t>
            </a:r>
            <a:r>
              <a:rPr lang="ko-KR" altLang="en-US" sz="1200" dirty="0">
                <a:cs typeface="Courier New" panose="02070309020205020404" pitchFamily="49" charset="0"/>
              </a:rPr>
              <a:t> 연산 </a:t>
            </a:r>
            <a:r>
              <a:rPr lang="en-US" altLang="ko-KR" sz="1200" dirty="0">
                <a:cs typeface="Courier New" panose="02070309020205020404" pitchFamily="49" charset="0"/>
              </a:rPr>
              <a:t>+</a:t>
            </a:r>
            <a:r>
              <a:rPr lang="ko-KR" altLang="en-US" sz="1200" dirty="0">
                <a:cs typeface="Courier New" panose="02070309020205020404" pitchFamily="49" charset="0"/>
              </a:rPr>
              <a:t> </a:t>
            </a:r>
            <a:r>
              <a:rPr lang="ko-KR" altLang="en-US" sz="1200" dirty="0" err="1">
                <a:cs typeface="Courier New" panose="02070309020205020404" pitchFamily="49" charset="0"/>
              </a:rPr>
              <a:t>풀링</a:t>
            </a:r>
            <a:r>
              <a:rPr lang="ko-KR" altLang="en-US" sz="1200" dirty="0">
                <a:cs typeface="Courier New" panose="02070309020205020404" pitchFamily="49" charset="0"/>
              </a:rPr>
              <a:t> 레이어로 신경망 구조 단순화</a:t>
            </a:r>
            <a:endParaRPr lang="en-US" altLang="ko-KR" sz="1200" dirty="0">
              <a:cs typeface="Courier New" panose="02070309020205020404" pitchFamily="49" charset="0"/>
            </a:endParaRPr>
          </a:p>
          <a:p>
            <a:pPr marL="285750" indent="-285750"/>
            <a:r>
              <a:rPr lang="en-US" altLang="ko-KR" sz="1200" dirty="0" err="1">
                <a:cs typeface="Courier New" panose="02070309020205020404" pitchFamily="49" charset="0"/>
              </a:rPr>
              <a:t>AlexNet</a:t>
            </a:r>
            <a:r>
              <a:rPr lang="ko-KR" altLang="en-US" sz="1200" dirty="0">
                <a:cs typeface="Courier New" panose="02070309020205020404" pitchFamily="49" charset="0"/>
              </a:rPr>
              <a:t>에 비해 </a:t>
            </a:r>
            <a:r>
              <a:rPr lang="ko-KR" altLang="en-US" sz="1200" dirty="0" err="1">
                <a:cs typeface="Courier New" panose="02070309020205020404" pitchFamily="49" charset="0"/>
              </a:rPr>
              <a:t>합성곱</a:t>
            </a:r>
            <a:r>
              <a:rPr lang="ko-KR" altLang="en-US" sz="1200" dirty="0">
                <a:cs typeface="Courier New" panose="02070309020205020404" pitchFamily="49" charset="0"/>
              </a:rPr>
              <a:t> 층의 크기를 줄임</a:t>
            </a:r>
            <a:endParaRPr lang="en-US" altLang="ko-KR" sz="1200" dirty="0">
              <a:cs typeface="Courier New" panose="02070309020205020404" pitchFamily="49" charset="0"/>
            </a:endParaRPr>
          </a:p>
          <a:p>
            <a:pPr marL="285750" indent="-285750"/>
            <a:r>
              <a:rPr lang="ko-KR" altLang="en-US" sz="1200" dirty="0">
                <a:cs typeface="Courier New" panose="02070309020205020404" pitchFamily="49" charset="0"/>
              </a:rPr>
              <a:t>작은 커널을 여러 개 쌓으면 비선형 함수</a:t>
            </a:r>
            <a:r>
              <a:rPr lang="en-US" altLang="ko-KR" sz="1200" dirty="0"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cs typeface="Courier New" panose="02070309020205020404" pitchFamily="49" charset="0"/>
              </a:rPr>
              <a:t>ReLU</a:t>
            </a:r>
            <a:r>
              <a:rPr lang="en-US" altLang="ko-KR" sz="1200" dirty="0">
                <a:cs typeface="Courier New" panose="02070309020205020404" pitchFamily="49" charset="0"/>
              </a:rPr>
              <a:t>)</a:t>
            </a:r>
            <a:r>
              <a:rPr lang="ko-KR" altLang="en-US" sz="1200" dirty="0">
                <a:cs typeface="Courier New" panose="02070309020205020404" pitchFamily="49" charset="0"/>
              </a:rPr>
              <a:t>를 여러 개 포함시키는 것과 유사</a:t>
            </a:r>
            <a:endParaRPr lang="en-US" altLang="ko-KR" sz="1200" dirty="0">
              <a:cs typeface="Courier New" panose="02070309020205020404" pitchFamily="49" charset="0"/>
            </a:endParaRPr>
          </a:p>
          <a:p>
            <a:pPr marL="285750" indent="-285750"/>
            <a:r>
              <a:rPr lang="en-US" altLang="ko-KR" sz="1200" dirty="0">
                <a:solidFill>
                  <a:srgbClr val="212121"/>
                </a:solidFill>
                <a:cs typeface="Courier New" panose="02070309020205020404" pitchFamily="49" charset="0"/>
              </a:rPr>
              <a:t>MNIST </a:t>
            </a:r>
            <a:r>
              <a:rPr lang="ko-KR" altLang="en-US" sz="1200" dirty="0">
                <a:solidFill>
                  <a:srgbClr val="212121"/>
                </a:solidFill>
                <a:cs typeface="Courier New" panose="02070309020205020404" pitchFamily="49" charset="0"/>
              </a:rPr>
              <a:t>데이터셋에 맞게 신경망 축소</a:t>
            </a:r>
            <a:endParaRPr lang="en-US" altLang="ko-KR" sz="1200" dirty="0">
              <a:cs typeface="Courier New" panose="02070309020205020404" pitchFamily="49" charset="0"/>
            </a:endParaRPr>
          </a:p>
          <a:p>
            <a:pPr marL="285750" indent="-285750"/>
            <a:r>
              <a:rPr lang="en-US" altLang="ko-KR" sz="1200" b="0" i="0" dirty="0">
                <a:solidFill>
                  <a:srgbClr val="212121"/>
                </a:solidFill>
                <a:effectLst/>
              </a:rPr>
              <a:t>Total params: 30,060,226</a:t>
            </a:r>
          </a:p>
          <a:p>
            <a:pPr marL="285750" indent="-285750"/>
            <a:r>
              <a:rPr lang="en-US" altLang="ko-KR" sz="1200" b="0" i="0" dirty="0">
                <a:solidFill>
                  <a:srgbClr val="212121"/>
                </a:solidFill>
                <a:effectLst/>
              </a:rPr>
              <a:t>Epochs = 50</a:t>
            </a:r>
          </a:p>
          <a:p>
            <a:pPr marL="285750" indent="-285750"/>
            <a:r>
              <a:rPr lang="en-US" altLang="ko-KR" sz="1200" b="0" i="0" dirty="0">
                <a:solidFill>
                  <a:srgbClr val="212121"/>
                </a:solidFill>
                <a:effectLst/>
              </a:rPr>
              <a:t>loss: 5.8172e-05, </a:t>
            </a:r>
            <a:r>
              <a:rPr lang="en-US" altLang="ko-KR" sz="1200" b="0" i="0" dirty="0" err="1">
                <a:solidFill>
                  <a:srgbClr val="212121"/>
                </a:solidFill>
                <a:effectLst/>
              </a:rPr>
              <a:t>val_loss</a:t>
            </a:r>
            <a:r>
              <a:rPr lang="en-US" altLang="ko-KR" sz="1200" b="0" i="0" dirty="0">
                <a:solidFill>
                  <a:srgbClr val="212121"/>
                </a:solidFill>
                <a:effectLst/>
              </a:rPr>
              <a:t>: 0.0294 </a:t>
            </a:r>
          </a:p>
          <a:p>
            <a:pPr marL="285750" indent="-285750"/>
            <a:r>
              <a:rPr lang="en-US" altLang="ko-KR" sz="1200" b="0" i="0" dirty="0">
                <a:solidFill>
                  <a:srgbClr val="212121"/>
                </a:solidFill>
                <a:effectLst/>
              </a:rPr>
              <a:t>accuracy: 1.0000, </a:t>
            </a:r>
            <a:r>
              <a:rPr lang="en-US" altLang="ko-KR" sz="1200" b="0" i="0" dirty="0" err="1">
                <a:solidFill>
                  <a:srgbClr val="212121"/>
                </a:solidFill>
                <a:effectLst/>
              </a:rPr>
              <a:t>val_accuracy</a:t>
            </a:r>
            <a:r>
              <a:rPr lang="en-US" altLang="ko-KR" sz="1200" b="0" i="0" dirty="0">
                <a:solidFill>
                  <a:srgbClr val="212121"/>
                </a:solidFill>
                <a:effectLst/>
              </a:rPr>
              <a:t>: 0.9948</a:t>
            </a:r>
            <a:endParaRPr lang="en-US" altLang="ko-KR" sz="1200" dirty="0">
              <a:cs typeface="Courier New" panose="02070309020205020404" pitchFamily="49" charset="0"/>
            </a:endParaRPr>
          </a:p>
          <a:p>
            <a:pPr marL="285750" indent="-285750"/>
            <a:endParaRPr lang="en-US" altLang="ko-KR" sz="1800" dirty="0">
              <a:cs typeface="Courier New" panose="02070309020205020404" pitchFamily="49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814725F0-5C2B-483E-8BE7-868DD1024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3" b="39666"/>
          <a:stretch/>
        </p:blipFill>
        <p:spPr>
          <a:xfrm>
            <a:off x="4638890" y="1679712"/>
            <a:ext cx="2911172" cy="3518453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593A718-85EA-460A-917D-17EB5C62A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124" y="3293133"/>
            <a:ext cx="3724888" cy="24832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8D1118-0C04-4061-BD5C-BAF3CD9F2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124" y="945741"/>
            <a:ext cx="3724887" cy="248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4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88E978-71E9-4836-84D8-5DD617BD50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823704-8B99-49F0-853A-F6FAD2083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74" y="255757"/>
            <a:ext cx="11674852" cy="6346486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663ED3C4-8264-4C0C-9162-9AA8A8AA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777239"/>
            <a:ext cx="3932237" cy="1789791"/>
          </a:xfrm>
        </p:spPr>
        <p:txBody>
          <a:bodyPr/>
          <a:lstStyle/>
          <a:p>
            <a:r>
              <a:rPr lang="ko-KR" altLang="en-US" sz="2800" dirty="0"/>
              <a:t>네트워크 테스트 </a:t>
            </a:r>
            <a:r>
              <a:rPr lang="en-US" altLang="ko-KR" sz="2800" dirty="0"/>
              <a:t>4 : </a:t>
            </a:r>
            <a:r>
              <a:rPr lang="en-US" altLang="ko-KR" dirty="0"/>
              <a:t>Lenet-5</a:t>
            </a:r>
            <a:br>
              <a:rPr lang="en-US" altLang="ko-KR" dirty="0"/>
            </a:br>
            <a:r>
              <a:rPr lang="en-US" altLang="ko-KR" sz="1800" dirty="0"/>
              <a:t>with </a:t>
            </a:r>
            <a:r>
              <a:rPr lang="en-US" altLang="ko-KR" sz="1800" dirty="0" err="1"/>
              <a:t>ReLU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Maxpooling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adam</a:t>
            </a:r>
            <a:endParaRPr lang="ko-KR" altLang="en-US" sz="1800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DFC14B8C-66D6-48D8-9A3E-316F48806F12}"/>
              </a:ext>
            </a:extLst>
          </p:cNvPr>
          <p:cNvSpPr txBox="1">
            <a:spLocks/>
          </p:cNvSpPr>
          <p:nvPr/>
        </p:nvSpPr>
        <p:spPr>
          <a:xfrm>
            <a:off x="839785" y="2496710"/>
            <a:ext cx="4050267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altLang="ko-KR" sz="1200" dirty="0" err="1">
                <a:cs typeface="Courier New" panose="02070309020205020404" pitchFamily="49" charset="0"/>
              </a:rPr>
              <a:t>Lenet</a:t>
            </a:r>
            <a:r>
              <a:rPr lang="en-US" altLang="ko-KR" sz="1200" dirty="0">
                <a:cs typeface="Courier New" panose="02070309020205020404" pitchFamily="49" charset="0"/>
              </a:rPr>
              <a:t> – 5 </a:t>
            </a:r>
            <a:r>
              <a:rPr lang="ko-KR" altLang="en-US" sz="1200" dirty="0" err="1">
                <a:cs typeface="Courier New" panose="02070309020205020404" pitchFamily="49" charset="0"/>
              </a:rPr>
              <a:t>합성곱</a:t>
            </a:r>
            <a:r>
              <a:rPr lang="ko-KR" altLang="en-US" sz="1200" dirty="0">
                <a:cs typeface="Courier New" panose="02070309020205020404" pitchFamily="49" charset="0"/>
              </a:rPr>
              <a:t> 신경망에 대한 개선 시도</a:t>
            </a:r>
            <a:endParaRPr lang="en-US" altLang="ko-KR" sz="1200" dirty="0">
              <a:cs typeface="Courier New" panose="02070309020205020404" pitchFamily="49" charset="0"/>
            </a:endParaRPr>
          </a:p>
          <a:p>
            <a:pPr marL="285750" indent="-285750"/>
            <a:r>
              <a:rPr lang="ko-KR" altLang="en-US" sz="1200" dirty="0">
                <a:cs typeface="Courier New" panose="02070309020205020404" pitchFamily="49" charset="0"/>
              </a:rPr>
              <a:t>활성화 함수 </a:t>
            </a:r>
            <a:r>
              <a:rPr lang="en-US" altLang="ko-KR" sz="1200" dirty="0">
                <a:cs typeface="Courier New" panose="02070309020205020404" pitchFamily="49" charset="0"/>
              </a:rPr>
              <a:t>tanh -&gt; </a:t>
            </a:r>
            <a:r>
              <a:rPr lang="en-US" altLang="ko-KR" sz="1200" dirty="0" err="1">
                <a:cs typeface="Courier New" panose="02070309020205020404" pitchFamily="49" charset="0"/>
              </a:rPr>
              <a:t>ReLU</a:t>
            </a:r>
            <a:endParaRPr lang="en-US" altLang="ko-KR" sz="1200" dirty="0">
              <a:cs typeface="Courier New" panose="02070309020205020404" pitchFamily="49" charset="0"/>
            </a:endParaRPr>
          </a:p>
          <a:p>
            <a:pPr marL="285750" indent="-285750"/>
            <a:r>
              <a:rPr lang="en-US" altLang="ko-KR" sz="1200" dirty="0" err="1">
                <a:cs typeface="Courier New" panose="02070309020205020404" pitchFamily="49" charset="0"/>
              </a:rPr>
              <a:t>AveragePooling</a:t>
            </a:r>
            <a:r>
              <a:rPr lang="en-US" altLang="ko-KR" sz="1200" dirty="0">
                <a:cs typeface="Courier New" panose="02070309020205020404" pitchFamily="49" charset="0"/>
              </a:rPr>
              <a:t>-&gt;</a:t>
            </a:r>
            <a:r>
              <a:rPr lang="en-US" altLang="ko-KR" sz="1200" dirty="0" err="1">
                <a:cs typeface="Courier New" panose="02070309020205020404" pitchFamily="49" charset="0"/>
              </a:rPr>
              <a:t>Maxpooling</a:t>
            </a:r>
            <a:endParaRPr lang="en-US" altLang="ko-KR" sz="1200" dirty="0">
              <a:cs typeface="Courier New" panose="02070309020205020404" pitchFamily="49" charset="0"/>
            </a:endParaRPr>
          </a:p>
          <a:p>
            <a:pPr marL="285750" indent="-285750"/>
            <a:r>
              <a:rPr lang="en-US" altLang="ko-KR" sz="1200" dirty="0" err="1">
                <a:cs typeface="Courier New" panose="02070309020205020404" pitchFamily="49" charset="0"/>
              </a:rPr>
              <a:t>Maxpooling</a:t>
            </a:r>
            <a:r>
              <a:rPr lang="en-US" altLang="ko-KR" sz="1200" dirty="0">
                <a:cs typeface="Courier New" panose="02070309020205020404" pitchFamily="49" charset="0"/>
              </a:rPr>
              <a:t> padding -&gt; valid</a:t>
            </a:r>
          </a:p>
          <a:p>
            <a:pPr marL="285750" indent="-285750"/>
            <a:r>
              <a:rPr lang="ko-KR" altLang="en-US" sz="1200" dirty="0">
                <a:cs typeface="Courier New" panose="02070309020205020404" pitchFamily="49" charset="0"/>
              </a:rPr>
              <a:t>최적화 </a:t>
            </a:r>
            <a:r>
              <a:rPr lang="en-US" altLang="ko-KR" sz="1200" dirty="0" err="1">
                <a:cs typeface="Courier New" panose="02070309020205020404" pitchFamily="49" charset="0"/>
              </a:rPr>
              <a:t>sgd</a:t>
            </a:r>
            <a:r>
              <a:rPr lang="en-US" altLang="ko-KR" sz="1200" dirty="0">
                <a:cs typeface="Courier New" panose="02070309020205020404" pitchFamily="49" charset="0"/>
              </a:rPr>
              <a:t> -&gt; </a:t>
            </a:r>
            <a:r>
              <a:rPr lang="en-US" altLang="ko-KR" sz="1200" dirty="0" err="1">
                <a:cs typeface="Courier New" panose="02070309020205020404" pitchFamily="49" charset="0"/>
              </a:rPr>
              <a:t>adam</a:t>
            </a:r>
            <a:endParaRPr lang="en-US" altLang="ko-KR" sz="1200" dirty="0">
              <a:cs typeface="Courier New" panose="02070309020205020404" pitchFamily="49" charset="0"/>
            </a:endParaRPr>
          </a:p>
          <a:p>
            <a:pPr marL="285750" indent="-285750"/>
            <a:r>
              <a:rPr lang="ko-KR" altLang="en-US" sz="1200" dirty="0">
                <a:cs typeface="Courier New" panose="02070309020205020404" pitchFamily="49" charset="0"/>
              </a:rPr>
              <a:t>개선 후 성능 지표의 변화</a:t>
            </a:r>
            <a:endParaRPr lang="en-US" altLang="ko-KR" sz="1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	- 20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epochs -&gt;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 epochs</a:t>
            </a:r>
          </a:p>
          <a:p>
            <a:pPr marL="0" indent="0">
              <a:buNone/>
            </a:pPr>
            <a:r>
              <a:rPr lang="en-US" altLang="ko-KR" sz="1200" b="0" i="0" dirty="0">
                <a:solidFill>
                  <a:srgbClr val="212121"/>
                </a:solidFill>
                <a:effectLst/>
              </a:rPr>
              <a:t>	- </a:t>
            </a:r>
            <a:r>
              <a:rPr lang="en-US" altLang="ko-KR" sz="1200" b="0" i="0" dirty="0" err="1">
                <a:solidFill>
                  <a:srgbClr val="212121"/>
                </a:solidFill>
                <a:effectLst/>
              </a:rPr>
              <a:t>val_loss</a:t>
            </a:r>
            <a:r>
              <a:rPr lang="en-US" altLang="ko-KR" sz="1200" b="0" i="0" dirty="0">
                <a:solidFill>
                  <a:srgbClr val="212121"/>
                </a:solidFill>
                <a:effectLst/>
              </a:rPr>
              <a:t>: 0.0413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-&gt;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0.0412</a:t>
            </a:r>
          </a:p>
          <a:p>
            <a:pPr marL="0" indent="0">
              <a:buNone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val_accuracy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200" b="0" i="0" dirty="0">
                <a:solidFill>
                  <a:srgbClr val="212121"/>
                </a:solidFill>
                <a:effectLst/>
              </a:rPr>
              <a:t>0.9868 -&gt;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0.9901</a:t>
            </a:r>
          </a:p>
          <a:p>
            <a:pPr marL="285750" indent="-285750"/>
            <a:endParaRPr lang="en-US" altLang="ko-KR" sz="1800" dirty="0">
              <a:cs typeface="Courier New" panose="02070309020205020404" pitchFamily="49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FA740F7-ECB8-4A0A-A3CF-BA36E91117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046" y="3544212"/>
            <a:ext cx="3119255" cy="20848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96EC812-1224-4B66-B2D4-0339F2732F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488" y="1210670"/>
            <a:ext cx="3194813" cy="210311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536A892-EDD1-4333-B864-48B9D212CB22}"/>
              </a:ext>
            </a:extLst>
          </p:cNvPr>
          <p:cNvGrpSpPr/>
          <p:nvPr/>
        </p:nvGrpSpPr>
        <p:grpSpPr>
          <a:xfrm>
            <a:off x="4479272" y="1564228"/>
            <a:ext cx="3233456" cy="1396002"/>
            <a:chOff x="4294651" y="1568688"/>
            <a:chExt cx="2773027" cy="1080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6BA1ED3-5EFD-4E2D-853E-74E759DD6464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678" y="1568688"/>
              <a:ext cx="1440000" cy="10800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861ED4D-5829-4EC8-A2D8-053463C1475B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651" y="1568688"/>
              <a:ext cx="1440000" cy="1080000"/>
            </a:xfrm>
            <a:prstGeom prst="rect">
              <a:avLst/>
            </a:prstGeom>
          </p:spPr>
        </p:pic>
      </p:grpSp>
      <p:graphicFrame>
        <p:nvGraphicFramePr>
          <p:cNvPr id="71" name="표 71">
            <a:extLst>
              <a:ext uri="{FF2B5EF4-FFF2-40B4-BE49-F238E27FC236}">
                <a16:creationId xmlns:a16="http://schemas.microsoft.com/office/drawing/2014/main" id="{25BC5F23-79AD-44E8-AEA2-14C16F855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778005"/>
              </p:ext>
            </p:extLst>
          </p:nvPr>
        </p:nvGraphicFramePr>
        <p:xfrm>
          <a:off x="4433254" y="4017023"/>
          <a:ext cx="1430744" cy="1396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686">
                  <a:extLst>
                    <a:ext uri="{9D8B030D-6E8A-4147-A177-3AD203B41FA5}">
                      <a16:colId xmlns:a16="http://schemas.microsoft.com/office/drawing/2014/main" val="3316342896"/>
                    </a:ext>
                  </a:extLst>
                </a:gridCol>
                <a:gridCol w="357686">
                  <a:extLst>
                    <a:ext uri="{9D8B030D-6E8A-4147-A177-3AD203B41FA5}">
                      <a16:colId xmlns:a16="http://schemas.microsoft.com/office/drawing/2014/main" val="2215775259"/>
                    </a:ext>
                  </a:extLst>
                </a:gridCol>
                <a:gridCol w="357686">
                  <a:extLst>
                    <a:ext uri="{9D8B030D-6E8A-4147-A177-3AD203B41FA5}">
                      <a16:colId xmlns:a16="http://schemas.microsoft.com/office/drawing/2014/main" val="2804138211"/>
                    </a:ext>
                  </a:extLst>
                </a:gridCol>
                <a:gridCol w="357686">
                  <a:extLst>
                    <a:ext uri="{9D8B030D-6E8A-4147-A177-3AD203B41FA5}">
                      <a16:colId xmlns:a16="http://schemas.microsoft.com/office/drawing/2014/main" val="2613249886"/>
                    </a:ext>
                  </a:extLst>
                </a:gridCol>
              </a:tblGrid>
              <a:tr h="3490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197387"/>
                  </a:ext>
                </a:extLst>
              </a:tr>
              <a:tr h="3490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63767"/>
                  </a:ext>
                </a:extLst>
              </a:tr>
              <a:tr h="3490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642485"/>
                  </a:ext>
                </a:extLst>
              </a:tr>
              <a:tr h="3490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260941"/>
                  </a:ext>
                </a:extLst>
              </a:tr>
            </a:tbl>
          </a:graphicData>
        </a:graphic>
      </p:graphicFrame>
      <p:graphicFrame>
        <p:nvGraphicFramePr>
          <p:cNvPr id="72" name="표 72">
            <a:extLst>
              <a:ext uri="{FF2B5EF4-FFF2-40B4-BE49-F238E27FC236}">
                <a16:creationId xmlns:a16="http://schemas.microsoft.com/office/drawing/2014/main" id="{B681DE3B-5B0A-488A-A3DC-3BEB8D262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583778"/>
              </p:ext>
            </p:extLst>
          </p:nvPr>
        </p:nvGraphicFramePr>
        <p:xfrm>
          <a:off x="6851714" y="3437981"/>
          <a:ext cx="857492" cy="83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746">
                  <a:extLst>
                    <a:ext uri="{9D8B030D-6E8A-4147-A177-3AD203B41FA5}">
                      <a16:colId xmlns:a16="http://schemas.microsoft.com/office/drawing/2014/main" val="1745921037"/>
                    </a:ext>
                  </a:extLst>
                </a:gridCol>
                <a:gridCol w="428746">
                  <a:extLst>
                    <a:ext uri="{9D8B030D-6E8A-4147-A177-3AD203B41FA5}">
                      <a16:colId xmlns:a16="http://schemas.microsoft.com/office/drawing/2014/main" val="3039949783"/>
                    </a:ext>
                  </a:extLst>
                </a:gridCol>
              </a:tblGrid>
              <a:tr h="415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618381"/>
                  </a:ext>
                </a:extLst>
              </a:tr>
              <a:tr h="415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817704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E910E766-BF7A-45B0-9FB5-57229C236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726886"/>
              </p:ext>
            </p:extLst>
          </p:nvPr>
        </p:nvGraphicFramePr>
        <p:xfrm>
          <a:off x="6873204" y="5207418"/>
          <a:ext cx="857492" cy="83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746">
                  <a:extLst>
                    <a:ext uri="{9D8B030D-6E8A-4147-A177-3AD203B41FA5}">
                      <a16:colId xmlns:a16="http://schemas.microsoft.com/office/drawing/2014/main" val="1745921037"/>
                    </a:ext>
                  </a:extLst>
                </a:gridCol>
                <a:gridCol w="428746">
                  <a:extLst>
                    <a:ext uri="{9D8B030D-6E8A-4147-A177-3AD203B41FA5}">
                      <a16:colId xmlns:a16="http://schemas.microsoft.com/office/drawing/2014/main" val="3039949783"/>
                    </a:ext>
                  </a:extLst>
                </a:gridCol>
              </a:tblGrid>
              <a:tr h="415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618381"/>
                  </a:ext>
                </a:extLst>
              </a:tr>
              <a:tr h="415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817704"/>
                  </a:ext>
                </a:extLst>
              </a:tr>
            </a:tbl>
          </a:graphicData>
        </a:graphic>
      </p:graphicFrame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758D411E-9514-49B0-BA64-D15682C262A1}"/>
              </a:ext>
            </a:extLst>
          </p:cNvPr>
          <p:cNvCxnSpPr/>
          <p:nvPr/>
        </p:nvCxnSpPr>
        <p:spPr>
          <a:xfrm flipV="1">
            <a:off x="5595565" y="3651945"/>
            <a:ext cx="1010444" cy="176230"/>
          </a:xfrm>
          <a:prstGeom prst="bentConnector3">
            <a:avLst>
              <a:gd name="adj1" fmla="val 461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34510DA2-60F7-4D4B-ABF5-B8BFE358609D}"/>
              </a:ext>
            </a:extLst>
          </p:cNvPr>
          <p:cNvCxnSpPr>
            <a:cxnSpLocks/>
          </p:cNvCxnSpPr>
          <p:nvPr/>
        </p:nvCxnSpPr>
        <p:spPr>
          <a:xfrm>
            <a:off x="5789447" y="5622778"/>
            <a:ext cx="857406" cy="188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34249D8-1DD6-4033-98BB-F32BEE411582}"/>
              </a:ext>
            </a:extLst>
          </p:cNvPr>
          <p:cNvSpPr txBox="1"/>
          <p:nvPr/>
        </p:nvSpPr>
        <p:spPr>
          <a:xfrm>
            <a:off x="4547750" y="3675414"/>
            <a:ext cx="1336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MaxPooling</a:t>
            </a:r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D8FF8A2-E6BE-42DD-94BF-4CA94D60F083}"/>
              </a:ext>
            </a:extLst>
          </p:cNvPr>
          <p:cNvSpPr txBox="1"/>
          <p:nvPr/>
        </p:nvSpPr>
        <p:spPr>
          <a:xfrm>
            <a:off x="4482647" y="5484279"/>
            <a:ext cx="1336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AveragePooling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15139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88E978-71E9-4836-84D8-5DD617BD50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823704-8B99-49F0-853A-F6FAD2083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74" y="255757"/>
            <a:ext cx="11674852" cy="6346486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663ED3C4-8264-4C0C-9162-9AA8A8AA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777239"/>
            <a:ext cx="3932237" cy="1789791"/>
          </a:xfrm>
        </p:spPr>
        <p:txBody>
          <a:bodyPr/>
          <a:lstStyle/>
          <a:p>
            <a:r>
              <a:rPr lang="ko-KR" altLang="en-US" sz="2800" dirty="0"/>
              <a:t>분류 시각화</a:t>
            </a:r>
            <a:r>
              <a:rPr lang="en-US" altLang="ko-KR" sz="2800" dirty="0"/>
              <a:t> : </a:t>
            </a:r>
            <a:br>
              <a:rPr lang="en-US" altLang="ko-KR" sz="2800" dirty="0"/>
            </a:br>
            <a:r>
              <a:rPr lang="en-US" altLang="ko-KR" dirty="0"/>
              <a:t>VGGNET</a:t>
            </a:r>
            <a:endParaRPr lang="ko-KR" altLang="en-US" sz="1800" dirty="0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F5FA7959-CA37-4974-8D64-D47016FC42B2}"/>
              </a:ext>
            </a:extLst>
          </p:cNvPr>
          <p:cNvSpPr txBox="1">
            <a:spLocks/>
          </p:cNvSpPr>
          <p:nvPr/>
        </p:nvSpPr>
        <p:spPr>
          <a:xfrm>
            <a:off x="839785" y="2496710"/>
            <a:ext cx="4050267" cy="3811588"/>
          </a:xfrm>
          <a:prstGeom prst="rect">
            <a:avLst/>
          </a:prstGeom>
        </p:spPr>
        <p:txBody>
          <a:bodyPr bIns="7200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</a:pPr>
            <a:r>
              <a:rPr lang="en-US" altLang="ko-KR" sz="1200" b="0" i="0" dirty="0" err="1">
                <a:solidFill>
                  <a:srgbClr val="212121"/>
                </a:solidFill>
                <a:effectLst/>
              </a:rPr>
              <a:t>val_loss</a:t>
            </a:r>
            <a:r>
              <a:rPr lang="en-US" altLang="ko-KR" sz="1200" b="0" i="0" dirty="0">
                <a:solidFill>
                  <a:srgbClr val="212121"/>
                </a:solidFill>
                <a:effectLst/>
              </a:rPr>
              <a:t>: 0.0294, </a:t>
            </a:r>
            <a:r>
              <a:rPr lang="en-US" altLang="ko-KR" sz="1200" b="0" i="0" dirty="0" err="1">
                <a:solidFill>
                  <a:srgbClr val="212121"/>
                </a:solidFill>
                <a:effectLst/>
              </a:rPr>
              <a:t>val_accuracy</a:t>
            </a:r>
            <a:r>
              <a:rPr lang="en-US" altLang="ko-KR" sz="1200" b="0" i="0" dirty="0">
                <a:solidFill>
                  <a:srgbClr val="212121"/>
                </a:solidFill>
                <a:effectLst/>
              </a:rPr>
              <a:t>: 0.9948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cs typeface="Courier New" panose="02070309020205020404" pitchFamily="49" charset="0"/>
              </a:rPr>
              <a:t>   </a:t>
            </a:r>
            <a:endParaRPr lang="en-US" altLang="ko-KR" sz="1200" b="0" i="0" dirty="0">
              <a:solidFill>
                <a:srgbClr val="212121"/>
              </a:solidFill>
              <a:effectLst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ko-KR" sz="1200" b="0" i="0" dirty="0">
                <a:solidFill>
                  <a:srgbClr val="212121"/>
                </a:solidFill>
                <a:effectLst/>
                <a:cs typeface="Courier New" panose="02070309020205020404" pitchFamily="49" charset="0"/>
              </a:rPr>
              <a:t>MNIST 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cs typeface="Courier New" panose="02070309020205020404" pitchFamily="49" charset="0"/>
              </a:rPr>
              <a:t>데이터셋에 대해 </a:t>
            </a:r>
            <a:r>
              <a:rPr lang="ko-KR" altLang="en-US" sz="1200" dirty="0">
                <a:solidFill>
                  <a:srgbClr val="212121"/>
                </a:solidFill>
                <a:cs typeface="Courier New" panose="02070309020205020404" pitchFamily="49" charset="0"/>
              </a:rPr>
              <a:t>가장 낮은 오차율과 높은 분류 성능을 기록한 </a:t>
            </a:r>
            <a:r>
              <a:rPr lang="en-US" altLang="ko-KR" sz="1200" dirty="0" err="1">
                <a:solidFill>
                  <a:srgbClr val="212121"/>
                </a:solidFill>
                <a:cs typeface="Courier New" panose="02070309020205020404" pitchFamily="49" charset="0"/>
              </a:rPr>
              <a:t>VGGNet</a:t>
            </a:r>
            <a:endParaRPr lang="en-US" altLang="ko-KR" sz="1200" dirty="0">
              <a:solidFill>
                <a:srgbClr val="212121"/>
              </a:solidFill>
              <a:cs typeface="Courier New" panose="02070309020205020404" pitchFamily="49" charset="0"/>
            </a:endParaRPr>
          </a:p>
          <a:p>
            <a:pPr marL="285750" indent="-285750"/>
            <a:r>
              <a:rPr lang="en-US" altLang="ko-KR" sz="1200" dirty="0" err="1">
                <a:solidFill>
                  <a:srgbClr val="212121"/>
                </a:solidFill>
                <a:cs typeface="Courier New" panose="02070309020205020404" pitchFamily="49" charset="0"/>
              </a:rPr>
              <a:t>VGGNet</a:t>
            </a:r>
            <a:r>
              <a:rPr lang="ko-KR" altLang="en-US" sz="1200" dirty="0">
                <a:solidFill>
                  <a:srgbClr val="212121"/>
                </a:solidFill>
                <a:cs typeface="Courier New" panose="02070309020205020404" pitchFamily="49" charset="0"/>
              </a:rPr>
              <a:t>을 이용한 </a:t>
            </a:r>
            <a:r>
              <a:rPr lang="en-US" altLang="ko-KR" sz="1200" dirty="0">
                <a:solidFill>
                  <a:srgbClr val="212121"/>
                </a:solidFill>
                <a:cs typeface="Courier New" panose="02070309020205020404" pitchFamily="49" charset="0"/>
              </a:rPr>
              <a:t>MNIST </a:t>
            </a:r>
            <a:r>
              <a:rPr lang="ko-KR" altLang="en-US" sz="1200" dirty="0">
                <a:solidFill>
                  <a:srgbClr val="212121"/>
                </a:solidFill>
                <a:cs typeface="Courier New" panose="02070309020205020404" pitchFamily="49" charset="0"/>
              </a:rPr>
              <a:t>분류 시각화</a:t>
            </a:r>
            <a:endParaRPr lang="en-US" altLang="ko-KR" sz="1200" dirty="0">
              <a:solidFill>
                <a:srgbClr val="212121"/>
              </a:solidFill>
              <a:cs typeface="Courier New" panose="02070309020205020404" pitchFamily="49" charset="0"/>
            </a:endParaRPr>
          </a:p>
          <a:p>
            <a:pPr marL="285750" indent="-285750"/>
            <a:endParaRPr lang="en-US" altLang="ko-KR" sz="1800" dirty="0">
              <a:solidFill>
                <a:srgbClr val="212121"/>
              </a:solidFill>
              <a:cs typeface="Courier New" panose="02070309020205020404" pitchFamily="49" charset="0"/>
            </a:endParaRPr>
          </a:p>
        </p:txBody>
      </p:sp>
      <p:pic>
        <p:nvPicPr>
          <p:cNvPr id="3" name="그림 2" descr="텍스트, 낱말맞추기게임, 전자기기이(가) 표시된 사진&#10;&#10;자동 생성된 설명">
            <a:extLst>
              <a:ext uri="{FF2B5EF4-FFF2-40B4-BE49-F238E27FC236}">
                <a16:creationId xmlns:a16="http://schemas.microsoft.com/office/drawing/2014/main" id="{CAB1A39E-13FF-4CF3-8FBA-629EE645D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131" y="0"/>
            <a:ext cx="7837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9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1776</TotalTime>
  <Words>660</Words>
  <Application>Microsoft Office PowerPoint</Application>
  <PresentationFormat>와이드스크린</PresentationFormat>
  <Paragraphs>110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Courier New</vt:lpstr>
      <vt:lpstr>Office 테마</vt:lpstr>
      <vt:lpstr>Tensorflow(keras)를 활용한 숫자 이미지 인식</vt:lpstr>
      <vt:lpstr>목차</vt:lpstr>
      <vt:lpstr>프로젝트 제작 의도 및 구현</vt:lpstr>
      <vt:lpstr>MNIST 데이터의 형태와 학습, 레이블링</vt:lpstr>
      <vt:lpstr>네트워크 테스트 1 : Lenet-5</vt:lpstr>
      <vt:lpstr>네트워크 테스트 2 :  ALEXNET</vt:lpstr>
      <vt:lpstr>네트워크 테스트 3 :  VGGNET</vt:lpstr>
      <vt:lpstr>네트워크 테스트 4 : Lenet-5 with ReLU, Maxpooling, adam</vt:lpstr>
      <vt:lpstr>분류 시각화 :  VGGNET</vt:lpstr>
      <vt:lpstr>번외 테스트:  VGGNET  for Fashion-MNIST</vt:lpstr>
      <vt:lpstr>결론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Tensorflow(keras)를 활용한 숫자 이미지 인식</dc:title>
  <dc:creator>김현일</dc:creator>
  <cp:lastModifiedBy>김현일</cp:lastModifiedBy>
  <cp:revision>6</cp:revision>
  <dcterms:created xsi:type="dcterms:W3CDTF">2022-09-21T02:32:40Z</dcterms:created>
  <dcterms:modified xsi:type="dcterms:W3CDTF">2022-09-28T01:04:42Z</dcterms:modified>
</cp:coreProperties>
</file>