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6" r:id="rId4"/>
    <p:sldId id="258" r:id="rId5"/>
    <p:sldId id="257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6EF7D6-ED26-6C44-9157-220E1ABEF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9AAA92-4611-4247-8A07-DECC10EA3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2E11D-0E51-AC40-89C1-B7F65825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310B-6A89-D342-B372-2AD56D98D3D3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9592E3-B0F2-6C4F-821A-5ECA2FCC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500A4-3787-6B48-BB8E-AF36C3AE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5452-5810-1F40-A80F-025B9EBAE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20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0FCBA-984A-1E45-9B91-3E6A4B98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3C9AC2-6C79-AA43-A233-0EE6FA085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ED003C-D875-ED4A-B3D6-BF1A297D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310B-6A89-D342-B372-2AD56D98D3D3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7483AB-5988-F247-9A6D-A6508C69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380FF3-303F-9143-B423-28D6567F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5452-5810-1F40-A80F-025B9EBAE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47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1650A2B-1031-9246-8B48-F650026F3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D9E03C-DA4D-C948-B7A0-5E0CBE378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2856EB-8F47-3640-B2E1-9C831231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310B-6A89-D342-B372-2AD56D98D3D3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3F2B16-FACB-6E4E-8398-75987D5B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A6187C-1830-F043-B0B6-5E53A8D7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5452-5810-1F40-A80F-025B9EBAE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81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313297-3084-784F-9F3D-69D83AFB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BC4DE5-EC4F-8A42-85DC-1D1AE1DB5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388388-F369-B44C-82F3-094444CA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310B-6A89-D342-B372-2AD56D98D3D3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326442-CB8F-204C-8EE0-15C38B57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C7F7A1-DA89-8D48-8954-AFFC1002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5452-5810-1F40-A80F-025B9EBAE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01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A69C6-394F-4A4E-913F-62E19645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0A2B12-9A0E-2C45-8D55-75A47F7DF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2790D9-A317-194E-B665-8D3F3BEE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310B-6A89-D342-B372-2AD56D98D3D3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9668A6-29CC-8449-A90B-00BD58C1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B31E79-9438-7F40-8AEA-EF6CC4B6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5452-5810-1F40-A80F-025B9EBAE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18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296047-534E-634B-B606-D5034463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1E582B-DCE7-874F-A8FC-9AC823C8D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2E779F-D822-AC41-B1FA-8FCF971DC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60FF0B-4321-BA42-A3CA-CD1F728E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310B-6A89-D342-B372-2AD56D98D3D3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30CFE8-3264-124A-A4E6-6A97F20B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94210E-5E6E-0A4C-9854-DDBD3C76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5452-5810-1F40-A80F-025B9EBAE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52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D41FC2-5D37-3B42-90DD-2302D6C9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61F3D8-17D3-B740-891A-AB1300FF2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8D6279-FC4A-9043-B559-7441AA2EA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F040D1C-7BB7-5C47-A2AA-83489F25A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DFFE60-07BD-494C-B841-77834E642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77448D-DB40-BD42-B8FB-F2508009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310B-6A89-D342-B372-2AD56D98D3D3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AA3E66A-ACEA-8644-8C50-CE8A5BF1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A6A33B-DBEA-5F46-A67B-1A66E4F5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5452-5810-1F40-A80F-025B9EBAE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81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DC648-1A11-8944-9DDE-0D3A74B6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2033521-0833-9A43-92A0-2E742526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310B-6A89-D342-B372-2AD56D98D3D3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9D8209-04B3-3B42-9DCA-01733E8E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B81E91-7B06-3C4E-9473-18FAF286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5452-5810-1F40-A80F-025B9EBAE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30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44FC82-A9ED-9845-927A-118E1114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310B-6A89-D342-B372-2AD56D98D3D3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0B971D-6F38-6B48-9861-B7175877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A90C13-C25C-F94F-8789-DE0F7034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5452-5810-1F40-A80F-025B9EBAE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41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9A901A-859B-7D4D-ABDD-EED53629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C4B311-5851-3842-B7AD-E72E1187C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0A38F7-AB8A-7949-9724-A6DEF9A8F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3E81BA-6684-194C-A694-0EC791AD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310B-6A89-D342-B372-2AD56D98D3D3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66E89C-EF90-5340-9727-2D5C0DFE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9662A5-2A3B-F44F-9BB4-CFEA7DF6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5452-5810-1F40-A80F-025B9EBAE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88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67F172-C849-6142-8939-F4C07819D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E810D19-D2A5-8B43-B4D6-BFCB9F7CA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709D73-82CA-EC47-BA8E-8BF53DEAF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46E31E-A78B-4145-BDA1-92D2A537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310B-6A89-D342-B372-2AD56D98D3D3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9542E1-243D-0445-85CC-F22C631D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FF7F8F-56AF-3341-B616-CA3AFB7B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5452-5810-1F40-A80F-025B9EBAE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79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7EF8E86-9C2B-2B4A-AA4C-AD2716F5A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0DB67E-D91E-1B4D-85F2-A8E1BC41D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22C2CF-AB3E-0B48-B281-FAE2538B0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4310B-6A89-D342-B372-2AD56D98D3D3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59886B-58A0-D943-8841-0A5149A93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702509-7990-D742-8D43-EE65770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55452-5810-1F40-A80F-025B9EBAE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18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FAAA6361-EA86-A246-B15F-437731EB1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535262"/>
              </p:ext>
            </p:extLst>
          </p:nvPr>
        </p:nvGraphicFramePr>
        <p:xfrm>
          <a:off x="3109686" y="1863900"/>
          <a:ext cx="29863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157">
                  <a:extLst>
                    <a:ext uri="{9D8B030D-6E8A-4147-A177-3AD203B41FA5}">
                      <a16:colId xmlns:a16="http://schemas.microsoft.com/office/drawing/2014/main" val="4117669229"/>
                    </a:ext>
                  </a:extLst>
                </a:gridCol>
                <a:gridCol w="1493157">
                  <a:extLst>
                    <a:ext uri="{9D8B030D-6E8A-4147-A177-3AD203B41FA5}">
                      <a16:colId xmlns:a16="http://schemas.microsoft.com/office/drawing/2014/main" val="79935931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Products</a:t>
                      </a:r>
                      <a:r>
                        <a:rPr kumimoji="1" lang="ja-JP" altLang="en-US"/>
                        <a:t>テーブル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84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/>
                        <a:t>カラム名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/>
                        <a:t>データ型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8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integer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3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string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21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description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text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32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image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string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13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integer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42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74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00CFEE49-4087-9642-B8A7-EC44E3ADA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129" y="1001447"/>
            <a:ext cx="5291666" cy="4855103"/>
          </a:xfrm>
          <a:prstGeom prst="rect">
            <a:avLst/>
          </a:prstGeom>
        </p:spPr>
      </p:pic>
      <p:pic>
        <p:nvPicPr>
          <p:cNvPr id="5" name="図 4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66AA0BBB-4575-874F-B490-AA9E5D2DF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919" y="1060977"/>
            <a:ext cx="5291667" cy="473604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6B6CBC-A59D-F74B-8AF8-B77295E9A0FB}"/>
              </a:ext>
            </a:extLst>
          </p:cNvPr>
          <p:cNvSpPr txBox="1"/>
          <p:nvPr/>
        </p:nvSpPr>
        <p:spPr>
          <a:xfrm>
            <a:off x="2798835" y="83346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・商品一覧ページ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1BBCDFE-5C94-B04B-875E-A0DB76213A21}"/>
              </a:ext>
            </a:extLst>
          </p:cNvPr>
          <p:cNvSpPr txBox="1"/>
          <p:nvPr/>
        </p:nvSpPr>
        <p:spPr>
          <a:xfrm>
            <a:off x="7767637" y="81678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・商品詳細ページ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FC308D3-E5A8-244F-BF76-CD920FBFDF8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714137" y="1771651"/>
            <a:ext cx="515972" cy="58776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60B96E0-8000-6043-AEE4-24B0D78816B7}"/>
              </a:ext>
            </a:extLst>
          </p:cNvPr>
          <p:cNvCxnSpPr>
            <a:cxnSpLocks/>
          </p:cNvCxnSpPr>
          <p:nvPr/>
        </p:nvCxnSpPr>
        <p:spPr>
          <a:xfrm flipH="1" flipV="1">
            <a:off x="5376301" y="1771650"/>
            <a:ext cx="555371" cy="58776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F86E56F-69C4-A74F-AD47-99F0D1B09168}"/>
              </a:ext>
            </a:extLst>
          </p:cNvPr>
          <p:cNvSpPr txBox="1"/>
          <p:nvPr/>
        </p:nvSpPr>
        <p:spPr>
          <a:xfrm>
            <a:off x="5913918" y="21285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u="sng">
                <a:solidFill>
                  <a:srgbClr val="FF0000"/>
                </a:solidFill>
              </a:rPr>
              <a:t>共通</a:t>
            </a:r>
          </a:p>
        </p:txBody>
      </p:sp>
    </p:spTree>
    <p:extLst>
      <p:ext uri="{BB962C8B-B14F-4D97-AF65-F5344CB8AC3E}">
        <p14:creationId xmlns:p14="http://schemas.microsoft.com/office/powerpoint/2010/main" val="422836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92C2588-1A0E-AD46-A04A-3FFD235F17F8}"/>
              </a:ext>
            </a:extLst>
          </p:cNvPr>
          <p:cNvCxnSpPr/>
          <p:nvPr/>
        </p:nvCxnSpPr>
        <p:spPr>
          <a:xfrm>
            <a:off x="531359" y="1534886"/>
            <a:ext cx="310038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EFC3868-6C8F-2E4E-8594-05A3075D750C}"/>
              </a:ext>
            </a:extLst>
          </p:cNvPr>
          <p:cNvSpPr txBox="1"/>
          <p:nvPr/>
        </p:nvSpPr>
        <p:spPr>
          <a:xfrm>
            <a:off x="700404" y="950268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Products</a:t>
            </a:r>
            <a:r>
              <a:rPr kumimoji="1" lang="ja-JP" altLang="en-US" sz="2400" b="1"/>
              <a:t>テーブル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43D617-3F63-DC45-BC0C-92BB72C033B5}"/>
              </a:ext>
            </a:extLst>
          </p:cNvPr>
          <p:cNvSpPr/>
          <p:nvPr/>
        </p:nvSpPr>
        <p:spPr>
          <a:xfrm>
            <a:off x="531359" y="827315"/>
            <a:ext cx="3100387" cy="2939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8A0FABE-1E8C-3442-94DC-73D7B9C96548}"/>
              </a:ext>
            </a:extLst>
          </p:cNvPr>
          <p:cNvSpPr txBox="1"/>
          <p:nvPr/>
        </p:nvSpPr>
        <p:spPr>
          <a:xfrm>
            <a:off x="700404" y="1555115"/>
            <a:ext cx="1441420" cy="213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/>
              <a:t>id</a:t>
            </a:r>
          </a:p>
          <a:p>
            <a:pPr>
              <a:lnSpc>
                <a:spcPct val="150000"/>
              </a:lnSpc>
            </a:pPr>
            <a:r>
              <a:rPr lang="en-US" altLang="ja-JP" b="1" dirty="0"/>
              <a:t>n</a:t>
            </a:r>
            <a:r>
              <a:rPr kumimoji="1" lang="en-US" altLang="ja-JP" b="1" dirty="0"/>
              <a:t>ame</a:t>
            </a:r>
          </a:p>
          <a:p>
            <a:pPr>
              <a:lnSpc>
                <a:spcPct val="150000"/>
              </a:lnSpc>
            </a:pPr>
            <a:r>
              <a:rPr lang="en-US" altLang="ja-JP" b="1" dirty="0"/>
              <a:t>description</a:t>
            </a:r>
          </a:p>
          <a:p>
            <a:pPr>
              <a:lnSpc>
                <a:spcPct val="150000"/>
              </a:lnSpc>
            </a:pPr>
            <a:r>
              <a:rPr lang="en-US" altLang="ja-JP" b="1" dirty="0"/>
              <a:t>i</a:t>
            </a:r>
            <a:r>
              <a:rPr kumimoji="1" lang="en-US" altLang="ja-JP" b="1" dirty="0"/>
              <a:t>mage</a:t>
            </a:r>
          </a:p>
          <a:p>
            <a:pPr>
              <a:lnSpc>
                <a:spcPct val="150000"/>
              </a:lnSpc>
            </a:pPr>
            <a:r>
              <a:rPr lang="en-US" altLang="ja-JP" b="1" dirty="0"/>
              <a:t>price</a:t>
            </a:r>
            <a:endParaRPr kumimoji="1" lang="en-US" altLang="ja-JP" b="1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F52CC52-156D-BC45-9D54-75C05B1CD86D}"/>
              </a:ext>
            </a:extLst>
          </p:cNvPr>
          <p:cNvCxnSpPr/>
          <p:nvPr/>
        </p:nvCxnSpPr>
        <p:spPr>
          <a:xfrm>
            <a:off x="5998536" y="1534885"/>
            <a:ext cx="310038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876DFE6-BE6D-2F43-9FC4-F3333D3E3A33}"/>
              </a:ext>
            </a:extLst>
          </p:cNvPr>
          <p:cNvSpPr txBox="1"/>
          <p:nvPr/>
        </p:nvSpPr>
        <p:spPr>
          <a:xfrm>
            <a:off x="6167581" y="950267"/>
            <a:ext cx="2217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Carts</a:t>
            </a:r>
            <a:r>
              <a:rPr kumimoji="1" lang="ja-JP" altLang="en-US" sz="2400" b="1"/>
              <a:t>テーブル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A25D5AE-E5EA-A447-8C50-E47FB4A5F848}"/>
              </a:ext>
            </a:extLst>
          </p:cNvPr>
          <p:cNvSpPr/>
          <p:nvPr/>
        </p:nvSpPr>
        <p:spPr>
          <a:xfrm>
            <a:off x="5998536" y="827315"/>
            <a:ext cx="3100387" cy="1313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055400B-3861-7845-8732-70507888FD1E}"/>
              </a:ext>
            </a:extLst>
          </p:cNvPr>
          <p:cNvSpPr txBox="1"/>
          <p:nvPr/>
        </p:nvSpPr>
        <p:spPr>
          <a:xfrm>
            <a:off x="6167581" y="1555114"/>
            <a:ext cx="391454" cy="468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/>
              <a:t>id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8BDC0CF-2CF1-FC45-83B6-0664B47A1774}"/>
              </a:ext>
            </a:extLst>
          </p:cNvPr>
          <p:cNvCxnSpPr/>
          <p:nvPr/>
        </p:nvCxnSpPr>
        <p:spPr>
          <a:xfrm>
            <a:off x="6096000" y="4120805"/>
            <a:ext cx="310038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A25E4F5-7072-8740-A875-E55A28075AE5}"/>
              </a:ext>
            </a:extLst>
          </p:cNvPr>
          <p:cNvSpPr txBox="1"/>
          <p:nvPr/>
        </p:nvSpPr>
        <p:spPr>
          <a:xfrm>
            <a:off x="6189152" y="3574136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/>
              <a:t>LineItems</a:t>
            </a:r>
            <a:r>
              <a:rPr kumimoji="1" lang="ja-JP" altLang="en-US" sz="2400" b="1"/>
              <a:t>テーブル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5E564DF-3A14-044B-BF8F-C943A40CE44C}"/>
              </a:ext>
            </a:extLst>
          </p:cNvPr>
          <p:cNvSpPr/>
          <p:nvPr/>
        </p:nvSpPr>
        <p:spPr>
          <a:xfrm>
            <a:off x="6096000" y="3413235"/>
            <a:ext cx="3100387" cy="251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00B9C2E-2301-934B-ADA3-751BB0B297FD}"/>
              </a:ext>
            </a:extLst>
          </p:cNvPr>
          <p:cNvSpPr txBox="1"/>
          <p:nvPr/>
        </p:nvSpPr>
        <p:spPr>
          <a:xfrm>
            <a:off x="6265045" y="4141034"/>
            <a:ext cx="1372492" cy="171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/>
              <a:t>id</a:t>
            </a:r>
          </a:p>
          <a:p>
            <a:pPr>
              <a:lnSpc>
                <a:spcPct val="150000"/>
              </a:lnSpc>
            </a:pPr>
            <a:r>
              <a:rPr lang="en-US" altLang="ja-JP" b="1" dirty="0" err="1"/>
              <a:t>cart_id</a:t>
            </a:r>
            <a:endParaRPr lang="en-US" altLang="ja-JP" b="1" dirty="0"/>
          </a:p>
          <a:p>
            <a:pPr>
              <a:lnSpc>
                <a:spcPct val="150000"/>
              </a:lnSpc>
            </a:pPr>
            <a:r>
              <a:rPr lang="en-US" altLang="ja-JP" b="1" dirty="0" err="1"/>
              <a:t>product_id</a:t>
            </a:r>
            <a:endParaRPr lang="en-US" altLang="ja-JP" b="1" dirty="0"/>
          </a:p>
          <a:p>
            <a:pPr>
              <a:lnSpc>
                <a:spcPct val="150000"/>
              </a:lnSpc>
            </a:pPr>
            <a:r>
              <a:rPr lang="en-US" altLang="ja-JP" b="1" dirty="0"/>
              <a:t>quantity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203936D-E69D-9C40-9AF3-9213DED5892E}"/>
              </a:ext>
            </a:extLst>
          </p:cNvPr>
          <p:cNvCxnSpPr>
            <a:cxnSpLocks/>
          </p:cNvCxnSpPr>
          <p:nvPr/>
        </p:nvCxnSpPr>
        <p:spPr>
          <a:xfrm>
            <a:off x="1262743" y="5214257"/>
            <a:ext cx="24928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7C6CFC4-EAB6-954D-AD6E-990B28B4EB0E}"/>
              </a:ext>
            </a:extLst>
          </p:cNvPr>
          <p:cNvCxnSpPr>
            <a:cxnSpLocks/>
          </p:cNvCxnSpPr>
          <p:nvPr/>
        </p:nvCxnSpPr>
        <p:spPr>
          <a:xfrm>
            <a:off x="1491343" y="4985656"/>
            <a:ext cx="0" cy="478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59E37DC-1CDE-434A-92AD-777168F39726}"/>
              </a:ext>
            </a:extLst>
          </p:cNvPr>
          <p:cNvCxnSpPr>
            <a:cxnSpLocks/>
          </p:cNvCxnSpPr>
          <p:nvPr/>
        </p:nvCxnSpPr>
        <p:spPr>
          <a:xfrm>
            <a:off x="3462699" y="4974771"/>
            <a:ext cx="0" cy="478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BCC98B9-AD26-6348-B543-E905D386432F}"/>
              </a:ext>
            </a:extLst>
          </p:cNvPr>
          <p:cNvCxnSpPr>
            <a:cxnSpLocks/>
          </p:cNvCxnSpPr>
          <p:nvPr/>
        </p:nvCxnSpPr>
        <p:spPr>
          <a:xfrm flipH="1">
            <a:off x="3462700" y="4942905"/>
            <a:ext cx="292871" cy="282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E11CCC9-A8EF-F54B-A89E-A450D0EB7481}"/>
              </a:ext>
            </a:extLst>
          </p:cNvPr>
          <p:cNvCxnSpPr>
            <a:cxnSpLocks/>
          </p:cNvCxnSpPr>
          <p:nvPr/>
        </p:nvCxnSpPr>
        <p:spPr>
          <a:xfrm flipH="1" flipV="1">
            <a:off x="3462699" y="5236028"/>
            <a:ext cx="292872" cy="309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58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04D660B-89B7-3F4F-8268-B6614105A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356559"/>
              </p:ext>
            </p:extLst>
          </p:nvPr>
        </p:nvGraphicFramePr>
        <p:xfrm>
          <a:off x="2510971" y="3978998"/>
          <a:ext cx="2256972" cy="1457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972">
                  <a:extLst>
                    <a:ext uri="{9D8B030D-6E8A-4147-A177-3AD203B41FA5}">
                      <a16:colId xmlns:a16="http://schemas.microsoft.com/office/drawing/2014/main" val="3721001394"/>
                    </a:ext>
                  </a:extLst>
                </a:gridCol>
              </a:tblGrid>
              <a:tr h="14574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Products</a:t>
                      </a:r>
                      <a:r>
                        <a:rPr kumimoji="1" lang="ja-JP" altLang="en-US"/>
                        <a:t>テーブル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603836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04D456E6-E6E2-C044-83E7-CB8C0F7B6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785641"/>
              </p:ext>
            </p:extLst>
          </p:nvPr>
        </p:nvGraphicFramePr>
        <p:xfrm>
          <a:off x="6044454" y="3967145"/>
          <a:ext cx="2256972" cy="14693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6972">
                  <a:extLst>
                    <a:ext uri="{9D8B030D-6E8A-4147-A177-3AD203B41FA5}">
                      <a16:colId xmlns:a16="http://schemas.microsoft.com/office/drawing/2014/main" val="3721001394"/>
                    </a:ext>
                  </a:extLst>
                </a:gridCol>
              </a:tblGrid>
              <a:tr h="1469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Carts</a:t>
                      </a:r>
                      <a:r>
                        <a:rPr kumimoji="1" lang="ja-JP" altLang="en-US"/>
                        <a:t>テーブル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603836"/>
                  </a:ext>
                </a:extLst>
              </a:tr>
            </a:tbl>
          </a:graphicData>
        </a:graphic>
      </p:graphicFrame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DC4CF7F-2AE5-E746-98B3-ACA8738BBD43}"/>
              </a:ext>
            </a:extLst>
          </p:cNvPr>
          <p:cNvGrpSpPr/>
          <p:nvPr/>
        </p:nvGrpSpPr>
        <p:grpSpPr>
          <a:xfrm>
            <a:off x="4757057" y="4549611"/>
            <a:ext cx="1287397" cy="304398"/>
            <a:chOff x="5084507" y="4908123"/>
            <a:chExt cx="1860572" cy="265423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AB2FBBE-9417-504B-81AE-1560CF671EE2}"/>
                </a:ext>
              </a:extLst>
            </p:cNvPr>
            <p:cNvGrpSpPr/>
            <p:nvPr/>
          </p:nvGrpSpPr>
          <p:grpSpPr>
            <a:xfrm>
              <a:off x="5084507" y="4916736"/>
              <a:ext cx="1860572" cy="252729"/>
              <a:chOff x="6891145" y="4303938"/>
              <a:chExt cx="2564911" cy="566223"/>
            </a:xfrm>
          </p:grpSpPr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E16F16EB-A2E0-3E42-87AF-F3EB40A3F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1145" y="4575290"/>
                <a:ext cx="256491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7C7B9578-B8D0-214F-92A5-533AB90A36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1828" y="4322301"/>
                <a:ext cx="0" cy="4789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49DEE847-0E61-654E-BAEB-4B911B5988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3184" y="4335804"/>
                <a:ext cx="0" cy="4789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941AEDD5-F2FE-0142-8B9E-8923923653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63185" y="4303938"/>
                <a:ext cx="292871" cy="2822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F69AD62C-9308-E44C-8760-73F3022ECB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163184" y="4561150"/>
                <a:ext cx="292872" cy="309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DD4F53B7-B369-A144-8F1D-E07A44E357F0}"/>
                </a:ext>
              </a:extLst>
            </p:cNvPr>
            <p:cNvGrpSpPr/>
            <p:nvPr/>
          </p:nvGrpSpPr>
          <p:grpSpPr>
            <a:xfrm flipH="1">
              <a:off x="5084508" y="4908123"/>
              <a:ext cx="218115" cy="265423"/>
              <a:chOff x="6885034" y="5060523"/>
              <a:chExt cx="218116" cy="265423"/>
            </a:xfrm>
          </p:grpSpPr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0F6FAF1B-9A5A-2049-98B3-F4D50D986B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90703" y="5060523"/>
                <a:ext cx="212447" cy="1259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2D2F9C0D-E1D8-3B4A-B34F-26074A2965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85034" y="5188021"/>
                <a:ext cx="212448" cy="1379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AA49072-7A69-824C-B1DA-2A11779F5569}"/>
              </a:ext>
            </a:extLst>
          </p:cNvPr>
          <p:cNvSpPr txBox="1"/>
          <p:nvPr/>
        </p:nvSpPr>
        <p:spPr>
          <a:xfrm>
            <a:off x="316671" y="156816"/>
            <a:ext cx="89194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「カート」に入れることができる「商品」は</a:t>
            </a:r>
            <a:r>
              <a:rPr lang="ja-JP" altLang="en-US"/>
              <a:t>複数</a:t>
            </a:r>
            <a:endParaRPr lang="en-US" altLang="ja-JP" dirty="0"/>
          </a:p>
          <a:p>
            <a:r>
              <a:rPr kumimoji="1" lang="ja-JP" altLang="en-US"/>
              <a:t>「商品」は複数の「カート」に入れることができる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通常、リレーショナルデータベースシステムでは、</a:t>
            </a:r>
            <a:endParaRPr lang="en-US" altLang="ja-JP" dirty="0"/>
          </a:p>
          <a:p>
            <a:r>
              <a:rPr lang="en-US" altLang="ja-JP" dirty="0"/>
              <a:t>2 </a:t>
            </a:r>
            <a:r>
              <a:rPr lang="ja-JP" altLang="en-US"/>
              <a:t>つのテーブル間に多対多のリレーションシップを直接設定することはできません。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885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6DE55B06-EFE3-4D47-81C1-511444F2E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909647"/>
              </p:ext>
            </p:extLst>
          </p:nvPr>
        </p:nvGraphicFramePr>
        <p:xfrm>
          <a:off x="299957" y="3420557"/>
          <a:ext cx="29863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6314">
                  <a:extLst>
                    <a:ext uri="{9D8B030D-6E8A-4147-A177-3AD203B41FA5}">
                      <a16:colId xmlns:a16="http://schemas.microsoft.com/office/drawing/2014/main" val="4117669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Products</a:t>
                      </a:r>
                      <a:r>
                        <a:rPr kumimoji="1" lang="ja-JP" altLang="en-US"/>
                        <a:t>テーブル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84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3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name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21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description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32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image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13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427565"/>
                  </a:ext>
                </a:extLst>
              </a:tr>
            </a:tbl>
          </a:graphicData>
        </a:graphic>
      </p:graphicFrame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C8EE503A-2ACC-A544-80EC-70636C052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567486"/>
              </p:ext>
            </p:extLst>
          </p:nvPr>
        </p:nvGraphicFramePr>
        <p:xfrm>
          <a:off x="9019143" y="3049717"/>
          <a:ext cx="2986313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86313">
                  <a:extLst>
                    <a:ext uri="{9D8B030D-6E8A-4147-A177-3AD203B41FA5}">
                      <a16:colId xmlns:a16="http://schemas.microsoft.com/office/drawing/2014/main" val="475227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Carts</a:t>
                      </a:r>
                      <a:r>
                        <a:rPr kumimoji="1" lang="ja-JP" altLang="en-US"/>
                        <a:t>テーブル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5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786239"/>
                  </a:ext>
                </a:extLst>
              </a:tr>
            </a:tbl>
          </a:graphicData>
        </a:graphic>
      </p:graphicFrame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5F3A8A74-7C6D-1448-A691-6B36CF023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408611"/>
              </p:ext>
            </p:extLst>
          </p:nvPr>
        </p:nvGraphicFramePr>
        <p:xfrm>
          <a:off x="4591297" y="2711412"/>
          <a:ext cx="2986314" cy="184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6314">
                  <a:extLst>
                    <a:ext uri="{9D8B030D-6E8A-4147-A177-3AD203B41FA5}">
                      <a16:colId xmlns:a16="http://schemas.microsoft.com/office/drawing/2014/main" val="3497361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LineItems</a:t>
                      </a:r>
                      <a:r>
                        <a:rPr kumimoji="1" lang="ja-JP" altLang="en-US"/>
                        <a:t>テーブル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04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73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cart_id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96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product_id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038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quantitiy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35173"/>
                  </a:ext>
                </a:extLst>
              </a:tr>
            </a:tbl>
          </a:graphicData>
        </a:graphic>
      </p:graphicFrame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052414D7-1395-F04A-BC0F-E395567E497C}"/>
              </a:ext>
            </a:extLst>
          </p:cNvPr>
          <p:cNvGrpSpPr/>
          <p:nvPr/>
        </p:nvGrpSpPr>
        <p:grpSpPr>
          <a:xfrm flipH="1">
            <a:off x="7577611" y="3501593"/>
            <a:ext cx="1441532" cy="268758"/>
            <a:chOff x="6963228" y="4303938"/>
            <a:chExt cx="2492828" cy="602134"/>
          </a:xfrm>
        </p:grpSpPr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4F13B499-7CAE-334C-B4B5-8533E0EE9225}"/>
                </a:ext>
              </a:extLst>
            </p:cNvPr>
            <p:cNvCxnSpPr>
              <a:cxnSpLocks/>
            </p:cNvCxnSpPr>
            <p:nvPr/>
          </p:nvCxnSpPr>
          <p:spPr>
            <a:xfrm>
              <a:off x="6963228" y="4575290"/>
              <a:ext cx="24928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6499C7BC-BA07-6949-A651-5ED0EAC15ED0}"/>
                </a:ext>
              </a:extLst>
            </p:cNvPr>
            <p:cNvCxnSpPr>
              <a:cxnSpLocks/>
            </p:cNvCxnSpPr>
            <p:nvPr/>
          </p:nvCxnSpPr>
          <p:spPr>
            <a:xfrm>
              <a:off x="7191828" y="4322301"/>
              <a:ext cx="0" cy="4789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1A7B9EE8-4D0F-244C-BCE0-B400664A1B32}"/>
                </a:ext>
              </a:extLst>
            </p:cNvPr>
            <p:cNvCxnSpPr>
              <a:cxnSpLocks/>
            </p:cNvCxnSpPr>
            <p:nvPr/>
          </p:nvCxnSpPr>
          <p:spPr>
            <a:xfrm>
              <a:off x="9163184" y="4335804"/>
              <a:ext cx="0" cy="478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F838273E-A4B1-3C49-9B4B-54C1E2A869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3185" y="4303938"/>
              <a:ext cx="292871" cy="2822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9DDDE2C9-59D1-F548-BD89-2A6B44C271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63184" y="4597061"/>
              <a:ext cx="292872" cy="3090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0F42F6D9-1344-0340-AD72-6A2FA9386945}"/>
              </a:ext>
            </a:extLst>
          </p:cNvPr>
          <p:cNvGrpSpPr/>
          <p:nvPr/>
        </p:nvGrpSpPr>
        <p:grpSpPr>
          <a:xfrm>
            <a:off x="3286271" y="3893479"/>
            <a:ext cx="1305026" cy="268758"/>
            <a:chOff x="6963228" y="4303938"/>
            <a:chExt cx="2492828" cy="602134"/>
          </a:xfrm>
        </p:grpSpPr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BFC9190C-74D6-9A45-9100-2258E9354F79}"/>
                </a:ext>
              </a:extLst>
            </p:cNvPr>
            <p:cNvCxnSpPr>
              <a:cxnSpLocks/>
            </p:cNvCxnSpPr>
            <p:nvPr/>
          </p:nvCxnSpPr>
          <p:spPr>
            <a:xfrm>
              <a:off x="6963228" y="4575290"/>
              <a:ext cx="24928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75CDFDC9-16E9-9447-85E3-BE6B9572D2F8}"/>
                </a:ext>
              </a:extLst>
            </p:cNvPr>
            <p:cNvCxnSpPr>
              <a:cxnSpLocks/>
            </p:cNvCxnSpPr>
            <p:nvPr/>
          </p:nvCxnSpPr>
          <p:spPr>
            <a:xfrm>
              <a:off x="7191828" y="4322301"/>
              <a:ext cx="0" cy="4789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86D4DF4B-4B30-4442-947D-F33FCC69F58F}"/>
                </a:ext>
              </a:extLst>
            </p:cNvPr>
            <p:cNvCxnSpPr>
              <a:cxnSpLocks/>
            </p:cNvCxnSpPr>
            <p:nvPr/>
          </p:nvCxnSpPr>
          <p:spPr>
            <a:xfrm>
              <a:off x="9163184" y="4335804"/>
              <a:ext cx="0" cy="478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BD49CFC8-6F3A-E14B-81ED-E811E34543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3185" y="4303938"/>
              <a:ext cx="292871" cy="2822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D13CC24B-A779-5C49-A345-D83723FF27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63184" y="4597061"/>
              <a:ext cx="292872" cy="3090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9BD4502-109E-FC48-8A97-2CEACA1BAF0F}"/>
              </a:ext>
            </a:extLst>
          </p:cNvPr>
          <p:cNvSpPr txBox="1"/>
          <p:nvPr/>
        </p:nvSpPr>
        <p:spPr>
          <a:xfrm>
            <a:off x="735388" y="1066788"/>
            <a:ext cx="10168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中間テーブルと呼ばれる第三のテーブルを使用して、</a:t>
            </a:r>
            <a:endParaRPr lang="en-US" altLang="ja-JP" dirty="0"/>
          </a:p>
          <a:p>
            <a:r>
              <a:rPr lang="ja-JP" altLang="en-US"/>
              <a:t>多対多のリレーションシップを </a:t>
            </a:r>
            <a:r>
              <a:rPr lang="en-US" altLang="ja-JP" dirty="0"/>
              <a:t>2 </a:t>
            </a:r>
            <a:r>
              <a:rPr lang="ja-JP" altLang="en-US"/>
              <a:t>つの </a:t>
            </a:r>
            <a:r>
              <a:rPr lang="en-US" altLang="ja-JP" dirty="0"/>
              <a:t>1 </a:t>
            </a:r>
            <a:r>
              <a:rPr lang="ja-JP" altLang="en-US"/>
              <a:t>対多のリレーションシップに分割することができます。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80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BACD80D-8589-C948-B056-BAEC8627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35016"/>
              </p:ext>
            </p:extLst>
          </p:nvPr>
        </p:nvGraphicFramePr>
        <p:xfrm>
          <a:off x="3806372" y="2396066"/>
          <a:ext cx="1179286" cy="1794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86">
                  <a:extLst>
                    <a:ext uri="{9D8B030D-6E8A-4147-A177-3AD203B41FA5}">
                      <a16:colId xmlns:a16="http://schemas.microsoft.com/office/drawing/2014/main" val="2192400997"/>
                    </a:ext>
                  </a:extLst>
                </a:gridCol>
              </a:tblGrid>
              <a:tr h="448734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id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42928"/>
                  </a:ext>
                </a:extLst>
              </a:tr>
              <a:tr h="448734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84902"/>
                  </a:ext>
                </a:extLst>
              </a:tr>
              <a:tr h="448734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846724"/>
                  </a:ext>
                </a:extLst>
              </a:tr>
              <a:tr h="448734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89166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3FB0E20-33E2-0448-AAEC-DAA6A4FCE4D0}"/>
              </a:ext>
            </a:extLst>
          </p:cNvPr>
          <p:cNvSpPr txBox="1"/>
          <p:nvPr/>
        </p:nvSpPr>
        <p:spPr>
          <a:xfrm>
            <a:off x="1943323" y="286603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r>
              <a:rPr kumimoji="1" lang="ja-JP" altLang="en-US"/>
              <a:t>さんのカート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9D1607-9D1C-D444-9F23-31786865FFBE}"/>
              </a:ext>
            </a:extLst>
          </p:cNvPr>
          <p:cNvSpPr txBox="1"/>
          <p:nvPr/>
        </p:nvSpPr>
        <p:spPr>
          <a:xfrm>
            <a:off x="1943323" y="3338409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r>
              <a:rPr kumimoji="1" lang="ja-JP" altLang="en-US"/>
              <a:t>さんのカート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3CAF04-8840-B445-A0CE-48738F53915E}"/>
              </a:ext>
            </a:extLst>
          </p:cNvPr>
          <p:cNvSpPr txBox="1"/>
          <p:nvPr/>
        </p:nvSpPr>
        <p:spPr>
          <a:xfrm>
            <a:off x="1935308" y="378901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r>
              <a:rPr kumimoji="1" lang="ja-JP" altLang="en-US"/>
              <a:t>さんのカート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DB53FDA-CEE7-FB49-9E6C-CF34A2A6A835}"/>
              </a:ext>
            </a:extLst>
          </p:cNvPr>
          <p:cNvSpPr txBox="1"/>
          <p:nvPr/>
        </p:nvSpPr>
        <p:spPr>
          <a:xfrm>
            <a:off x="3559157" y="180360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u="sng" dirty="0"/>
              <a:t>c</a:t>
            </a:r>
            <a:r>
              <a:rPr kumimoji="1" lang="en-US" altLang="ja-JP" b="1" u="sng" dirty="0"/>
              <a:t>arts</a:t>
            </a:r>
            <a:r>
              <a:rPr kumimoji="1" lang="ja-JP" altLang="en-US" b="1" u="sng"/>
              <a:t>テーブル</a:t>
            </a: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58C70E70-E81B-BB47-9E22-286DD0FA59B1}"/>
              </a:ext>
            </a:extLst>
          </p:cNvPr>
          <p:cNvSpPr/>
          <p:nvPr/>
        </p:nvSpPr>
        <p:spPr>
          <a:xfrm>
            <a:off x="3582992" y="2909579"/>
            <a:ext cx="228600" cy="28224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18F91157-7975-3847-8F1E-20016462EF56}"/>
              </a:ext>
            </a:extLst>
          </p:cNvPr>
          <p:cNvSpPr/>
          <p:nvPr/>
        </p:nvSpPr>
        <p:spPr>
          <a:xfrm>
            <a:off x="3582992" y="3345324"/>
            <a:ext cx="228600" cy="28224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EDFA2E5A-8756-ED48-BA25-9110D4927802}"/>
              </a:ext>
            </a:extLst>
          </p:cNvPr>
          <p:cNvSpPr/>
          <p:nvPr/>
        </p:nvSpPr>
        <p:spPr>
          <a:xfrm>
            <a:off x="3582992" y="3781540"/>
            <a:ext cx="228600" cy="28224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6" name="表 16">
            <a:extLst>
              <a:ext uri="{FF2B5EF4-FFF2-40B4-BE49-F238E27FC236}">
                <a16:creationId xmlns:a16="http://schemas.microsoft.com/office/drawing/2014/main" id="{293133EB-D9B5-8D4C-9B68-4805311E7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038954"/>
              </p:ext>
            </p:extLst>
          </p:nvPr>
        </p:nvGraphicFramePr>
        <p:xfrm>
          <a:off x="5473956" y="2264004"/>
          <a:ext cx="3906340" cy="205905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254">
                  <a:extLst>
                    <a:ext uri="{9D8B030D-6E8A-4147-A177-3AD203B41FA5}">
                      <a16:colId xmlns:a16="http://schemas.microsoft.com/office/drawing/2014/main" val="804476640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1731176783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1257697996"/>
                    </a:ext>
                  </a:extLst>
                </a:gridCol>
              </a:tblGrid>
              <a:tr h="438735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cart_id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product_id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quantitiy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34194"/>
                  </a:ext>
                </a:extLst>
              </a:tr>
              <a:tr h="4050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971211"/>
                  </a:ext>
                </a:extLst>
              </a:tr>
              <a:tr h="4050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474065"/>
                  </a:ext>
                </a:extLst>
              </a:tr>
              <a:tr h="4050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74007"/>
                  </a:ext>
                </a:extLst>
              </a:tr>
              <a:tr h="4050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419645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27BF4E1-6CD4-254D-8B7C-E8488CA86FB2}"/>
              </a:ext>
            </a:extLst>
          </p:cNvPr>
          <p:cNvSpPr txBox="1"/>
          <p:nvPr/>
        </p:nvSpPr>
        <p:spPr>
          <a:xfrm>
            <a:off x="6280017" y="1801434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u="sng" dirty="0" err="1"/>
              <a:t>l</a:t>
            </a:r>
            <a:r>
              <a:rPr kumimoji="1" lang="en-US" altLang="ja-JP" b="1" u="sng" dirty="0" err="1"/>
              <a:t>ine_items</a:t>
            </a:r>
            <a:r>
              <a:rPr kumimoji="1" lang="ja-JP" altLang="en-US" b="1" u="sng"/>
              <a:t>テーブル</a:t>
            </a:r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FC256518-645E-9E42-BF25-7197158CB0B9}"/>
              </a:ext>
            </a:extLst>
          </p:cNvPr>
          <p:cNvSpPr/>
          <p:nvPr/>
        </p:nvSpPr>
        <p:spPr>
          <a:xfrm rot="20984003">
            <a:off x="5013855" y="2813302"/>
            <a:ext cx="443259" cy="2288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>
            <a:extLst>
              <a:ext uri="{FF2B5EF4-FFF2-40B4-BE49-F238E27FC236}">
                <a16:creationId xmlns:a16="http://schemas.microsoft.com/office/drawing/2014/main" id="{D3A52D0A-090F-6149-BC42-8E8CBD4F0B5E}"/>
              </a:ext>
            </a:extLst>
          </p:cNvPr>
          <p:cNvSpPr/>
          <p:nvPr/>
        </p:nvSpPr>
        <p:spPr>
          <a:xfrm rot="20404708">
            <a:off x="5013854" y="3230914"/>
            <a:ext cx="443259" cy="2288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>
            <a:extLst>
              <a:ext uri="{FF2B5EF4-FFF2-40B4-BE49-F238E27FC236}">
                <a16:creationId xmlns:a16="http://schemas.microsoft.com/office/drawing/2014/main" id="{9F6A2692-38EC-564B-97A2-7717D61CE72C}"/>
              </a:ext>
            </a:extLst>
          </p:cNvPr>
          <p:cNvSpPr/>
          <p:nvPr/>
        </p:nvSpPr>
        <p:spPr>
          <a:xfrm rot="1063138">
            <a:off x="5029723" y="3568858"/>
            <a:ext cx="443259" cy="2288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>
            <a:extLst>
              <a:ext uri="{FF2B5EF4-FFF2-40B4-BE49-F238E27FC236}">
                <a16:creationId xmlns:a16="http://schemas.microsoft.com/office/drawing/2014/main" id="{707BD54B-743A-1548-962F-93E9F408AA9A}"/>
              </a:ext>
            </a:extLst>
          </p:cNvPr>
          <p:cNvSpPr/>
          <p:nvPr/>
        </p:nvSpPr>
        <p:spPr>
          <a:xfrm rot="1063138">
            <a:off x="5008178" y="3941179"/>
            <a:ext cx="443259" cy="2288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86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3337</TotalTime>
  <Words>186</Words>
  <Application>Microsoft Macintosh PowerPoint</Application>
  <PresentationFormat>ワイド画面</PresentationFormat>
  <Paragraphs>75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井上 光</dc:creator>
  <cp:lastModifiedBy>井上 光</cp:lastModifiedBy>
  <cp:revision>10</cp:revision>
  <dcterms:created xsi:type="dcterms:W3CDTF">2021-01-05T08:53:47Z</dcterms:created>
  <dcterms:modified xsi:type="dcterms:W3CDTF">2021-01-25T09:49:46Z</dcterms:modified>
</cp:coreProperties>
</file>