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0" r:id="rId5"/>
    <p:sldId id="281" r:id="rId6"/>
    <p:sldId id="277" r:id="rId7"/>
    <p:sldId id="272" r:id="rId8"/>
    <p:sldId id="282" r:id="rId9"/>
    <p:sldId id="275" r:id="rId10"/>
    <p:sldId id="283" r:id="rId11"/>
    <p:sldId id="278" r:id="rId12"/>
    <p:sldId id="286" r:id="rId13"/>
  </p:sldIdLst>
  <p:sldSz cx="9001125" cy="5039995"/>
  <p:notesSz cx="6858000" cy="9144000"/>
  <p:custDataLst>
    <p:tags r:id="rId17"/>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9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4" autoAdjust="0"/>
  </p:normalViewPr>
  <p:slideViewPr>
    <p:cSldViewPr>
      <p:cViewPr>
        <p:scale>
          <a:sx n="75" d="100"/>
          <a:sy n="75" d="100"/>
        </p:scale>
        <p:origin x="-198" y="-1500"/>
      </p:cViewPr>
      <p:guideLst>
        <p:guide orient="horz" pos="1584"/>
        <p:guide pos="27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6.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AF704-B559-43C6-8C29-EB530F61E0F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98F02-6816-45C3-AEBD-CE1F64FF715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498F02-6816-45C3-AEBD-CE1F64FF715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endParaRPr lang="zh-CN" altLang="en-US"/>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fld>
            <a:endParaRPr lang="zh-CN" altLang="en-US"/>
          </a:p>
        </p:txBody>
      </p:sp>
      <p:sp>
        <p:nvSpPr>
          <p:cNvPr id="7" name="矩形 6"/>
          <p:cNvSpPr/>
          <p:nvPr userDrawn="1"/>
        </p:nvSpPr>
        <p:spPr>
          <a:xfrm>
            <a:off x="5796706" y="2952204"/>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endParaRPr lang="en-US" altLang="zh-CN" sz="100" dirty="0">
              <a:solidFill>
                <a:schemeClr val="bg1"/>
              </a:solidFill>
            </a:endParaRP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endParaRPr lang="en-US" altLang="zh-CN" sz="100" dirty="0">
              <a:solidFill>
                <a:schemeClr val="bg1"/>
              </a:solidFill>
            </a:endParaRP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endParaRPr lang="en-US" altLang="zh-CN" sz="100" dirty="0">
              <a:solidFill>
                <a:schemeClr val="bg1"/>
              </a:solidFill>
            </a:endParaRP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900085" y="2448148"/>
            <a:ext cx="5582920" cy="62103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600" dirty="0">
                <a:solidFill>
                  <a:schemeClr val="tx1"/>
                </a:solidFill>
              </a:rPr>
              <a:t>数智考核一期间</a:t>
            </a:r>
            <a:r>
              <a:rPr lang="zh-CN" altLang="en-US" sz="3600" dirty="0">
                <a:solidFill>
                  <a:schemeClr val="tx1"/>
                </a:solidFill>
              </a:rPr>
              <a:t>学习成果</a:t>
            </a:r>
            <a:endParaRPr lang="zh-CN" altLang="en-US" sz="3600" dirty="0">
              <a:solidFill>
                <a:schemeClr val="tx1"/>
              </a:solidFill>
            </a:endParaRPr>
          </a:p>
        </p:txBody>
      </p:sp>
      <p:sp>
        <p:nvSpPr>
          <p:cNvPr id="3" name="TextBox 603"/>
          <p:cNvSpPr txBox="1"/>
          <p:nvPr/>
        </p:nvSpPr>
        <p:spPr bwMode="auto">
          <a:xfrm>
            <a:off x="5435967" y="3167975"/>
            <a:ext cx="1800200" cy="251460"/>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200" dirty="0" smtClean="0">
                <a:solidFill>
                  <a:schemeClr val="tx1"/>
                </a:solidFill>
              </a:rPr>
              <a:t>周忠曦</a:t>
            </a: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603"/>
          <p:cNvSpPr txBox="1"/>
          <p:nvPr/>
        </p:nvSpPr>
        <p:spPr bwMode="auto">
          <a:xfrm>
            <a:off x="2195807" y="1943958"/>
            <a:ext cx="3279775" cy="11747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3600" dirty="0">
                <a:solidFill>
                  <a:schemeClr val="tx1"/>
                </a:solidFill>
              </a:rPr>
              <a:t>感谢您的收看 </a:t>
            </a:r>
            <a:endParaRPr lang="zh-CN" altLang="en-US" sz="3600" dirty="0">
              <a:solidFill>
                <a:schemeClr val="tx1"/>
              </a:solidFill>
            </a:endParaRPr>
          </a:p>
          <a:p>
            <a:r>
              <a:rPr lang="zh-CN" altLang="en-US" sz="3600" dirty="0">
                <a:solidFill>
                  <a:schemeClr val="tx1"/>
                </a:solidFill>
              </a:rPr>
              <a:t>请批评指导</a:t>
            </a:r>
            <a:endParaRPr lang="zh-CN" altLang="en-US" sz="3600" dirty="0">
              <a:solidFill>
                <a:schemeClr val="tx1"/>
              </a:solidFill>
            </a:endParaRPr>
          </a:p>
        </p:txBody>
      </p:sp>
      <p:sp>
        <p:nvSpPr>
          <p:cNvPr id="3" name="TextBox 603"/>
          <p:cNvSpPr txBox="1"/>
          <p:nvPr/>
        </p:nvSpPr>
        <p:spPr bwMode="auto">
          <a:xfrm>
            <a:off x="5580112" y="3167975"/>
            <a:ext cx="1800200" cy="251460"/>
          </a:xfrm>
          <a:prstGeom prst="rect">
            <a:avLst/>
          </a:prstGeom>
          <a:noFill/>
        </p:spPr>
        <p:txBody>
          <a:bodyPr wrap="squar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1200" dirty="0">
                <a:solidFill>
                  <a:schemeClr val="tx1"/>
                </a:solidFill>
              </a:rPr>
              <a:t>演讲人</a:t>
            </a:r>
            <a:r>
              <a:rPr lang="zh-CN" altLang="en-US" sz="1200" dirty="0" smtClean="0">
                <a:solidFill>
                  <a:schemeClr val="tx1"/>
                </a:solidFill>
              </a:rPr>
              <a:t>：</a:t>
            </a:r>
            <a:r>
              <a:rPr lang="zh-CN" altLang="en-US" sz="1200" dirty="0" smtClean="0">
                <a:solidFill>
                  <a:schemeClr val="tx1"/>
                </a:solidFill>
              </a:rPr>
              <a:t>周忠曦</a:t>
            </a:r>
            <a:endParaRPr lang="zh-CN" altLang="en-US" sz="12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049"/>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35857" y="431924"/>
            <a:ext cx="72008" cy="648072"/>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603"/>
          <p:cNvSpPr txBox="1"/>
          <p:nvPr/>
        </p:nvSpPr>
        <p:spPr bwMode="auto">
          <a:xfrm>
            <a:off x="516669" y="416881"/>
            <a:ext cx="1110724" cy="868269"/>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3200" spc="600" dirty="0">
                <a:solidFill>
                  <a:schemeClr val="tx1"/>
                </a:solidFill>
              </a:rPr>
              <a:t>目录</a:t>
            </a:r>
            <a:endParaRPr lang="en-US" altLang="zh-CN" sz="3200" spc="600" dirty="0">
              <a:solidFill>
                <a:schemeClr val="tx1"/>
              </a:solidFill>
            </a:endParaRPr>
          </a:p>
          <a:p>
            <a:pPr algn="l"/>
            <a:r>
              <a:rPr lang="en-US" altLang="zh-CN" sz="2000" spc="0" dirty="0">
                <a:solidFill>
                  <a:schemeClr val="tx1"/>
                </a:solidFill>
              </a:rPr>
              <a:t>Catalog</a:t>
            </a:r>
            <a:endParaRPr lang="zh-CN" altLang="en-US" sz="2000" spc="0" dirty="0">
              <a:solidFill>
                <a:schemeClr val="tx1"/>
              </a:solidFill>
            </a:endParaRPr>
          </a:p>
        </p:txBody>
      </p:sp>
      <p:sp>
        <p:nvSpPr>
          <p:cNvPr id="7" name="矩形 6"/>
          <p:cNvSpPr/>
          <p:nvPr/>
        </p:nvSpPr>
        <p:spPr>
          <a:xfrm>
            <a:off x="468114" y="2448148"/>
            <a:ext cx="343393"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772370" y="1701435"/>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772370" y="2637539"/>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370" y="3429627"/>
            <a:ext cx="386673" cy="386673"/>
          </a:xfrm>
          <a:prstGeom prst="ellipse">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3708455" y="1722262"/>
            <a:ext cx="120142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1"/>
                </a:solidFill>
              </a:rPr>
              <a:t>学习</a:t>
            </a:r>
            <a:r>
              <a:rPr lang="zh-CN" altLang="en-US" sz="1800" dirty="0">
                <a:solidFill>
                  <a:schemeClr val="tx1"/>
                </a:solidFill>
              </a:rPr>
              <a:t>过程</a:t>
            </a:r>
            <a:endParaRPr lang="zh-CN" altLang="en-US" sz="1800" dirty="0">
              <a:solidFill>
                <a:schemeClr val="tx1"/>
              </a:solidFill>
            </a:endParaRPr>
          </a:p>
        </p:txBody>
      </p:sp>
      <p:sp>
        <p:nvSpPr>
          <p:cNvPr id="13" name="TextBox 603"/>
          <p:cNvSpPr txBox="1"/>
          <p:nvPr/>
        </p:nvSpPr>
        <p:spPr bwMode="auto">
          <a:xfrm>
            <a:off x="3636065" y="2637719"/>
            <a:ext cx="173482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1"/>
                </a:solidFill>
              </a:rPr>
              <a:t>线性回归</a:t>
            </a:r>
            <a:r>
              <a:rPr lang="zh-CN" altLang="en-US" sz="1800" dirty="0">
                <a:solidFill>
                  <a:schemeClr val="tx1"/>
                </a:solidFill>
              </a:rPr>
              <a:t>实战</a:t>
            </a:r>
            <a:endParaRPr lang="zh-CN" altLang="en-US" sz="1800" dirty="0">
              <a:solidFill>
                <a:schemeClr val="tx1"/>
              </a:solidFill>
            </a:endParaRPr>
          </a:p>
        </p:txBody>
      </p:sp>
      <p:sp>
        <p:nvSpPr>
          <p:cNvPr id="14" name="TextBox 603"/>
          <p:cNvSpPr txBox="1"/>
          <p:nvPr/>
        </p:nvSpPr>
        <p:spPr bwMode="auto">
          <a:xfrm>
            <a:off x="3636065" y="3429807"/>
            <a:ext cx="2001520" cy="34417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1"/>
                </a:solidFill>
              </a:rPr>
              <a:t>数据预处理</a:t>
            </a:r>
            <a:r>
              <a:rPr lang="zh-CN" altLang="en-US" sz="1800" dirty="0">
                <a:solidFill>
                  <a:schemeClr val="tx1"/>
                </a:solidFill>
              </a:rPr>
              <a:t>方法</a:t>
            </a:r>
            <a:endParaRPr lang="zh-CN" altLang="en-US" sz="1800" dirty="0">
              <a:solidFill>
                <a:schemeClr val="tx1"/>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1+#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1+#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1+#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animBg="1"/>
      <p:bldP spid="10" grpId="0" animBg="1"/>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907346"/>
            <a:ext cx="3609340" cy="1052195"/>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dirty="0">
                <a:solidFill>
                  <a:schemeClr val="tx1"/>
                </a:solidFill>
              </a:rPr>
              <a:t>01.</a:t>
            </a:r>
            <a:r>
              <a:rPr lang="zh-CN" altLang="en-US" sz="3600" dirty="0">
                <a:solidFill>
                  <a:schemeClr val="tx1"/>
                </a:solidFill>
              </a:rPr>
              <a:t>学习过程</a:t>
            </a:r>
            <a:endParaRPr lang="en-US" altLang="zh-CN" sz="3600" dirty="0">
              <a:solidFill>
                <a:schemeClr val="tx1"/>
              </a:solidFill>
            </a:endParaRPr>
          </a:p>
          <a:p>
            <a:pPr algn="l"/>
            <a:r>
              <a:rPr lang="en-US" altLang="zh-CN" sz="2800" dirty="0">
                <a:solidFill>
                  <a:schemeClr val="tx1">
                    <a:lumMod val="75000"/>
                    <a:lumOff val="25000"/>
                  </a:schemeClr>
                </a:solidFill>
              </a:rPr>
              <a:t>Learning Process</a:t>
            </a:r>
            <a:endParaRPr lang="en-US" altLang="zh-CN" sz="2800" dirty="0">
              <a:solidFill>
                <a:schemeClr val="tx1">
                  <a:lumMod val="75000"/>
                  <a:lumOff val="2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p:cNvSpPr/>
          <p:nvPr/>
        </p:nvSpPr>
        <p:spPr bwMode="auto">
          <a:xfrm>
            <a:off x="661020" y="1204237"/>
            <a:ext cx="3361358" cy="2041259"/>
          </a:xfrm>
          <a:custGeom>
            <a:avLst/>
            <a:gdLst>
              <a:gd name="T0" fmla="*/ 1377 w 1377"/>
              <a:gd name="T1" fmla="*/ 181 h 840"/>
              <a:gd name="T2" fmla="*/ 1034 w 1377"/>
              <a:gd name="T3" fmla="*/ 90 h 840"/>
              <a:gd name="T4" fmla="*/ 691 w 1377"/>
              <a:gd name="T5" fmla="*/ 0 h 840"/>
              <a:gd name="T6" fmla="*/ 343 w 1377"/>
              <a:gd name="T7" fmla="*/ 90 h 840"/>
              <a:gd name="T8" fmla="*/ 0 w 1377"/>
              <a:gd name="T9" fmla="*/ 181 h 840"/>
              <a:gd name="T10" fmla="*/ 0 w 1377"/>
              <a:gd name="T11" fmla="*/ 181 h 840"/>
              <a:gd name="T12" fmla="*/ 0 w 1377"/>
              <a:gd name="T13" fmla="*/ 840 h 840"/>
              <a:gd name="T14" fmla="*/ 1377 w 1377"/>
              <a:gd name="T15" fmla="*/ 840 h 840"/>
              <a:gd name="T16" fmla="*/ 1377 w 1377"/>
              <a:gd name="T17" fmla="*/ 181 h 840"/>
              <a:gd name="T18" fmla="*/ 1377 w 1377"/>
              <a:gd name="T19" fmla="*/ 181 h 8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840">
                <a:moveTo>
                  <a:pt x="1377" y="181"/>
                </a:moveTo>
                <a:lnTo>
                  <a:pt x="1034" y="90"/>
                </a:lnTo>
                <a:lnTo>
                  <a:pt x="691" y="0"/>
                </a:lnTo>
                <a:lnTo>
                  <a:pt x="343" y="90"/>
                </a:lnTo>
                <a:lnTo>
                  <a:pt x="0" y="181"/>
                </a:lnTo>
                <a:lnTo>
                  <a:pt x="0" y="840"/>
                </a:lnTo>
                <a:lnTo>
                  <a:pt x="1377" y="840"/>
                </a:lnTo>
                <a:lnTo>
                  <a:pt x="1377" y="181"/>
                </a:lnTo>
                <a:close/>
              </a:path>
            </a:pathLst>
          </a:custGeom>
          <a:solidFill>
            <a:srgbClr val="2259AA"/>
          </a:solidFill>
          <a:ln>
            <a:noFill/>
          </a:ln>
        </p:spPr>
        <p:txBody>
          <a:bodyPr lIns="67391" tIns="33696" rIns="67391" bIns="33696"/>
          <a:lstStyle/>
          <a:p>
            <a:endParaRPr lang="zh-CN" altLang="en-US" sz="3500"/>
          </a:p>
        </p:txBody>
      </p:sp>
      <p:sp>
        <p:nvSpPr>
          <p:cNvPr id="3" name="Freeform 7"/>
          <p:cNvSpPr/>
          <p:nvPr/>
        </p:nvSpPr>
        <p:spPr bwMode="auto">
          <a:xfrm>
            <a:off x="661020" y="3507944"/>
            <a:ext cx="3361358" cy="1261207"/>
          </a:xfrm>
          <a:custGeom>
            <a:avLst/>
            <a:gdLst>
              <a:gd name="T0" fmla="*/ 0 w 1377"/>
              <a:gd name="T1" fmla="*/ 0 h 519"/>
              <a:gd name="T2" fmla="*/ 0 w 1377"/>
              <a:gd name="T3" fmla="*/ 334 h 519"/>
              <a:gd name="T4" fmla="*/ 0 w 1377"/>
              <a:gd name="T5" fmla="*/ 334 h 519"/>
              <a:gd name="T6" fmla="*/ 343 w 1377"/>
              <a:gd name="T7" fmla="*/ 424 h 519"/>
              <a:gd name="T8" fmla="*/ 691 w 1377"/>
              <a:gd name="T9" fmla="*/ 519 h 519"/>
              <a:gd name="T10" fmla="*/ 1034 w 1377"/>
              <a:gd name="T11" fmla="*/ 424 h 519"/>
              <a:gd name="T12" fmla="*/ 1377 w 1377"/>
              <a:gd name="T13" fmla="*/ 334 h 519"/>
              <a:gd name="T14" fmla="*/ 1377 w 1377"/>
              <a:gd name="T15" fmla="*/ 334 h 519"/>
              <a:gd name="T16" fmla="*/ 1377 w 1377"/>
              <a:gd name="T17" fmla="*/ 0 h 519"/>
              <a:gd name="T18" fmla="*/ 0 w 1377"/>
              <a:gd name="T19" fmla="*/ 0 h 5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77" h="519">
                <a:moveTo>
                  <a:pt x="0" y="0"/>
                </a:moveTo>
                <a:lnTo>
                  <a:pt x="0" y="334"/>
                </a:lnTo>
                <a:lnTo>
                  <a:pt x="343" y="424"/>
                </a:lnTo>
                <a:lnTo>
                  <a:pt x="691" y="519"/>
                </a:lnTo>
                <a:lnTo>
                  <a:pt x="1034" y="424"/>
                </a:lnTo>
                <a:lnTo>
                  <a:pt x="1377" y="334"/>
                </a:lnTo>
                <a:lnTo>
                  <a:pt x="1377" y="0"/>
                </a:lnTo>
                <a:lnTo>
                  <a:pt x="0" y="0"/>
                </a:lnTo>
                <a:close/>
              </a:path>
            </a:pathLst>
          </a:custGeom>
          <a:solidFill>
            <a:srgbClr val="2259AA"/>
          </a:solidFill>
          <a:ln>
            <a:noFill/>
          </a:ln>
        </p:spPr>
        <p:txBody>
          <a:bodyPr lIns="67391" tIns="33696" rIns="67391" bIns="33696"/>
          <a:lstStyle/>
          <a:p>
            <a:endParaRPr lang="zh-CN" altLang="en-US" sz="3500"/>
          </a:p>
        </p:txBody>
      </p:sp>
      <p:sp>
        <p:nvSpPr>
          <p:cNvPr id="4" name="TextBox 269"/>
          <p:cNvSpPr txBox="1"/>
          <p:nvPr/>
        </p:nvSpPr>
        <p:spPr>
          <a:xfrm>
            <a:off x="1573670" y="1872810"/>
            <a:ext cx="1536065" cy="88265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5300" dirty="0">
                <a:solidFill>
                  <a:schemeClr val="bg1"/>
                </a:solidFill>
              </a:rPr>
              <a:t>70</a:t>
            </a:r>
            <a:r>
              <a:rPr lang="en-US" altLang="zh-CN" sz="4400" dirty="0">
                <a:solidFill>
                  <a:schemeClr val="bg1"/>
                </a:solidFill>
              </a:rPr>
              <a:t>%</a:t>
            </a:r>
            <a:endParaRPr lang="zh-CN" altLang="en-US" sz="5300" dirty="0">
              <a:solidFill>
                <a:schemeClr val="bg1"/>
              </a:solidFill>
            </a:endParaRPr>
          </a:p>
        </p:txBody>
      </p:sp>
      <p:sp>
        <p:nvSpPr>
          <p:cNvPr id="5" name="TextBox 270"/>
          <p:cNvSpPr txBox="1"/>
          <p:nvPr/>
        </p:nvSpPr>
        <p:spPr>
          <a:xfrm>
            <a:off x="1640980" y="3564138"/>
            <a:ext cx="1401445" cy="74422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700" spc="30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defRPr>
            </a:lvl1pPr>
          </a:lstStyle>
          <a:p>
            <a:r>
              <a:rPr lang="en-US" altLang="zh-CN" sz="4400" dirty="0">
                <a:solidFill>
                  <a:schemeClr val="bg1"/>
                </a:solidFill>
              </a:rPr>
              <a:t>30%</a:t>
            </a:r>
            <a:endParaRPr lang="zh-CN" altLang="en-US" sz="5300" dirty="0">
              <a:solidFill>
                <a:schemeClr val="bg1"/>
              </a:solidFill>
            </a:endParaRPr>
          </a:p>
        </p:txBody>
      </p:sp>
      <p:sp>
        <p:nvSpPr>
          <p:cNvPr id="6" name="Content Placeholder 2"/>
          <p:cNvSpPr txBox="1"/>
          <p:nvPr/>
        </p:nvSpPr>
        <p:spPr>
          <a:xfrm>
            <a:off x="4674535" y="1420810"/>
            <a:ext cx="3862470" cy="598277"/>
          </a:xfrm>
          <a:prstGeom prst="rect">
            <a:avLst/>
          </a:prstGeom>
        </p:spPr>
        <p:txBody>
          <a:bodyPr vert="horz" lIns="67391" tIns="33696" rIns="67391" bIns="33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600" dirty="0">
                <a:solidFill>
                  <a:srgbClr val="113A59"/>
                </a:solidFill>
              </a:rPr>
              <a:t>70%</a:t>
            </a:r>
            <a:r>
              <a:rPr lang="zh-CN" altLang="en-US" sz="1600" dirty="0">
                <a:solidFill>
                  <a:srgbClr val="113A59"/>
                </a:solidFill>
              </a:rPr>
              <a:t>时间学习，一般在晚上，晚上没有课程，有大段时间可用，可以专注学习。前期先是学了一些三剑客的基本使用，后来就开始学线性代数中关于矩阵的部分和机器学习中的线性回归模型，最后用了一点时间去学</a:t>
            </a:r>
            <a:r>
              <a:rPr lang="zh-CN" altLang="en-US" sz="1600" dirty="0">
                <a:solidFill>
                  <a:srgbClr val="113A59"/>
                </a:solidFill>
              </a:rPr>
              <a:t>数据预处理</a:t>
            </a:r>
            <a:endParaRPr lang="zh-CN" altLang="en-US" sz="1600" dirty="0">
              <a:solidFill>
                <a:srgbClr val="113A59"/>
              </a:solidFill>
            </a:endParaRPr>
          </a:p>
        </p:txBody>
      </p:sp>
      <p:sp>
        <p:nvSpPr>
          <p:cNvPr id="8" name="Content Placeholder 2"/>
          <p:cNvSpPr txBox="1"/>
          <p:nvPr/>
        </p:nvSpPr>
        <p:spPr>
          <a:xfrm>
            <a:off x="4716445" y="3312307"/>
            <a:ext cx="3862470" cy="598277"/>
          </a:xfrm>
          <a:prstGeom prst="rect">
            <a:avLst/>
          </a:prstGeom>
        </p:spPr>
        <p:txBody>
          <a:bodyPr vert="horz" lIns="67391" tIns="33696" rIns="67391" bIns="33696"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600" dirty="0">
                <a:solidFill>
                  <a:srgbClr val="113A59"/>
                </a:solidFill>
              </a:rPr>
              <a:t>30%</a:t>
            </a:r>
            <a:r>
              <a:rPr lang="zh-CN" altLang="en-US" sz="1600" dirty="0">
                <a:solidFill>
                  <a:srgbClr val="113A59"/>
                </a:solidFill>
              </a:rPr>
              <a:t>时间自己动手复现，一般在白天没课的时候，此时段自由时间较少，不利于沉浸学习。所以就复现一些线性回归的公式推导和尝试数据预处理方法的实现，相当于回顾</a:t>
            </a:r>
            <a:r>
              <a:rPr lang="zh-CN" altLang="en-US" sz="1600" dirty="0">
                <a:solidFill>
                  <a:srgbClr val="113A59"/>
                </a:solidFill>
              </a:rPr>
              <a:t>复习</a:t>
            </a:r>
            <a:endParaRPr lang="zh-CN" altLang="en-US" sz="1600" dirty="0">
              <a:solidFill>
                <a:srgbClr val="113A59"/>
              </a:solidFill>
            </a:endParaRPr>
          </a:p>
        </p:txBody>
      </p:sp>
      <p:sp>
        <p:nvSpPr>
          <p:cNvPr id="10" name="矩形 9"/>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603"/>
          <p:cNvSpPr txBox="1"/>
          <p:nvPr/>
        </p:nvSpPr>
        <p:spPr bwMode="auto">
          <a:xfrm>
            <a:off x="368720" y="287908"/>
            <a:ext cx="2178050" cy="713105"/>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400" dirty="0">
                <a:solidFill>
                  <a:schemeClr val="tx1"/>
                </a:solidFill>
                <a:sym typeface="+mn-ea"/>
              </a:rPr>
              <a:t>学习过程</a:t>
            </a:r>
            <a:endParaRPr lang="en-US" altLang="zh-CN" sz="1400" dirty="0">
              <a:solidFill>
                <a:schemeClr val="tx1"/>
              </a:solidFill>
            </a:endParaRPr>
          </a:p>
          <a:p>
            <a:pPr algn="l"/>
            <a:r>
              <a:rPr lang="en-US" altLang="zh-CN" sz="1400" dirty="0">
                <a:solidFill>
                  <a:schemeClr val="tx1">
                    <a:lumMod val="75000"/>
                    <a:lumOff val="25000"/>
                  </a:schemeClr>
                </a:solidFill>
                <a:sym typeface="+mn-ea"/>
              </a:rPr>
              <a:t>Learning Process</a:t>
            </a:r>
            <a:endParaRPr lang="en-US" altLang="zh-CN" sz="1400" dirty="0">
              <a:solidFill>
                <a:schemeClr val="tx1">
                  <a:lumMod val="75000"/>
                  <a:lumOff val="25000"/>
                </a:schemeClr>
              </a:solidFill>
            </a:endParaRPr>
          </a:p>
          <a:p>
            <a:pPr algn="l"/>
            <a:endParaRPr lang="en-US" altLang="zh-CN" sz="14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7"/>
          <p:cNvSpPr>
            <a:spLocks noChangeArrowheads="1"/>
          </p:cNvSpPr>
          <p:nvPr/>
        </p:nvSpPr>
        <p:spPr bwMode="auto">
          <a:xfrm>
            <a:off x="646956" y="1491093"/>
            <a:ext cx="3389486" cy="1085067"/>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a:buFont typeface="Arial" panose="020B0604020202020204" pitchFamily="34" charset="0"/>
              <a:buNone/>
            </a:pPr>
            <a:endParaRPr lang="zh-CN" altLang="en-US">
              <a:solidFill>
                <a:srgbClr val="FFFFFF"/>
              </a:solidFill>
            </a:endParaRPr>
          </a:p>
        </p:txBody>
      </p:sp>
      <p:sp>
        <p:nvSpPr>
          <p:cNvPr id="5" name="圆角矩形 9"/>
          <p:cNvSpPr>
            <a:spLocks noChangeArrowheads="1"/>
          </p:cNvSpPr>
          <p:nvPr/>
        </p:nvSpPr>
        <p:spPr bwMode="auto">
          <a:xfrm>
            <a:off x="646956" y="3115194"/>
            <a:ext cx="3389486" cy="1085067"/>
          </a:xfrm>
          <a:prstGeom prst="roundRect">
            <a:avLst>
              <a:gd name="adj" fmla="val 9083"/>
            </a:avLst>
          </a:prstGeom>
          <a:noFill/>
          <a:ln w="12700">
            <a:solidFill>
              <a:srgbClr val="ADBACA"/>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a:buFont typeface="Arial" panose="020B0604020202020204" pitchFamily="34" charset="0"/>
              <a:buNone/>
            </a:pPr>
            <a:endParaRPr lang="zh-CN" altLang="en-US">
              <a:solidFill>
                <a:srgbClr val="FFFFFF"/>
              </a:solidFill>
            </a:endParaRPr>
          </a:p>
        </p:txBody>
      </p:sp>
      <p:sp>
        <p:nvSpPr>
          <p:cNvPr id="11" name="矩形 10"/>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368720" y="287908"/>
            <a:ext cx="1905635" cy="48260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600" dirty="0">
                <a:solidFill>
                  <a:schemeClr val="tx1"/>
                </a:solidFill>
              </a:rPr>
              <a:t>学习内容</a:t>
            </a:r>
            <a:endParaRPr lang="zh-CN" altLang="en-US" sz="1600" dirty="0">
              <a:solidFill>
                <a:schemeClr val="tx1"/>
              </a:solidFill>
            </a:endParaRPr>
          </a:p>
          <a:p>
            <a:pPr algn="l"/>
            <a:r>
              <a:rPr lang="en-US" altLang="zh-CN" sz="1100" dirty="0">
                <a:solidFill>
                  <a:schemeClr val="tx1">
                    <a:lumMod val="75000"/>
                    <a:lumOff val="25000"/>
                  </a:schemeClr>
                </a:solidFill>
              </a:rPr>
              <a:t>Learning Content</a:t>
            </a:r>
            <a:endParaRPr lang="en-US" altLang="zh-CN" sz="1100" dirty="0">
              <a:solidFill>
                <a:schemeClr val="tx1">
                  <a:lumMod val="75000"/>
                  <a:lumOff val="25000"/>
                </a:schemeClr>
              </a:solidFill>
            </a:endParaRPr>
          </a:p>
        </p:txBody>
      </p:sp>
      <p:sp>
        <p:nvSpPr>
          <p:cNvPr id="13" name="文本框 12"/>
          <p:cNvSpPr txBox="1"/>
          <p:nvPr/>
        </p:nvSpPr>
        <p:spPr>
          <a:xfrm>
            <a:off x="646430" y="1498600"/>
            <a:ext cx="3390265" cy="922020"/>
          </a:xfrm>
          <a:prstGeom prst="rect">
            <a:avLst/>
          </a:prstGeom>
          <a:noFill/>
        </p:spPr>
        <p:txBody>
          <a:bodyPr wrap="square" rtlCol="0">
            <a:spAutoFit/>
          </a:bodyPr>
          <a:p>
            <a:pPr algn="ctr">
              <a:lnSpc>
                <a:spcPct val="150000"/>
              </a:lnSpc>
            </a:pPr>
            <a:r>
              <a:rPr lang="zh-CN" altLang="en-US" sz="3600"/>
              <a:t>线性回归模型</a:t>
            </a:r>
            <a:endParaRPr lang="zh-CN" altLang="en-US" sz="3600"/>
          </a:p>
        </p:txBody>
      </p:sp>
      <p:sp>
        <p:nvSpPr>
          <p:cNvPr id="14" name="文本框 13"/>
          <p:cNvSpPr txBox="1"/>
          <p:nvPr/>
        </p:nvSpPr>
        <p:spPr>
          <a:xfrm>
            <a:off x="647065" y="3095625"/>
            <a:ext cx="3390265" cy="922020"/>
          </a:xfrm>
          <a:prstGeom prst="rect">
            <a:avLst/>
          </a:prstGeom>
          <a:noFill/>
        </p:spPr>
        <p:txBody>
          <a:bodyPr wrap="square" rtlCol="0">
            <a:spAutoFit/>
          </a:bodyPr>
          <a:p>
            <a:pPr algn="ctr">
              <a:lnSpc>
                <a:spcPct val="150000"/>
              </a:lnSpc>
            </a:pPr>
            <a:r>
              <a:rPr lang="zh-CN" altLang="en-US" sz="3600"/>
              <a:t>数据预处理</a:t>
            </a:r>
            <a:endParaRPr lang="zh-CN" altLang="en-US" sz="3600"/>
          </a:p>
        </p:txBody>
      </p:sp>
      <p:pic>
        <p:nvPicPr>
          <p:cNvPr id="100" name="图片 99"/>
          <p:cNvPicPr/>
          <p:nvPr>
            <p:custDataLst>
              <p:tags r:id="rId1"/>
            </p:custDataLst>
          </p:nvPr>
        </p:nvPicPr>
        <p:blipFill>
          <a:blip r:embed="rId2"/>
          <a:stretch>
            <a:fillRect/>
          </a:stretch>
        </p:blipFill>
        <p:spPr>
          <a:xfrm>
            <a:off x="4500245" y="1655445"/>
            <a:ext cx="4236720" cy="20624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2124298" y="1800076"/>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556346" y="1907346"/>
            <a:ext cx="3866515" cy="1052195"/>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dirty="0">
                <a:solidFill>
                  <a:schemeClr val="tx1"/>
                </a:solidFill>
              </a:rPr>
              <a:t>02.</a:t>
            </a:r>
            <a:r>
              <a:rPr lang="zh-CN" altLang="en-US" sz="3600" dirty="0">
                <a:solidFill>
                  <a:schemeClr val="tx1"/>
                </a:solidFill>
              </a:rPr>
              <a:t>线性回归实战</a:t>
            </a:r>
            <a:endParaRPr lang="en-US" altLang="zh-CN" sz="3600" dirty="0">
              <a:solidFill>
                <a:schemeClr val="tx1"/>
              </a:solidFill>
            </a:endParaRPr>
          </a:p>
          <a:p>
            <a:pPr algn="l"/>
            <a:r>
              <a:rPr lang="en-US" altLang="zh-CN" sz="2800" dirty="0">
                <a:solidFill>
                  <a:schemeClr val="tx1">
                    <a:lumMod val="75000"/>
                    <a:lumOff val="25000"/>
                  </a:schemeClr>
                </a:solidFill>
              </a:rPr>
              <a:t>LinearRegression</a:t>
            </a:r>
            <a:endParaRPr lang="en-US" altLang="zh-CN" sz="2800" dirty="0">
              <a:solidFill>
                <a:schemeClr val="tx1">
                  <a:lumMod val="75000"/>
                  <a:lumOff val="2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nual Input 11"/>
          <p:cNvSpPr>
            <a:spLocks noChangeArrowheads="1"/>
          </p:cNvSpPr>
          <p:nvPr/>
        </p:nvSpPr>
        <p:spPr bwMode="auto">
          <a:xfrm>
            <a:off x="815727" y="1781611"/>
            <a:ext cx="1811945" cy="1122403"/>
          </a:xfrm>
          <a:prstGeom prst="flowChartManualInput">
            <a:avLst/>
          </a:prstGeom>
          <a:solidFill>
            <a:srgbClr val="2259AA"/>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Flowchart: Manual Input 15"/>
          <p:cNvSpPr>
            <a:spLocks noChangeArrowheads="1"/>
          </p:cNvSpPr>
          <p:nvPr/>
        </p:nvSpPr>
        <p:spPr bwMode="auto">
          <a:xfrm flipH="1">
            <a:off x="2673382" y="1781611"/>
            <a:ext cx="1810773" cy="1121236"/>
          </a:xfrm>
          <a:prstGeom prst="flowChartManualInput">
            <a:avLst/>
          </a:prstGeom>
          <a:solidFill>
            <a:srgbClr val="2259AA"/>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Flowchart: Manual Input 21"/>
          <p:cNvSpPr>
            <a:spLocks noChangeArrowheads="1"/>
          </p:cNvSpPr>
          <p:nvPr/>
        </p:nvSpPr>
        <p:spPr bwMode="auto">
          <a:xfrm>
            <a:off x="4529864" y="1781611"/>
            <a:ext cx="1810773" cy="1122403"/>
          </a:xfrm>
          <a:prstGeom prst="flowChartManualInput">
            <a:avLst/>
          </a:prstGeom>
          <a:solidFill>
            <a:srgbClr val="2259AA"/>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lowchart: Manual Input 29"/>
          <p:cNvSpPr>
            <a:spLocks noChangeArrowheads="1"/>
          </p:cNvSpPr>
          <p:nvPr/>
        </p:nvSpPr>
        <p:spPr bwMode="auto">
          <a:xfrm flipH="1">
            <a:off x="6386346" y="1781611"/>
            <a:ext cx="1810773" cy="1121236"/>
          </a:xfrm>
          <a:prstGeom prst="flowChartManualInput">
            <a:avLst/>
          </a:prstGeom>
          <a:solidFill>
            <a:srgbClr val="2259AA"/>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13"/>
          <p:cNvSpPr txBox="1">
            <a:spLocks noChangeArrowheads="1"/>
          </p:cNvSpPr>
          <p:nvPr/>
        </p:nvSpPr>
        <p:spPr bwMode="auto">
          <a:xfrm>
            <a:off x="1116937" y="3168180"/>
            <a:ext cx="1236482"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通过历史数据，摸清变量之间的“套路”，建立一个有效的模型，来预测未来的变量结果。</a:t>
            </a:r>
            <a:endPar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TextBox 13"/>
          <p:cNvSpPr txBox="1">
            <a:spLocks noChangeArrowheads="1"/>
          </p:cNvSpPr>
          <p:nvPr/>
        </p:nvSpPr>
        <p:spPr bwMode="auto">
          <a:xfrm>
            <a:off x="2974591" y="3168180"/>
            <a:ext cx="123531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常用的损失函数有三种：均方误差（MSE）、均方根误差（RMSE）、平均绝对误差（MAE）</a:t>
            </a:r>
            <a:endPar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TextBox 13"/>
          <p:cNvSpPr txBox="1">
            <a:spLocks noChangeArrowheads="1"/>
          </p:cNvSpPr>
          <p:nvPr/>
        </p:nvSpPr>
        <p:spPr bwMode="auto">
          <a:xfrm>
            <a:off x="4831073" y="3168180"/>
            <a:ext cx="1235311"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最小化L(k, b)（</a:t>
            </a: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损失函数）。最小化的方法即为对其分别求k和b的偏导，令其偏导等于0求解出k，b即可</a:t>
            </a:r>
            <a:endPar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TextBox 13"/>
          <p:cNvSpPr txBox="1">
            <a:spLocks noChangeArrowheads="1"/>
          </p:cNvSpPr>
          <p:nvPr/>
        </p:nvSpPr>
        <p:spPr bwMode="auto">
          <a:xfrm>
            <a:off x="6686920" y="3168180"/>
            <a:ext cx="1235311"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900">
                <a:solidFill>
                  <a:srgbClr val="445469"/>
                </a:solidFill>
                <a:latin typeface="Arial" panose="020B0604020202020204" pitchFamily="34" charset="0"/>
                <a:ea typeface="微软雅黑" panose="020B0503020204020204" pitchFamily="34" charset="-122"/>
                <a:sym typeface="Arial" panose="020B0604020202020204" pitchFamily="34" charset="0"/>
              </a:rPr>
              <a:t>给定学习率和梯度，不断迭代求出</a:t>
            </a:r>
            <a:r>
              <a:rPr lang="en-US" altLang="zh-CN" sz="900">
                <a:solidFill>
                  <a:srgbClr val="445469"/>
                </a:solidFill>
                <a:latin typeface="Arial" panose="020B0604020202020204" pitchFamily="34" charset="0"/>
                <a:ea typeface="微软雅黑" panose="020B0503020204020204" pitchFamily="34" charset="-122"/>
                <a:sym typeface="Arial" panose="020B0604020202020204" pitchFamily="34" charset="0"/>
              </a:rPr>
              <a:t>w</a:t>
            </a:r>
            <a:endParaRPr lang="en-US" altLang="zh-CN" sz="9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13"/>
          <p:cNvSpPr txBox="1">
            <a:spLocks noChangeArrowheads="1"/>
          </p:cNvSpPr>
          <p:nvPr/>
        </p:nvSpPr>
        <p:spPr bwMode="auto">
          <a:xfrm>
            <a:off x="978639" y="2411650"/>
            <a:ext cx="148729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rPr>
              <a:t>任务</a:t>
            </a:r>
            <a:r>
              <a:rPr lang="en-US" altLang="zh-CN">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rPr>
              <a:t>需求</a:t>
            </a: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3"/>
          <p:cNvSpPr txBox="1">
            <a:spLocks noChangeArrowheads="1"/>
          </p:cNvSpPr>
          <p:nvPr/>
        </p:nvSpPr>
        <p:spPr bwMode="auto">
          <a:xfrm>
            <a:off x="2848012" y="2411650"/>
            <a:ext cx="1487296"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rPr>
              <a:t>损失函数</a:t>
            </a: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3"/>
          <p:cNvSpPr txBox="1">
            <a:spLocks noChangeArrowheads="1"/>
          </p:cNvSpPr>
          <p:nvPr/>
        </p:nvSpPr>
        <p:spPr bwMode="auto">
          <a:xfrm>
            <a:off x="4684571" y="2411650"/>
            <a:ext cx="148729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rPr>
              <a:t>最小二乘法</a:t>
            </a: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6555117" y="2411650"/>
            <a:ext cx="148729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rPr>
              <a:t>梯度下降法</a:t>
            </a:r>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603"/>
          <p:cNvSpPr txBox="1"/>
          <p:nvPr/>
        </p:nvSpPr>
        <p:spPr bwMode="auto">
          <a:xfrm>
            <a:off x="368720" y="287908"/>
            <a:ext cx="1885315" cy="48260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600" dirty="0">
                <a:solidFill>
                  <a:schemeClr val="tx1"/>
                </a:solidFill>
              </a:rPr>
              <a:t>线性回归</a:t>
            </a:r>
            <a:endParaRPr lang="zh-CN" altLang="en-US" sz="1600" dirty="0">
              <a:solidFill>
                <a:schemeClr val="tx1"/>
              </a:solidFill>
            </a:endParaRPr>
          </a:p>
          <a:p>
            <a:pPr algn="l"/>
            <a:r>
              <a:rPr lang="en-US" altLang="zh-CN" sz="1100" dirty="0">
                <a:solidFill>
                  <a:schemeClr val="tx1">
                    <a:lumMod val="75000"/>
                    <a:lumOff val="25000"/>
                  </a:schemeClr>
                </a:solidFill>
              </a:rPr>
              <a:t>LinearR</a:t>
            </a:r>
            <a:r>
              <a:rPr lang="en-US" altLang="zh-CN" sz="1100" dirty="0">
                <a:solidFill>
                  <a:schemeClr val="tx1">
                    <a:lumMod val="75000"/>
                    <a:lumOff val="25000"/>
                  </a:schemeClr>
                </a:solidFill>
              </a:rPr>
              <a:t>egression</a:t>
            </a:r>
            <a:endParaRPr lang="en-US" altLang="zh-CN" sz="1100" dirty="0">
              <a:solidFill>
                <a:schemeClr val="tx1">
                  <a:lumMod val="75000"/>
                  <a:lumOff val="25000"/>
                </a:schemeClr>
              </a:solidFill>
            </a:endParaRPr>
          </a:p>
        </p:txBody>
      </p:sp>
      <p:pic>
        <p:nvPicPr>
          <p:cNvPr id="20" name="图片 19"/>
          <p:cNvPicPr>
            <a:picLocks noChangeAspect="1"/>
          </p:cNvPicPr>
          <p:nvPr/>
        </p:nvPicPr>
        <p:blipFill>
          <a:blip r:embed="rId1"/>
          <a:stretch>
            <a:fillRect/>
          </a:stretch>
        </p:blipFill>
        <p:spPr>
          <a:xfrm>
            <a:off x="4484370" y="3888105"/>
            <a:ext cx="1944370" cy="377825"/>
          </a:xfrm>
          <a:prstGeom prst="rect">
            <a:avLst/>
          </a:prstGeom>
        </p:spPr>
      </p:pic>
      <p:pic>
        <p:nvPicPr>
          <p:cNvPr id="21" name="图片 5"/>
          <p:cNvPicPr>
            <a:picLocks noChangeAspect="1"/>
          </p:cNvPicPr>
          <p:nvPr/>
        </p:nvPicPr>
        <p:blipFill>
          <a:blip r:embed="rId2"/>
          <a:stretch>
            <a:fillRect/>
          </a:stretch>
        </p:blipFill>
        <p:spPr>
          <a:xfrm>
            <a:off x="6509385" y="3599815"/>
            <a:ext cx="1564005" cy="6883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1908398" y="1799441"/>
            <a:ext cx="72008" cy="1080120"/>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8114" y="2376140"/>
            <a:ext cx="2160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603"/>
          <p:cNvSpPr txBox="1"/>
          <p:nvPr/>
        </p:nvSpPr>
        <p:spPr bwMode="auto">
          <a:xfrm>
            <a:off x="2123911" y="1871786"/>
            <a:ext cx="6224905" cy="1052195"/>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dirty="0">
                <a:solidFill>
                  <a:schemeClr val="tx1"/>
                </a:solidFill>
              </a:rPr>
              <a:t>03.</a:t>
            </a:r>
            <a:r>
              <a:rPr lang="zh-CN" altLang="en-US" sz="3600" dirty="0">
                <a:solidFill>
                  <a:schemeClr val="tx1"/>
                </a:solidFill>
              </a:rPr>
              <a:t>数据预处理</a:t>
            </a:r>
            <a:r>
              <a:rPr lang="zh-CN" altLang="en-US" sz="3600" dirty="0">
                <a:solidFill>
                  <a:schemeClr val="tx1"/>
                </a:solidFill>
              </a:rPr>
              <a:t>方法</a:t>
            </a:r>
            <a:endParaRPr lang="zh-CN" altLang="en-US" sz="3600" dirty="0">
              <a:solidFill>
                <a:schemeClr val="tx1"/>
              </a:solidFill>
            </a:endParaRPr>
          </a:p>
          <a:p>
            <a:pPr algn="l"/>
            <a:r>
              <a:rPr lang="en-US" altLang="zh-CN" sz="2800" dirty="0">
                <a:solidFill>
                  <a:schemeClr val="tx1">
                    <a:lumMod val="75000"/>
                    <a:lumOff val="25000"/>
                  </a:schemeClr>
                </a:solidFill>
              </a:rPr>
              <a:t>Data pre-processing methods</a:t>
            </a:r>
            <a:endParaRPr lang="en-US" altLang="zh-CN" sz="2800" dirty="0">
              <a:solidFill>
                <a:schemeClr val="tx1">
                  <a:lumMod val="75000"/>
                  <a:lumOff val="25000"/>
                </a:schemeClr>
              </a:solidFill>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4"/>
          <p:cNvSpPr>
            <a:spLocks noChangeArrowheads="1"/>
          </p:cNvSpPr>
          <p:nvPr/>
        </p:nvSpPr>
        <p:spPr bwMode="auto">
          <a:xfrm>
            <a:off x="683289" y="1365085"/>
            <a:ext cx="2076822" cy="855220"/>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ounded Rectangle 91"/>
          <p:cNvSpPr>
            <a:spLocks noChangeArrowheads="1"/>
          </p:cNvSpPr>
          <p:nvPr/>
        </p:nvSpPr>
        <p:spPr bwMode="auto">
          <a:xfrm>
            <a:off x="683289" y="2418651"/>
            <a:ext cx="2076822" cy="855219"/>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ounded Rectangle 94"/>
          <p:cNvSpPr>
            <a:spLocks noChangeArrowheads="1"/>
          </p:cNvSpPr>
          <p:nvPr/>
        </p:nvSpPr>
        <p:spPr bwMode="auto">
          <a:xfrm>
            <a:off x="683289" y="3472216"/>
            <a:ext cx="2076822" cy="855220"/>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5" name="Elbow Connector 106"/>
          <p:cNvCxnSpPr>
            <a:cxnSpLocks noChangeShapeType="1"/>
          </p:cNvCxnSpPr>
          <p:nvPr/>
        </p:nvCxnSpPr>
        <p:spPr bwMode="auto">
          <a:xfrm>
            <a:off x="2853873" y="1793278"/>
            <a:ext cx="889564"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6" name="Elbow Connector 107"/>
          <p:cNvCxnSpPr>
            <a:cxnSpLocks noChangeShapeType="1"/>
          </p:cNvCxnSpPr>
          <p:nvPr/>
        </p:nvCxnSpPr>
        <p:spPr bwMode="auto">
          <a:xfrm flipV="1">
            <a:off x="2853873" y="3273870"/>
            <a:ext cx="889564"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7" name="Straight Connector 109"/>
          <p:cNvCxnSpPr>
            <a:cxnSpLocks noChangeShapeType="1"/>
          </p:cNvCxnSpPr>
          <p:nvPr/>
        </p:nvCxnSpPr>
        <p:spPr bwMode="auto">
          <a:xfrm>
            <a:off x="2853873" y="2880680"/>
            <a:ext cx="889564" cy="2333"/>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8" name="Freeform 228"/>
          <p:cNvSpPr/>
          <p:nvPr/>
        </p:nvSpPr>
        <p:spPr bwMode="auto">
          <a:xfrm>
            <a:off x="811039" y="1590266"/>
            <a:ext cx="403175" cy="404858"/>
          </a:xfrm>
          <a:custGeom>
            <a:avLst/>
            <a:gdLst>
              <a:gd name="T0" fmla="*/ 2147483647 w 68"/>
              <a:gd name="T1" fmla="*/ 2147483647 h 68"/>
              <a:gd name="T2" fmla="*/ 2147483647 w 68"/>
              <a:gd name="T3" fmla="*/ 2147483647 h 68"/>
              <a:gd name="T4" fmla="*/ 2147483647 w 68"/>
              <a:gd name="T5" fmla="*/ 2147483647 h 68"/>
              <a:gd name="T6" fmla="*/ 2147483647 w 68"/>
              <a:gd name="T7" fmla="*/ 2147483647 h 68"/>
              <a:gd name="T8" fmla="*/ 2147483647 w 68"/>
              <a:gd name="T9" fmla="*/ 2147483647 h 68"/>
              <a:gd name="T10" fmla="*/ 2147483647 w 68"/>
              <a:gd name="T11" fmla="*/ 2147483647 h 68"/>
              <a:gd name="T12" fmla="*/ 2147483647 w 68"/>
              <a:gd name="T13" fmla="*/ 2147483647 h 68"/>
              <a:gd name="T14" fmla="*/ 2147483647 w 68"/>
              <a:gd name="T15" fmla="*/ 2147483647 h 68"/>
              <a:gd name="T16" fmla="*/ 2147483647 w 68"/>
              <a:gd name="T17" fmla="*/ 2147483647 h 68"/>
              <a:gd name="T18" fmla="*/ 2147483647 w 68"/>
              <a:gd name="T19" fmla="*/ 2147483647 h 68"/>
              <a:gd name="T20" fmla="*/ 2147483647 w 68"/>
              <a:gd name="T21" fmla="*/ 2147483647 h 68"/>
              <a:gd name="T22" fmla="*/ 2147483647 w 68"/>
              <a:gd name="T23" fmla="*/ 2147483647 h 68"/>
              <a:gd name="T24" fmla="*/ 2147483647 w 68"/>
              <a:gd name="T25" fmla="*/ 2147483647 h 68"/>
              <a:gd name="T26" fmla="*/ 2147483647 w 68"/>
              <a:gd name="T27" fmla="*/ 2147483647 h 68"/>
              <a:gd name="T28" fmla="*/ 0 w 68"/>
              <a:gd name="T29" fmla="*/ 2147483647 h 68"/>
              <a:gd name="T30" fmla="*/ 2147483647 w 68"/>
              <a:gd name="T31" fmla="*/ 2147483647 h 68"/>
              <a:gd name="T32" fmla="*/ 2147483647 w 68"/>
              <a:gd name="T33" fmla="*/ 0 h 68"/>
              <a:gd name="T34" fmla="*/ 2147483647 w 68"/>
              <a:gd name="T35" fmla="*/ 0 h 68"/>
              <a:gd name="T36" fmla="*/ 2147483647 w 68"/>
              <a:gd name="T37" fmla="*/ 0 h 68"/>
              <a:gd name="T38" fmla="*/ 2147483647 w 68"/>
              <a:gd name="T39" fmla="*/ 2147483647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9" name="Freeform 103"/>
          <p:cNvSpPr>
            <a:spLocks noEditPoints="1"/>
          </p:cNvSpPr>
          <p:nvPr/>
        </p:nvSpPr>
        <p:spPr bwMode="auto">
          <a:xfrm>
            <a:off x="862608" y="3672895"/>
            <a:ext cx="302382" cy="442194"/>
          </a:xfrm>
          <a:custGeom>
            <a:avLst/>
            <a:gdLst>
              <a:gd name="T0" fmla="*/ 2147483647 w 42"/>
              <a:gd name="T1" fmla="*/ 2147483647 h 62"/>
              <a:gd name="T2" fmla="*/ 2147483647 w 42"/>
              <a:gd name="T3" fmla="*/ 2147483647 h 62"/>
              <a:gd name="T4" fmla="*/ 2147483647 w 42"/>
              <a:gd name="T5" fmla="*/ 2147483647 h 62"/>
              <a:gd name="T6" fmla="*/ 2147483647 w 42"/>
              <a:gd name="T7" fmla="*/ 2147483647 h 62"/>
              <a:gd name="T8" fmla="*/ 2147483647 w 42"/>
              <a:gd name="T9" fmla="*/ 2147483647 h 62"/>
              <a:gd name="T10" fmla="*/ 2147483647 w 42"/>
              <a:gd name="T11" fmla="*/ 2147483647 h 62"/>
              <a:gd name="T12" fmla="*/ 2147483647 w 42"/>
              <a:gd name="T13" fmla="*/ 2147483647 h 62"/>
              <a:gd name="T14" fmla="*/ 2147483647 w 42"/>
              <a:gd name="T15" fmla="*/ 2147483647 h 62"/>
              <a:gd name="T16" fmla="*/ 2147483647 w 42"/>
              <a:gd name="T17" fmla="*/ 2147483647 h 62"/>
              <a:gd name="T18" fmla="*/ 2147483647 w 42"/>
              <a:gd name="T19" fmla="*/ 2147483647 h 62"/>
              <a:gd name="T20" fmla="*/ 2147483647 w 42"/>
              <a:gd name="T21" fmla="*/ 2147483647 h 62"/>
              <a:gd name="T22" fmla="*/ 2147483647 w 42"/>
              <a:gd name="T23" fmla="*/ 2147483647 h 62"/>
              <a:gd name="T24" fmla="*/ 2147483647 w 42"/>
              <a:gd name="T25" fmla="*/ 2147483647 h 62"/>
              <a:gd name="T26" fmla="*/ 2147483647 w 42"/>
              <a:gd name="T27" fmla="*/ 2147483647 h 62"/>
              <a:gd name="T28" fmla="*/ 2147483647 w 42"/>
              <a:gd name="T29" fmla="*/ 2147483647 h 62"/>
              <a:gd name="T30" fmla="*/ 2147483647 w 42"/>
              <a:gd name="T31" fmla="*/ 2147483647 h 62"/>
              <a:gd name="T32" fmla="*/ 2147483647 w 42"/>
              <a:gd name="T33" fmla="*/ 2147483647 h 62"/>
              <a:gd name="T34" fmla="*/ 0 w 42"/>
              <a:gd name="T35" fmla="*/ 2147483647 h 62"/>
              <a:gd name="T36" fmla="*/ 2147483647 w 42"/>
              <a:gd name="T37" fmla="*/ 0 h 62"/>
              <a:gd name="T38" fmla="*/ 2147483647 w 42"/>
              <a:gd name="T39" fmla="*/ 2147483647 h 62"/>
              <a:gd name="T40" fmla="*/ 2147483647 w 42"/>
              <a:gd name="T41" fmla="*/ 2147483647 h 62"/>
              <a:gd name="T42" fmla="*/ 2147483647 w 42"/>
              <a:gd name="T43" fmla="*/ 2147483647 h 62"/>
              <a:gd name="T44" fmla="*/ 2147483647 w 42"/>
              <a:gd name="T45" fmla="*/ 2147483647 h 62"/>
              <a:gd name="T46" fmla="*/ 2147483647 w 42"/>
              <a:gd name="T47" fmla="*/ 2147483647 h 62"/>
              <a:gd name="T48" fmla="*/ 2147483647 w 42"/>
              <a:gd name="T49" fmla="*/ 2147483647 h 62"/>
              <a:gd name="T50" fmla="*/ 2147483647 w 42"/>
              <a:gd name="T51" fmla="*/ 2147483647 h 62"/>
              <a:gd name="T52" fmla="*/ 2147483647 w 42"/>
              <a:gd name="T53" fmla="*/ 2147483647 h 62"/>
              <a:gd name="T54" fmla="*/ 2147483647 w 42"/>
              <a:gd name="T55" fmla="*/ 2147483647 h 62"/>
              <a:gd name="T56" fmla="*/ 2147483647 w 42"/>
              <a:gd name="T57" fmla="*/ 2147483647 h 62"/>
              <a:gd name="T58" fmla="*/ 2147483647 w 42"/>
              <a:gd name="T59" fmla="*/ 2147483647 h 62"/>
              <a:gd name="T60" fmla="*/ 2147483647 w 42"/>
              <a:gd name="T61" fmla="*/ 2147483647 h 62"/>
              <a:gd name="T62" fmla="*/ 2147483647 w 42"/>
              <a:gd name="T63" fmla="*/ 2147483647 h 62"/>
              <a:gd name="T64" fmla="*/ 2147483647 w 42"/>
              <a:gd name="T65" fmla="*/ 2147483647 h 62"/>
              <a:gd name="T66" fmla="*/ 2147483647 w 42"/>
              <a:gd name="T67" fmla="*/ 2147483647 h 62"/>
              <a:gd name="T68" fmla="*/ 2147483647 w 42"/>
              <a:gd name="T69" fmla="*/ 2147483647 h 62"/>
              <a:gd name="T70" fmla="*/ 2147483647 w 42"/>
              <a:gd name="T71" fmla="*/ 2147483647 h 62"/>
              <a:gd name="T72" fmla="*/ 2147483647 w 42"/>
              <a:gd name="T73" fmla="*/ 2147483647 h 62"/>
              <a:gd name="T74" fmla="*/ 2147483647 w 42"/>
              <a:gd name="T75" fmla="*/ 2147483647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0" name="Rounded Rectangle 29"/>
          <p:cNvSpPr>
            <a:spLocks noChangeArrowheads="1"/>
          </p:cNvSpPr>
          <p:nvPr/>
        </p:nvSpPr>
        <p:spPr bwMode="auto">
          <a:xfrm>
            <a:off x="6223434" y="1365085"/>
            <a:ext cx="2076822" cy="855220"/>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Rounded Rectangle 32"/>
          <p:cNvSpPr>
            <a:spLocks noChangeArrowheads="1"/>
          </p:cNvSpPr>
          <p:nvPr/>
        </p:nvSpPr>
        <p:spPr bwMode="auto">
          <a:xfrm>
            <a:off x="6223434" y="2418651"/>
            <a:ext cx="2076822" cy="855219"/>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ounded Rectangle 35"/>
          <p:cNvSpPr>
            <a:spLocks noChangeArrowheads="1"/>
          </p:cNvSpPr>
          <p:nvPr/>
        </p:nvSpPr>
        <p:spPr bwMode="auto">
          <a:xfrm>
            <a:off x="6223434" y="3472216"/>
            <a:ext cx="2076822" cy="855220"/>
          </a:xfrm>
          <a:prstGeom prst="roundRect">
            <a:avLst>
              <a:gd name="adj" fmla="val 10134"/>
            </a:avLst>
          </a:prstGeom>
          <a:solidFill>
            <a:srgbClr val="2259AA"/>
          </a:solidFill>
          <a:ln>
            <a:noFill/>
          </a:ln>
        </p:spPr>
        <p:txBody>
          <a:bodyPr lIns="67391" tIns="33696" rIns="67391" bIns="33696" anchor="ctr"/>
          <a:lstStyle/>
          <a:p>
            <a:pPr algn="ctr" defTabSz="1012190"/>
            <a:endParaRPr lang="en-US" altLang="zh-CN" sz="1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3" name="Elbow Connector 45"/>
          <p:cNvCxnSpPr>
            <a:cxnSpLocks noChangeShapeType="1"/>
          </p:cNvCxnSpPr>
          <p:nvPr/>
        </p:nvCxnSpPr>
        <p:spPr bwMode="auto">
          <a:xfrm flipH="1">
            <a:off x="5230732" y="1793278"/>
            <a:ext cx="908316"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4" name="Elbow Connector 46"/>
          <p:cNvCxnSpPr>
            <a:cxnSpLocks noChangeShapeType="1"/>
          </p:cNvCxnSpPr>
          <p:nvPr/>
        </p:nvCxnSpPr>
        <p:spPr bwMode="auto">
          <a:xfrm flipH="1" flipV="1">
            <a:off x="5230732" y="3273870"/>
            <a:ext cx="908316" cy="681376"/>
          </a:xfrm>
          <a:prstGeom prst="bentConnector3">
            <a:avLst>
              <a:gd name="adj1" fmla="val 50000"/>
            </a:avLst>
          </a:prstGeom>
          <a:noFill/>
          <a:ln w="12700">
            <a:solidFill>
              <a:srgbClr val="ADBACA"/>
            </a:solidFill>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Straight Connector 47"/>
          <p:cNvCxnSpPr>
            <a:cxnSpLocks noChangeShapeType="1"/>
          </p:cNvCxnSpPr>
          <p:nvPr/>
        </p:nvCxnSpPr>
        <p:spPr bwMode="auto">
          <a:xfrm flipH="1">
            <a:off x="5230732" y="2880680"/>
            <a:ext cx="908316" cy="2333"/>
          </a:xfrm>
          <a:prstGeom prst="line">
            <a:avLst/>
          </a:prstGeom>
          <a:noFill/>
          <a:ln w="12700">
            <a:solidFill>
              <a:srgbClr val="ADBACA"/>
            </a:solidFill>
            <a:round/>
            <a:headEnd type="oval" w="med" len="med"/>
            <a:tailEnd type="triangle" w="med" len="med"/>
          </a:ln>
          <a:extLst>
            <a:ext uri="{909E8E84-426E-40DD-AFC4-6F175D3DCCD1}">
              <a14:hiddenFill xmlns:a14="http://schemas.microsoft.com/office/drawing/2010/main">
                <a:noFill/>
              </a14:hiddenFill>
            </a:ext>
          </a:extLst>
        </p:spPr>
      </p:cxnSp>
      <p:sp>
        <p:nvSpPr>
          <p:cNvPr id="16" name="Freeform 105"/>
          <p:cNvSpPr>
            <a:spLocks noEditPoints="1"/>
          </p:cNvSpPr>
          <p:nvPr/>
        </p:nvSpPr>
        <p:spPr bwMode="auto">
          <a:xfrm>
            <a:off x="7769331" y="1615934"/>
            <a:ext cx="366842" cy="367522"/>
          </a:xfrm>
          <a:custGeom>
            <a:avLst/>
            <a:gdLst>
              <a:gd name="T0" fmla="*/ 0 w 71"/>
              <a:gd name="T1" fmla="*/ 2147483647 h 71"/>
              <a:gd name="T2" fmla="*/ 2147483647 w 71"/>
              <a:gd name="T3" fmla="*/ 2147483647 h 71"/>
              <a:gd name="T4" fmla="*/ 2147483647 w 71"/>
              <a:gd name="T5" fmla="*/ 2147483647 h 71"/>
              <a:gd name="T6" fmla="*/ 2147483647 w 71"/>
              <a:gd name="T7" fmla="*/ 2147483647 h 71"/>
              <a:gd name="T8" fmla="*/ 2147483647 w 71"/>
              <a:gd name="T9" fmla="*/ 2147483647 h 71"/>
              <a:gd name="T10" fmla="*/ 2147483647 w 71"/>
              <a:gd name="T11" fmla="*/ 2147483647 h 71"/>
              <a:gd name="T12" fmla="*/ 2147483647 w 71"/>
              <a:gd name="T13" fmla="*/ 2147483647 h 71"/>
              <a:gd name="T14" fmla="*/ 0 w 71"/>
              <a:gd name="T15" fmla="*/ 2147483647 h 71"/>
              <a:gd name="T16" fmla="*/ 2147483647 w 71"/>
              <a:gd name="T17" fmla="*/ 2147483647 h 71"/>
              <a:gd name="T18" fmla="*/ 2147483647 w 71"/>
              <a:gd name="T19" fmla="*/ 2147483647 h 71"/>
              <a:gd name="T20" fmla="*/ 2147483647 w 71"/>
              <a:gd name="T21" fmla="*/ 2147483647 h 71"/>
              <a:gd name="T22" fmla="*/ 2147483647 w 71"/>
              <a:gd name="T23" fmla="*/ 2147483647 h 71"/>
              <a:gd name="T24" fmla="*/ 2147483647 w 71"/>
              <a:gd name="T25" fmla="*/ 2147483647 h 71"/>
              <a:gd name="T26" fmla="*/ 2147483647 w 71"/>
              <a:gd name="T27" fmla="*/ 2147483647 h 71"/>
              <a:gd name="T28" fmla="*/ 2147483647 w 71"/>
              <a:gd name="T29" fmla="*/ 2147483647 h 71"/>
              <a:gd name="T30" fmla="*/ 2147483647 w 71"/>
              <a:gd name="T31" fmla="*/ 2147483647 h 71"/>
              <a:gd name="T32" fmla="*/ 2147483647 w 71"/>
              <a:gd name="T33" fmla="*/ 2147483647 h 71"/>
              <a:gd name="T34" fmla="*/ 2147483647 w 71"/>
              <a:gd name="T35" fmla="*/ 2147483647 h 71"/>
              <a:gd name="T36" fmla="*/ 2147483647 w 71"/>
              <a:gd name="T37" fmla="*/ 2147483647 h 71"/>
              <a:gd name="T38" fmla="*/ 2147483647 w 71"/>
              <a:gd name="T39" fmla="*/ 2147483647 h 71"/>
              <a:gd name="T40" fmla="*/ 2147483647 w 71"/>
              <a:gd name="T41" fmla="*/ 0 h 71"/>
              <a:gd name="T42" fmla="*/ 2147483647 w 71"/>
              <a:gd name="T43" fmla="*/ 2147483647 h 71"/>
              <a:gd name="T44" fmla="*/ 2147483647 w 71"/>
              <a:gd name="T45" fmla="*/ 2147483647 h 71"/>
              <a:gd name="T46" fmla="*/ 2147483647 w 71"/>
              <a:gd name="T47" fmla="*/ 2147483647 h 71"/>
              <a:gd name="T48" fmla="*/ 2147483647 w 71"/>
              <a:gd name="T49" fmla="*/ 2147483647 h 71"/>
              <a:gd name="T50" fmla="*/ 2147483647 w 71"/>
              <a:gd name="T51" fmla="*/ 2147483647 h 71"/>
              <a:gd name="T52" fmla="*/ 2147483647 w 71"/>
              <a:gd name="T53" fmla="*/ 2147483647 h 71"/>
              <a:gd name="T54" fmla="*/ 2147483647 w 71"/>
              <a:gd name="T55" fmla="*/ 2147483647 h 71"/>
              <a:gd name="T56" fmla="*/ 2147483647 w 71"/>
              <a:gd name="T57" fmla="*/ 2147483647 h 71"/>
              <a:gd name="T58" fmla="*/ 2147483647 w 71"/>
              <a:gd name="T59" fmla="*/ 2147483647 h 71"/>
              <a:gd name="T60" fmla="*/ 2147483647 w 71"/>
              <a:gd name="T61" fmla="*/ 2147483647 h 71"/>
              <a:gd name="T62" fmla="*/ 2147483647 w 71"/>
              <a:gd name="T63" fmla="*/ 2147483647 h 71"/>
              <a:gd name="T64" fmla="*/ 2147483647 w 71"/>
              <a:gd name="T65" fmla="*/ 2147483647 h 71"/>
              <a:gd name="T66" fmla="*/ 2147483647 w 71"/>
              <a:gd name="T67" fmla="*/ 2147483647 h 71"/>
              <a:gd name="T68" fmla="*/ 2147483647 w 71"/>
              <a:gd name="T69" fmla="*/ 2147483647 h 71"/>
              <a:gd name="T70" fmla="*/ 2147483647 w 71"/>
              <a:gd name="T71" fmla="*/ 2147483647 h 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1" h="71">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7" name="Freeform 66"/>
          <p:cNvSpPr>
            <a:spLocks noEditPoints="1"/>
          </p:cNvSpPr>
          <p:nvPr/>
        </p:nvSpPr>
        <p:spPr bwMode="auto">
          <a:xfrm>
            <a:off x="7769331" y="2696335"/>
            <a:ext cx="385595" cy="297518"/>
          </a:xfrm>
          <a:custGeom>
            <a:avLst/>
            <a:gdLst>
              <a:gd name="T0" fmla="*/ 2147483647 w 72"/>
              <a:gd name="T1" fmla="*/ 2147483647 h 56"/>
              <a:gd name="T2" fmla="*/ 2147483647 w 72"/>
              <a:gd name="T3" fmla="*/ 2147483647 h 56"/>
              <a:gd name="T4" fmla="*/ 2147483647 w 72"/>
              <a:gd name="T5" fmla="*/ 2147483647 h 56"/>
              <a:gd name="T6" fmla="*/ 2147483647 w 72"/>
              <a:gd name="T7" fmla="*/ 2147483647 h 56"/>
              <a:gd name="T8" fmla="*/ 2147483647 w 72"/>
              <a:gd name="T9" fmla="*/ 2147483647 h 56"/>
              <a:gd name="T10" fmla="*/ 2147483647 w 72"/>
              <a:gd name="T11" fmla="*/ 2147483647 h 56"/>
              <a:gd name="T12" fmla="*/ 2147483647 w 72"/>
              <a:gd name="T13" fmla="*/ 2147483647 h 56"/>
              <a:gd name="T14" fmla="*/ 2147483647 w 72"/>
              <a:gd name="T15" fmla="*/ 2147483647 h 56"/>
              <a:gd name="T16" fmla="*/ 0 w 72"/>
              <a:gd name="T17" fmla="*/ 2147483647 h 56"/>
              <a:gd name="T18" fmla="*/ 2147483647 w 72"/>
              <a:gd name="T19" fmla="*/ 0 h 56"/>
              <a:gd name="T20" fmla="*/ 2147483647 w 72"/>
              <a:gd name="T21" fmla="*/ 2147483647 h 56"/>
              <a:gd name="T22" fmla="*/ 2147483647 w 72"/>
              <a:gd name="T23" fmla="*/ 2147483647 h 56"/>
              <a:gd name="T24" fmla="*/ 2147483647 w 72"/>
              <a:gd name="T25" fmla="*/ 2147483647 h 56"/>
              <a:gd name="T26" fmla="*/ 2147483647 w 72"/>
              <a:gd name="T27" fmla="*/ 2147483647 h 56"/>
              <a:gd name="T28" fmla="*/ 2147483647 w 72"/>
              <a:gd name="T29" fmla="*/ 2147483647 h 56"/>
              <a:gd name="T30" fmla="*/ 2147483647 w 72"/>
              <a:gd name="T31" fmla="*/ 2147483647 h 56"/>
              <a:gd name="T32" fmla="*/ 2147483647 w 72"/>
              <a:gd name="T33" fmla="*/ 2147483647 h 56"/>
              <a:gd name="T34" fmla="*/ 2147483647 w 72"/>
              <a:gd name="T35" fmla="*/ 2147483647 h 56"/>
              <a:gd name="T36" fmla="*/ 2147483647 w 72"/>
              <a:gd name="T37" fmla="*/ 2147483647 h 56"/>
              <a:gd name="T38" fmla="*/ 2147483647 w 72"/>
              <a:gd name="T39" fmla="*/ 2147483647 h 56"/>
              <a:gd name="T40" fmla="*/ 2147483647 w 72"/>
              <a:gd name="T41" fmla="*/ 2147483647 h 56"/>
              <a:gd name="T42" fmla="*/ 2147483647 w 72"/>
              <a:gd name="T43" fmla="*/ 2147483647 h 56"/>
              <a:gd name="T44" fmla="*/ 2147483647 w 72"/>
              <a:gd name="T45" fmla="*/ 2147483647 h 56"/>
              <a:gd name="T46" fmla="*/ 2147483647 w 72"/>
              <a:gd name="T47" fmla="*/ 2147483647 h 56"/>
              <a:gd name="T48" fmla="*/ 2147483647 w 72"/>
              <a:gd name="T49" fmla="*/ 2147483647 h 56"/>
              <a:gd name="T50" fmla="*/ 2147483647 w 72"/>
              <a:gd name="T51" fmla="*/ 21474836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8" name="Freeform 15"/>
          <p:cNvSpPr>
            <a:spLocks noEditPoints="1"/>
          </p:cNvSpPr>
          <p:nvPr/>
        </p:nvSpPr>
        <p:spPr bwMode="auto">
          <a:xfrm>
            <a:off x="820415" y="2688168"/>
            <a:ext cx="440680" cy="329020"/>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9" name="Freeform 54@|5FFC:14657585|FBC:16777215|LFC:11765543|LBC:16777215"/>
          <p:cNvSpPr/>
          <p:nvPr/>
        </p:nvSpPr>
        <p:spPr bwMode="auto">
          <a:xfrm>
            <a:off x="3847747" y="2262307"/>
            <a:ext cx="1288051" cy="1282246"/>
          </a:xfrm>
          <a:custGeom>
            <a:avLst/>
            <a:gdLst>
              <a:gd name="T0" fmla="*/ 0 w 661361"/>
              <a:gd name="T1" fmla="*/ 16014006 h 661361"/>
              <a:gd name="T2" fmla="*/ 4690429 w 661361"/>
              <a:gd name="T3" fmla="*/ 4690392 h 661361"/>
              <a:gd name="T4" fmla="*/ 16014061 w 661361"/>
              <a:gd name="T5" fmla="*/ 0 h 661361"/>
              <a:gd name="T6" fmla="*/ 27337691 w 661361"/>
              <a:gd name="T7" fmla="*/ 4690429 h 661361"/>
              <a:gd name="T8" fmla="*/ 32028069 w 661361"/>
              <a:gd name="T9" fmla="*/ 16014061 h 661361"/>
              <a:gd name="T10" fmla="*/ 27337691 w 661361"/>
              <a:gd name="T11" fmla="*/ 27337691 h 661361"/>
              <a:gd name="T12" fmla="*/ 16014061 w 661361"/>
              <a:gd name="T13" fmla="*/ 32028069 h 661361"/>
              <a:gd name="T14" fmla="*/ 4690429 w 661361"/>
              <a:gd name="T15" fmla="*/ 27337691 h 661361"/>
              <a:gd name="T16" fmla="*/ 55 w 661361"/>
              <a:gd name="T17" fmla="*/ 16014061 h 661361"/>
              <a:gd name="T18" fmla="*/ 0 w 661361"/>
              <a:gd name="T19" fmla="*/ 16014006 h 66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2259AA"/>
          </a:solidFill>
          <a:ln>
            <a:noFill/>
          </a:ln>
        </p:spPr>
        <p:txBody>
          <a:bodyPr lIns="104331" tIns="104331" rIns="104331" bIns="104331" anchor="ctr"/>
          <a:lstStyle/>
          <a:p>
            <a:endParaRPr lang="zh-CN" altLang="en-US"/>
          </a:p>
        </p:txBody>
      </p:sp>
      <p:sp>
        <p:nvSpPr>
          <p:cNvPr id="20" name="Freeform 78@|5FFC:0|FBC:0|LFC:16777215|LBC:16777215"/>
          <p:cNvSpPr>
            <a:spLocks noEditPoints="1"/>
          </p:cNvSpPr>
          <p:nvPr/>
        </p:nvSpPr>
        <p:spPr bwMode="auto">
          <a:xfrm>
            <a:off x="4223966" y="2515489"/>
            <a:ext cx="535614" cy="775882"/>
          </a:xfrm>
          <a:custGeom>
            <a:avLst/>
            <a:gdLst>
              <a:gd name="T0" fmla="*/ 2147483647 w 85"/>
              <a:gd name="T1" fmla="*/ 0 h 123"/>
              <a:gd name="T2" fmla="*/ 0 w 85"/>
              <a:gd name="T3" fmla="*/ 2147483647 h 123"/>
              <a:gd name="T4" fmla="*/ 2147483647 w 85"/>
              <a:gd name="T5" fmla="*/ 2147483647 h 123"/>
              <a:gd name="T6" fmla="*/ 2147483647 w 85"/>
              <a:gd name="T7" fmla="*/ 2147483647 h 123"/>
              <a:gd name="T8" fmla="*/ 2147483647 w 85"/>
              <a:gd name="T9" fmla="*/ 2147483647 h 123"/>
              <a:gd name="T10" fmla="*/ 2147483647 w 85"/>
              <a:gd name="T11" fmla="*/ 2147483647 h 123"/>
              <a:gd name="T12" fmla="*/ 2147483647 w 85"/>
              <a:gd name="T13" fmla="*/ 0 h 123"/>
              <a:gd name="T14" fmla="*/ 2147483647 w 85"/>
              <a:gd name="T15" fmla="*/ 2147483647 h 123"/>
              <a:gd name="T16" fmla="*/ 2147483647 w 85"/>
              <a:gd name="T17" fmla="*/ 2147483647 h 123"/>
              <a:gd name="T18" fmla="*/ 2147483647 w 85"/>
              <a:gd name="T19" fmla="*/ 2147483647 h 123"/>
              <a:gd name="T20" fmla="*/ 2147483647 w 85"/>
              <a:gd name="T21" fmla="*/ 2147483647 h 123"/>
              <a:gd name="T22" fmla="*/ 2147483647 w 85"/>
              <a:gd name="T23" fmla="*/ 2147483647 h 123"/>
              <a:gd name="T24" fmla="*/ 2147483647 w 85"/>
              <a:gd name="T25" fmla="*/ 2147483647 h 123"/>
              <a:gd name="T26" fmla="*/ 2147483647 w 85"/>
              <a:gd name="T27" fmla="*/ 2147483647 h 123"/>
              <a:gd name="T28" fmla="*/ 2147483647 w 85"/>
              <a:gd name="T29" fmla="*/ 2147483647 h 123"/>
              <a:gd name="T30" fmla="*/ 2147483647 w 85"/>
              <a:gd name="T31" fmla="*/ 2147483647 h 123"/>
              <a:gd name="T32" fmla="*/ 2147483647 w 85"/>
              <a:gd name="T33" fmla="*/ 2147483647 h 123"/>
              <a:gd name="T34" fmla="*/ 2147483647 w 85"/>
              <a:gd name="T35" fmla="*/ 2147483647 h 123"/>
              <a:gd name="T36" fmla="*/ 2147483647 w 85"/>
              <a:gd name="T37" fmla="*/ 2147483647 h 123"/>
              <a:gd name="T38" fmla="*/ 2147483647 w 85"/>
              <a:gd name="T39" fmla="*/ 2147483647 h 123"/>
              <a:gd name="T40" fmla="*/ 2147483647 w 85"/>
              <a:gd name="T41" fmla="*/ 2147483647 h 123"/>
              <a:gd name="T42" fmla="*/ 2147483647 w 85"/>
              <a:gd name="T43" fmla="*/ 2147483647 h 123"/>
              <a:gd name="T44" fmla="*/ 2147483647 w 85"/>
              <a:gd name="T45" fmla="*/ 2147483647 h 123"/>
              <a:gd name="T46" fmla="*/ 2147483647 w 85"/>
              <a:gd name="T47" fmla="*/ 2147483647 h 123"/>
              <a:gd name="T48" fmla="*/ 2147483647 w 85"/>
              <a:gd name="T49" fmla="*/ 2147483647 h 123"/>
              <a:gd name="T50" fmla="*/ 2147483647 w 85"/>
              <a:gd name="T51" fmla="*/ 2147483647 h 123"/>
              <a:gd name="T52" fmla="*/ 2147483647 w 85"/>
              <a:gd name="T53" fmla="*/ 2147483647 h 123"/>
              <a:gd name="T54" fmla="*/ 2147483647 w 85"/>
              <a:gd name="T55" fmla="*/ 2147483647 h 123"/>
              <a:gd name="T56" fmla="*/ 2147483647 w 85"/>
              <a:gd name="T57" fmla="*/ 2147483647 h 123"/>
              <a:gd name="T58" fmla="*/ 2147483647 w 85"/>
              <a:gd name="T59" fmla="*/ 2147483647 h 123"/>
              <a:gd name="T60" fmla="*/ 2147483647 w 85"/>
              <a:gd name="T61" fmla="*/ 2147483647 h 123"/>
              <a:gd name="T62" fmla="*/ 2147483647 w 85"/>
              <a:gd name="T63" fmla="*/ 2147483647 h 123"/>
              <a:gd name="T64" fmla="*/ 2147483647 w 85"/>
              <a:gd name="T65" fmla="*/ 2147483647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21" name="Freeform 79@|5FFC:0|FBC:0|LFC:16777215|LBC:16777215"/>
          <p:cNvSpPr>
            <a:spLocks noEditPoints="1"/>
          </p:cNvSpPr>
          <p:nvPr/>
        </p:nvSpPr>
        <p:spPr bwMode="auto">
          <a:xfrm>
            <a:off x="4344684" y="2634497"/>
            <a:ext cx="157051" cy="157510"/>
          </a:xfrm>
          <a:custGeom>
            <a:avLst/>
            <a:gdLst>
              <a:gd name="T0" fmla="*/ 2147483647 w 25"/>
              <a:gd name="T1" fmla="*/ 0 h 25"/>
              <a:gd name="T2" fmla="*/ 0 w 25"/>
              <a:gd name="T3" fmla="*/ 2147483647 h 25"/>
              <a:gd name="T4" fmla="*/ 2147483647 w 25"/>
              <a:gd name="T5" fmla="*/ 2147483647 h 25"/>
              <a:gd name="T6" fmla="*/ 2147483647 w 25"/>
              <a:gd name="T7" fmla="*/ 2147483647 h 25"/>
              <a:gd name="T8" fmla="*/ 2147483647 w 25"/>
              <a:gd name="T9" fmla="*/ 2147483647 h 25"/>
              <a:gd name="T10" fmla="*/ 2147483647 w 25"/>
              <a:gd name="T11" fmla="*/ 2147483647 h 25"/>
              <a:gd name="T12" fmla="*/ 2147483647 w 25"/>
              <a:gd name="T13" fmla="*/ 0 h 25"/>
              <a:gd name="T14" fmla="*/ 2147483647 w 25"/>
              <a:gd name="T15" fmla="*/ 0 h 25"/>
              <a:gd name="T16" fmla="*/ 2147483647 w 25"/>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25">
                <a:moveTo>
                  <a:pt x="23" y="0"/>
                </a:moveTo>
                <a:cubicBezTo>
                  <a:pt x="11" y="0"/>
                  <a:pt x="0" y="10"/>
                  <a:pt x="0" y="23"/>
                </a:cubicBezTo>
                <a:cubicBezTo>
                  <a:pt x="0" y="24"/>
                  <a:pt x="1" y="25"/>
                  <a:pt x="2" y="25"/>
                </a:cubicBezTo>
                <a:cubicBezTo>
                  <a:pt x="3" y="25"/>
                  <a:pt x="4" y="24"/>
                  <a:pt x="4" y="23"/>
                </a:cubicBezTo>
                <a:cubicBezTo>
                  <a:pt x="4" y="12"/>
                  <a:pt x="13" y="4"/>
                  <a:pt x="23" y="4"/>
                </a:cubicBezTo>
                <a:cubicBezTo>
                  <a:pt x="24" y="4"/>
                  <a:pt x="25" y="3"/>
                  <a:pt x="25" y="2"/>
                </a:cubicBezTo>
                <a:cubicBezTo>
                  <a:pt x="25" y="1"/>
                  <a:pt x="24" y="0"/>
                  <a:pt x="23" y="0"/>
                </a:cubicBezTo>
                <a:close/>
                <a:moveTo>
                  <a:pt x="23" y="0"/>
                </a:moveTo>
                <a:cubicBezTo>
                  <a:pt x="23" y="0"/>
                  <a:pt x="23" y="0"/>
                  <a:pt x="23"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22" name="TextBox 13"/>
          <p:cNvSpPr txBox="1">
            <a:spLocks noChangeArrowheads="1"/>
          </p:cNvSpPr>
          <p:nvPr/>
        </p:nvSpPr>
        <p:spPr bwMode="auto">
          <a:xfrm>
            <a:off x="1385329" y="1700699"/>
            <a:ext cx="115326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标准化</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1385329" y="2789840"/>
            <a:ext cx="115326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归一化</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3"/>
          <p:cNvSpPr txBox="1">
            <a:spLocks noChangeArrowheads="1"/>
          </p:cNvSpPr>
          <p:nvPr/>
        </p:nvSpPr>
        <p:spPr bwMode="auto">
          <a:xfrm>
            <a:off x="1385329" y="3771397"/>
            <a:ext cx="115326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独热编码</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TextBox 13"/>
          <p:cNvSpPr txBox="1">
            <a:spLocks noChangeArrowheads="1"/>
          </p:cNvSpPr>
          <p:nvPr/>
        </p:nvSpPr>
        <p:spPr bwMode="auto">
          <a:xfrm>
            <a:off x="6399237" y="1700699"/>
            <a:ext cx="115326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离散化</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6399237" y="2808270"/>
            <a:ext cx="1153269"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缺失值的</a:t>
            </a: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处理</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TextBox 13"/>
          <p:cNvSpPr txBox="1">
            <a:spLocks noChangeArrowheads="1"/>
          </p:cNvSpPr>
          <p:nvPr/>
        </p:nvSpPr>
        <p:spPr bwMode="auto">
          <a:xfrm>
            <a:off x="6293485" y="3771265"/>
            <a:ext cx="125920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pitchFamily="34" charset="0"/>
                <a:ea typeface="宋体" panose="02010600030101010101" pitchFamily="2" charset="-122"/>
              </a:defRPr>
            </a:lvl1pPr>
            <a:lvl2pPr marL="742950" indent="-285750" defTabSz="1216025" eaLnBrk="0" hangingPunct="0">
              <a:defRPr>
                <a:solidFill>
                  <a:schemeClr val="tx1"/>
                </a:solidFill>
                <a:latin typeface="Calibri" panose="020F0502020204030204" pitchFamily="34" charset="0"/>
                <a:ea typeface="宋体" panose="02010600030101010101" pitchFamily="2" charset="-122"/>
              </a:defRPr>
            </a:lvl2pPr>
            <a:lvl3pPr marL="1143000" indent="-228600" defTabSz="1216025" eaLnBrk="0" hangingPunct="0">
              <a:defRPr>
                <a:solidFill>
                  <a:schemeClr val="tx1"/>
                </a:solidFill>
                <a:latin typeface="Calibri" panose="020F0502020204030204" pitchFamily="34" charset="0"/>
                <a:ea typeface="宋体" panose="02010600030101010101" pitchFamily="2" charset="-122"/>
              </a:defRPr>
            </a:lvl3pPr>
            <a:lvl4pPr marL="1600200" indent="-228600" defTabSz="1216025" eaLnBrk="0" hangingPunct="0">
              <a:defRPr>
                <a:solidFill>
                  <a:schemeClr val="tx1"/>
                </a:solidFill>
                <a:latin typeface="Calibri" panose="020F0502020204030204" pitchFamily="34" charset="0"/>
                <a:ea typeface="宋体" panose="02010600030101010101" pitchFamily="2" charset="-122"/>
              </a:defRPr>
            </a:lvl4pPr>
            <a:lvl5pPr marL="2057400" indent="-228600" defTabSz="1216025" eaLnBrk="0" hangingPunct="0">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20000"/>
              </a:spcBef>
              <a:buFont typeface="Arial" panose="020B0604020202020204" pitchFamily="34" charset="0"/>
              <a:buNone/>
            </a:pP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异常值的</a:t>
            </a:r>
            <a:r>
              <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rPr>
              <a:t>检测处理</a:t>
            </a:r>
            <a:endParaRPr lang="zh-CN" altLang="en-US" sz="12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Freeform 135"/>
          <p:cNvSpPr>
            <a:spLocks noEditPoints="1"/>
          </p:cNvSpPr>
          <p:nvPr/>
        </p:nvSpPr>
        <p:spPr bwMode="auto">
          <a:xfrm>
            <a:off x="7769331" y="3704397"/>
            <a:ext cx="397315" cy="369856"/>
          </a:xfrm>
          <a:custGeom>
            <a:avLst/>
            <a:gdLst>
              <a:gd name="T0" fmla="*/ 2147483647 w 73"/>
              <a:gd name="T1" fmla="*/ 2147483647 h 68"/>
              <a:gd name="T2" fmla="*/ 2147483647 w 73"/>
              <a:gd name="T3" fmla="*/ 2147483647 h 68"/>
              <a:gd name="T4" fmla="*/ 0 w 73"/>
              <a:gd name="T5" fmla="*/ 2147483647 h 68"/>
              <a:gd name="T6" fmla="*/ 2147483647 w 73"/>
              <a:gd name="T7" fmla="*/ 2147483647 h 68"/>
              <a:gd name="T8" fmla="*/ 2147483647 w 73"/>
              <a:gd name="T9" fmla="*/ 2147483647 h 68"/>
              <a:gd name="T10" fmla="*/ 2147483647 w 73"/>
              <a:gd name="T11" fmla="*/ 2147483647 h 68"/>
              <a:gd name="T12" fmla="*/ 2147483647 w 73"/>
              <a:gd name="T13" fmla="*/ 2147483647 h 68"/>
              <a:gd name="T14" fmla="*/ 2147483647 w 73"/>
              <a:gd name="T15" fmla="*/ 2147483647 h 68"/>
              <a:gd name="T16" fmla="*/ 2147483647 w 73"/>
              <a:gd name="T17" fmla="*/ 2147483647 h 68"/>
              <a:gd name="T18" fmla="*/ 2147483647 w 73"/>
              <a:gd name="T19" fmla="*/ 2147483647 h 68"/>
              <a:gd name="T20" fmla="*/ 2147483647 w 73"/>
              <a:gd name="T21" fmla="*/ 2147483647 h 68"/>
              <a:gd name="T22" fmla="*/ 2147483647 w 73"/>
              <a:gd name="T23" fmla="*/ 0 h 68"/>
              <a:gd name="T24" fmla="*/ 2147483647 w 73"/>
              <a:gd name="T25" fmla="*/ 2147483647 h 68"/>
              <a:gd name="T26" fmla="*/ 2147483647 w 73"/>
              <a:gd name="T27" fmla="*/ 2147483647 h 68"/>
              <a:gd name="T28" fmla="*/ 2147483647 w 73"/>
              <a:gd name="T29" fmla="*/ 2147483647 h 68"/>
              <a:gd name="T30" fmla="*/ 2147483647 w 73"/>
              <a:gd name="T31" fmla="*/ 2147483647 h 68"/>
              <a:gd name="T32" fmla="*/ 2147483647 w 73"/>
              <a:gd name="T33" fmla="*/ 2147483647 h 68"/>
              <a:gd name="T34" fmla="*/ 2147483647 w 73"/>
              <a:gd name="T35" fmla="*/ 2147483647 h 68"/>
              <a:gd name="T36" fmla="*/ 2147483647 w 73"/>
              <a:gd name="T37" fmla="*/ 2147483647 h 68"/>
              <a:gd name="T38" fmla="*/ 2147483647 w 73"/>
              <a:gd name="T39" fmla="*/ 2147483647 h 68"/>
              <a:gd name="T40" fmla="*/ 2147483647 w 73"/>
              <a:gd name="T41" fmla="*/ 2147483647 h 68"/>
              <a:gd name="T42" fmla="*/ 2147483647 w 73"/>
              <a:gd name="T43" fmla="*/ 2147483647 h 68"/>
              <a:gd name="T44" fmla="*/ 2147483647 w 73"/>
              <a:gd name="T45" fmla="*/ 2147483647 h 68"/>
              <a:gd name="T46" fmla="*/ 2147483647 w 73"/>
              <a:gd name="T47" fmla="*/ 2147483647 h 68"/>
              <a:gd name="T48" fmla="*/ 2147483647 w 73"/>
              <a:gd name="T49" fmla="*/ 2147483647 h 68"/>
              <a:gd name="T50" fmla="*/ 2147483647 w 73"/>
              <a:gd name="T51" fmla="*/ 2147483647 h 68"/>
              <a:gd name="T52" fmla="*/ 2147483647 w 73"/>
              <a:gd name="T53" fmla="*/ 2147483647 h 68"/>
              <a:gd name="T54" fmla="*/ 2147483647 w 73"/>
              <a:gd name="T55" fmla="*/ 2147483647 h 68"/>
              <a:gd name="T56" fmla="*/ 2147483647 w 73"/>
              <a:gd name="T57" fmla="*/ 2147483647 h 68"/>
              <a:gd name="T58" fmla="*/ 2147483647 w 73"/>
              <a:gd name="T59" fmla="*/ 0 h 68"/>
              <a:gd name="T60" fmla="*/ 2147483647 w 73"/>
              <a:gd name="T61" fmla="*/ 2147483647 h 68"/>
              <a:gd name="T62" fmla="*/ 2147483647 w 73"/>
              <a:gd name="T63" fmla="*/ 2147483647 h 68"/>
              <a:gd name="T64" fmla="*/ 2147483647 w 73"/>
              <a:gd name="T65" fmla="*/ 2147483647 h 68"/>
              <a:gd name="T66" fmla="*/ 2147483647 w 73"/>
              <a:gd name="T67" fmla="*/ 2147483647 h 68"/>
              <a:gd name="T68" fmla="*/ 2147483647 w 73"/>
              <a:gd name="T69" fmla="*/ 2147483647 h 68"/>
              <a:gd name="T70" fmla="*/ 2147483647 w 73"/>
              <a:gd name="T71" fmla="*/ 2147483647 h 68"/>
              <a:gd name="T72" fmla="*/ 2147483647 w 73"/>
              <a:gd name="T73" fmla="*/ 2147483647 h 68"/>
              <a:gd name="T74" fmla="*/ 2147483647 w 73"/>
              <a:gd name="T75" fmla="*/ 2147483647 h 68"/>
              <a:gd name="T76" fmla="*/ 2147483647 w 73"/>
              <a:gd name="T77" fmla="*/ 2147483647 h 68"/>
              <a:gd name="T78" fmla="*/ 2147483647 w 73"/>
              <a:gd name="T79" fmla="*/ 2147483647 h 68"/>
              <a:gd name="T80" fmla="*/ 2147483647 w 73"/>
              <a:gd name="T81" fmla="*/ 2147483647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35" name="矩形 34"/>
          <p:cNvSpPr/>
          <p:nvPr/>
        </p:nvSpPr>
        <p:spPr>
          <a:xfrm>
            <a:off x="252090" y="287908"/>
            <a:ext cx="45719" cy="432048"/>
          </a:xfrm>
          <a:prstGeom prst="rect">
            <a:avLst/>
          </a:prstGeom>
          <a:solidFill>
            <a:srgbClr val="225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603"/>
          <p:cNvSpPr txBox="1"/>
          <p:nvPr/>
        </p:nvSpPr>
        <p:spPr bwMode="auto">
          <a:xfrm>
            <a:off x="368720" y="287908"/>
            <a:ext cx="2219960" cy="482600"/>
          </a:xfrm>
          <a:prstGeom prst="rect">
            <a:avLst/>
          </a:prstGeom>
          <a:noFill/>
        </p:spPr>
        <p:txBody>
          <a:bodyPr wrap="none" lIns="67391" tIns="33696" rIns="67391" bIns="3369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600" dirty="0">
                <a:solidFill>
                  <a:schemeClr val="tx1"/>
                </a:solidFill>
              </a:rPr>
              <a:t>数据预处理</a:t>
            </a:r>
            <a:endParaRPr lang="zh-CN" altLang="en-US" sz="1600" dirty="0">
              <a:solidFill>
                <a:schemeClr val="tx1"/>
              </a:solidFill>
            </a:endParaRPr>
          </a:p>
          <a:p>
            <a:pPr algn="l"/>
            <a:r>
              <a:rPr lang="en-US" altLang="zh-CN" sz="1100" dirty="0">
                <a:solidFill>
                  <a:schemeClr val="tx1">
                    <a:lumMod val="75000"/>
                    <a:lumOff val="25000"/>
                  </a:schemeClr>
                </a:solidFill>
              </a:rPr>
              <a:t>Data pre-</a:t>
            </a:r>
            <a:r>
              <a:rPr lang="en-US" altLang="zh-CN" sz="1100" dirty="0">
                <a:solidFill>
                  <a:schemeClr val="tx1">
                    <a:lumMod val="75000"/>
                    <a:lumOff val="25000"/>
                  </a:schemeClr>
                </a:solidFill>
              </a:rPr>
              <a:t>processing</a:t>
            </a:r>
            <a:endParaRPr lang="en-US" altLang="zh-CN" sz="1100" dirty="0">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ags/tag1.xml><?xml version="1.0" encoding="utf-8"?>
<p:tagLst xmlns:p="http://schemas.openxmlformats.org/presentationml/2006/main">
  <p:tag name="TIMING" val="|2.2|1.4|0.8|0.7|0.7|0.7"/>
</p:tagLst>
</file>

<file path=ppt/tags/tag2.xml><?xml version="1.0" encoding="utf-8"?>
<p:tagLst xmlns:p="http://schemas.openxmlformats.org/presentationml/2006/main">
  <p:tag name="TIMING" val="|0.4"/>
</p:tagLst>
</file>

<file path=ppt/tags/tag3.xml><?xml version="1.0" encoding="utf-8"?>
<p:tagLst xmlns:p="http://schemas.openxmlformats.org/presentationml/2006/main">
  <p:tag name="KSO_WM_UNIT_PLACING_PICTURE_USER_VIEWPORT" val="{&quot;height&quot;:3840,&quot;width&quot;:9100}"/>
</p:tagLst>
</file>

<file path=ppt/tags/tag4.xml><?xml version="1.0" encoding="utf-8"?>
<p:tagLst xmlns:p="http://schemas.openxmlformats.org/presentationml/2006/main">
  <p:tag name="TIMING" val="|0.4"/>
</p:tagLst>
</file>

<file path=ppt/tags/tag5.xml><?xml version="1.0" encoding="utf-8"?>
<p:tagLst xmlns:p="http://schemas.openxmlformats.org/presentationml/2006/main">
  <p:tag name="TIMING" val="|0.7"/>
</p:tagLst>
</file>

<file path=ppt/tags/tag6.xml><?xml version="1.0" encoding="utf-8"?>
<p:tagLst xmlns:p="http://schemas.openxmlformats.org/presentationml/2006/main">
  <p:tag name="ISPRING_PRESENTATION_TITLE" val="11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WPS 演示</Application>
  <PresentationFormat>自定义</PresentationFormat>
  <Paragraphs>80</Paragraphs>
  <Slides>10</Slides>
  <Notes>29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10</vt:i4>
      </vt:variant>
    </vt:vector>
  </HeadingPairs>
  <TitlesOfParts>
    <vt:vector size="29" baseType="lpstr">
      <vt:lpstr>Arial</vt:lpstr>
      <vt:lpstr>宋体</vt:lpstr>
      <vt:lpstr>Wingdings</vt:lpstr>
      <vt:lpstr>微软雅黑</vt:lpstr>
      <vt:lpstr>Calibri</vt:lpstr>
      <vt:lpstr>方正中等线简体</vt:lpstr>
      <vt:lpstr>Arial Unicode MS</vt:lpstr>
      <vt:lpstr>等线</vt:lpstr>
      <vt:lpstr>Stencil Std</vt:lpstr>
      <vt:lpstr>Open Sans</vt:lpstr>
      <vt:lpstr>Segoe Print</vt:lpstr>
      <vt:lpstr>Roboto Light</vt:lpstr>
      <vt:lpstr>Roboto</vt:lpstr>
      <vt:lpstr>Gill Sans</vt:lpstr>
      <vt:lpstr>Gill Sans MT</vt:lpstr>
      <vt:lpstr>Arial</vt:lpstr>
      <vt:lpstr>Stencil</vt:lpstr>
      <vt:lpstr>Wide Latin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第一PPT模板网-WWW.1PPT.COM</dc:creator>
  <cp:keywords>第一PPT模板网-WWW.1PPT.COM</cp:keywords>
  <dc:description>www.1ppt.com</dc:description>
  <cp:lastModifiedBy>z，x曦</cp:lastModifiedBy>
  <cp:revision>40</cp:revision>
  <dcterms:created xsi:type="dcterms:W3CDTF">2022-04-03T09:41:52Z</dcterms:created>
  <dcterms:modified xsi:type="dcterms:W3CDTF">2022-04-03T13:43:15Z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EAA5CE3DE30E40889A97BB291933FC8F</vt:lpwstr>
  </property>
  <property fmtid="{D5CDD505-2E9C-101B-9397-08002B2CF9AE}" pid="3" name="KSOProductBuildVer">
    <vt:lpwstr>2052-11.1.0.11365</vt:lpwstr>
  </property>
</Properties>
</file>