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5" r:id="rId2"/>
    <p:sldId id="256" r:id="rId3"/>
    <p:sldId id="266" r:id="rId4"/>
    <p:sldId id="283" r:id="rId5"/>
    <p:sldId id="284" r:id="rId6"/>
    <p:sldId id="257" r:id="rId7"/>
    <p:sldId id="258" r:id="rId8"/>
    <p:sldId id="259" r:id="rId9"/>
    <p:sldId id="285" r:id="rId10"/>
    <p:sldId id="286" r:id="rId11"/>
    <p:sldId id="264" r:id="rId12"/>
    <p:sldId id="281" r:id="rId13"/>
    <p:sldId id="282" r:id="rId14"/>
    <p:sldId id="260" r:id="rId15"/>
    <p:sldId id="261" r:id="rId16"/>
    <p:sldId id="262" r:id="rId17"/>
    <p:sldId id="263" r:id="rId18"/>
    <p:sldId id="267" r:id="rId19"/>
    <p:sldId id="269" r:id="rId20"/>
    <p:sldId id="280" r:id="rId21"/>
    <p:sldId id="279" r:id="rId22"/>
    <p:sldId id="278" r:id="rId23"/>
    <p:sldId id="270" r:id="rId24"/>
    <p:sldId id="271" r:id="rId25"/>
    <p:sldId id="268" r:id="rId26"/>
    <p:sldId id="272" r:id="rId27"/>
    <p:sldId id="277" r:id="rId28"/>
    <p:sldId id="276" r:id="rId29"/>
    <p:sldId id="275" r:id="rId30"/>
    <p:sldId id="274" r:id="rId31"/>
    <p:sldId id="287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9C54"/>
    <a:srgbClr val="337B4D"/>
    <a:srgbClr val="33BA8C"/>
    <a:srgbClr val="2F7045"/>
    <a:srgbClr val="6BE2D1"/>
    <a:srgbClr val="2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BF8A-4A97-4921-B181-15ABAF12C40A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1C0E-535A-45A6-AA77-C468A3A11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96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317976-D475-437B-884B-FE2DAC13D188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47E3-DBD1-4CA5-8CD0-0A3157158D13}" type="datetime1">
              <a:rPr lang="fr-FR" smtClean="0"/>
              <a:t>08/01/2021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2A6F-DC45-487B-8BD9-5F58B0DB6313}" type="datetime1">
              <a:rPr lang="fr-FR" smtClean="0"/>
              <a:t>08/01/2021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2EB2D5E0-A53B-4A0F-BCD0-0488461D4A89}" type="datetime1">
              <a:rPr lang="fr-FR" smtClean="0"/>
              <a:t>08/01/2021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fr-FR"/>
              <a:t>Gonçalo Santos et Corentin Burguière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9B618960-8005-486C-9A75-10CB2AAC16F9}" type="slidenum">
              <a:rPr lang="en-US" smtClean="0"/>
              <a:pPr/>
              <a:t>‹N°›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132E39-100A-402F-8A0F-EDCBE888B792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49083-28DE-44DA-A97D-15583CC84934}" type="datetime1">
              <a:rPr lang="fr-FR" smtClean="0"/>
              <a:t>08/01/2021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B9B4-F9CC-48A4-BAC6-98C6C66DEB43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C3D6-0214-44A2-830E-B5DC5A2D9D39}" type="datetime1">
              <a:rPr lang="fr-FR" smtClean="0"/>
              <a:t>08/01/2021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50E5-3EB1-4BC1-B492-03FBD05E9589}" type="datetime1">
              <a:rPr lang="fr-FR" smtClean="0"/>
              <a:t>08/01/2021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241-A237-44EA-BC23-71825D1D33A0}" type="datetime1">
              <a:rPr lang="fr-FR" smtClean="0"/>
              <a:t>08/01/2021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9375-33F3-4639-8F3E-B335FD11A121}" type="datetime1">
              <a:rPr lang="fr-FR" smtClean="0"/>
              <a:t>08/01/2021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tl"/>
          </a:blipFill>
          <a:ln w="50800" cap="rnd">
            <a:solidFill>
              <a:srgbClr val="B99C54"/>
            </a:solidFill>
            <a:round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4763"/>
            <a:ext cx="10515600" cy="4752200"/>
          </a:xfrm>
          <a:prstGeom prst="rect">
            <a:avLst/>
          </a:prstGeom>
          <a:solidFill>
            <a:srgbClr val="337B4D">
              <a:alpha val="80000"/>
            </a:srgbClr>
          </a:solidFill>
          <a:ln w="38100">
            <a:solidFill>
              <a:srgbClr val="B99C54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blipFill dpi="0" rotWithShape="1">
            <a:blip r:embed="rId15"/>
            <a:srcRect/>
            <a:tile tx="0" ty="0" sx="100000" sy="100000" flip="none" algn="tl"/>
          </a:blipFill>
          <a:ln w="12700">
            <a:solidFill>
              <a:srgbClr val="B99C54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433161D4-9FF6-4FE4-9661-8344A9F47C9A}" type="datetime1">
              <a:rPr lang="fr-FR" smtClean="0"/>
              <a:t>08/01/2021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blipFill dpi="0" rotWithShape="1">
            <a:blip r:embed="rId15"/>
            <a:srcRect/>
            <a:tile tx="0" ty="0" sx="100000" sy="100000" flip="none" algn="tl"/>
          </a:blipFill>
          <a:ln w="12700">
            <a:solidFill>
              <a:srgbClr val="B99C54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fr-FR"/>
              <a:t>Gonçalo Santos et Corentin Burguière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880"/>
            <a:ext cx="2743200" cy="365125"/>
          </a:xfrm>
          <a:prstGeom prst="rect">
            <a:avLst/>
          </a:prstGeom>
          <a:blipFill dpi="0" rotWithShape="1">
            <a:blip r:embed="rId15"/>
            <a:srcRect/>
            <a:tile tx="0" ty="0" sx="100000" sy="100000" flip="none" algn="tl"/>
          </a:blipFill>
          <a:ln w="12700">
            <a:solidFill>
              <a:srgbClr val="B99C54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P°</a:t>
            </a:r>
            <a:fld id="{9B618960-8005-486C-9A75-10CB2AAC16F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81" y="1899828"/>
            <a:ext cx="7634832" cy="210634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5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3241587" y="4596715"/>
            <a:ext cx="5708821" cy="1938992"/>
          </a:xfrm>
          <a:prstGeom prst="rect">
            <a:avLst/>
          </a:prstGeom>
          <a:solidFill>
            <a:srgbClr val="337B4D">
              <a:alpha val="60000"/>
            </a:srgbClr>
          </a:solidFill>
          <a:ln w="28575">
            <a:solidFill>
              <a:srgbClr val="B99C5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lia Serif Beta" panose="00000500000000000000" pitchFamily="50" charset="0"/>
              </a:rPr>
              <a:t>Burguiere</a:t>
            </a:r>
            <a:r>
              <a:rPr lang="fr-F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lia Serif Beta" panose="00000500000000000000" pitchFamily="50" charset="0"/>
              </a:rPr>
              <a:t> Corentin </a:t>
            </a:r>
          </a:p>
          <a:p>
            <a:pPr algn="ctr"/>
            <a:r>
              <a:rPr lang="fr-F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lia Serif Beta" panose="00000500000000000000" pitchFamily="50" charset="0"/>
              </a:rPr>
              <a:t>&amp; </a:t>
            </a:r>
          </a:p>
          <a:p>
            <a:pPr algn="ctr"/>
            <a:r>
              <a:rPr lang="fr-F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lia Serif Beta" panose="00000500000000000000" pitchFamily="50" charset="0"/>
              </a:rPr>
              <a:t>Santos </a:t>
            </a:r>
            <a:r>
              <a:rPr lang="fr-FR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lia Serif Beta" panose="00000500000000000000" pitchFamily="50" charset="0"/>
              </a:rPr>
              <a:t>Goncalo</a:t>
            </a:r>
            <a:endParaRPr lang="fr-F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lia Serif Bet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EE5FA6C-AFB3-4D9B-97D2-710D2AF4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173197C-7DD0-4F7B-A252-4CCDEB31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u="sng" dirty="0"/>
              <a:t>Partage de fichiers :</a:t>
            </a:r>
          </a:p>
          <a:p>
            <a:pPr marL="0" indent="0" algn="ctr">
              <a:buNone/>
            </a:pPr>
            <a:r>
              <a:rPr lang="fr-FR" dirty="0"/>
              <a:t>- Départ sur Google Drive</a:t>
            </a:r>
          </a:p>
          <a:p>
            <a:pPr algn="ctr">
              <a:buFontTx/>
              <a:buChar char="-"/>
            </a:pPr>
            <a:r>
              <a:rPr lang="fr-FR" dirty="0"/>
              <a:t>Essentiellement sur </a:t>
            </a:r>
            <a:r>
              <a:rPr lang="fr-FR" dirty="0" err="1" smtClean="0"/>
              <a:t>GitHub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u="sng" dirty="0"/>
              <a:t>Répartition du travail :</a:t>
            </a:r>
          </a:p>
          <a:p>
            <a:pPr marL="0" indent="0" algn="ctr">
              <a:buNone/>
            </a:pPr>
            <a:r>
              <a:rPr lang="fr-FR" dirty="0"/>
              <a:t> - Répartition par page </a:t>
            </a:r>
          </a:p>
          <a:p>
            <a:pPr marL="0" indent="0" algn="ctr">
              <a:buNone/>
            </a:pPr>
            <a:r>
              <a:rPr lang="fr-FR" dirty="0"/>
              <a:t>ou par fonctionnalité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9A38BCC-C2C0-415E-A2C3-27A874930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500629"/>
            <a:ext cx="2381250" cy="2150567"/>
          </a:xfrm>
          <a:prstGeom prst="rect">
            <a:avLst/>
          </a:prstGeom>
        </p:spPr>
      </p:pic>
      <p:sp>
        <p:nvSpPr>
          <p:cNvPr id="24" name="Espace réservé de la date 23">
            <a:extLst>
              <a:ext uri="{FF2B5EF4-FFF2-40B4-BE49-F238E27FC236}">
                <a16:creationId xmlns:a16="http://schemas.microsoft.com/office/drawing/2014/main" xmlns="" id="{A917F2CE-C123-4A65-8B93-355D0E9E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A06-C6D2-4758-A805-2AA9F4DC3ADC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xmlns="" id="{56751E82-DF13-4C93-9085-275CF4EE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xmlns="" id="{C14F230E-3E3D-43FE-BA8E-24274D56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D3AA198-93F9-4095-B706-45C2D315F072}"/>
              </a:ext>
            </a:extLst>
          </p:cNvPr>
          <p:cNvSpPr txBox="1"/>
          <p:nvPr/>
        </p:nvSpPr>
        <p:spPr>
          <a:xfrm>
            <a:off x="4038600" y="2971800"/>
            <a:ext cx="4114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fr-FR" sz="2800" u="sng" dirty="0">
                <a:solidFill>
                  <a:schemeClr val="bg1"/>
                </a:solidFill>
                <a:latin typeface="Georgia" panose="02040502050405020303" pitchFamily="18" charset="0"/>
              </a:rPr>
              <a:t>Autres outils :</a:t>
            </a:r>
          </a:p>
          <a:p>
            <a:pPr algn="ctr"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Georgia" panose="02040502050405020303" pitchFamily="18" charset="0"/>
              </a:rPr>
              <a:t> Notepad ++</a:t>
            </a: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Georgia" panose="02040502050405020303" pitchFamily="18" charset="0"/>
              </a:rPr>
              <a:t>- Paint.net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8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xmlns="" id="{EDE050D0-4C62-444E-82DD-80802182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553"/>
            <a:ext cx="10515600" cy="823641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C3488353-D8E5-40BA-AFBA-F707FFE2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466614"/>
          </a:xfrm>
        </p:spPr>
        <p:txBody>
          <a:bodyPr/>
          <a:lstStyle/>
          <a:p>
            <a:pPr algn="ctr"/>
            <a:r>
              <a:rPr lang="fr-FR" dirty="0"/>
              <a:t>Corentin B.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xmlns="" id="{924F4D43-57AE-406D-A5D9-9C741B90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7777"/>
            <a:ext cx="5157787" cy="404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 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xmlns="" id="{D5DF9F59-23F2-4763-802A-E9F136736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6614"/>
          </a:xfrm>
        </p:spPr>
        <p:txBody>
          <a:bodyPr/>
          <a:lstStyle/>
          <a:p>
            <a:pPr algn="ctr"/>
            <a:r>
              <a:rPr lang="fr-FR" dirty="0" err="1"/>
              <a:t>Gonçalo</a:t>
            </a:r>
            <a:r>
              <a:rPr lang="fr-FR" dirty="0"/>
              <a:t> S.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xmlns="" id="{08B8DFF2-C8CC-4F8C-86C5-E59F556B1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7777"/>
            <a:ext cx="5183188" cy="404188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5B47F0B-0063-4792-BA3D-C7409600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34B-68F2-4A10-B325-9034C2C8B0A8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7F11B5C-516A-4F4E-80CE-0B4E15A5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2E39776-6CDB-46AA-80B7-1A66198B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xmlns="" id="{EDE050D0-4C62-444E-82DD-80802182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553"/>
            <a:ext cx="10515600" cy="823641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C3488353-D8E5-40BA-AFBA-F707FFE2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466614"/>
          </a:xfrm>
        </p:spPr>
        <p:txBody>
          <a:bodyPr/>
          <a:lstStyle/>
          <a:p>
            <a:pPr algn="ctr"/>
            <a:r>
              <a:rPr lang="fr-FR" dirty="0"/>
              <a:t>Corentin B.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xmlns="" id="{924F4D43-57AE-406D-A5D9-9C741B90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7777"/>
            <a:ext cx="5157787" cy="404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 - La </a:t>
            </a:r>
            <a:r>
              <a:rPr lang="fr-FR" dirty="0" smtClean="0"/>
              <a:t>base du </a:t>
            </a:r>
            <a:r>
              <a:rPr lang="fr-FR" dirty="0"/>
              <a:t>site (main.css)</a:t>
            </a:r>
          </a:p>
          <a:p>
            <a:pPr marL="0" indent="0">
              <a:buNone/>
            </a:pPr>
            <a:r>
              <a:rPr lang="fr-FR" dirty="0"/>
              <a:t>  - Logo </a:t>
            </a:r>
          </a:p>
          <a:p>
            <a:pPr marL="0" indent="0">
              <a:buNone/>
            </a:pPr>
            <a:r>
              <a:rPr lang="fr-FR" dirty="0"/>
              <a:t>  - Les deux types de menus </a:t>
            </a:r>
          </a:p>
          <a:p>
            <a:pPr marL="0" indent="0">
              <a:buNone/>
            </a:pPr>
            <a:r>
              <a:rPr lang="fr-FR" dirty="0"/>
              <a:t>  - La carte (carte.css)</a:t>
            </a:r>
          </a:p>
          <a:p>
            <a:pPr marL="0" indent="0">
              <a:buNone/>
            </a:pPr>
            <a:r>
              <a:rPr lang="fr-FR" dirty="0"/>
              <a:t>  - Récupération des images</a:t>
            </a:r>
          </a:p>
          <a:p>
            <a:pPr marL="0" indent="0">
              <a:buNone/>
            </a:pPr>
            <a:r>
              <a:rPr lang="fr-FR" dirty="0"/>
              <a:t>  - Les pages Produits</a:t>
            </a:r>
          </a:p>
          <a:p>
            <a:pPr marL="0" indent="0">
              <a:buNone/>
            </a:pPr>
            <a:r>
              <a:rPr lang="fr-FR" dirty="0"/>
              <a:t>  - Mode Sombre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xmlns="" id="{D5DF9F59-23F2-4763-802A-E9F136736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6614"/>
          </a:xfrm>
        </p:spPr>
        <p:txBody>
          <a:bodyPr/>
          <a:lstStyle/>
          <a:p>
            <a:pPr algn="ctr"/>
            <a:r>
              <a:rPr lang="fr-FR" dirty="0" err="1"/>
              <a:t>Gonçalo</a:t>
            </a:r>
            <a:r>
              <a:rPr lang="fr-FR" dirty="0"/>
              <a:t> S.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xmlns="" id="{08B8DFF2-C8CC-4F8C-86C5-E59F556B1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7777"/>
            <a:ext cx="5183188" cy="4041886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5B47F0B-0063-4792-BA3D-C7409600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34B-68F2-4A10-B325-9034C2C8B0A8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7F11B5C-516A-4F4E-80CE-0B4E15A5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2E39776-6CDB-46AA-80B7-1A66198B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xmlns="" id="{EDE050D0-4C62-444E-82DD-80802182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553"/>
            <a:ext cx="10515600" cy="823641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C3488353-D8E5-40BA-AFBA-F707FFE2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466614"/>
          </a:xfrm>
        </p:spPr>
        <p:txBody>
          <a:bodyPr/>
          <a:lstStyle/>
          <a:p>
            <a:pPr algn="ctr"/>
            <a:r>
              <a:rPr lang="fr-FR" dirty="0"/>
              <a:t>Corentin B.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xmlns="" id="{924F4D43-57AE-406D-A5D9-9C741B90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7777"/>
            <a:ext cx="5157787" cy="404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 - La </a:t>
            </a:r>
            <a:r>
              <a:rPr lang="fr-FR" dirty="0" smtClean="0"/>
              <a:t>base du </a:t>
            </a:r>
            <a:r>
              <a:rPr lang="fr-FR" dirty="0"/>
              <a:t>site (main.css)</a:t>
            </a:r>
          </a:p>
          <a:p>
            <a:pPr marL="0" indent="0">
              <a:buNone/>
            </a:pPr>
            <a:r>
              <a:rPr lang="fr-FR" dirty="0"/>
              <a:t>  - Logo </a:t>
            </a:r>
          </a:p>
          <a:p>
            <a:pPr marL="0" indent="0">
              <a:buNone/>
            </a:pPr>
            <a:r>
              <a:rPr lang="fr-FR" dirty="0"/>
              <a:t>  - Les deux types de menus </a:t>
            </a:r>
          </a:p>
          <a:p>
            <a:pPr marL="0" indent="0">
              <a:buNone/>
            </a:pPr>
            <a:r>
              <a:rPr lang="fr-FR" dirty="0"/>
              <a:t>  - La carte (carte.css)</a:t>
            </a:r>
          </a:p>
          <a:p>
            <a:pPr marL="0" indent="0">
              <a:buNone/>
            </a:pPr>
            <a:r>
              <a:rPr lang="fr-FR" dirty="0"/>
              <a:t>  - Récupération des images</a:t>
            </a:r>
          </a:p>
          <a:p>
            <a:pPr marL="0" indent="0">
              <a:buNone/>
            </a:pPr>
            <a:r>
              <a:rPr lang="fr-FR" dirty="0"/>
              <a:t>  - Les pages Produits</a:t>
            </a:r>
          </a:p>
          <a:p>
            <a:pPr marL="0" indent="0">
              <a:buNone/>
            </a:pPr>
            <a:r>
              <a:rPr lang="fr-FR" dirty="0"/>
              <a:t>  - Mode Sombre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xmlns="" id="{D5DF9F59-23F2-4763-802A-E9F136736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6614"/>
          </a:xfrm>
        </p:spPr>
        <p:txBody>
          <a:bodyPr/>
          <a:lstStyle/>
          <a:p>
            <a:pPr algn="ctr"/>
            <a:r>
              <a:rPr lang="fr-FR" dirty="0" err="1"/>
              <a:t>Gonçalo</a:t>
            </a:r>
            <a:r>
              <a:rPr lang="fr-FR" dirty="0"/>
              <a:t> S.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xmlns="" id="{08B8DFF2-C8CC-4F8C-86C5-E59F556B1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7777"/>
            <a:ext cx="5183188" cy="404188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 - Page d’accueil (accueil.html)</a:t>
            </a:r>
          </a:p>
          <a:p>
            <a:pPr marL="0" indent="0">
              <a:buNone/>
            </a:pPr>
            <a:r>
              <a:rPr lang="fr-FR" dirty="0"/>
              <a:t>  - Icône du site</a:t>
            </a:r>
          </a:p>
          <a:p>
            <a:pPr marL="0" indent="0">
              <a:buNone/>
            </a:pPr>
            <a:r>
              <a:rPr lang="fr-FR" dirty="0"/>
              <a:t>  - Page de contact</a:t>
            </a:r>
          </a:p>
          <a:p>
            <a:pPr marL="0" indent="0">
              <a:buNone/>
            </a:pPr>
            <a:r>
              <a:rPr lang="fr-FR" dirty="0"/>
              <a:t>  - Pieds de pages</a:t>
            </a:r>
          </a:p>
          <a:p>
            <a:pPr marL="0" indent="0">
              <a:buNone/>
            </a:pPr>
            <a:r>
              <a:rPr lang="fr-FR" dirty="0"/>
              <a:t>  - </a:t>
            </a:r>
            <a:r>
              <a:rPr lang="fr-FR" dirty="0" smtClean="0"/>
              <a:t>Les versions petits écrans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/>
              <a:t>- PowerPoint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5B47F0B-0063-4792-BA3D-C7409600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34B-68F2-4A10-B325-9034C2C8B0A8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7F11B5C-516A-4F4E-80CE-0B4E15A5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2E39776-6CDB-46AA-80B7-1A66198B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A72C59F-55C9-4CAD-B103-B5AA3DFD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6D78309-CE3A-4726-907D-C31301451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4752200"/>
          </a:xfrm>
        </p:spPr>
        <p:txBody>
          <a:bodyPr/>
          <a:lstStyle/>
          <a:p>
            <a:pPr marL="0" indent="0" algn="ctr">
              <a:buNone/>
            </a:pPr>
            <a:r>
              <a:rPr lang="fr-FR" u="sng" dirty="0"/>
              <a:t>Esthétique</a:t>
            </a:r>
          </a:p>
          <a:p>
            <a:pPr marL="0" indent="0" algn="ctr">
              <a:buNone/>
            </a:pPr>
            <a:r>
              <a:rPr lang="fr-FR" dirty="0"/>
              <a:t>Le résultat final est différent du schéma initial</a:t>
            </a:r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3E984D49-B1ED-4752-986E-C3CD7CF294D5}"/>
              </a:ext>
            </a:extLst>
          </p:cNvPr>
          <p:cNvSpPr txBox="1"/>
          <p:nvPr/>
        </p:nvSpPr>
        <p:spPr>
          <a:xfrm>
            <a:off x="2664480" y="2558587"/>
            <a:ext cx="249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ell MT" panose="02020503060305020303" pitchFamily="18" charset="0"/>
              </a:rPr>
              <a:t>Idée de départ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E950A706-7AE0-4D93-881E-FD2F7C8CF490}"/>
              </a:ext>
            </a:extLst>
          </p:cNvPr>
          <p:cNvSpPr txBox="1"/>
          <p:nvPr/>
        </p:nvSpPr>
        <p:spPr>
          <a:xfrm>
            <a:off x="7629281" y="2558587"/>
            <a:ext cx="249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ell MT" panose="02020503060305020303" pitchFamily="18" charset="0"/>
              </a:rPr>
              <a:t>Résultat final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7DD51834-282E-4CB9-B815-B2E4AE5C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A87-6CCF-4323-9C57-4D23EA53D5F3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370FBB2B-DD19-4861-89C8-BD4E1DC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62177C40-CBD9-4794-B6F4-E7DCA16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5AB301AE-6AF2-47AC-97AE-B1DADD5F5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38" y="3020252"/>
            <a:ext cx="3510924" cy="263319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96181454-6B39-4714-BA0D-60B4CD85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38" y="3020251"/>
            <a:ext cx="3510924" cy="263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A656C21-B233-4DBC-AA21-9B9DEA42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2C2C658-D565-4509-B8E8-79E2EF14F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/>
              <a:t>Technique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035DD58-BB43-419D-A014-37BD6C601FAC}"/>
              </a:ext>
            </a:extLst>
          </p:cNvPr>
          <p:cNvSpPr txBox="1"/>
          <p:nvPr/>
        </p:nvSpPr>
        <p:spPr>
          <a:xfrm>
            <a:off x="2867608" y="1967408"/>
            <a:ext cx="645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ell MT" panose="02020503060305020303" pitchFamily="18" charset="0"/>
              </a:rPr>
              <a:t>Dans un premier temps : Mise en forme de la page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xmlns="" id="{C4D3D4BA-9F20-49A6-8311-55815757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E861-8AA7-40FE-977C-378F780F0628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xmlns="" id="{FA2C789B-BACE-40BC-89F2-264F288C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xmlns="" id="{60DFD36B-A753-4082-886F-0B14AB5E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1629BE6C-EF84-4D75-A41F-309306F1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84" y="2890738"/>
            <a:ext cx="4533833" cy="227254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56D70CB7-0E50-4EC9-9B62-6EF60B900535}"/>
              </a:ext>
            </a:extLst>
          </p:cNvPr>
          <p:cNvSpPr txBox="1"/>
          <p:nvPr/>
        </p:nvSpPr>
        <p:spPr>
          <a:xfrm>
            <a:off x="999459" y="2490628"/>
            <a:ext cx="536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Bell MT" panose="02020503060305020303" pitchFamily="18" charset="0"/>
              </a:rPr>
              <a:t>Mise en page avec un Lorem Ipsum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1D0C1F3A-6E27-48E7-8CD1-61367CCDC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329" y="2971718"/>
            <a:ext cx="5096541" cy="219156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F215285E-F88F-415E-ADD5-FD50EF2F06DB}"/>
              </a:ext>
            </a:extLst>
          </p:cNvPr>
          <p:cNvSpPr txBox="1"/>
          <p:nvPr/>
        </p:nvSpPr>
        <p:spPr>
          <a:xfrm>
            <a:off x="6095999" y="2451169"/>
            <a:ext cx="5096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Bell MT" panose="02020503060305020303" pitchFamily="18" charset="0"/>
              </a:rPr>
              <a:t>Remplissage avec le texte voulu</a:t>
            </a:r>
          </a:p>
        </p:txBody>
      </p:sp>
    </p:spTree>
    <p:extLst>
      <p:ext uri="{BB962C8B-B14F-4D97-AF65-F5344CB8AC3E}">
        <p14:creationId xmlns:p14="http://schemas.microsoft.com/office/powerpoint/2010/main" val="13387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64D62FD-B353-4016-AA4D-9C9D2DC2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d’accueil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6075BEB-F6B2-40FB-886A-5068F8E9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/>
              <a:t>Technique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06C7BD5-8D81-4946-8BB1-7F72FA8C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E0B4-D744-4E56-96A9-29B3F34A8623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50F0D7D-ACDC-4474-8C3F-5A9393BA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1AE9068A-FC06-4DD4-9521-20B84831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D66E2EC0-FDED-4F9B-99E9-0728289C5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50795"/>
            <a:ext cx="5145521" cy="246927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D241A61E-2354-459D-8D59-591C02B3E854}"/>
              </a:ext>
            </a:extLst>
          </p:cNvPr>
          <p:cNvSpPr txBox="1"/>
          <p:nvPr/>
        </p:nvSpPr>
        <p:spPr>
          <a:xfrm>
            <a:off x="2709765" y="4321783"/>
            <a:ext cx="6888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Bell MT" panose="02020503060305020303" pitchFamily="18" charset="0"/>
              </a:rPr>
              <a:t>Ce sont : </a:t>
            </a:r>
            <a:br>
              <a:rPr lang="fr-FR" sz="2400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fr-FR" sz="2400" dirty="0">
                <a:solidFill>
                  <a:schemeClr val="bg1"/>
                </a:solidFill>
                <a:latin typeface="Bell MT" panose="02020503060305020303" pitchFamily="18" charset="0"/>
              </a:rPr>
              <a:t>- Deux div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ell MT" panose="02020503060305020303" pitchFamily="18" charset="0"/>
              </a:rPr>
              <a:t>Border pour la jolie bordure dorée</a:t>
            </a:r>
          </a:p>
          <a:p>
            <a:pPr marL="342900" indent="-342900" algn="ctr">
              <a:buFontTx/>
              <a:buChar char="-"/>
            </a:pPr>
            <a:r>
              <a:rPr lang="fr-FR" sz="2400" dirty="0" err="1">
                <a:solidFill>
                  <a:schemeClr val="bg1"/>
                </a:solidFill>
                <a:latin typeface="Bell MT" panose="02020503060305020303" pitchFamily="18" charset="0"/>
              </a:rPr>
              <a:t>Inline</a:t>
            </a:r>
            <a:r>
              <a:rPr lang="fr-FR" sz="2400" dirty="0">
                <a:solidFill>
                  <a:schemeClr val="bg1"/>
                </a:solidFill>
                <a:latin typeface="Bell MT" panose="02020503060305020303" pitchFamily="18" charset="0"/>
              </a:rPr>
              <a:t>-block	</a:t>
            </a:r>
          </a:p>
        </p:txBody>
      </p:sp>
    </p:spTree>
    <p:extLst>
      <p:ext uri="{BB962C8B-B14F-4D97-AF65-F5344CB8AC3E}">
        <p14:creationId xmlns:p14="http://schemas.microsoft.com/office/powerpoint/2010/main" val="22437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5C1E80A-6F49-47E4-80A0-F084DF5F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4F5BBC-718B-4366-BB31-38A025B1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/>
              <a:t>Pied de page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E0478DC-5469-41CC-8D46-2C33ECD6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20C1-0349-410C-99B2-975C2DCC0B27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0FEBF24-26C6-4D7D-B8A5-5B305561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19F5BCA-F272-49DD-9509-93D29545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104528CE-44B5-4827-A17A-3FD9AF5BF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18" y="2322076"/>
            <a:ext cx="8353963" cy="618640"/>
          </a:xfrm>
          <a:prstGeom prst="rect">
            <a:avLst/>
          </a:prstGeom>
          <a:ln w="25400">
            <a:solidFill>
              <a:srgbClr val="B99C54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7FF0D188-521C-4AB8-A288-B19D2CA97FE5}"/>
              </a:ext>
            </a:extLst>
          </p:cNvPr>
          <p:cNvSpPr txBox="1"/>
          <p:nvPr/>
        </p:nvSpPr>
        <p:spPr>
          <a:xfrm>
            <a:off x="1524000" y="3336671"/>
            <a:ext cx="4114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Difficultés :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Placement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Coller le pied avec la page </a:t>
            </a:r>
          </a:p>
          <a:p>
            <a:pPr marL="342900" indent="-342900" algn="ctr">
              <a:buFontTx/>
              <a:buChar char="-"/>
            </a:pPr>
            <a:endParaRPr lang="fr-FR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08823E41-CF0C-4F1C-AB71-EEAEF30270F7}"/>
              </a:ext>
            </a:extLst>
          </p:cNvPr>
          <p:cNvSpPr txBox="1"/>
          <p:nvPr/>
        </p:nvSpPr>
        <p:spPr>
          <a:xfrm>
            <a:off x="6553203" y="3336671"/>
            <a:ext cx="411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Solution :</a:t>
            </a:r>
          </a:p>
          <a:p>
            <a:pPr marL="342900" indent="-342900" algn="ctr">
              <a:buFontTx/>
              <a:buChar char="-"/>
            </a:pPr>
            <a:r>
              <a:rPr lang="fr-FR" sz="2400" dirty="0" err="1">
                <a:solidFill>
                  <a:schemeClr val="bg1"/>
                </a:solidFill>
                <a:latin typeface="Georgia" panose="02040502050405020303" pitchFamily="18" charset="0"/>
              </a:rPr>
              <a:t>Margin</a:t>
            </a:r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 0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- Utiliser la balise &lt;</a:t>
            </a:r>
            <a:r>
              <a:rPr lang="fr-FR" sz="2400" dirty="0" err="1">
                <a:solidFill>
                  <a:schemeClr val="bg1"/>
                </a:solidFill>
                <a:latin typeface="Georgia" panose="02040502050405020303" pitchFamily="18" charset="0"/>
              </a:rPr>
              <a:t>footer</a:t>
            </a:r>
            <a:r>
              <a:rPr lang="fr-FR" sz="2400" dirty="0">
                <a:solidFill>
                  <a:schemeClr val="bg1"/>
                </a:solidFill>
                <a:latin typeface="Georgia" panose="02040502050405020303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9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A72C59F-55C9-4CAD-B103-B5AA3DFD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fr-FR" dirty="0" smtClean="0"/>
              <a:t>Menus des produits : Schéma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7DD51834-282E-4CB9-B815-B2E4AE5C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A87-6CCF-4323-9C57-4D23EA53D5F3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370FBB2B-DD19-4861-89C8-BD4E1DC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62177C40-CBD9-4794-B6F4-E7DCA16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pic>
        <p:nvPicPr>
          <p:cNvPr id="17" name="Espace réservé du contenu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33" y="1423988"/>
            <a:ext cx="8449733" cy="4752975"/>
          </a:xfrm>
        </p:spPr>
      </p:pic>
    </p:spTree>
    <p:extLst>
      <p:ext uri="{BB962C8B-B14F-4D97-AF65-F5344CB8AC3E}">
        <p14:creationId xmlns:p14="http://schemas.microsoft.com/office/powerpoint/2010/main" val="38539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Menus de produits : le tableau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5E0-A53B-4A0F-BCD0-0488461D4A89}" type="datetime1">
              <a:rPr lang="fr-FR" smtClean="0"/>
              <a:t>08/01/2021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Gonçalo Santos et Corentin Burguière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19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Utilisation des balises &lt;table&gt;, &lt;tr&gt; et &lt;th&gt;</a:t>
            </a:r>
          </a:p>
          <a:p>
            <a:endParaRPr lang="fr-FR" sz="3200" dirty="0"/>
          </a:p>
          <a:p>
            <a:endParaRPr lang="fr-FR" sz="3200" dirty="0"/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871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24E2BC34-822A-4CC6-A323-EC965B82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78149929-7A66-4E91-B7EB-FB901F6E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sz="5100" u="sng" dirty="0">
              <a:latin typeface="Bell MT" panose="02020503060305020303" pitchFamily="18" charset="0"/>
            </a:endParaRPr>
          </a:p>
          <a:p>
            <a:pPr marL="0" indent="0" algn="ctr">
              <a:buNone/>
            </a:pPr>
            <a:r>
              <a:rPr lang="fr-FR" sz="12800" u="sng" dirty="0">
                <a:latin typeface="Bell MT" panose="02020503060305020303" pitchFamily="18" charset="0"/>
              </a:rPr>
              <a:t>Sujet : </a:t>
            </a:r>
            <a:endParaRPr lang="fr-FR" sz="12800" u="sng" dirty="0"/>
          </a:p>
          <a:p>
            <a:pPr marL="0" indent="0" algn="ctr">
              <a:buNone/>
            </a:pPr>
            <a:r>
              <a:rPr lang="fr-FR" sz="12800" dirty="0">
                <a:latin typeface="Bell MT" panose="02020503060305020303" pitchFamily="18" charset="0"/>
              </a:rPr>
              <a:t>- Zelda</a:t>
            </a:r>
          </a:p>
          <a:p>
            <a:pPr marL="0" indent="0" algn="ctr">
              <a:buNone/>
            </a:pPr>
            <a:r>
              <a:rPr lang="fr-FR" sz="12800" dirty="0">
                <a:latin typeface="Bell MT" panose="02020503060305020303" pitchFamily="18" charset="0"/>
              </a:rPr>
              <a:t>  - Idée proposée par Corentin </a:t>
            </a:r>
          </a:p>
          <a:p>
            <a:pPr marL="0" indent="0">
              <a:buNone/>
            </a:pPr>
            <a:endParaRPr lang="fr-FR" sz="128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fr-FR" sz="12800" u="sng" dirty="0">
              <a:latin typeface="Bell MT" panose="02020503060305020303" pitchFamily="18" charset="0"/>
            </a:endParaRPr>
          </a:p>
          <a:p>
            <a:pPr marL="0" indent="0" algn="ctr">
              <a:buNone/>
            </a:pPr>
            <a:r>
              <a:rPr lang="fr-FR" sz="12800" u="sng" dirty="0" smtClean="0">
                <a:latin typeface="Bell MT" panose="02020503060305020303" pitchFamily="18" charset="0"/>
              </a:rPr>
              <a:t>Avantages :</a:t>
            </a:r>
          </a:p>
          <a:p>
            <a:pPr marL="0" indent="0" algn="ctr">
              <a:buNone/>
            </a:pPr>
            <a:r>
              <a:rPr lang="fr-FR" sz="12800" dirty="0" smtClean="0">
                <a:latin typeface="Bell MT" panose="02020503060305020303" pitchFamily="18" charset="0"/>
              </a:rPr>
              <a:t>  - Jeux connus</a:t>
            </a:r>
          </a:p>
          <a:p>
            <a:pPr marL="0" indent="0" algn="ctr">
              <a:buNone/>
            </a:pPr>
            <a:r>
              <a:rPr lang="fr-FR" sz="12800" dirty="0" smtClean="0">
                <a:latin typeface="Bell MT" panose="02020503060305020303" pitchFamily="18" charset="0"/>
              </a:rPr>
              <a:t>  - Possède de nombreux objets 		   </a:t>
            </a:r>
          </a:p>
          <a:p>
            <a:pPr marL="0" indent="0" algn="ctr">
              <a:buNone/>
            </a:pPr>
            <a:r>
              <a:rPr lang="fr-FR" sz="12800" dirty="0" smtClean="0">
                <a:latin typeface="Bell MT" panose="02020503060305020303" pitchFamily="18" charset="0"/>
              </a:rPr>
              <a:t>  - Des images faciles à trouver en .</a:t>
            </a:r>
            <a:r>
              <a:rPr lang="fr-FR" sz="12800" dirty="0" err="1" smtClean="0">
                <a:latin typeface="Bell MT" panose="02020503060305020303" pitchFamily="18" charset="0"/>
              </a:rPr>
              <a:t>png</a:t>
            </a:r>
            <a:r>
              <a:rPr lang="fr-FR" sz="12800" dirty="0" smtClean="0">
                <a:latin typeface="Bell MT" panose="02020503060305020303" pitchFamily="18" charset="0"/>
              </a:rPr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E6EEF6C8-2959-4A02-9B10-6CC2DC1D8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55311" y="3266224"/>
            <a:ext cx="5671878" cy="687501"/>
          </a:xfrm>
          <a:prstGeom prst="rect">
            <a:avLst/>
          </a:prstGeom>
        </p:spPr>
      </p:pic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xmlns="" id="{B01CDA23-19F5-4A87-8E21-3E2A8FCB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4F2-F774-4CAB-9584-5A2432A465BB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xmlns="" id="{14428CC3-D832-4D3E-B61B-1EEBCA62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xmlns="" id="{3F29B053-EBD3-4636-B80D-F2303FC1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Menus de produits : le tableau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5E0-A53B-4A0F-BCD0-0488461D4A89}" type="datetime1">
              <a:rPr lang="fr-FR" smtClean="0"/>
              <a:t>08/01/2021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Gonçalo Santos et Corentin Burguière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20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Utilisation des balises &lt;table&gt;, &lt;tr&gt; et &lt;th&gt;</a:t>
            </a:r>
          </a:p>
          <a:p>
            <a:endParaRPr lang="fr-FR" sz="3200" dirty="0"/>
          </a:p>
          <a:p>
            <a:r>
              <a:rPr lang="fr-FR" sz="3200" dirty="0" smtClean="0"/>
              <a:t>&lt;table&gt; : Créer un tableau</a:t>
            </a:r>
          </a:p>
          <a:p>
            <a:endParaRPr lang="fr-FR" sz="3200" dirty="0"/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539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Menus de produits : le tableau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5E0-A53B-4A0F-BCD0-0488461D4A89}" type="datetime1">
              <a:rPr lang="fr-FR" smtClean="0"/>
              <a:t>08/01/2021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Gonçalo Santos et Corentin Burguière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21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Utilisation des balises &lt;table&gt;, &lt;tr&gt; et &lt;th&gt;</a:t>
            </a:r>
          </a:p>
          <a:p>
            <a:endParaRPr lang="fr-FR" sz="3200" dirty="0"/>
          </a:p>
          <a:p>
            <a:r>
              <a:rPr lang="fr-FR" sz="3200" dirty="0"/>
              <a:t>&lt;table</a:t>
            </a:r>
            <a:r>
              <a:rPr lang="fr-FR" sz="3200" dirty="0" smtClean="0"/>
              <a:t>&gt; : Créer un tableau</a:t>
            </a:r>
          </a:p>
          <a:p>
            <a:endParaRPr lang="fr-FR" sz="3200" dirty="0"/>
          </a:p>
          <a:p>
            <a:r>
              <a:rPr lang="fr-FR" sz="3200" dirty="0"/>
              <a:t>&lt;tr</a:t>
            </a:r>
            <a:r>
              <a:rPr lang="fr-FR" sz="3200" dirty="0" smtClean="0"/>
              <a:t>&gt; : Créer une ligne</a:t>
            </a:r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021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Menus de produits : le tableau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5E0-A53B-4A0F-BCD0-0488461D4A89}" type="datetime1">
              <a:rPr lang="fr-FR" smtClean="0"/>
              <a:t>08/01/2021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Gonçalo Santos et Corentin Burguière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22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Utilisation des balises &lt;table&gt;, &lt;tr&gt; et &lt;th&gt;</a:t>
            </a:r>
          </a:p>
          <a:p>
            <a:endParaRPr lang="fr-FR" sz="3200" dirty="0"/>
          </a:p>
          <a:p>
            <a:r>
              <a:rPr lang="fr-FR" sz="3200" dirty="0"/>
              <a:t>&lt;table</a:t>
            </a:r>
            <a:r>
              <a:rPr lang="fr-FR" sz="3200" dirty="0" smtClean="0"/>
              <a:t>&gt; : Créer un tableau</a:t>
            </a:r>
          </a:p>
          <a:p>
            <a:endParaRPr lang="fr-FR" sz="3200" dirty="0"/>
          </a:p>
          <a:p>
            <a:r>
              <a:rPr lang="fr-FR" sz="3200" dirty="0"/>
              <a:t>&lt;tr</a:t>
            </a:r>
            <a:r>
              <a:rPr lang="fr-FR" sz="3200" dirty="0" smtClean="0"/>
              <a:t>&gt; : Créer une ligne</a:t>
            </a:r>
          </a:p>
          <a:p>
            <a:endParaRPr lang="fr-FR" sz="3200" dirty="0"/>
          </a:p>
          <a:p>
            <a:r>
              <a:rPr lang="fr-FR" sz="3200" dirty="0"/>
              <a:t>&lt;th</a:t>
            </a:r>
            <a:r>
              <a:rPr lang="fr-FR" sz="3200" dirty="0" smtClean="0"/>
              <a:t>&gt; : Créer une cellule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087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Menus de produits : les cellules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5E0-A53B-4A0F-BCD0-0488461D4A89}" type="datetime1">
              <a:rPr lang="fr-FR" smtClean="0"/>
              <a:t>08/01/2021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Gonçalo Santos et Corentin Burguière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23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Différentes classes pour la cellule, le nom, l’image et le prix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2531242"/>
            <a:ext cx="6048375" cy="33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Menus de produits : les cellules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5E0-A53B-4A0F-BCD0-0488461D4A89}" type="datetime1">
              <a:rPr lang="fr-FR" smtClean="0"/>
              <a:t>08/01/2021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Gonçalo Santos et Corentin Burguière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24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sz="3200" dirty="0" smtClean="0"/>
              <a:t>Permet d’agrandir et tourner l’image lors du passage de la souris</a:t>
            </a:r>
            <a:endParaRPr lang="fr-FR" sz="3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3457575"/>
            <a:ext cx="82581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A72C59F-55C9-4CAD-B103-B5AA3DFD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fr-FR" dirty="0" smtClean="0"/>
              <a:t>Listes des produits : Schéma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7DD51834-282E-4CB9-B815-B2E4AE5C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A87-6CCF-4323-9C57-4D23EA53D5F3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370FBB2B-DD19-4861-89C8-BD4E1DC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62177C40-CBD9-4794-B6F4-E7DCA16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33" y="1423988"/>
            <a:ext cx="8449733" cy="4752975"/>
          </a:xfrm>
        </p:spPr>
      </p:pic>
    </p:spTree>
    <p:extLst>
      <p:ext uri="{BB962C8B-B14F-4D97-AF65-F5344CB8AC3E}">
        <p14:creationId xmlns:p14="http://schemas.microsoft.com/office/powerpoint/2010/main" val="28897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A72C59F-55C9-4CAD-B103-B5AA3DFD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fr-FR" dirty="0" smtClean="0"/>
              <a:t>Listes des produits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7DD51834-282E-4CB9-B815-B2E4AE5C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A87-6CCF-4323-9C57-4D23EA53D5F3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370FBB2B-DD19-4861-89C8-BD4E1DC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62177C40-CBD9-4794-B6F4-E7DCA16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Cinq classes mises à côté les unes des autres.</a:t>
            </a:r>
            <a:endParaRPr lang="fr-FR" sz="3200" dirty="0"/>
          </a:p>
          <a:p>
            <a:r>
              <a:rPr lang="fr-FR" sz="3200" b="1" dirty="0" smtClean="0"/>
              <a:t>Problème : </a:t>
            </a:r>
            <a:r>
              <a:rPr lang="fr-FR" sz="3200" dirty="0" err="1" smtClean="0"/>
              <a:t>float:lefts</a:t>
            </a:r>
            <a:r>
              <a:rPr lang="fr-FR" sz="3200" dirty="0" smtClean="0"/>
              <a:t> ne fonctionnant pas</a:t>
            </a:r>
          </a:p>
          <a:p>
            <a:r>
              <a:rPr lang="fr-FR" sz="3200" b="1" dirty="0" smtClean="0"/>
              <a:t>Solution : </a:t>
            </a:r>
            <a:r>
              <a:rPr lang="fr-FR" sz="3200" dirty="0" smtClean="0"/>
              <a:t>Utilisation des </a:t>
            </a:r>
            <a:r>
              <a:rPr lang="fr-FR" sz="3200" dirty="0" err="1" smtClean="0"/>
              <a:t>margin-left</a:t>
            </a:r>
            <a:r>
              <a:rPr lang="fr-FR" sz="3200" dirty="0" smtClean="0"/>
              <a:t> et position : relative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37" y="3114675"/>
            <a:ext cx="5706388" cy="27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A72C59F-55C9-4CAD-B103-B5AA3DFD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fr-FR" dirty="0" smtClean="0"/>
              <a:t>Listes des produits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7DD51834-282E-4CB9-B815-B2E4AE5C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A87-6CCF-4323-9C57-4D23EA53D5F3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370FBB2B-DD19-4861-89C8-BD4E1DC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62177C40-CBD9-4794-B6F4-E7DCA16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Cinq classes mises à côté les unes des autres.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8860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A72C59F-55C9-4CAD-B103-B5AA3DFD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fr-FR" dirty="0" smtClean="0"/>
              <a:t>Listes des produits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7DD51834-282E-4CB9-B815-B2E4AE5C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A87-6CCF-4323-9C57-4D23EA53D5F3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370FBB2B-DD19-4861-89C8-BD4E1DC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62177C40-CBD9-4794-B6F4-E7DCA16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Cinq classes mises à côté les unes des autres.</a:t>
            </a:r>
            <a:endParaRPr lang="fr-FR" sz="3200" dirty="0"/>
          </a:p>
          <a:p>
            <a:r>
              <a:rPr lang="fr-FR" sz="3200" b="1" dirty="0" smtClean="0"/>
              <a:t>Problème : </a:t>
            </a:r>
            <a:r>
              <a:rPr lang="fr-FR" sz="3200" dirty="0" err="1" smtClean="0"/>
              <a:t>float:lefts</a:t>
            </a:r>
            <a:r>
              <a:rPr lang="fr-FR" sz="3200" dirty="0" smtClean="0"/>
              <a:t> ne fonctionnant pas</a:t>
            </a:r>
          </a:p>
        </p:txBody>
      </p:sp>
    </p:spTree>
    <p:extLst>
      <p:ext uri="{BB962C8B-B14F-4D97-AF65-F5344CB8AC3E}">
        <p14:creationId xmlns:p14="http://schemas.microsoft.com/office/powerpoint/2010/main" val="20481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A72C59F-55C9-4CAD-B103-B5AA3DFD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fr-FR" dirty="0" smtClean="0"/>
              <a:t>Listes des produits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7DD51834-282E-4CB9-B815-B2E4AE5C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A87-6CCF-4323-9C57-4D23EA53D5F3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370FBB2B-DD19-4861-89C8-BD4E1DC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62177C40-CBD9-4794-B6F4-E7DCA16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Cinq classes mises à côté les unes des autres.</a:t>
            </a:r>
            <a:endParaRPr lang="fr-FR" sz="3200" dirty="0"/>
          </a:p>
          <a:p>
            <a:r>
              <a:rPr lang="fr-FR" sz="3200" b="1" dirty="0" smtClean="0"/>
              <a:t>Problème : </a:t>
            </a:r>
            <a:r>
              <a:rPr lang="fr-FR" sz="3200" dirty="0" err="1" smtClean="0"/>
              <a:t>float:lefts</a:t>
            </a:r>
            <a:r>
              <a:rPr lang="fr-FR" sz="3200" dirty="0" smtClean="0"/>
              <a:t> ne fonctionnant pas</a:t>
            </a:r>
          </a:p>
        </p:txBody>
      </p:sp>
    </p:spTree>
    <p:extLst>
      <p:ext uri="{BB962C8B-B14F-4D97-AF65-F5344CB8AC3E}">
        <p14:creationId xmlns:p14="http://schemas.microsoft.com/office/powerpoint/2010/main" val="15224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Legend</a:t>
            </a:r>
            <a:r>
              <a:rPr lang="fr-FR" dirty="0" smtClean="0"/>
              <a:t> of Zelda :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Titre : The </a:t>
            </a:r>
            <a:r>
              <a:rPr lang="fr-FR" dirty="0" err="1" smtClean="0"/>
              <a:t>Legend</a:t>
            </a:r>
            <a:r>
              <a:rPr lang="fr-FR" dirty="0" smtClean="0"/>
              <a:t> of Zelda</a:t>
            </a:r>
          </a:p>
          <a:p>
            <a:r>
              <a:rPr lang="fr-FR" dirty="0" smtClean="0"/>
              <a:t>Genre : Aventure</a:t>
            </a:r>
          </a:p>
          <a:p>
            <a:r>
              <a:rPr lang="fr-FR" dirty="0" smtClean="0"/>
              <a:t>Développeur/Editeur : Nintendo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5E0-A53B-4A0F-BCD0-0488461D4A89}" type="datetime1">
              <a:rPr lang="fr-FR" smtClean="0"/>
              <a:t>08/01/2021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Gonçalo Santos et Corentin Burguière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A72C59F-55C9-4CAD-B103-B5AA3DFD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fr-FR" dirty="0" smtClean="0"/>
              <a:t>Listes des produits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7DD51834-282E-4CB9-B815-B2E4AE5C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A87-6CCF-4323-9C57-4D23EA53D5F3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370FBB2B-DD19-4861-89C8-BD4E1DC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62177C40-CBD9-4794-B6F4-E7DCA16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Cinq classes mises à côté les unes des autres.</a:t>
            </a:r>
            <a:endParaRPr lang="fr-FR" sz="3200" dirty="0"/>
          </a:p>
          <a:p>
            <a:r>
              <a:rPr lang="fr-FR" sz="3200" b="1" dirty="0" smtClean="0"/>
              <a:t>Problème : </a:t>
            </a:r>
            <a:r>
              <a:rPr lang="fr-FR" sz="3200" dirty="0" err="1" smtClean="0"/>
              <a:t>float:lefts</a:t>
            </a:r>
            <a:r>
              <a:rPr lang="fr-FR" sz="3200" dirty="0" smtClean="0"/>
              <a:t> ne fonctionnant pas</a:t>
            </a:r>
          </a:p>
          <a:p>
            <a:r>
              <a:rPr lang="fr-FR" sz="3200" b="1" dirty="0" smtClean="0"/>
              <a:t>Solution : </a:t>
            </a:r>
            <a:r>
              <a:rPr lang="fr-FR" sz="3200" dirty="0" smtClean="0"/>
              <a:t>Utilisation des </a:t>
            </a:r>
            <a:r>
              <a:rPr lang="fr-FR" sz="3200" dirty="0" err="1" smtClean="0"/>
              <a:t>margin-left</a:t>
            </a:r>
            <a:r>
              <a:rPr lang="fr-FR" sz="3200" dirty="0" smtClean="0"/>
              <a:t> et position : relative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975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A72C59F-55C9-4CAD-B103-B5AA3DFD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fr-FR" dirty="0" smtClean="0"/>
              <a:t>Listes des produits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7DD51834-282E-4CB9-B815-B2E4AE5C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A87-6CCF-4323-9C57-4D23EA53D5F3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370FBB2B-DD19-4861-89C8-BD4E1DC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62177C40-CBD9-4794-B6F4-E7DCA16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Cinq classes mises à côté les unes des autres.</a:t>
            </a:r>
            <a:endParaRPr lang="fr-FR" sz="3200" dirty="0"/>
          </a:p>
          <a:p>
            <a:r>
              <a:rPr lang="fr-FR" sz="3200" b="1" dirty="0" smtClean="0"/>
              <a:t>Problème : </a:t>
            </a:r>
            <a:r>
              <a:rPr lang="fr-FR" sz="3200" dirty="0" err="1" smtClean="0"/>
              <a:t>float:lefts</a:t>
            </a:r>
            <a:r>
              <a:rPr lang="fr-FR" sz="3200" dirty="0" smtClean="0"/>
              <a:t> ne fonctionnant pas</a:t>
            </a:r>
          </a:p>
          <a:p>
            <a:r>
              <a:rPr lang="fr-FR" sz="3200" b="1" dirty="0" smtClean="0"/>
              <a:t>Solution : </a:t>
            </a:r>
            <a:r>
              <a:rPr lang="fr-FR" sz="3200" dirty="0" smtClean="0"/>
              <a:t>Utilisation des </a:t>
            </a:r>
            <a:r>
              <a:rPr lang="fr-FR" sz="3200" dirty="0" err="1" smtClean="0"/>
              <a:t>margin-left</a:t>
            </a:r>
            <a:r>
              <a:rPr lang="fr-FR" sz="3200" dirty="0" smtClean="0"/>
              <a:t> et position : relative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200400"/>
            <a:ext cx="518646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Problèmes principaux : la position des éléments et le media</a:t>
            </a:r>
          </a:p>
          <a:p>
            <a:endParaRPr lang="fr-FR" dirty="0"/>
          </a:p>
          <a:p>
            <a:r>
              <a:rPr lang="fr-FR" dirty="0" smtClean="0"/>
              <a:t>Ce qui aurait pu être amélioré :</a:t>
            </a:r>
          </a:p>
          <a:p>
            <a:pPr lvl="1"/>
            <a:r>
              <a:rPr lang="fr-FR" dirty="0" smtClean="0"/>
              <a:t>+ de contenu dans « La Caverne des masques »</a:t>
            </a:r>
          </a:p>
          <a:p>
            <a:pPr lvl="1"/>
            <a:r>
              <a:rPr lang="fr-FR" dirty="0" smtClean="0"/>
              <a:t>Une meilleure gestion des petits écrans </a:t>
            </a:r>
            <a:endParaRPr lang="fr-FR" dirty="0" smtClean="0"/>
          </a:p>
          <a:p>
            <a:pPr lvl="1"/>
            <a:r>
              <a:rPr lang="fr-FR" dirty="0" smtClean="0"/>
              <a:t>Des </a:t>
            </a:r>
            <a:r>
              <a:rPr lang="fr-FR" smtClean="0"/>
              <a:t>CSS + propres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5E0-A53B-4A0F-BCD0-0488461D4A89}" type="datetime1">
              <a:rPr lang="fr-FR" smtClean="0"/>
              <a:t>08/01/2021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Gonçalo Santos et Corentin Burguière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32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4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Legend</a:t>
            </a:r>
            <a:r>
              <a:rPr lang="fr-FR" dirty="0" smtClean="0"/>
              <a:t> of Zelda :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Titre : The </a:t>
            </a:r>
            <a:r>
              <a:rPr lang="fr-FR" dirty="0" err="1" smtClean="0"/>
              <a:t>Legend</a:t>
            </a:r>
            <a:r>
              <a:rPr lang="fr-FR" dirty="0" smtClean="0"/>
              <a:t> of Zelda</a:t>
            </a:r>
          </a:p>
          <a:p>
            <a:r>
              <a:rPr lang="fr-FR" dirty="0" smtClean="0"/>
              <a:t>Genre : Aventure</a:t>
            </a:r>
          </a:p>
          <a:p>
            <a:r>
              <a:rPr lang="fr-FR" dirty="0" smtClean="0"/>
              <a:t>Développeur/Editeur : Nintendo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5E0-A53B-4A0F-BCD0-0488461D4A89}" type="datetime1">
              <a:rPr lang="fr-FR" smtClean="0"/>
              <a:t>08/01/2021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Gonçalo Santos et Corentin Burguière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4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15" y="1688756"/>
            <a:ext cx="4442345" cy="25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Legend</a:t>
            </a:r>
            <a:r>
              <a:rPr lang="fr-FR" dirty="0" smtClean="0"/>
              <a:t> of Zelda :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Titre : The </a:t>
            </a:r>
            <a:r>
              <a:rPr lang="fr-FR" dirty="0" err="1" smtClean="0"/>
              <a:t>Legend</a:t>
            </a:r>
            <a:r>
              <a:rPr lang="fr-FR" dirty="0" smtClean="0"/>
              <a:t> of Zelda</a:t>
            </a:r>
          </a:p>
          <a:p>
            <a:r>
              <a:rPr lang="fr-FR" dirty="0" smtClean="0"/>
              <a:t>Genre : Aventure</a:t>
            </a:r>
          </a:p>
          <a:p>
            <a:r>
              <a:rPr lang="fr-FR" dirty="0" smtClean="0"/>
              <a:t>Développeur/Editeur : Nintendo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5E0-A53B-4A0F-BCD0-0488461D4A89}" type="datetime1">
              <a:rPr lang="fr-FR" smtClean="0"/>
              <a:t>08/01/2021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Gonçalo Santos et Corentin Burguière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5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15" y="1688756"/>
            <a:ext cx="4442345" cy="25010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953" y="3554497"/>
            <a:ext cx="4247293" cy="23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306167-3390-46AA-870C-DE08517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fr-FR" dirty="0"/>
              <a:t>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7F171AD-986B-4A82-B8F2-C1D4D85C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3600" u="sng" dirty="0"/>
              <a:t>Séparés par 3 catégories :</a:t>
            </a:r>
          </a:p>
          <a:p>
            <a:pPr algn="ctr">
              <a:buFontTx/>
              <a:buChar char="-"/>
            </a:pPr>
            <a:r>
              <a:rPr lang="fr-FR" sz="3600" dirty="0"/>
              <a:t>Potions</a:t>
            </a:r>
          </a:p>
          <a:p>
            <a:pPr algn="ctr">
              <a:buFontTx/>
              <a:buChar char="-"/>
            </a:pPr>
            <a:r>
              <a:rPr lang="fr-FR" sz="3600" dirty="0"/>
              <a:t>Armes</a:t>
            </a:r>
          </a:p>
          <a:p>
            <a:pPr algn="ctr">
              <a:buFontTx/>
              <a:buChar char="-"/>
            </a:pPr>
            <a:r>
              <a:rPr lang="fr-FR" sz="3600" dirty="0"/>
              <a:t>Bazar</a:t>
            </a:r>
          </a:p>
          <a:p>
            <a:pPr algn="ctr">
              <a:buFontTx/>
              <a:buChar char="-"/>
            </a:pPr>
            <a:endParaRPr lang="fr-FR" sz="3600" dirty="0"/>
          </a:p>
          <a:p>
            <a:pPr marL="0" indent="0" algn="ctr">
              <a:buNone/>
            </a:pPr>
            <a:r>
              <a:rPr lang="fr-FR" sz="3600" dirty="0" smtClean="0"/>
              <a:t>Tous types d’objets disponibles</a:t>
            </a:r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3A10D3C3-A54A-4DD2-8CEC-848539B2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93848" y="3821150"/>
            <a:ext cx="5671878" cy="68750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BC92B836-84AA-4893-9B93-6225CAE8122A}"/>
              </a:ext>
            </a:extLst>
          </p:cNvPr>
          <p:cNvSpPr txBox="1"/>
          <p:nvPr/>
        </p:nvSpPr>
        <p:spPr>
          <a:xfrm flipH="1">
            <a:off x="6141719" y="4254859"/>
            <a:ext cx="90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xmlns="" id="{97C8DC5A-6F3B-4694-ACED-ACD1F0F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D8D6-3EE3-4FBF-A44C-D88EBBA9317B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770120FB-5E8F-4731-8EDB-88BE76E4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xmlns="" id="{A93A1591-B022-4BBA-AA65-58F579A7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306167-3390-46AA-870C-DE08517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fr-FR" dirty="0"/>
              <a:t>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7F171AD-986B-4A82-B8F2-C1D4D85C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/>
              <a:t>Présentation de </a:t>
            </a:r>
            <a:r>
              <a:rPr lang="fr-FR" u="sng" dirty="0" smtClean="0"/>
              <a:t>quelques objets</a:t>
            </a:r>
            <a:endParaRPr lang="fr-FR" u="sng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BC92B836-84AA-4893-9B93-6225CAE8122A}"/>
              </a:ext>
            </a:extLst>
          </p:cNvPr>
          <p:cNvSpPr txBox="1"/>
          <p:nvPr/>
        </p:nvSpPr>
        <p:spPr>
          <a:xfrm flipH="1">
            <a:off x="6141719" y="4254859"/>
            <a:ext cx="90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D7C6925-9ACB-445C-8139-C923F8C601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40" y="2357982"/>
            <a:ext cx="1791000" cy="18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8B43616C-8C83-4824-A03C-BDFA27774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98" y="2519318"/>
            <a:ext cx="1803005" cy="180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0742D804-20FB-4488-8594-A1A4FBAE86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82" y="2519318"/>
            <a:ext cx="1244074" cy="18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53CB2D5C-1ECE-4955-A4F3-D814E8C3B89E}"/>
              </a:ext>
            </a:extLst>
          </p:cNvPr>
          <p:cNvSpPr txBox="1"/>
          <p:nvPr/>
        </p:nvSpPr>
        <p:spPr>
          <a:xfrm>
            <a:off x="933061" y="4319318"/>
            <a:ext cx="33030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Bell MT" panose="02020503060305020303" pitchFamily="18" charset="0"/>
              </a:rPr>
              <a:t>Appareil photo :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ell MT" panose="02020503060305020303" pitchFamily="18" charset="0"/>
              </a:rPr>
              <a:t>Se situe dans Bazar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ell MT" panose="02020503060305020303" pitchFamily="18" charset="0"/>
              </a:rPr>
              <a:t>Parfait pour prendre vos meilleures photos durant l’aventure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F62CA845-A158-46A7-B68D-A14C97A0298E}"/>
              </a:ext>
            </a:extLst>
          </p:cNvPr>
          <p:cNvSpPr txBox="1"/>
          <p:nvPr/>
        </p:nvSpPr>
        <p:spPr>
          <a:xfrm>
            <a:off x="4479988" y="4359398"/>
            <a:ext cx="3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Bell MT" panose="02020503060305020303" pitchFamily="18" charset="0"/>
              </a:rPr>
              <a:t>Potions rouge :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  <a:latin typeface="Bell MT" panose="02020503060305020303" pitchFamily="18" charset="0"/>
              </a:rPr>
              <a:t>- Se situe dans Potions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  <a:latin typeface="Bell MT" panose="02020503060305020303" pitchFamily="18" charset="0"/>
              </a:rPr>
              <a:t> - Permet de récupérer des cœurs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A3ECDB95-8633-4728-B558-B27351CA07F7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B26DAE71-2A12-46A9-A70D-EAB1A8E26D0D}"/>
              </a:ext>
            </a:extLst>
          </p:cNvPr>
          <p:cNvSpPr txBox="1"/>
          <p:nvPr/>
        </p:nvSpPr>
        <p:spPr>
          <a:xfrm>
            <a:off x="7668789" y="4442995"/>
            <a:ext cx="3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>
                <a:solidFill>
                  <a:schemeClr val="bg1"/>
                </a:solidFill>
                <a:latin typeface="Bell MT" panose="02020503060305020303" pitchFamily="18" charset="0"/>
              </a:rPr>
              <a:t>Epée de légende :</a:t>
            </a:r>
          </a:p>
          <a:p>
            <a:pPr algn="r"/>
            <a:r>
              <a:rPr lang="fr-FR" sz="2000" dirty="0">
                <a:solidFill>
                  <a:schemeClr val="bg1"/>
                </a:solidFill>
                <a:latin typeface="Bell MT" panose="02020503060305020303" pitchFamily="18" charset="0"/>
              </a:rPr>
              <a:t>- Se situe dans Armes</a:t>
            </a:r>
          </a:p>
          <a:p>
            <a:pPr algn="r"/>
            <a:r>
              <a:rPr lang="fr-FR" sz="2000" dirty="0">
                <a:solidFill>
                  <a:schemeClr val="bg1"/>
                </a:solidFill>
                <a:latin typeface="Bell MT" panose="02020503060305020303" pitchFamily="18" charset="0"/>
              </a:rPr>
              <a:t>- Pour </a:t>
            </a:r>
            <a:r>
              <a:rPr lang="fr-FR" sz="2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tuer des monstres</a:t>
            </a:r>
            <a:endParaRPr lang="fr-F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r"/>
            <a:r>
              <a:rPr lang="fr-FR" sz="2000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xmlns="" id="{E1E2E6CA-A188-448A-868F-6B851595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C89E-7062-4A55-8846-2F5E80DBF8EC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xmlns="" id="{CCEB60B2-5FAC-4DEE-8F62-2D8D4CF0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xmlns="" id="{CB32EE30-1E51-46FC-8BBE-3054206A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Gonçalo Santos et Corentin Burguière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EE5FA6C-AFB3-4D9B-97D2-710D2AF4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173197C-7DD0-4F7B-A252-4CCDEB31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u="sng" dirty="0" smtClean="0"/>
              <a:t>Partage </a:t>
            </a:r>
            <a:r>
              <a:rPr lang="fr-FR" u="sng" dirty="0"/>
              <a:t>de fichiers :</a:t>
            </a:r>
          </a:p>
          <a:p>
            <a:pPr marL="0" indent="0" algn="ctr">
              <a:buNone/>
            </a:pPr>
            <a:r>
              <a:rPr lang="fr-FR" dirty="0"/>
              <a:t>- Départ sur Google Drive</a:t>
            </a:r>
          </a:p>
          <a:p>
            <a:pPr algn="ctr">
              <a:buFontTx/>
              <a:buChar char="-"/>
            </a:pPr>
            <a:r>
              <a:rPr lang="fr-FR" dirty="0"/>
              <a:t>Essentiellement sur </a:t>
            </a:r>
            <a:r>
              <a:rPr lang="fr-FR" dirty="0" err="1" smtClean="0"/>
              <a:t>GitHub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9A38BCC-C2C0-415E-A2C3-27A874930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500629"/>
            <a:ext cx="2381250" cy="2150567"/>
          </a:xfrm>
          <a:prstGeom prst="rect">
            <a:avLst/>
          </a:prstGeom>
        </p:spPr>
      </p:pic>
      <p:sp>
        <p:nvSpPr>
          <p:cNvPr id="24" name="Espace réservé de la date 23">
            <a:extLst>
              <a:ext uri="{FF2B5EF4-FFF2-40B4-BE49-F238E27FC236}">
                <a16:creationId xmlns:a16="http://schemas.microsoft.com/office/drawing/2014/main" xmlns="" id="{A917F2CE-C123-4A65-8B93-355D0E9E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A06-C6D2-4758-A805-2AA9F4DC3ADC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xmlns="" id="{56751E82-DF13-4C93-9085-275CF4EE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xmlns="" id="{C14F230E-3E3D-43FE-BA8E-24274D56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EE5FA6C-AFB3-4D9B-97D2-710D2AF4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173197C-7DD0-4F7B-A252-4CCDEB31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u="sng" dirty="0"/>
              <a:t>Partage de fichiers :</a:t>
            </a:r>
          </a:p>
          <a:p>
            <a:pPr marL="0" indent="0" algn="ctr">
              <a:buNone/>
            </a:pPr>
            <a:r>
              <a:rPr lang="fr-FR" dirty="0"/>
              <a:t>- Départ sur Google Drive</a:t>
            </a:r>
          </a:p>
          <a:p>
            <a:pPr algn="ctr">
              <a:buFontTx/>
              <a:buChar char="-"/>
            </a:pPr>
            <a:r>
              <a:rPr lang="fr-FR" dirty="0"/>
              <a:t>Essentiellement sur </a:t>
            </a:r>
            <a:r>
              <a:rPr lang="fr-FR" dirty="0" err="1" smtClean="0"/>
              <a:t>GitHub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9A38BCC-C2C0-415E-A2C3-27A874930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500629"/>
            <a:ext cx="2381250" cy="2150567"/>
          </a:xfrm>
          <a:prstGeom prst="rect">
            <a:avLst/>
          </a:prstGeom>
        </p:spPr>
      </p:pic>
      <p:sp>
        <p:nvSpPr>
          <p:cNvPr id="24" name="Espace réservé de la date 23">
            <a:extLst>
              <a:ext uri="{FF2B5EF4-FFF2-40B4-BE49-F238E27FC236}">
                <a16:creationId xmlns:a16="http://schemas.microsoft.com/office/drawing/2014/main" xmlns="" id="{A917F2CE-C123-4A65-8B93-355D0E9E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A06-C6D2-4758-A805-2AA9F4DC3ADC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xmlns="" id="{56751E82-DF13-4C93-9085-275CF4EE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xmlns="" id="{C14F230E-3E3D-43FE-BA8E-24274D56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Gonçalo</a:t>
            </a:r>
            <a:r>
              <a:rPr lang="fr-FR" dirty="0"/>
              <a:t> Santos et Corentin </a:t>
            </a:r>
            <a:r>
              <a:rPr lang="fr-FR" dirty="0" err="1"/>
              <a:t>Burguière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D3AA198-93F9-4095-B706-45C2D315F072}"/>
              </a:ext>
            </a:extLst>
          </p:cNvPr>
          <p:cNvSpPr txBox="1"/>
          <p:nvPr/>
        </p:nvSpPr>
        <p:spPr>
          <a:xfrm>
            <a:off x="4038600" y="2971800"/>
            <a:ext cx="4114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fr-FR" sz="2800" u="sng" dirty="0">
                <a:solidFill>
                  <a:schemeClr val="bg1"/>
                </a:solidFill>
                <a:latin typeface="Georgia" panose="02040502050405020303" pitchFamily="18" charset="0"/>
              </a:rPr>
              <a:t>Autres outils :</a:t>
            </a:r>
          </a:p>
          <a:p>
            <a:pPr algn="ctr"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Georgia" panose="02040502050405020303" pitchFamily="18" charset="0"/>
              </a:rPr>
              <a:t> Notepad ++</a:t>
            </a: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Georgia" panose="02040502050405020303" pitchFamily="18" charset="0"/>
              </a:rPr>
              <a:t>- Paint.net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82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970</Words>
  <Application>Microsoft Office PowerPoint</Application>
  <PresentationFormat>Grand écran</PresentationFormat>
  <Paragraphs>282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Arial</vt:lpstr>
      <vt:lpstr>Bell MT</vt:lpstr>
      <vt:lpstr>Calibri</vt:lpstr>
      <vt:lpstr>Georgia</vt:lpstr>
      <vt:lpstr>Hylia Serif Beta</vt:lpstr>
      <vt:lpstr>Wingdings</vt:lpstr>
      <vt:lpstr>Office Theme</vt:lpstr>
      <vt:lpstr>Présentation PowerPoint</vt:lpstr>
      <vt:lpstr>Introduction</vt:lpstr>
      <vt:lpstr>The Legend of Zelda : c’est quoi ?</vt:lpstr>
      <vt:lpstr>The Legend of Zelda : c’est quoi ?</vt:lpstr>
      <vt:lpstr>The Legend of Zelda : c’est quoi ?</vt:lpstr>
      <vt:lpstr>Produits</vt:lpstr>
      <vt:lpstr>Produits</vt:lpstr>
      <vt:lpstr>Organisation</vt:lpstr>
      <vt:lpstr>Organisation</vt:lpstr>
      <vt:lpstr>Organisation</vt:lpstr>
      <vt:lpstr>Répartition des tâches</vt:lpstr>
      <vt:lpstr>Répartition des tâches</vt:lpstr>
      <vt:lpstr>Répartition des tâches</vt:lpstr>
      <vt:lpstr>Page d’accueil</vt:lpstr>
      <vt:lpstr>Page d’accueil</vt:lpstr>
      <vt:lpstr>Page d’accueil </vt:lpstr>
      <vt:lpstr>Page d’accueil</vt:lpstr>
      <vt:lpstr>Menus des produits : Schéma</vt:lpstr>
      <vt:lpstr>Menus de produits : le tableau</vt:lpstr>
      <vt:lpstr>Menus de produits : le tableau</vt:lpstr>
      <vt:lpstr>Menus de produits : le tableau</vt:lpstr>
      <vt:lpstr>Menus de produits : le tableau</vt:lpstr>
      <vt:lpstr>Menus de produits : les cellules </vt:lpstr>
      <vt:lpstr>Menus de produits : les cellules </vt:lpstr>
      <vt:lpstr>Listes des produits : Schéma</vt:lpstr>
      <vt:lpstr>Listes des produits</vt:lpstr>
      <vt:lpstr>Listes des produits</vt:lpstr>
      <vt:lpstr>Listes des produits</vt:lpstr>
      <vt:lpstr>Listes des produits</vt:lpstr>
      <vt:lpstr>Listes des produits</vt:lpstr>
      <vt:lpstr>Listes des produits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dosreis goncalves antonio manuel</dc:creator>
  <cp:lastModifiedBy>Games Team</cp:lastModifiedBy>
  <cp:revision>93</cp:revision>
  <dcterms:created xsi:type="dcterms:W3CDTF">2020-12-31T13:34:37Z</dcterms:created>
  <dcterms:modified xsi:type="dcterms:W3CDTF">2021-01-08T11:24:35Z</dcterms:modified>
</cp:coreProperties>
</file>