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6"/>
  </p:notesMasterIdLst>
  <p:handoutMasterIdLst>
    <p:handoutMasterId r:id="rId47"/>
  </p:handoutMasterIdLst>
  <p:sldIdLst>
    <p:sldId id="256" r:id="rId2"/>
    <p:sldId id="746" r:id="rId3"/>
    <p:sldId id="773" r:id="rId4"/>
    <p:sldId id="748" r:id="rId5"/>
    <p:sldId id="749" r:id="rId6"/>
    <p:sldId id="750" r:id="rId7"/>
    <p:sldId id="777" r:id="rId8"/>
    <p:sldId id="774" r:id="rId9"/>
    <p:sldId id="775" r:id="rId10"/>
    <p:sldId id="776" r:id="rId11"/>
    <p:sldId id="778" r:id="rId12"/>
    <p:sldId id="779" r:id="rId13"/>
    <p:sldId id="780" r:id="rId14"/>
    <p:sldId id="758" r:id="rId15"/>
    <p:sldId id="781" r:id="rId16"/>
    <p:sldId id="788" r:id="rId17"/>
    <p:sldId id="783" r:id="rId18"/>
    <p:sldId id="784" r:id="rId19"/>
    <p:sldId id="785" r:id="rId20"/>
    <p:sldId id="790" r:id="rId21"/>
    <p:sldId id="764" r:id="rId22"/>
    <p:sldId id="799" r:id="rId23"/>
    <p:sldId id="800" r:id="rId24"/>
    <p:sldId id="801" r:id="rId25"/>
    <p:sldId id="802" r:id="rId26"/>
    <p:sldId id="803" r:id="rId27"/>
    <p:sldId id="804" r:id="rId28"/>
    <p:sldId id="805" r:id="rId29"/>
    <p:sldId id="786" r:id="rId30"/>
    <p:sldId id="767" r:id="rId31"/>
    <p:sldId id="809" r:id="rId32"/>
    <p:sldId id="768" r:id="rId33"/>
    <p:sldId id="810" r:id="rId34"/>
    <p:sldId id="789" r:id="rId35"/>
    <p:sldId id="818" r:id="rId36"/>
    <p:sldId id="819" r:id="rId37"/>
    <p:sldId id="820" r:id="rId38"/>
    <p:sldId id="822" r:id="rId39"/>
    <p:sldId id="823" r:id="rId40"/>
    <p:sldId id="769" r:id="rId41"/>
    <p:sldId id="787" r:id="rId42"/>
    <p:sldId id="771" r:id="rId43"/>
    <p:sldId id="772" r:id="rId44"/>
    <p:sldId id="259" r:id="rId4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丁 木木" initials="丁" lastIdx="3" clrIdx="0">
    <p:extLst>
      <p:ext uri="{19B8F6BF-5375-455C-9EA6-DF929625EA0E}">
        <p15:presenceInfo xmlns:p15="http://schemas.microsoft.com/office/powerpoint/2012/main" userId="49a0e10840d8ac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CCFF99"/>
    <a:srgbClr val="CCECFF"/>
    <a:srgbClr val="99CCFF"/>
    <a:srgbClr val="0066FF"/>
    <a:srgbClr val="0033CC"/>
    <a:srgbClr val="008000"/>
    <a:srgbClr val="FFCCFF"/>
    <a:srgbClr val="F2F2F2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39" autoAdjust="0"/>
    <p:restoredTop sz="93508" autoAdjust="0"/>
  </p:normalViewPr>
  <p:slideViewPr>
    <p:cSldViewPr>
      <p:cViewPr varScale="1">
        <p:scale>
          <a:sx n="80" d="100"/>
          <a:sy n="80" d="100"/>
        </p:scale>
        <p:origin x="51" y="2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19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0F2A4070-CEEC-4A34-9338-C52E8814AF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4D82F7DF-2E9D-4E70-B14E-4528A0A1596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F813446C-05C0-4CC0-B711-C1D84DE2F81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8A97D896-AA2B-48BB-93C3-E8347FB66B0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1048F38-7A8B-4117-B140-DB6380BEAB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C77D3282-7B45-4C0B-BEE0-91350F9041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9587A9D8-9F0E-4764-BE7C-2EE44548208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2523E93C-7E4F-4A4F-92B7-725AC8245A60}" type="datetimeFigureOut">
              <a:rPr lang="zh-CN" altLang="en-US"/>
              <a:pPr>
                <a:defRPr/>
              </a:pPr>
              <a:t>2019/8/26</a:t>
            </a:fld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EF6D52C6-2273-4A8D-B71C-F04332695B4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2646" name="Rectangle 6">
            <a:extLst>
              <a:ext uri="{FF2B5EF4-FFF2-40B4-BE49-F238E27FC236}">
                <a16:creationId xmlns:a16="http://schemas.microsoft.com/office/drawing/2014/main" id="{36CC2BC8-E4CC-4399-9B12-8113D87FC9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7" name="Rectangle 7">
            <a:extLst>
              <a:ext uri="{FF2B5EF4-FFF2-40B4-BE49-F238E27FC236}">
                <a16:creationId xmlns:a16="http://schemas.microsoft.com/office/drawing/2014/main" id="{B6A303EA-7241-49F0-9D38-F79EA9151C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A6A281C-C85C-46CD-863D-04049F789C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A281C-C85C-46CD-863D-04049F789C9C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181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A281C-C85C-46CD-863D-04049F789C9C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1320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多道程序设计技术是在计算机内存中同时存放几道相互独立的程序，使它们在管理程序控制下，相互穿插运行，两个或两个以上程序在计算机系统中同处于开始到结束之间的状态</a:t>
            </a:r>
            <a:r>
              <a:rPr lang="en-US" altLang="zh-CN"/>
              <a:t>, </a:t>
            </a:r>
            <a:r>
              <a:rPr lang="zh-CN" altLang="en-US"/>
              <a:t>这些程序共享计算机系统资源。与之相对应的是单道程序，即在计算机内存中只允许一个的程序运行。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A281C-C85C-46CD-863D-04049F789C9C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9268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50957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2464194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678604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61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484313"/>
            <a:ext cx="10972800" cy="464185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8485870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61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484313"/>
            <a:ext cx="5384800" cy="4641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3"/>
            <a:ext cx="5384800" cy="4641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369123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u="none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2288858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330257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4313"/>
            <a:ext cx="538480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3"/>
            <a:ext cx="538480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8095467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7020084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488900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47070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657925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3926413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84313"/>
            <a:ext cx="10972800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  <p:sldLayoutId id="2147484164" r:id="rId12"/>
    <p:sldLayoutId id="2147484165" r:id="rId13"/>
  </p:sldLayoutIdLst>
  <p:transition>
    <p:fade/>
  </p:transition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black">
          <a:xfrm>
            <a:off x="1559496" y="1340768"/>
            <a:ext cx="648072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7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计算机导论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black">
          <a:xfrm>
            <a:off x="1559496" y="2996952"/>
            <a:ext cx="763284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第五章 操作系统简介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分时操作系统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72245"/>
            <a:ext cx="10972800" cy="1366107"/>
          </a:xfrm>
        </p:spPr>
        <p:txBody>
          <a:bodyPr/>
          <a:lstStyle/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分时操作系统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将计算机系统的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时间划分成一些小的时间片，按时间片轮流把处理机分给各联机作业使用。</a:t>
            </a:r>
          </a:p>
        </p:txBody>
      </p:sp>
      <p:grpSp>
        <p:nvGrpSpPr>
          <p:cNvPr id="76" name="组合 75"/>
          <p:cNvGrpSpPr/>
          <p:nvPr/>
        </p:nvGrpSpPr>
        <p:grpSpPr>
          <a:xfrm>
            <a:off x="1343472" y="2420888"/>
            <a:ext cx="9057625" cy="4645242"/>
            <a:chOff x="1567187" y="2494016"/>
            <a:chExt cx="9057625" cy="464524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7187" y="2494016"/>
              <a:ext cx="9057625" cy="4645242"/>
            </a:xfrm>
            <a:prstGeom prst="rect">
              <a:avLst/>
            </a:prstGeom>
          </p:spPr>
        </p:pic>
        <p:grpSp>
          <p:nvGrpSpPr>
            <p:cNvPr id="72" name="组合 71"/>
            <p:cNvGrpSpPr/>
            <p:nvPr/>
          </p:nvGrpSpPr>
          <p:grpSpPr>
            <a:xfrm>
              <a:off x="2706978" y="2636912"/>
              <a:ext cx="6778042" cy="3936636"/>
              <a:chOff x="2639616" y="2732724"/>
              <a:chExt cx="6778042" cy="3936636"/>
            </a:xfrm>
          </p:grpSpPr>
          <p:grpSp>
            <p:nvGrpSpPr>
              <p:cNvPr id="57" name="组合 56"/>
              <p:cNvGrpSpPr/>
              <p:nvPr/>
            </p:nvGrpSpPr>
            <p:grpSpPr>
              <a:xfrm rot="21278950">
                <a:off x="6621998" y="5584410"/>
                <a:ext cx="1692994" cy="513273"/>
                <a:chOff x="6784036" y="5106231"/>
                <a:chExt cx="1692994" cy="513273"/>
              </a:xfrm>
            </p:grpSpPr>
            <p:cxnSp>
              <p:nvCxnSpPr>
                <p:cNvPr id="41" name="直接连接符 40"/>
                <p:cNvCxnSpPr/>
                <p:nvPr/>
              </p:nvCxnSpPr>
              <p:spPr>
                <a:xfrm>
                  <a:off x="6821833" y="5106231"/>
                  <a:ext cx="1655197" cy="513273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" name="组合 30"/>
                <p:cNvGrpSpPr/>
                <p:nvPr/>
              </p:nvGrpSpPr>
              <p:grpSpPr>
                <a:xfrm rot="11798595">
                  <a:off x="6784036" y="5180737"/>
                  <a:ext cx="1653045" cy="357446"/>
                  <a:chOff x="-1804520" y="3140969"/>
                  <a:chExt cx="1773398" cy="374228"/>
                </a:xfrm>
              </p:grpSpPr>
              <p:sp>
                <p:nvSpPr>
                  <p:cNvPr id="32" name="椭圆 31"/>
                  <p:cNvSpPr/>
                  <p:nvPr/>
                </p:nvSpPr>
                <p:spPr>
                  <a:xfrm>
                    <a:off x="-1804520" y="3140969"/>
                    <a:ext cx="360040" cy="374228"/>
                  </a:xfrm>
                  <a:prstGeom prst="ellipse">
                    <a:avLst/>
                  </a:prstGeom>
                  <a:solidFill>
                    <a:srgbClr val="99CCFF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椭圆 32"/>
                  <p:cNvSpPr/>
                  <p:nvPr/>
                </p:nvSpPr>
                <p:spPr>
                  <a:xfrm>
                    <a:off x="-217271" y="3231341"/>
                    <a:ext cx="186149" cy="193485"/>
                  </a:xfrm>
                  <a:prstGeom prst="ellipse">
                    <a:avLst/>
                  </a:prstGeom>
                  <a:solidFill>
                    <a:srgbClr val="99CCFF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" name="椭圆 33"/>
                  <p:cNvSpPr/>
                  <p:nvPr/>
                </p:nvSpPr>
                <p:spPr>
                  <a:xfrm>
                    <a:off x="-1340759" y="3158248"/>
                    <a:ext cx="326793" cy="339671"/>
                  </a:xfrm>
                  <a:prstGeom prst="ellipse">
                    <a:avLst/>
                  </a:prstGeom>
                  <a:solidFill>
                    <a:srgbClr val="99CCFF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椭圆 34"/>
                  <p:cNvSpPr/>
                  <p:nvPr/>
                </p:nvSpPr>
                <p:spPr>
                  <a:xfrm>
                    <a:off x="-910245" y="3189771"/>
                    <a:ext cx="266136" cy="276624"/>
                  </a:xfrm>
                  <a:prstGeom prst="ellipse">
                    <a:avLst/>
                  </a:prstGeom>
                  <a:solidFill>
                    <a:srgbClr val="99CCFF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" name="椭圆 35"/>
                  <p:cNvSpPr/>
                  <p:nvPr/>
                </p:nvSpPr>
                <p:spPr>
                  <a:xfrm>
                    <a:off x="-540388" y="3214062"/>
                    <a:ext cx="219397" cy="228043"/>
                  </a:xfrm>
                  <a:prstGeom prst="ellipse">
                    <a:avLst/>
                  </a:prstGeom>
                  <a:solidFill>
                    <a:srgbClr val="99CCFF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cxnSp>
            <p:nvCxnSpPr>
              <p:cNvPr id="38" name="直接连接符 37"/>
              <p:cNvCxnSpPr/>
              <p:nvPr/>
            </p:nvCxnSpPr>
            <p:spPr>
              <a:xfrm>
                <a:off x="3745418" y="4729712"/>
                <a:ext cx="1724870" cy="594447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3434" y="4084812"/>
                <a:ext cx="1123849" cy="11319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8" name="组合 17"/>
              <p:cNvGrpSpPr/>
              <p:nvPr/>
            </p:nvGrpSpPr>
            <p:grpSpPr>
              <a:xfrm rot="1054435">
                <a:off x="3753602" y="4836805"/>
                <a:ext cx="1653045" cy="357446"/>
                <a:chOff x="-1804520" y="3140969"/>
                <a:chExt cx="1773398" cy="374228"/>
              </a:xfrm>
            </p:grpSpPr>
            <p:sp>
              <p:nvSpPr>
                <p:cNvPr id="12" name="椭圆 11"/>
                <p:cNvSpPr/>
                <p:nvPr/>
              </p:nvSpPr>
              <p:spPr>
                <a:xfrm>
                  <a:off x="-1804520" y="3140969"/>
                  <a:ext cx="360040" cy="374228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-217271" y="3231341"/>
                  <a:ext cx="186149" cy="193485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-1340759" y="3158248"/>
                  <a:ext cx="326793" cy="339671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-910245" y="3189771"/>
                  <a:ext cx="266136" cy="276624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-540388" y="3214062"/>
                  <a:ext cx="219397" cy="228043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 rot="594083">
                <a:off x="3767125" y="5530027"/>
                <a:ext cx="1665459" cy="659091"/>
                <a:chOff x="3754816" y="5108331"/>
                <a:chExt cx="1665459" cy="659091"/>
              </a:xfrm>
            </p:grpSpPr>
            <p:cxnSp>
              <p:nvCxnSpPr>
                <p:cNvPr id="43" name="直接连接符 42"/>
                <p:cNvCxnSpPr/>
                <p:nvPr/>
              </p:nvCxnSpPr>
              <p:spPr>
                <a:xfrm flipV="1">
                  <a:off x="3754816" y="5108331"/>
                  <a:ext cx="1640027" cy="659091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" name="组合 24"/>
                <p:cNvGrpSpPr/>
                <p:nvPr/>
              </p:nvGrpSpPr>
              <p:grpSpPr>
                <a:xfrm rot="20308413">
                  <a:off x="3767230" y="5235053"/>
                  <a:ext cx="1653045" cy="357446"/>
                  <a:chOff x="-1804520" y="3140969"/>
                  <a:chExt cx="1773398" cy="374228"/>
                </a:xfrm>
              </p:grpSpPr>
              <p:sp>
                <p:nvSpPr>
                  <p:cNvPr id="26" name="椭圆 25"/>
                  <p:cNvSpPr/>
                  <p:nvPr/>
                </p:nvSpPr>
                <p:spPr>
                  <a:xfrm>
                    <a:off x="-1804520" y="3140969"/>
                    <a:ext cx="360040" cy="374228"/>
                  </a:xfrm>
                  <a:prstGeom prst="ellipse">
                    <a:avLst/>
                  </a:prstGeom>
                  <a:solidFill>
                    <a:srgbClr val="99CCFF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" name="椭圆 26"/>
                  <p:cNvSpPr/>
                  <p:nvPr/>
                </p:nvSpPr>
                <p:spPr>
                  <a:xfrm>
                    <a:off x="-217271" y="3231341"/>
                    <a:ext cx="186149" cy="193485"/>
                  </a:xfrm>
                  <a:prstGeom prst="ellipse">
                    <a:avLst/>
                  </a:prstGeom>
                  <a:solidFill>
                    <a:srgbClr val="99CCFF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" name="椭圆 27"/>
                  <p:cNvSpPr/>
                  <p:nvPr/>
                </p:nvSpPr>
                <p:spPr>
                  <a:xfrm>
                    <a:off x="-1340759" y="3158248"/>
                    <a:ext cx="326793" cy="339671"/>
                  </a:xfrm>
                  <a:prstGeom prst="ellipse">
                    <a:avLst/>
                  </a:prstGeom>
                  <a:solidFill>
                    <a:srgbClr val="99CCFF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" name="椭圆 28"/>
                  <p:cNvSpPr/>
                  <p:nvPr/>
                </p:nvSpPr>
                <p:spPr>
                  <a:xfrm>
                    <a:off x="-910245" y="3189771"/>
                    <a:ext cx="266136" cy="276624"/>
                  </a:xfrm>
                  <a:prstGeom prst="ellipse">
                    <a:avLst/>
                  </a:prstGeom>
                  <a:solidFill>
                    <a:srgbClr val="99CCFF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椭圆 29"/>
                  <p:cNvSpPr/>
                  <p:nvPr/>
                </p:nvSpPr>
                <p:spPr>
                  <a:xfrm>
                    <a:off x="-540388" y="3214062"/>
                    <a:ext cx="219397" cy="228043"/>
                  </a:xfrm>
                  <a:prstGeom prst="ellipse">
                    <a:avLst/>
                  </a:prstGeom>
                  <a:solidFill>
                    <a:srgbClr val="99CCFF"/>
                  </a:solidFill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cxnSp>
            <p:nvCxnSpPr>
              <p:cNvPr id="47" name="直接连接符 46"/>
              <p:cNvCxnSpPr/>
              <p:nvPr/>
            </p:nvCxnSpPr>
            <p:spPr>
              <a:xfrm flipH="1">
                <a:off x="6608159" y="4682641"/>
                <a:ext cx="1616131" cy="710061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95676" y="4122115"/>
                <a:ext cx="1123849" cy="11319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9" name="组合 18"/>
              <p:cNvGrpSpPr/>
              <p:nvPr/>
            </p:nvGrpSpPr>
            <p:grpSpPr>
              <a:xfrm rot="9325997">
                <a:off x="6571758" y="4864282"/>
                <a:ext cx="1653045" cy="357446"/>
                <a:chOff x="-1804520" y="3140969"/>
                <a:chExt cx="1773398" cy="374228"/>
              </a:xfrm>
            </p:grpSpPr>
            <p:sp>
              <p:nvSpPr>
                <p:cNvPr id="20" name="椭圆 19"/>
                <p:cNvSpPr/>
                <p:nvPr/>
              </p:nvSpPr>
              <p:spPr>
                <a:xfrm>
                  <a:off x="-1804520" y="3140969"/>
                  <a:ext cx="360040" cy="374228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-217271" y="3231341"/>
                  <a:ext cx="186149" cy="193485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-1340759" y="3158248"/>
                  <a:ext cx="326793" cy="339671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-910245" y="3189771"/>
                  <a:ext cx="266136" cy="276624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/>
                <p:cNvSpPr/>
                <p:nvPr/>
              </p:nvSpPr>
              <p:spPr>
                <a:xfrm>
                  <a:off x="-540388" y="3214062"/>
                  <a:ext cx="219397" cy="228043"/>
                </a:xfrm>
                <a:prstGeom prst="ellipse">
                  <a:avLst/>
                </a:prstGeom>
                <a:solidFill>
                  <a:srgbClr val="99CC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9616" y="5534919"/>
                <a:ext cx="1123849" cy="11319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3809" y="5537455"/>
                <a:ext cx="1123849" cy="11319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65" name="直接连接符 64"/>
              <p:cNvCxnSpPr/>
              <p:nvPr/>
            </p:nvCxnSpPr>
            <p:spPr>
              <a:xfrm rot="15135946">
                <a:off x="5244710" y="3935687"/>
                <a:ext cx="1655197" cy="513273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组合 65"/>
              <p:cNvGrpSpPr/>
              <p:nvPr/>
            </p:nvGrpSpPr>
            <p:grpSpPr>
              <a:xfrm rot="5400000">
                <a:off x="5232177" y="4051664"/>
                <a:ext cx="1653045" cy="357446"/>
                <a:chOff x="-1804520" y="3140969"/>
                <a:chExt cx="1773398" cy="374228"/>
              </a:xfrm>
            </p:grpSpPr>
            <p:sp>
              <p:nvSpPr>
                <p:cNvPr id="67" name="椭圆 66"/>
                <p:cNvSpPr/>
                <p:nvPr/>
              </p:nvSpPr>
              <p:spPr>
                <a:xfrm>
                  <a:off x="-1804520" y="3140969"/>
                  <a:ext cx="360040" cy="37422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椭圆 67"/>
                <p:cNvSpPr/>
                <p:nvPr/>
              </p:nvSpPr>
              <p:spPr>
                <a:xfrm>
                  <a:off x="-217271" y="3231341"/>
                  <a:ext cx="186149" cy="193485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椭圆 68"/>
                <p:cNvSpPr/>
                <p:nvPr/>
              </p:nvSpPr>
              <p:spPr>
                <a:xfrm>
                  <a:off x="-1340759" y="3158248"/>
                  <a:ext cx="326793" cy="339671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椭圆 69"/>
                <p:cNvSpPr/>
                <p:nvPr/>
              </p:nvSpPr>
              <p:spPr>
                <a:xfrm>
                  <a:off x="-910245" y="3189771"/>
                  <a:ext cx="266136" cy="276624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椭圆 70"/>
                <p:cNvSpPr/>
                <p:nvPr/>
              </p:nvSpPr>
              <p:spPr>
                <a:xfrm>
                  <a:off x="-540388" y="3214062"/>
                  <a:ext cx="219397" cy="228043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55" name="图片 5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9259" y="2732724"/>
                <a:ext cx="1048900" cy="106017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1461" y="4841373"/>
                <a:ext cx="1247434" cy="125637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74" name="文本框 73"/>
            <p:cNvSpPr txBox="1"/>
            <p:nvPr/>
          </p:nvSpPr>
          <p:spPr>
            <a:xfrm>
              <a:off x="6585605" y="2732317"/>
              <a:ext cx="615553" cy="8104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2800" b="1">
                  <a:solidFill>
                    <a:srgbClr val="00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终端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5709836" y="6016337"/>
              <a:ext cx="902811" cy="52322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zh-CN" altLang="en-US" sz="2800" b="1">
                  <a:solidFill>
                    <a:srgbClr val="00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121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分时操作系统的特点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2"/>
            <a:ext cx="10972800" cy="3456855"/>
          </a:xfrm>
        </p:spPr>
        <p:txBody>
          <a:bodyPr/>
          <a:lstStyle/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交互性：用户与系统进行人机对话。</a:t>
            </a:r>
          </a:p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多路性：多用户同时在各自终端上使用同一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独立性：用户可彼此独立操作，互不干扰，互不混淆。 </a:t>
            </a:r>
          </a:p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及时性：用户在短时间内可得到系统的及时回答。</a:t>
            </a:r>
          </a:p>
        </p:txBody>
      </p:sp>
    </p:spTree>
    <p:extLst>
      <p:ext uri="{BB962C8B-B14F-4D97-AF65-F5344CB8AC3E}">
        <p14:creationId xmlns:p14="http://schemas.microsoft.com/office/powerpoint/2010/main" val="207378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实时操作系统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2"/>
            <a:ext cx="10972800" cy="3456855"/>
          </a:xfrm>
        </p:spPr>
        <p:txBody>
          <a:bodyPr/>
          <a:lstStyle/>
          <a:p>
            <a:pPr eaLnBrk="1"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实时操作系统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所谓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及时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是指系统能及时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或即时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响应外部事件的请求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在规定的时间内完成对该事件的处理，并控制所有实时任务协调一致地运行。它必须保证实时性和高可靠性，对系统的效率则放在第二位。</a:t>
            </a:r>
          </a:p>
          <a:p>
            <a:pPr eaLnBrk="1"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主要应用于工业控制、军事控制、电子设备等领域。</a:t>
            </a:r>
          </a:p>
        </p:txBody>
      </p:sp>
    </p:spTree>
    <p:extLst>
      <p:ext uri="{BB962C8B-B14F-4D97-AF65-F5344CB8AC3E}">
        <p14:creationId xmlns:p14="http://schemas.microsoft.com/office/powerpoint/2010/main" val="1525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嵌入式操作系统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2"/>
            <a:ext cx="10972800" cy="5113040"/>
          </a:xfrm>
        </p:spPr>
        <p:txBody>
          <a:bodyPr/>
          <a:lstStyle/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嵌入式操作系统</a:t>
            </a:r>
          </a:p>
          <a:p>
            <a:pPr lvl="1" eaLnBrk="1">
              <a:spcBef>
                <a:spcPts val="1200"/>
              </a:spcBef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嵌入式操作系统通常包括与硬件相关的底层驱动软件、系统内核、设备驱动接口、通信协议、图形界面、标准化浏览器等。</a:t>
            </a:r>
          </a:p>
          <a:p>
            <a:pPr lvl="1" eaLnBrk="1">
              <a:spcBef>
                <a:spcPts val="1200"/>
              </a:spcBef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嵌入式操作系统负责嵌入式系统的全部软、硬件资源的分配、任务调度，控制、协调并发活动。它必须体现其所在系统的特征，能够通过装卸某些模块来达到系统所要求的功能。</a:t>
            </a:r>
          </a:p>
          <a:p>
            <a:pPr lvl="1" eaLnBrk="1">
              <a:spcBef>
                <a:spcPts val="1200"/>
              </a:spcBef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目前在嵌入式领域广泛使用的操作系统有：嵌入式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 Embedded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VxWorks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等，以及应用在智能手机和平板电脑的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</a:p>
          <a:p>
            <a:pPr eaLnBrk="1">
              <a:lnSpc>
                <a:spcPct val="120000"/>
              </a:lnSpc>
            </a:pP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299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8AE38B95-8CF7-485E-95F1-B99A99D9C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主流操作系统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80" y="1268760"/>
            <a:ext cx="3219663" cy="28014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4653136"/>
            <a:ext cx="2849248" cy="911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066" y="1817433"/>
            <a:ext cx="5095935" cy="17336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4462083"/>
            <a:ext cx="3743680" cy="15555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082303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3BA2F16-1747-4C78-B5AF-7A82944C4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altLang="zh-CN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D6A756D-C67E-4D79-AC90-8A1AF26F5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811338"/>
            <a:ext cx="8229600" cy="464185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认识操作系统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操作系统分类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操作系统对硬件</a:t>
            </a:r>
            <a:r>
              <a:rPr lang="zh-CN" altLang="en-US" sz="4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的管理</a:t>
            </a:r>
            <a:endParaRPr lang="en-US" altLang="zh-CN" sz="4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50504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硬件的管理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3"/>
            <a:ext cx="10972800" cy="2880792"/>
          </a:xfrm>
        </p:spPr>
        <p:txBody>
          <a:bodyPr/>
          <a:lstStyle/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处理器的管理</a:t>
            </a:r>
          </a:p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存储器管理</a:t>
            </a:r>
          </a:p>
        </p:txBody>
      </p:sp>
    </p:spTree>
    <p:extLst>
      <p:ext uri="{BB962C8B-B14F-4D97-AF65-F5344CB8AC3E}">
        <p14:creationId xmlns:p14="http://schemas.microsoft.com/office/powerpoint/2010/main" val="271652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CPU</a:t>
            </a:r>
            <a:r>
              <a:rPr lang="zh-CN" altLang="en-US"/>
              <a:t>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2"/>
            <a:ext cx="10972800" cy="4536976"/>
          </a:xfrm>
        </p:spPr>
        <p:txBody>
          <a:bodyPr/>
          <a:lstStyle/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为了满足系统的性能要求，提高任务处理的效率，现在主流的计算机通常都有一个或多个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，每个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中又有多个核。</a:t>
            </a:r>
          </a:p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然而核的数量是远远小于需要执行的程序的数量。</a:t>
            </a:r>
          </a:p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多任务在同一个核上进行执行</a:t>
            </a:r>
          </a:p>
          <a:p>
            <a:pPr lvl="1"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分时间片</a:t>
            </a:r>
          </a:p>
          <a:p>
            <a:pPr lvl="1" eaLnBrk="1">
              <a:lnSpc>
                <a:spcPct val="120000"/>
              </a:lnSpc>
              <a:spcBef>
                <a:spcPts val="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</a:p>
          <a:p>
            <a:pPr lvl="1" eaLnBrk="1">
              <a:lnSpc>
                <a:spcPct val="120000"/>
              </a:lnSpc>
              <a:spcBef>
                <a:spcPts val="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调度策略</a:t>
            </a:r>
          </a:p>
        </p:txBody>
      </p:sp>
    </p:spTree>
    <p:extLst>
      <p:ext uri="{BB962C8B-B14F-4D97-AF65-F5344CB8AC3E}">
        <p14:creationId xmlns:p14="http://schemas.microsoft.com/office/powerpoint/2010/main" val="290927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进程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2"/>
            <a:ext cx="10972800" cy="3528864"/>
          </a:xfrm>
        </p:spPr>
        <p:txBody>
          <a:bodyPr/>
          <a:lstStyle/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多道程序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设计的环境下，为了描述程序在计算机系统内的执行情况，必须引入新的概念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进程：是一个程序的一次执行，包含了其执行时所有的环境信息。</a:t>
            </a:r>
          </a:p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进程是执行中的程序。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9EACB3-E183-46E1-89FC-6666D2774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3429000"/>
            <a:ext cx="6120680" cy="3335221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227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进程的特征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972800" cy="5472608"/>
          </a:xfrm>
        </p:spPr>
        <p:txBody>
          <a:bodyPr/>
          <a:lstStyle/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进程的特征（与程序比较）</a:t>
            </a:r>
          </a:p>
          <a:p>
            <a:pPr marL="914400" lvl="1" indent="-514350" eaLnBrk="1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结构特征</a:t>
            </a:r>
          </a:p>
          <a:p>
            <a:pPr marL="914400" lvl="2" indent="0" eaLnBrk="1">
              <a:spcBef>
                <a:spcPts val="600"/>
              </a:spcBef>
              <a:buNone/>
            </a:pPr>
            <a:r>
              <a:rPr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进程控制块</a:t>
            </a:r>
            <a:r>
              <a:rPr lang="en-US" altLang="zh-CN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(PCB) + </a:t>
            </a:r>
            <a:r>
              <a:rPr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 </a:t>
            </a:r>
            <a:r>
              <a:rPr lang="en-US" altLang="zh-CN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进程实体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 eaLnBrk="1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动态性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最基本特征</a:t>
            </a:r>
          </a:p>
          <a:p>
            <a:pPr marL="914400" lvl="2" indent="0" eaLnBrk="1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进程：进程实体的一次执行过程，有生命周期。</a:t>
            </a:r>
          </a:p>
          <a:p>
            <a:pPr marL="914400" lvl="2" indent="0" eaLnBrk="1">
              <a:spcBef>
                <a:spcPts val="600"/>
              </a:spcBef>
              <a:buNone/>
            </a:pPr>
            <a:r>
              <a:rPr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程序：程序是一组有序指令的集合，是静态的概念。</a:t>
            </a:r>
            <a:endParaRPr lang="en-US" altLang="zh-CN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14350" eaLnBrk="1"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并发性</a:t>
            </a:r>
          </a:p>
          <a:p>
            <a:pPr marL="1028700" lvl="1" indent="-514350" eaLnBrk="1"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独立性</a:t>
            </a:r>
          </a:p>
          <a:p>
            <a:pPr marL="1028700" lvl="1" indent="-514350" eaLnBrk="1"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异步性</a:t>
            </a:r>
          </a:p>
          <a:p>
            <a:pPr marL="914400" lvl="2" indent="0" eaLnBrk="1"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601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3BA2F16-1747-4C78-B5AF-7A82944C4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altLang="zh-CN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D6A756D-C67E-4D79-AC90-8A1AF26F5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811338"/>
            <a:ext cx="8229600" cy="464185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认识操作系统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操作系统分类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操作系统对硬件</a:t>
            </a: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的管理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347047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进程的三种状态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296"/>
            <a:ext cx="10972800" cy="5185048"/>
          </a:xfrm>
        </p:spPr>
        <p:txBody>
          <a:bodyPr/>
          <a:lstStyle/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进程的三种状态</a:t>
            </a:r>
          </a:p>
          <a:p>
            <a:pPr lvl="1"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就绪状态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(Ready)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：进程已获得除处理机之外的所有必需的资源，一旦得到处理机控制权，立即可以运行。</a:t>
            </a:r>
          </a:p>
          <a:p>
            <a:pPr lvl="1"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运行状态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(Running)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：进程已获得运行所必需的资源，它的程序正在处理机上执行。 </a:t>
            </a:r>
          </a:p>
          <a:p>
            <a:pPr lvl="1"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阻塞状态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(Blocked)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：正在执行的进程由于发生某事件而暂时无法执行时，便放弃处理机而处于暂停状态，称该进程处于阻塞状态或等待状态。</a:t>
            </a:r>
          </a:p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就绪队列与阻塞队列</a:t>
            </a:r>
          </a:p>
        </p:txBody>
      </p:sp>
    </p:spTree>
    <p:extLst>
      <p:ext uri="{BB962C8B-B14F-4D97-AF65-F5344CB8AC3E}">
        <p14:creationId xmlns:p14="http://schemas.microsoft.com/office/powerpoint/2010/main" val="356134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3FB08901-DD37-454C-A20B-9D47194ED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进程三种状态的转换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783632" y="1628800"/>
            <a:ext cx="7392507" cy="4368467"/>
            <a:chOff x="6790048" y="1735859"/>
            <a:chExt cx="7392507" cy="4368467"/>
          </a:xfrm>
        </p:grpSpPr>
        <p:sp>
          <p:nvSpPr>
            <p:cNvPr id="23559" name="Line 7">
              <a:extLst>
                <a:ext uri="{FF2B5EF4-FFF2-40B4-BE49-F238E27FC236}">
                  <a16:creationId xmlns:a16="http://schemas.microsoft.com/office/drawing/2014/main" id="{9B94BBD8-996A-4F3E-93A3-4B19A33F9E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027253" y="5421020"/>
              <a:ext cx="2650839" cy="33028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60" name="Line 8">
              <a:extLst>
                <a:ext uri="{FF2B5EF4-FFF2-40B4-BE49-F238E27FC236}">
                  <a16:creationId xmlns:a16="http://schemas.microsoft.com/office/drawing/2014/main" id="{C4A79336-0326-42BF-AFDC-E54521BA87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60017" y="2943776"/>
              <a:ext cx="1653587" cy="1684525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4D8508CD-0234-430D-9800-478F890241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45349" y="3042866"/>
              <a:ext cx="2237206" cy="584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1" lang="zh-CN" altLang="en-US" sz="32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时间片完</a:t>
              </a:r>
            </a:p>
          </p:txBody>
        </p:sp>
        <p:sp>
          <p:nvSpPr>
            <p:cNvPr id="23562" name="Line 10">
              <a:extLst>
                <a:ext uri="{FF2B5EF4-FFF2-40B4-BE49-F238E27FC236}">
                  <a16:creationId xmlns:a16="http://schemas.microsoft.com/office/drawing/2014/main" id="{FCF11D67-F69F-4864-86F2-653B1E0BBCF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1167190" y="2844687"/>
              <a:ext cx="1750857" cy="1783615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05B4FC22-428C-4673-A2F5-84BBCB7BB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10873" y="5520109"/>
              <a:ext cx="1921079" cy="584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1" lang="en-US" altLang="zh-CN" sz="32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  <a:r>
                <a:rPr kumimoji="1" lang="zh-CN" altLang="en-US" sz="32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</a:t>
              </a: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9BB517BA-45CD-4615-AA8F-A3FDAFC6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62323" y="3916094"/>
              <a:ext cx="2154121" cy="584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kumimoji="1" lang="zh-CN" altLang="en-US" sz="32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进程调度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372040D5-1A42-41A2-ADA9-64D47D191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0048" y="3241046"/>
              <a:ext cx="2042666" cy="584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32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  <a:r>
                <a:rPr kumimoji="1" lang="zh-CN" altLang="en-US" sz="32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</a:t>
              </a:r>
              <a:endParaRPr kumimoji="1"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66" name="Line 14">
              <a:extLst>
                <a:ext uri="{FF2B5EF4-FFF2-40B4-BE49-F238E27FC236}">
                  <a16:creationId xmlns:a16="http://schemas.microsoft.com/office/drawing/2014/main" id="{EFD114AB-1D6D-4BBD-9E65-59B4CC8E2BB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10680841" y="3042866"/>
              <a:ext cx="1459047" cy="158543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9379041" y="1735859"/>
              <a:ext cx="1872208" cy="1495125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就 绪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7123637" y="4583043"/>
              <a:ext cx="1872208" cy="1495125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阻 塞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11678093" y="4583043"/>
              <a:ext cx="1872208" cy="1495125"/>
            </a:xfrm>
            <a:prstGeom prst="ellipse">
              <a:avLst/>
            </a:prstGeom>
            <a:solidFill>
              <a:srgbClr val="92D05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执 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196606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三级调度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296"/>
            <a:ext cx="11175032" cy="5185048"/>
          </a:xfrm>
        </p:spPr>
        <p:txBody>
          <a:bodyPr/>
          <a:lstStyle/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高级调度（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 Scheduling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457200" eaLnBrk="1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又称为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作业调度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长程调度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Long-Term Scheduling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），用于决定把外存上处于后备队列中的哪些作业调入内存，并为它们创建进程、分配必要的资源，然后将新创建的进程排在就绪队列上，准备执行。</a:t>
            </a:r>
          </a:p>
          <a:p>
            <a:pPr marL="0" indent="457200" eaLnBrk="1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因此有时也称作业调度为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接纳调度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Admission Scheduling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261380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三级调度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296"/>
            <a:ext cx="10972800" cy="5185048"/>
          </a:xfrm>
        </p:spPr>
        <p:txBody>
          <a:bodyPr/>
          <a:lstStyle/>
          <a:p>
            <a:pPr indent="457200" eaLnBrk="1">
              <a:spcBef>
                <a:spcPts val="600"/>
              </a:spcBef>
              <a:buNone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批处理系统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中，因作业进入系统后先驻留在外存，故需要有作业调度。在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分时系统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中为做到及时响应，作业被直接送入内存，故不需作业调度。在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实时系统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中，通常也不需作业调度。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在每次执行作业调度时，都须作出两个决定：</a:t>
            </a:r>
          </a:p>
          <a:p>
            <a:pPr lvl="1" eaLnBrk="1">
              <a:spcBef>
                <a:spcPts val="600"/>
              </a:spcBef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接纳多少作业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每次接纳多少作业进入内存，即允许多少个作业同时在内存中运行。其确定应根据系统的规模、运行速度等情况综合考虑。</a:t>
            </a:r>
          </a:p>
          <a:p>
            <a:pPr lvl="1" eaLnBrk="1">
              <a:spcBef>
                <a:spcPts val="600"/>
              </a:spcBef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接纳哪些作业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应接纳哪些作业从外存调入内存，取决于所采用的调度算法。如先来先服务，短作业优先等。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889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三级调度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296"/>
            <a:ext cx="10972800" cy="5329064"/>
          </a:xfrm>
        </p:spPr>
        <p:txBody>
          <a:bodyPr/>
          <a:lstStyle/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低级调度（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 Level Scheduling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457200" eaLnBrk="1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通常也称为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进程调度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短程调度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Short-Term Scheduling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），用来决定就绪队列中的哪个进程应获得处理机，然后再由分派程序把处理机分配给该进程。为最基本的一种调度，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</a:t>
            </a:r>
            <a:r>
              <a:rPr lang="en-US" altLang="zh-CN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中都有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>
              <a:lnSpc>
                <a:spcPct val="120000"/>
              </a:lnSpc>
              <a:spcBef>
                <a:spcPts val="12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进程调度可采用下述两种调度方式：</a:t>
            </a:r>
          </a:p>
          <a:p>
            <a:pPr lvl="1" eaLnBrk="1">
              <a:spcBef>
                <a:spcPts val="12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非抢占方式（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Non-preemptive Mode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 eaLnBrk="1">
              <a:lnSpc>
                <a:spcPct val="120000"/>
              </a:lnSpc>
              <a:spcBef>
                <a:spcPts val="12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抢占方式（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Preemptive Mode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457200" eaLnBrk="1">
              <a:lnSpc>
                <a:spcPct val="120000"/>
              </a:lnSpc>
              <a:spcBef>
                <a:spcPts val="1200"/>
              </a:spcBef>
              <a:buNone/>
            </a:pP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537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三级调度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972800" cy="5544616"/>
          </a:xfrm>
        </p:spPr>
        <p:txBody>
          <a:bodyPr/>
          <a:lstStyle/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中级调度（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 Level Scheduling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457200" eaLnBrk="1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又称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中程调度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Medium-Term Scheduling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）。引入目的是为了提高内存利用率和系统吞吐量。为此，应使那些暂时不能运行的进程不再占用宝贵的内存资源，而将它们调之外存去等待，把此时的进程状态称为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就绪驻外存状态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挂起状态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。当这些进程重又具备运行条件、且内存又稍有空闲时，由中级调度来决定把外存上的哪些又具备运行条件的就绪进程，重新调入内存，并修改其状态为就绪状态，挂在就绪队列上等待进程调度。</a:t>
            </a:r>
          </a:p>
        </p:txBody>
      </p:sp>
    </p:spTree>
    <p:extLst>
      <p:ext uri="{BB962C8B-B14F-4D97-AF65-F5344CB8AC3E}">
        <p14:creationId xmlns:p14="http://schemas.microsoft.com/office/powerpoint/2010/main" val="407231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三级调度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11175032" cy="5184576"/>
          </a:xfrm>
        </p:spPr>
        <p:txBody>
          <a:bodyPr/>
          <a:lstStyle/>
          <a:p>
            <a:pPr eaLnBrk="1">
              <a:lnSpc>
                <a:spcPct val="120000"/>
              </a:lnSpc>
              <a:spcBef>
                <a:spcPts val="1200"/>
              </a:spcBef>
            </a:pP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进程调度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的运行频率最高，在分时系统中通常是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10~100ms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便进行一次进程调度，因而进程调度算法不能太复杂，以免占用太多的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时间。</a:t>
            </a:r>
          </a:p>
          <a:p>
            <a:pPr eaLnBrk="1">
              <a:lnSpc>
                <a:spcPct val="120000"/>
              </a:lnSpc>
              <a:spcBef>
                <a:spcPts val="1200"/>
              </a:spcBef>
            </a:pP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作业调度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是发生在一个作业运行完毕，退出系统，而需要重新调度一个作业进入内存时，故作业调度的周期较长，大约几分钟一次。因而也允许作业调度算法花费较多的时间。</a:t>
            </a:r>
          </a:p>
          <a:p>
            <a:pPr eaLnBrk="1">
              <a:lnSpc>
                <a:spcPct val="120000"/>
              </a:lnSpc>
              <a:spcBef>
                <a:spcPts val="1200"/>
              </a:spcBef>
            </a:pP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中级调度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的运行频率，基本上介于进程调度和作业调度之间。</a:t>
            </a:r>
          </a:p>
        </p:txBody>
      </p:sp>
    </p:spTree>
    <p:extLst>
      <p:ext uri="{BB962C8B-B14F-4D97-AF65-F5344CB8AC3E}">
        <p14:creationId xmlns:p14="http://schemas.microsoft.com/office/powerpoint/2010/main" val="3949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OS</a:t>
            </a:r>
            <a:r>
              <a:rPr lang="zh-CN" altLang="en-US"/>
              <a:t>设计目标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296"/>
            <a:ext cx="10972800" cy="5185048"/>
          </a:xfrm>
        </p:spPr>
        <p:txBody>
          <a:bodyPr/>
          <a:lstStyle/>
          <a:p>
            <a:pPr indent="457200" eaLnBrk="1">
              <a:spcBef>
                <a:spcPts val="600"/>
              </a:spcBef>
              <a:buNone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在一个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的设计中，应如何选择调度方式和算法，很大程度上取决于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的类型和目标。如在批处理系统、分时系统和实时系统中，通常都采用不同的调度方式和算法。选择的准则，有的是面向用户的，有的是面向系统的。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eaLnBrk="1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处理机调度算法的共同目标</a:t>
            </a:r>
          </a:p>
          <a:p>
            <a:pPr lvl="1" eaLnBrk="1">
              <a:spcBef>
                <a:spcPts val="600"/>
              </a:spcBef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资源利用率</a:t>
            </a:r>
          </a:p>
          <a:p>
            <a:pPr lvl="1" eaLnBrk="1">
              <a:spcBef>
                <a:spcPts val="600"/>
              </a:spcBef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公平性</a:t>
            </a:r>
          </a:p>
          <a:p>
            <a:pPr lvl="1" eaLnBrk="1">
              <a:spcBef>
                <a:spcPts val="600"/>
              </a:spcBef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平衡性</a:t>
            </a:r>
          </a:p>
          <a:p>
            <a:pPr lvl="1" eaLnBrk="1">
              <a:spcBef>
                <a:spcPts val="600"/>
              </a:spcBef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策略强制执行</a:t>
            </a:r>
          </a:p>
        </p:txBody>
      </p:sp>
    </p:spTree>
    <p:extLst>
      <p:ext uri="{BB962C8B-B14F-4D97-AF65-F5344CB8AC3E}">
        <p14:creationId xmlns:p14="http://schemas.microsoft.com/office/powerpoint/2010/main" val="375354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OS</a:t>
            </a:r>
            <a:r>
              <a:rPr lang="zh-CN" altLang="en-US"/>
              <a:t>设计目标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972800" cy="5328592"/>
          </a:xfrm>
        </p:spPr>
        <p:txBody>
          <a:bodyPr/>
          <a:lstStyle/>
          <a:p>
            <a:pPr marL="514350" indent="-514350" eaLnBrk="1">
              <a:lnSpc>
                <a:spcPct val="120000"/>
              </a:lnSpc>
              <a:spcBef>
                <a:spcPts val="1200"/>
              </a:spcBef>
              <a:buFont typeface="+mj-lt"/>
              <a:buAutoNum type="arabicPeriod" startAt="2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批处理系统的目标</a:t>
            </a:r>
          </a:p>
          <a:p>
            <a:pPr lvl="1" eaLnBrk="1">
              <a:spcBef>
                <a:spcPts val="0"/>
              </a:spcBef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周转时间短：      周转时间；          平均周转时间</a:t>
            </a:r>
          </a:p>
          <a:p>
            <a:pPr marL="457200" lvl="1" indent="0" eaLnBrk="1">
              <a:spcBef>
                <a:spcPts val="0"/>
              </a:spcBef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带权周转时间；   平均带权周转时间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>
              <a:spcBef>
                <a:spcPts val="0"/>
              </a:spcBef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系统吞吐量高</a:t>
            </a:r>
          </a:p>
          <a:p>
            <a:pPr lvl="1" eaLnBrk="1">
              <a:spcBef>
                <a:spcPts val="0"/>
              </a:spcBef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处理机利用率好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eaLnBrk="1">
              <a:spcBef>
                <a:spcPts val="600"/>
              </a:spcBef>
              <a:buFont typeface="+mj-lt"/>
              <a:buAutoNum type="arabicPeriod" startAt="2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分时系统的目标</a:t>
            </a:r>
          </a:p>
          <a:p>
            <a:pPr lvl="1" eaLnBrk="1">
              <a:spcBef>
                <a:spcPts val="0"/>
              </a:spcBef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响应时间快：      响应时间</a:t>
            </a:r>
          </a:p>
          <a:p>
            <a:pPr lvl="1" eaLnBrk="1">
              <a:spcBef>
                <a:spcPts val="0"/>
              </a:spcBef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均衡性</a:t>
            </a:r>
          </a:p>
          <a:p>
            <a:pPr marL="514350" indent="-514350" eaLnBrk="1">
              <a:spcBef>
                <a:spcPts val="600"/>
              </a:spcBef>
              <a:buFont typeface="+mj-lt"/>
              <a:buAutoNum type="arabicPeriod" startAt="2"/>
            </a:pPr>
            <a:r>
              <a:rPr lang="zh-CN" altLang="en-US" sz="3200" dirty="0">
                <a:solidFill>
                  <a:schemeClr val="tx2"/>
                </a:solidFill>
                <a:latin typeface="Tahoma" panose="020B0604030504040204" pitchFamily="34" charset="0"/>
              </a:rPr>
              <a:t>实时系统的目标</a:t>
            </a:r>
          </a:p>
          <a:p>
            <a:pPr lvl="1" eaLnBrk="1">
              <a:spcBef>
                <a:spcPts val="0"/>
              </a:spcBef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截止时间的保证：截止时间</a:t>
            </a:r>
          </a:p>
          <a:p>
            <a:pPr lvl="1" eaLnBrk="1">
              <a:spcBef>
                <a:spcPts val="0"/>
              </a:spcBef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可预测性</a:t>
            </a:r>
          </a:p>
          <a:p>
            <a:pPr lvl="1" eaLnBrk="1">
              <a:spcBef>
                <a:spcPts val="600"/>
              </a:spcBef>
            </a:pP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787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进程调度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2"/>
            <a:ext cx="10972800" cy="5185048"/>
          </a:xfrm>
        </p:spPr>
        <p:txBody>
          <a:bodyPr/>
          <a:lstStyle/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调度程序，按照调度策略，动态地把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分配给处于就绪队列中的进程，并将该进程从就绪态转换到运行状态。</a:t>
            </a:r>
          </a:p>
          <a:p>
            <a:pPr eaLnBrk="1">
              <a:lnSpc>
                <a:spcPct val="120000"/>
              </a:lnSpc>
              <a:spcBef>
                <a:spcPts val="12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对于不同的系统和系统目标，通常采用不同的调度算法。衡量调度策略的好坏，一个重要的指标是：	</a:t>
            </a:r>
          </a:p>
          <a:p>
            <a:pPr lvl="1" eaLnBrk="1"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周转时间（平均周转时间）</a:t>
            </a:r>
          </a:p>
          <a:p>
            <a:pPr eaLnBrk="1">
              <a:lnSpc>
                <a:spcPct val="120000"/>
              </a:lnSpc>
              <a:spcBef>
                <a:spcPts val="12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简单介绍两种进程调度策略</a:t>
            </a:r>
          </a:p>
          <a:p>
            <a:pPr lvl="1" eaLnBrk="1"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先来先服务调度算法（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FCFS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 eaLnBrk="1"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短任务优先调度算法（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SJF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041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3BA2F16-1747-4C78-B5AF-7A82944C4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altLang="zh-CN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D6A756D-C67E-4D79-AC90-8A1AF26F5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811338"/>
            <a:ext cx="8229600" cy="464185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认识操作系统</a:t>
            </a:r>
            <a:endParaRPr lang="en-US" altLang="zh-C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操作系统分类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操作系统对硬件</a:t>
            </a: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的管理</a:t>
            </a:r>
            <a:endParaRPr lang="en-US" altLang="zh-CN" sz="4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212983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84C6595D-1F32-46C6-968E-D91C3A72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先来先服务调度的例子</a:t>
            </a:r>
          </a:p>
        </p:txBody>
      </p:sp>
      <p:sp>
        <p:nvSpPr>
          <p:cNvPr id="23634" name="TextBox 5">
            <a:extLst>
              <a:ext uri="{FF2B5EF4-FFF2-40B4-BE49-F238E27FC236}">
                <a16:creationId xmlns:a16="http://schemas.microsoft.com/office/drawing/2014/main" id="{3E581D05-2318-41D0-A877-A72DA8EC6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0274" y="5984821"/>
            <a:ext cx="76533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周转时间：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35.25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736" name="文本框 1">
            <a:extLst>
              <a:ext uri="{FF2B5EF4-FFF2-40B4-BE49-F238E27FC236}">
                <a16:creationId xmlns:a16="http://schemas.microsoft.com/office/drawing/2014/main" id="{8EB2CF51-10CE-425B-8020-416D77B1B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472" y="2789706"/>
            <a:ext cx="3374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时间片：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个时间单位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4C7D80E-3809-4ADB-9570-86BD363881A3}"/>
              </a:ext>
            </a:extLst>
          </p:cNvPr>
          <p:cNvGraphicFramePr>
            <a:graphicFrameLocks noGrp="1"/>
          </p:cNvGraphicFramePr>
          <p:nvPr/>
        </p:nvGraphicFramePr>
        <p:xfrm>
          <a:off x="1402337" y="3356053"/>
          <a:ext cx="8714510" cy="240218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58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4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4034">
                  <a:extLst>
                    <a:ext uri="{9D8B030D-6E8A-4147-A177-3AD203B41FA5}">
                      <a16:colId xmlns:a16="http://schemas.microsoft.com/office/drawing/2014/main" val="504530605"/>
                    </a:ext>
                  </a:extLst>
                </a:gridCol>
                <a:gridCol w="1434034">
                  <a:extLst>
                    <a:ext uri="{9D8B030D-6E8A-4147-A177-3AD203B41FA5}">
                      <a16:colId xmlns:a16="http://schemas.microsoft.com/office/drawing/2014/main" val="1369190419"/>
                    </a:ext>
                  </a:extLst>
                </a:gridCol>
                <a:gridCol w="1434034">
                  <a:extLst>
                    <a:ext uri="{9D8B030D-6E8A-4147-A177-3AD203B41FA5}">
                      <a16:colId xmlns:a16="http://schemas.microsoft.com/office/drawing/2014/main" val="1807131624"/>
                    </a:ext>
                  </a:extLst>
                </a:gridCol>
              </a:tblGrid>
              <a:tr h="5732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进程</a:t>
                      </a:r>
                    </a:p>
                  </a:txBody>
                  <a:tcPr marL="91445" marR="91445" marT="45721" marB="45721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到达时间</a:t>
                      </a: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执行时间</a:t>
                      </a: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开始时间</a:t>
                      </a: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结束时间</a:t>
                      </a: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周转时间</a:t>
                      </a: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92438"/>
                  </a:ext>
                </a:extLst>
              </a:tr>
              <a:tr h="373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5789370" y="2089011"/>
            <a:ext cx="6067270" cy="468000"/>
            <a:chOff x="5609282" y="4149080"/>
            <a:chExt cx="6067270" cy="468000"/>
          </a:xfrm>
        </p:grpSpPr>
        <p:sp>
          <p:nvSpPr>
            <p:cNvPr id="7" name="矩形 6"/>
            <p:cNvSpPr/>
            <p:nvPr/>
          </p:nvSpPr>
          <p:spPr>
            <a:xfrm>
              <a:off x="5609282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215423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6821564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7427705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8033846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8639987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9246128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9852269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0458410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1064552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417474" y="2528952"/>
            <a:ext cx="6679270" cy="468000"/>
            <a:chOff x="5303282" y="4581128"/>
            <a:chExt cx="6679270" cy="468000"/>
          </a:xfrm>
        </p:grpSpPr>
        <p:sp>
          <p:nvSpPr>
            <p:cNvPr id="33" name="矩形 32"/>
            <p:cNvSpPr/>
            <p:nvPr/>
          </p:nvSpPr>
          <p:spPr>
            <a:xfrm>
              <a:off x="5303282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909423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515564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7121705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7727846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333987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940128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546269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35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0152410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0758552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45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1370552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5789370" y="2089011"/>
            <a:ext cx="612000" cy="468000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395511" y="2089011"/>
            <a:ext cx="612000" cy="468000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01652" y="2089011"/>
            <a:ext cx="612000" cy="468000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607793" y="2089011"/>
            <a:ext cx="612000" cy="468000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213934" y="2089011"/>
            <a:ext cx="612000" cy="468000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820075" y="2089011"/>
            <a:ext cx="612000" cy="468000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426216" y="2089011"/>
            <a:ext cx="612000" cy="468000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0032357" y="2089011"/>
            <a:ext cx="612000" cy="468000"/>
          </a:xfrm>
          <a:prstGeom prst="rect">
            <a:avLst/>
          </a:prstGeom>
          <a:solidFill>
            <a:srgbClr val="00CCFF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0638498" y="2089011"/>
            <a:ext cx="612000" cy="468000"/>
          </a:xfrm>
          <a:prstGeom prst="rect">
            <a:avLst/>
          </a:prstGeom>
          <a:solidFill>
            <a:srgbClr val="00CCFF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1244640" y="2089011"/>
            <a:ext cx="612000" cy="46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289688" y="2089011"/>
            <a:ext cx="1415772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时间片：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spcBef>
                <a:spcPts val="600"/>
              </a:spcBef>
            </a:pP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时刻：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312397" y="3912855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0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312397" y="4416255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312397" y="4856411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312397" y="5331343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751479" y="3912855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751479" y="4416255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751479" y="4856411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751479" y="5331343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9120709" y="3925111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120709" y="4428511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9120709" y="4868667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9120709" y="534359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内容占位符 2">
            <a:extLst>
              <a:ext uri="{FF2B5EF4-FFF2-40B4-BE49-F238E27FC236}">
                <a16:creationId xmlns:a16="http://schemas.microsoft.com/office/drawing/2014/main" id="{A6D13415-3B5F-4FB4-A97C-950FA8E50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28800"/>
            <a:ext cx="3733495" cy="766126"/>
          </a:xfrm>
        </p:spPr>
        <p:txBody>
          <a:bodyPr/>
          <a:lstStyle/>
          <a:p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先来先服务调度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70276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3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34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44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先来先服务调度算法的特点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2"/>
            <a:ext cx="11247040" cy="4176936"/>
          </a:xfrm>
        </p:spPr>
        <p:txBody>
          <a:bodyPr/>
          <a:lstStyle/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先来先服务调度（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FCFS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）调度算法的特点：</a:t>
            </a:r>
          </a:p>
          <a:p>
            <a:pPr marL="0" indent="457200" eaLnBrk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FCFS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调度算法有利于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繁忙型的作业，而不利于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繁忙型的作业（进程）</a:t>
            </a:r>
          </a:p>
          <a:p>
            <a:pPr lvl="1" eaLnBrk="1">
              <a:spcBef>
                <a:spcPts val="1200"/>
              </a:spcBef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繁忙型作业：如通常的科学计算。</a:t>
            </a:r>
          </a:p>
          <a:p>
            <a:pPr lvl="1" eaLnBrk="1">
              <a:spcBef>
                <a:spcPts val="1200"/>
              </a:spcBef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繁忙型作业：指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进行处理时，需频繁的请求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0528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84C6595D-1F32-46C6-968E-D91C3A72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短作业优先调度的例子</a:t>
            </a:r>
          </a:p>
        </p:txBody>
      </p:sp>
      <p:sp>
        <p:nvSpPr>
          <p:cNvPr id="23634" name="TextBox 5">
            <a:extLst>
              <a:ext uri="{FF2B5EF4-FFF2-40B4-BE49-F238E27FC236}">
                <a16:creationId xmlns:a16="http://schemas.microsoft.com/office/drawing/2014/main" id="{3E581D05-2318-41D0-A877-A72DA8EC6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0274" y="5984821"/>
            <a:ext cx="76533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周转时间：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25.25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736" name="文本框 1">
            <a:extLst>
              <a:ext uri="{FF2B5EF4-FFF2-40B4-BE49-F238E27FC236}">
                <a16:creationId xmlns:a16="http://schemas.microsoft.com/office/drawing/2014/main" id="{8EB2CF51-10CE-425B-8020-416D77B1B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472" y="2789706"/>
            <a:ext cx="3374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时间片：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个时间单位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4C7D80E-3809-4ADB-9570-86BD363881A3}"/>
              </a:ext>
            </a:extLst>
          </p:cNvPr>
          <p:cNvGraphicFramePr>
            <a:graphicFrameLocks noGrp="1"/>
          </p:cNvGraphicFramePr>
          <p:nvPr/>
        </p:nvGraphicFramePr>
        <p:xfrm>
          <a:off x="1402337" y="3356053"/>
          <a:ext cx="8714510" cy="240218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58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4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4034">
                  <a:extLst>
                    <a:ext uri="{9D8B030D-6E8A-4147-A177-3AD203B41FA5}">
                      <a16:colId xmlns:a16="http://schemas.microsoft.com/office/drawing/2014/main" val="504530605"/>
                    </a:ext>
                  </a:extLst>
                </a:gridCol>
                <a:gridCol w="1434034">
                  <a:extLst>
                    <a:ext uri="{9D8B030D-6E8A-4147-A177-3AD203B41FA5}">
                      <a16:colId xmlns:a16="http://schemas.microsoft.com/office/drawing/2014/main" val="1369190419"/>
                    </a:ext>
                  </a:extLst>
                </a:gridCol>
                <a:gridCol w="1434034">
                  <a:extLst>
                    <a:ext uri="{9D8B030D-6E8A-4147-A177-3AD203B41FA5}">
                      <a16:colId xmlns:a16="http://schemas.microsoft.com/office/drawing/2014/main" val="1807131624"/>
                    </a:ext>
                  </a:extLst>
                </a:gridCol>
              </a:tblGrid>
              <a:tr h="5732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进程</a:t>
                      </a:r>
                    </a:p>
                  </a:txBody>
                  <a:tcPr marL="91445" marR="91445" marT="45721" marB="45721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到达时间</a:t>
                      </a: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执行时间</a:t>
                      </a: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开始时间</a:t>
                      </a: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结束时间</a:t>
                      </a: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周转时间</a:t>
                      </a: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92438"/>
                  </a:ext>
                </a:extLst>
              </a:tr>
              <a:tr h="373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5" marR="91445" marT="45731" marB="457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5789370" y="2089011"/>
            <a:ext cx="6067270" cy="468000"/>
            <a:chOff x="5609282" y="4149080"/>
            <a:chExt cx="6067270" cy="468000"/>
          </a:xfrm>
        </p:grpSpPr>
        <p:sp>
          <p:nvSpPr>
            <p:cNvPr id="7" name="矩形 6"/>
            <p:cNvSpPr/>
            <p:nvPr/>
          </p:nvSpPr>
          <p:spPr>
            <a:xfrm>
              <a:off x="5609282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215423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6821564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7427705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8033846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8639987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9246128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9852269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0458410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1064552" y="4149080"/>
              <a:ext cx="612000" cy="468000"/>
            </a:xfrm>
            <a:prstGeom prst="rect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417474" y="2528952"/>
            <a:ext cx="6679270" cy="468000"/>
            <a:chOff x="5303282" y="4581128"/>
            <a:chExt cx="6679270" cy="468000"/>
          </a:xfrm>
        </p:grpSpPr>
        <p:sp>
          <p:nvSpPr>
            <p:cNvPr id="33" name="矩形 32"/>
            <p:cNvSpPr/>
            <p:nvPr/>
          </p:nvSpPr>
          <p:spPr>
            <a:xfrm>
              <a:off x="5303282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909423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515564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7121705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7727846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333987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940128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546269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35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0152410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0758552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45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1370552" y="4581128"/>
              <a:ext cx="612000" cy="468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5789370" y="2089011"/>
            <a:ext cx="612000" cy="468000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395511" y="2089011"/>
            <a:ext cx="612000" cy="46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01652" y="2089011"/>
            <a:ext cx="612000" cy="468000"/>
          </a:xfrm>
          <a:prstGeom prst="rect">
            <a:avLst/>
          </a:prstGeom>
          <a:solidFill>
            <a:srgbClr val="00CCFF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607793" y="2089011"/>
            <a:ext cx="612000" cy="468000"/>
          </a:xfrm>
          <a:prstGeom prst="rect">
            <a:avLst/>
          </a:prstGeom>
          <a:solidFill>
            <a:srgbClr val="00CCFF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213934" y="2089011"/>
            <a:ext cx="612000" cy="468000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820075" y="2089011"/>
            <a:ext cx="612000" cy="468000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426216" y="2089011"/>
            <a:ext cx="612000" cy="468000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0032357" y="2089011"/>
            <a:ext cx="612000" cy="468000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0638498" y="2089011"/>
            <a:ext cx="612000" cy="468000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1244640" y="2089011"/>
            <a:ext cx="612000" cy="468000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289688" y="2089011"/>
            <a:ext cx="1415772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时间片：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spcBef>
                <a:spcPts val="600"/>
              </a:spcBef>
            </a:pP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时刻：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312397" y="3912855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312397" y="4416255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0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312397" y="4856411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312397" y="5331343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5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751479" y="3912855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751479" y="4416255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751479" y="4856411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751479" y="5331343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9120709" y="3925111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120709" y="4428511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9120709" y="4868667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9120709" y="534359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5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内容占位符 2">
            <a:extLst>
              <a:ext uri="{FF2B5EF4-FFF2-40B4-BE49-F238E27FC236}">
                <a16:creationId xmlns:a16="http://schemas.microsoft.com/office/drawing/2014/main" id="{A6D13415-3B5F-4FB4-A97C-950FA8E50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28800"/>
            <a:ext cx="3733495" cy="766126"/>
          </a:xfrm>
        </p:spPr>
        <p:txBody>
          <a:bodyPr/>
          <a:lstStyle/>
          <a:p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短作业优先调度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32169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3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34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44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短作业优先调度算法的特点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2"/>
            <a:ext cx="11247040" cy="5185048"/>
          </a:xfrm>
        </p:spPr>
        <p:txBody>
          <a:bodyPr/>
          <a:lstStyle/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短作业优先调度（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SJF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）调度算法的优缺点：</a:t>
            </a:r>
          </a:p>
          <a:p>
            <a:pPr marL="0" indent="457200" eaLnBrk="1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：有效降低作业的平均等待时间，提高系统吞吐量。</a:t>
            </a:r>
          </a:p>
          <a:p>
            <a:pPr marL="0" indent="457200" eaLnBrk="1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2" eaLnBrk="1">
              <a:spcBef>
                <a:spcPts val="1200"/>
              </a:spcBef>
              <a:buFont typeface="微软雅黑" panose="020B0503020204020204" pitchFamily="34" charset="-122"/>
              <a:buChar char="-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对长作业不利。</a:t>
            </a:r>
          </a:p>
          <a:p>
            <a:pPr lvl="2" eaLnBrk="1">
              <a:spcBef>
                <a:spcPts val="1200"/>
              </a:spcBef>
              <a:buFont typeface="微软雅黑" panose="020B0503020204020204" pitchFamily="34" charset="-122"/>
              <a:buChar char="-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该算法完全未考虑作业的紧迫程度，因而不能保证紧迫性作业（进程）会被及时处理。</a:t>
            </a:r>
          </a:p>
          <a:p>
            <a:pPr lvl="2" eaLnBrk="1">
              <a:spcBef>
                <a:spcPts val="1200"/>
              </a:spcBef>
              <a:buFont typeface="微软雅黑" panose="020B0503020204020204" pitchFamily="34" charset="-122"/>
              <a:buChar char="-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由于作业（进程）的长短含主观因素，不一定能真正做到短作业优先。</a:t>
            </a:r>
          </a:p>
        </p:txBody>
      </p:sp>
    </p:spTree>
    <p:extLst>
      <p:ext uri="{BB962C8B-B14F-4D97-AF65-F5344CB8AC3E}">
        <p14:creationId xmlns:p14="http://schemas.microsoft.com/office/powerpoint/2010/main" val="36695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硬件的管理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3"/>
            <a:ext cx="10972800" cy="2880792"/>
          </a:xfrm>
        </p:spPr>
        <p:txBody>
          <a:bodyPr/>
          <a:lstStyle/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处理器的管理</a:t>
            </a:r>
          </a:p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存储器管理</a:t>
            </a:r>
          </a:p>
        </p:txBody>
      </p:sp>
    </p:spTree>
    <p:extLst>
      <p:ext uri="{BB962C8B-B14F-4D97-AF65-F5344CB8AC3E}">
        <p14:creationId xmlns:p14="http://schemas.microsoft.com/office/powerpoint/2010/main" val="195633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存储器管理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296"/>
            <a:ext cx="10972800" cy="4608984"/>
          </a:xfrm>
        </p:spPr>
        <p:txBody>
          <a:bodyPr/>
          <a:lstStyle/>
          <a:p>
            <a:pPr indent="457200" eaLnBrk="1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存储器是计算机系统的重要组成部分之一。随着计算机技术的发展，存储器容量一直在扩充，但仍不能满足现代软件和用户的需要，因此存储器仍是一种宝贵、紧俏的资源。对存储器加以有效管理，不仅直接影响存储器的利用率，而且对系统性能有重大影响。</a:t>
            </a:r>
          </a:p>
          <a:p>
            <a:pPr indent="457200" eaLnBrk="1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存储器管理的主要对象是内存，对外存的管理在文件管理中。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625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存储器的层次结构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2"/>
            <a:ext cx="11247040" cy="720552"/>
          </a:xfrm>
        </p:spPr>
        <p:txBody>
          <a:bodyPr/>
          <a:lstStyle/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多级存储器结构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2683266" y="2492896"/>
            <a:ext cx="7858656" cy="3744416"/>
            <a:chOff x="2683266" y="2492896"/>
            <a:chExt cx="7858656" cy="3744416"/>
          </a:xfrm>
        </p:grpSpPr>
        <p:sp>
          <p:nvSpPr>
            <p:cNvPr id="17" name="AutoShape 4">
              <a:extLst>
                <a:ext uri="{FF2B5EF4-FFF2-40B4-BE49-F238E27FC236}">
                  <a16:creationId xmlns:a16="http://schemas.microsoft.com/office/drawing/2014/main" id="{895D2685-4C4E-44D0-803C-E8523EBB8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151" y="5100738"/>
              <a:ext cx="532222" cy="1136574"/>
            </a:xfrm>
            <a:prstGeom prst="leftBrace">
              <a:avLst>
                <a:gd name="adj1" fmla="val 23770"/>
                <a:gd name="adj2" fmla="val 50000"/>
              </a:avLst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1" name="AutoShape 14">
              <a:extLst>
                <a:ext uri="{FF2B5EF4-FFF2-40B4-BE49-F238E27FC236}">
                  <a16:creationId xmlns:a16="http://schemas.microsoft.com/office/drawing/2014/main" id="{A5341457-21B2-44E0-AA02-793C08E43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5786" y="2546818"/>
              <a:ext cx="532222" cy="534951"/>
            </a:xfrm>
            <a:prstGeom prst="leftBrace">
              <a:avLst>
                <a:gd name="adj1" fmla="val 17660"/>
                <a:gd name="adj2" fmla="val 49439"/>
              </a:avLst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2" name="AutoShape 15">
              <a:extLst>
                <a:ext uri="{FF2B5EF4-FFF2-40B4-BE49-F238E27FC236}">
                  <a16:creationId xmlns:a16="http://schemas.microsoft.com/office/drawing/2014/main" id="{F0EE8793-1F34-4811-9648-603517C198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424" y="3262794"/>
              <a:ext cx="532222" cy="1609015"/>
            </a:xfrm>
            <a:prstGeom prst="leftBrace">
              <a:avLst>
                <a:gd name="adj1" fmla="val 26232"/>
                <a:gd name="adj2" fmla="val 50000"/>
              </a:avLst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3" name="Text Box 16">
              <a:extLst>
                <a:ext uri="{FF2B5EF4-FFF2-40B4-BE49-F238E27FC236}">
                  <a16:creationId xmlns:a16="http://schemas.microsoft.com/office/drawing/2014/main" id="{8349365F-78DA-4025-94C1-460538C78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3712" y="3824163"/>
              <a:ext cx="1412644" cy="525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 algn="r">
                <a:defRPr/>
              </a:pPr>
              <a:r>
                <a:rPr lang="zh-CN" altLang="en-US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主存</a:t>
              </a:r>
            </a:p>
          </p:txBody>
        </p:sp>
        <p:sp>
          <p:nvSpPr>
            <p:cNvPr id="25" name="Text Box 18">
              <a:extLst>
                <a:ext uri="{FF2B5EF4-FFF2-40B4-BE49-F238E27FC236}">
                  <a16:creationId xmlns:a16="http://schemas.microsoft.com/office/drawing/2014/main" id="{AEF8AEE0-ACE4-4077-A549-4A1939712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3266" y="5440955"/>
              <a:ext cx="1828558" cy="525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 algn="r">
                <a:defRPr/>
              </a:pPr>
              <a:r>
                <a:rPr lang="zh-CN" altLang="en-US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辅存</a:t>
              </a:r>
            </a:p>
          </p:txBody>
        </p:sp>
        <p:sp>
          <p:nvSpPr>
            <p:cNvPr id="32" name="Line 20">
              <a:extLst>
                <a:ext uri="{FF2B5EF4-FFF2-40B4-BE49-F238E27FC236}">
                  <a16:creationId xmlns:a16="http://schemas.microsoft.com/office/drawing/2014/main" id="{114B8954-7B06-44B0-A40D-7666A2710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7411" y="4947952"/>
              <a:ext cx="3097212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prstDash val="dash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3" name="Line 21">
              <a:extLst>
                <a:ext uri="{FF2B5EF4-FFF2-40B4-BE49-F238E27FC236}">
                  <a16:creationId xmlns:a16="http://schemas.microsoft.com/office/drawing/2014/main" id="{C8313D83-3891-4B6E-B6E1-F2C54F12B5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7412" y="3157910"/>
              <a:ext cx="3588214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prstDash val="dash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5" name="Text Box 17">
              <a:extLst>
                <a:ext uri="{FF2B5EF4-FFF2-40B4-BE49-F238E27FC236}">
                  <a16:creationId xmlns:a16="http://schemas.microsoft.com/office/drawing/2014/main" id="{39DBAD9D-4A41-4EC9-8066-A3540D40D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1160" y="2492896"/>
              <a:ext cx="2160191" cy="525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 algn="r">
                <a:defRPr/>
              </a:pPr>
              <a:r>
                <a:rPr lang="en-US" altLang="zh-CN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r>
                <a:rPr lang="zh-CN" altLang="en-US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寄存器</a:t>
              </a: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5214272" y="2546819"/>
              <a:ext cx="5327650" cy="3690492"/>
              <a:chOff x="5015880" y="2134902"/>
              <a:chExt cx="5327650" cy="369049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44" name="组合 43"/>
              <p:cNvGrpSpPr/>
              <p:nvPr/>
            </p:nvGrpSpPr>
            <p:grpSpPr>
              <a:xfrm>
                <a:off x="5015880" y="2134902"/>
                <a:ext cx="5327650" cy="3690492"/>
                <a:chOff x="5015880" y="2134902"/>
                <a:chExt cx="5327650" cy="3690492"/>
              </a:xfrm>
            </p:grpSpPr>
            <p:sp>
              <p:nvSpPr>
                <p:cNvPr id="41" name="AutoShape 8">
                  <a:extLst>
                    <a:ext uri="{FF2B5EF4-FFF2-40B4-BE49-F238E27FC236}">
                      <a16:creationId xmlns:a16="http://schemas.microsoft.com/office/drawing/2014/main" id="{16AA1C45-A8D1-416F-891E-ED2780EF5F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6087233" y="2134902"/>
                  <a:ext cx="3103678" cy="616477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  <a:gd name="connsiteX0" fmla="*/ 0 w 21600"/>
                    <a:gd name="connsiteY0" fmla="*/ 0 h 21600"/>
                    <a:gd name="connsiteX1" fmla="*/ 2601 w 21600"/>
                    <a:gd name="connsiteY1" fmla="*/ 21471 h 21600"/>
                    <a:gd name="connsiteX2" fmla="*/ 16200 w 21600"/>
                    <a:gd name="connsiteY2" fmla="*/ 21600 h 21600"/>
                    <a:gd name="connsiteX3" fmla="*/ 21600 w 21600"/>
                    <a:gd name="connsiteY3" fmla="*/ 0 h 21600"/>
                    <a:gd name="connsiteX4" fmla="*/ 0 w 21600"/>
                    <a:gd name="connsiteY4" fmla="*/ 0 h 21600"/>
                    <a:gd name="connsiteX0" fmla="*/ 0 w 21600"/>
                    <a:gd name="connsiteY0" fmla="*/ 0 h 21471"/>
                    <a:gd name="connsiteX1" fmla="*/ 2601 w 21600"/>
                    <a:gd name="connsiteY1" fmla="*/ 21471 h 21471"/>
                    <a:gd name="connsiteX2" fmla="*/ 18954 w 21600"/>
                    <a:gd name="connsiteY2" fmla="*/ 21471 h 21471"/>
                    <a:gd name="connsiteX3" fmla="*/ 21600 w 21600"/>
                    <a:gd name="connsiteY3" fmla="*/ 0 h 21471"/>
                    <a:gd name="connsiteX4" fmla="*/ 0 w 21600"/>
                    <a:gd name="connsiteY4" fmla="*/ 0 h 21471"/>
                    <a:gd name="connsiteX0" fmla="*/ 0 w 20356"/>
                    <a:gd name="connsiteY0" fmla="*/ 0 h 21471"/>
                    <a:gd name="connsiteX1" fmla="*/ 1357 w 20356"/>
                    <a:gd name="connsiteY1" fmla="*/ 21471 h 21471"/>
                    <a:gd name="connsiteX2" fmla="*/ 17710 w 20356"/>
                    <a:gd name="connsiteY2" fmla="*/ 21471 h 21471"/>
                    <a:gd name="connsiteX3" fmla="*/ 20356 w 20356"/>
                    <a:gd name="connsiteY3" fmla="*/ 0 h 21471"/>
                    <a:gd name="connsiteX4" fmla="*/ 0 w 20356"/>
                    <a:gd name="connsiteY4" fmla="*/ 0 h 21471"/>
                    <a:gd name="connsiteX0" fmla="*/ 0 w 19245"/>
                    <a:gd name="connsiteY0" fmla="*/ 1023 h 22494"/>
                    <a:gd name="connsiteX1" fmla="*/ 1357 w 19245"/>
                    <a:gd name="connsiteY1" fmla="*/ 22494 h 22494"/>
                    <a:gd name="connsiteX2" fmla="*/ 17710 w 19245"/>
                    <a:gd name="connsiteY2" fmla="*/ 22494 h 22494"/>
                    <a:gd name="connsiteX3" fmla="*/ 19245 w 19245"/>
                    <a:gd name="connsiteY3" fmla="*/ 0 h 22494"/>
                    <a:gd name="connsiteX4" fmla="*/ 0 w 19245"/>
                    <a:gd name="connsiteY4" fmla="*/ 1023 h 22494"/>
                    <a:gd name="connsiteX0" fmla="*/ 0 w 19023"/>
                    <a:gd name="connsiteY0" fmla="*/ 256 h 21727"/>
                    <a:gd name="connsiteX1" fmla="*/ 1357 w 19023"/>
                    <a:gd name="connsiteY1" fmla="*/ 21727 h 21727"/>
                    <a:gd name="connsiteX2" fmla="*/ 17710 w 19023"/>
                    <a:gd name="connsiteY2" fmla="*/ 21727 h 21727"/>
                    <a:gd name="connsiteX3" fmla="*/ 19023 w 19023"/>
                    <a:gd name="connsiteY3" fmla="*/ 0 h 21727"/>
                    <a:gd name="connsiteX4" fmla="*/ 0 w 19023"/>
                    <a:gd name="connsiteY4" fmla="*/ 256 h 21727"/>
                    <a:gd name="connsiteX0" fmla="*/ 0 w 18883"/>
                    <a:gd name="connsiteY0" fmla="*/ 525 h 21727"/>
                    <a:gd name="connsiteX1" fmla="*/ 1217 w 18883"/>
                    <a:gd name="connsiteY1" fmla="*/ 21727 h 21727"/>
                    <a:gd name="connsiteX2" fmla="*/ 17570 w 18883"/>
                    <a:gd name="connsiteY2" fmla="*/ 21727 h 21727"/>
                    <a:gd name="connsiteX3" fmla="*/ 18883 w 18883"/>
                    <a:gd name="connsiteY3" fmla="*/ 0 h 21727"/>
                    <a:gd name="connsiteX4" fmla="*/ 0 w 18883"/>
                    <a:gd name="connsiteY4" fmla="*/ 525 h 21727"/>
                    <a:gd name="connsiteX0" fmla="*/ 0 w 18930"/>
                    <a:gd name="connsiteY0" fmla="*/ 659 h 21727"/>
                    <a:gd name="connsiteX1" fmla="*/ 1264 w 18930"/>
                    <a:gd name="connsiteY1" fmla="*/ 21727 h 21727"/>
                    <a:gd name="connsiteX2" fmla="*/ 17617 w 18930"/>
                    <a:gd name="connsiteY2" fmla="*/ 21727 h 21727"/>
                    <a:gd name="connsiteX3" fmla="*/ 18930 w 18930"/>
                    <a:gd name="connsiteY3" fmla="*/ 0 h 21727"/>
                    <a:gd name="connsiteX4" fmla="*/ 0 w 18930"/>
                    <a:gd name="connsiteY4" fmla="*/ 659 h 21727"/>
                    <a:gd name="connsiteX0" fmla="*/ 0 w 18907"/>
                    <a:gd name="connsiteY0" fmla="*/ 0 h 21739"/>
                    <a:gd name="connsiteX1" fmla="*/ 1241 w 18907"/>
                    <a:gd name="connsiteY1" fmla="*/ 21739 h 21739"/>
                    <a:gd name="connsiteX2" fmla="*/ 17594 w 18907"/>
                    <a:gd name="connsiteY2" fmla="*/ 21739 h 21739"/>
                    <a:gd name="connsiteX3" fmla="*/ 18907 w 18907"/>
                    <a:gd name="connsiteY3" fmla="*/ 12 h 21739"/>
                    <a:gd name="connsiteX4" fmla="*/ 0 w 18907"/>
                    <a:gd name="connsiteY4" fmla="*/ 0 h 21739"/>
                    <a:gd name="connsiteX0" fmla="*/ 0 w 19047"/>
                    <a:gd name="connsiteY0" fmla="*/ 0 h 21739"/>
                    <a:gd name="connsiteX1" fmla="*/ 1381 w 19047"/>
                    <a:gd name="connsiteY1" fmla="*/ 21739 h 21739"/>
                    <a:gd name="connsiteX2" fmla="*/ 17734 w 19047"/>
                    <a:gd name="connsiteY2" fmla="*/ 21739 h 21739"/>
                    <a:gd name="connsiteX3" fmla="*/ 19047 w 19047"/>
                    <a:gd name="connsiteY3" fmla="*/ 12 h 21739"/>
                    <a:gd name="connsiteX4" fmla="*/ 0 w 19047"/>
                    <a:gd name="connsiteY4" fmla="*/ 0 h 21739"/>
                    <a:gd name="connsiteX0" fmla="*/ 0 w 19000"/>
                    <a:gd name="connsiteY0" fmla="*/ 122 h 21727"/>
                    <a:gd name="connsiteX1" fmla="*/ 1334 w 19000"/>
                    <a:gd name="connsiteY1" fmla="*/ 21727 h 21727"/>
                    <a:gd name="connsiteX2" fmla="*/ 17687 w 19000"/>
                    <a:gd name="connsiteY2" fmla="*/ 21727 h 21727"/>
                    <a:gd name="connsiteX3" fmla="*/ 19000 w 19000"/>
                    <a:gd name="connsiteY3" fmla="*/ 0 h 21727"/>
                    <a:gd name="connsiteX4" fmla="*/ 0 w 19000"/>
                    <a:gd name="connsiteY4" fmla="*/ 122 h 217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00" h="21727">
                      <a:moveTo>
                        <a:pt x="0" y="122"/>
                      </a:moveTo>
                      <a:cubicBezTo>
                        <a:pt x="452" y="7279"/>
                        <a:pt x="882" y="14570"/>
                        <a:pt x="1334" y="21727"/>
                      </a:cubicBezTo>
                      <a:lnTo>
                        <a:pt x="17687" y="21727"/>
                      </a:lnTo>
                      <a:cubicBezTo>
                        <a:pt x="18125" y="14485"/>
                        <a:pt x="18562" y="7242"/>
                        <a:pt x="19000" y="0"/>
                      </a:cubicBezTo>
                      <a:lnTo>
                        <a:pt x="0" y="12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ot="10800000" wrap="none" lIns="90000" tIns="46800" rIns="90000" bIns="46800" anchor="ctr"/>
                <a:lstStyle/>
                <a:p>
                  <a:pPr algn="ctr">
                    <a:defRPr/>
                  </a:pPr>
                  <a:endParaRPr lang="zh-CN" altLang="en-US" sz="24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42" name="AutoShape 8">
                  <a:extLst>
                    <a:ext uri="{FF2B5EF4-FFF2-40B4-BE49-F238E27FC236}">
                      <a16:creationId xmlns:a16="http://schemas.microsoft.com/office/drawing/2014/main" id="{16AA1C45-A8D1-416F-891E-ED2780EF5F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5441485" y="2745993"/>
                  <a:ext cx="4398932" cy="1796138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  <a:gd name="connsiteX0" fmla="*/ 0 w 21600"/>
                    <a:gd name="connsiteY0" fmla="*/ 0 h 21866"/>
                    <a:gd name="connsiteX1" fmla="*/ 3191 w 21600"/>
                    <a:gd name="connsiteY1" fmla="*/ 21866 h 21866"/>
                    <a:gd name="connsiteX2" fmla="*/ 16200 w 21600"/>
                    <a:gd name="connsiteY2" fmla="*/ 21600 h 21866"/>
                    <a:gd name="connsiteX3" fmla="*/ 21600 w 21600"/>
                    <a:gd name="connsiteY3" fmla="*/ 0 h 21866"/>
                    <a:gd name="connsiteX4" fmla="*/ 0 w 21600"/>
                    <a:gd name="connsiteY4" fmla="*/ 0 h 21866"/>
                    <a:gd name="connsiteX0" fmla="*/ 0 w 21600"/>
                    <a:gd name="connsiteY0" fmla="*/ 0 h 21955"/>
                    <a:gd name="connsiteX1" fmla="*/ 3191 w 21600"/>
                    <a:gd name="connsiteY1" fmla="*/ 21866 h 21955"/>
                    <a:gd name="connsiteX2" fmla="*/ 18409 w 21600"/>
                    <a:gd name="connsiteY2" fmla="*/ 21955 h 21955"/>
                    <a:gd name="connsiteX3" fmla="*/ 21600 w 21600"/>
                    <a:gd name="connsiteY3" fmla="*/ 0 h 21955"/>
                    <a:gd name="connsiteX4" fmla="*/ 0 w 21600"/>
                    <a:gd name="connsiteY4" fmla="*/ 0 h 21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600" h="21955">
                      <a:moveTo>
                        <a:pt x="0" y="0"/>
                      </a:moveTo>
                      <a:lnTo>
                        <a:pt x="3191" y="21866"/>
                      </a:lnTo>
                      <a:lnTo>
                        <a:pt x="18409" y="21955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FF99"/>
                </a:solid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ot="10800000" wrap="none" lIns="90000" tIns="46800" rIns="90000" bIns="46800" anchor="ctr"/>
                <a:lstStyle/>
                <a:p>
                  <a:pPr algn="ctr">
                    <a:defRPr/>
                  </a:pPr>
                  <a:endParaRPr lang="zh-CN" altLang="en-US" sz="24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endParaRPr>
                </a:p>
              </p:txBody>
            </p:sp>
            <p:sp>
              <p:nvSpPr>
                <p:cNvPr id="43" name="AutoShape 8">
                  <a:extLst>
                    <a:ext uri="{FF2B5EF4-FFF2-40B4-BE49-F238E27FC236}">
                      <a16:creationId xmlns:a16="http://schemas.microsoft.com/office/drawing/2014/main" id="{16AA1C45-A8D1-416F-891E-ED2780EF5F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5015880" y="4536035"/>
                  <a:ext cx="5327650" cy="1289359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  <a:gd name="connsiteX0" fmla="*/ 0 w 21600"/>
                    <a:gd name="connsiteY0" fmla="*/ 0 h 21710"/>
                    <a:gd name="connsiteX1" fmla="*/ 2027 w 21600"/>
                    <a:gd name="connsiteY1" fmla="*/ 21710 h 21710"/>
                    <a:gd name="connsiteX2" fmla="*/ 16200 w 21600"/>
                    <a:gd name="connsiteY2" fmla="*/ 21600 h 21710"/>
                    <a:gd name="connsiteX3" fmla="*/ 21600 w 21600"/>
                    <a:gd name="connsiteY3" fmla="*/ 0 h 21710"/>
                    <a:gd name="connsiteX4" fmla="*/ 0 w 21600"/>
                    <a:gd name="connsiteY4" fmla="*/ 0 h 21710"/>
                    <a:gd name="connsiteX0" fmla="*/ 0 w 21600"/>
                    <a:gd name="connsiteY0" fmla="*/ 0 h 22150"/>
                    <a:gd name="connsiteX1" fmla="*/ 2027 w 21600"/>
                    <a:gd name="connsiteY1" fmla="*/ 21710 h 22150"/>
                    <a:gd name="connsiteX2" fmla="*/ 19804 w 21600"/>
                    <a:gd name="connsiteY2" fmla="*/ 22150 h 22150"/>
                    <a:gd name="connsiteX3" fmla="*/ 21600 w 21600"/>
                    <a:gd name="connsiteY3" fmla="*/ 0 h 22150"/>
                    <a:gd name="connsiteX4" fmla="*/ 0 w 21600"/>
                    <a:gd name="connsiteY4" fmla="*/ 0 h 22150"/>
                    <a:gd name="connsiteX0" fmla="*/ 0 w 21600"/>
                    <a:gd name="connsiteY0" fmla="*/ 0 h 22172"/>
                    <a:gd name="connsiteX1" fmla="*/ 2027 w 21600"/>
                    <a:gd name="connsiteY1" fmla="*/ 22172 h 22172"/>
                    <a:gd name="connsiteX2" fmla="*/ 19804 w 21600"/>
                    <a:gd name="connsiteY2" fmla="*/ 22150 h 22172"/>
                    <a:gd name="connsiteX3" fmla="*/ 21600 w 21600"/>
                    <a:gd name="connsiteY3" fmla="*/ 0 h 22172"/>
                    <a:gd name="connsiteX4" fmla="*/ 0 w 21600"/>
                    <a:gd name="connsiteY4" fmla="*/ 0 h 22172"/>
                    <a:gd name="connsiteX0" fmla="*/ 0 w 21600"/>
                    <a:gd name="connsiteY0" fmla="*/ 0 h 22282"/>
                    <a:gd name="connsiteX1" fmla="*/ 2027 w 21600"/>
                    <a:gd name="connsiteY1" fmla="*/ 22172 h 22282"/>
                    <a:gd name="connsiteX2" fmla="*/ 19897 w 21600"/>
                    <a:gd name="connsiteY2" fmla="*/ 22282 h 22282"/>
                    <a:gd name="connsiteX3" fmla="*/ 21600 w 21600"/>
                    <a:gd name="connsiteY3" fmla="*/ 0 h 22282"/>
                    <a:gd name="connsiteX4" fmla="*/ 0 w 21600"/>
                    <a:gd name="connsiteY4" fmla="*/ 0 h 22282"/>
                    <a:gd name="connsiteX0" fmla="*/ 0 w 21600"/>
                    <a:gd name="connsiteY0" fmla="*/ 0 h 22348"/>
                    <a:gd name="connsiteX1" fmla="*/ 2027 w 21600"/>
                    <a:gd name="connsiteY1" fmla="*/ 22172 h 22348"/>
                    <a:gd name="connsiteX2" fmla="*/ 19835 w 21600"/>
                    <a:gd name="connsiteY2" fmla="*/ 22348 h 22348"/>
                    <a:gd name="connsiteX3" fmla="*/ 21600 w 21600"/>
                    <a:gd name="connsiteY3" fmla="*/ 0 h 22348"/>
                    <a:gd name="connsiteX4" fmla="*/ 0 w 21600"/>
                    <a:gd name="connsiteY4" fmla="*/ 0 h 22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600" h="22348">
                      <a:moveTo>
                        <a:pt x="0" y="0"/>
                      </a:moveTo>
                      <a:lnTo>
                        <a:pt x="2027" y="22172"/>
                      </a:lnTo>
                      <a:lnTo>
                        <a:pt x="19835" y="22348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ECFF"/>
                </a:solid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ot="10800000" wrap="none" lIns="90000" tIns="46800" rIns="90000" bIns="46800" anchor="ctr"/>
                <a:lstStyle/>
                <a:p>
                  <a:pPr algn="ctr">
                    <a:defRPr/>
                  </a:pPr>
                  <a:endParaRPr lang="zh-CN" altLang="en-US" sz="24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endParaRPr>
                </a:p>
              </p:txBody>
            </p:sp>
          </p:grpSp>
          <p:sp>
            <p:nvSpPr>
              <p:cNvPr id="27" name="Line 9">
                <a:extLst>
                  <a:ext uri="{FF2B5EF4-FFF2-40B4-BE49-F238E27FC236}">
                    <a16:creationId xmlns:a16="http://schemas.microsoft.com/office/drawing/2014/main" id="{944976FC-C88D-4E3E-97F0-43CCE979F2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79976" y="3348050"/>
                <a:ext cx="3528392" cy="11515"/>
              </a:xfrm>
              <a:prstGeom prst="line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8" name="Line 10">
                <a:extLst>
                  <a:ext uri="{FF2B5EF4-FFF2-40B4-BE49-F238E27FC236}">
                    <a16:creationId xmlns:a16="http://schemas.microsoft.com/office/drawing/2014/main" id="{F92B1E6D-A6DE-48BB-9F17-E3559AA6AE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63952" y="3950849"/>
                <a:ext cx="3960440" cy="0"/>
              </a:xfrm>
              <a:prstGeom prst="line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0" name="Line 12">
                <a:extLst>
                  <a:ext uri="{FF2B5EF4-FFF2-40B4-BE49-F238E27FC236}">
                    <a16:creationId xmlns:a16="http://schemas.microsoft.com/office/drawing/2014/main" id="{928DAF78-904E-4F6F-83C7-4A33B5057D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31904" y="5133416"/>
                <a:ext cx="4825058" cy="0"/>
              </a:xfrm>
              <a:prstGeom prst="line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4" name="Text Box 17">
                <a:extLst>
                  <a:ext uri="{FF2B5EF4-FFF2-40B4-BE49-F238E27FC236}">
                    <a16:creationId xmlns:a16="http://schemas.microsoft.com/office/drawing/2014/main" id="{39DBAD9D-4A41-4EC9-8066-A3540D40DF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38160" y="2223869"/>
                <a:ext cx="2160191" cy="5254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/>
              <a:p>
                <a:pPr algn="ctr">
                  <a:defRPr/>
                </a:pPr>
                <a:r>
                  <a:rPr lang="zh-CN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寄存器</a:t>
                </a:r>
              </a:p>
            </p:txBody>
          </p:sp>
          <p:sp>
            <p:nvSpPr>
              <p:cNvPr id="36" name="Text Box 17">
                <a:extLst>
                  <a:ext uri="{FF2B5EF4-FFF2-40B4-BE49-F238E27FC236}">
                    <a16:creationId xmlns:a16="http://schemas.microsoft.com/office/drawing/2014/main" id="{39DBAD9D-4A41-4EC9-8066-A3540D40DF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38160" y="2805778"/>
                <a:ext cx="2160191" cy="5254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/>
              <a:p>
                <a:pPr algn="ctr">
                  <a:defRPr/>
                </a:pPr>
                <a:r>
                  <a:rPr lang="zh-CN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高速缓存</a:t>
                </a:r>
              </a:p>
            </p:txBody>
          </p:sp>
          <p:sp>
            <p:nvSpPr>
              <p:cNvPr id="37" name="Text Box 17">
                <a:extLst>
                  <a:ext uri="{FF2B5EF4-FFF2-40B4-BE49-F238E27FC236}">
                    <a16:creationId xmlns:a16="http://schemas.microsoft.com/office/drawing/2014/main" id="{39DBAD9D-4A41-4EC9-8066-A3540D40DF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38160" y="3387687"/>
                <a:ext cx="2160191" cy="5254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/>
              <a:p>
                <a:pPr algn="ctr">
                  <a:defRPr/>
                </a:pPr>
                <a:r>
                  <a:rPr lang="zh-CN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主存</a:t>
                </a:r>
              </a:p>
            </p:txBody>
          </p:sp>
          <p:sp>
            <p:nvSpPr>
              <p:cNvPr id="38" name="Text Box 17">
                <a:extLst>
                  <a:ext uri="{FF2B5EF4-FFF2-40B4-BE49-F238E27FC236}">
                    <a16:creationId xmlns:a16="http://schemas.microsoft.com/office/drawing/2014/main" id="{39DBAD9D-4A41-4EC9-8066-A3540D40DF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38160" y="3969596"/>
                <a:ext cx="2160191" cy="5254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/>
              <a:p>
                <a:pPr algn="ctr">
                  <a:defRPr/>
                </a:pPr>
                <a:r>
                  <a:rPr lang="zh-CN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磁盘缓存</a:t>
                </a:r>
              </a:p>
            </p:txBody>
          </p:sp>
          <p:sp>
            <p:nvSpPr>
              <p:cNvPr id="39" name="Text Box 17">
                <a:extLst>
                  <a:ext uri="{FF2B5EF4-FFF2-40B4-BE49-F238E27FC236}">
                    <a16:creationId xmlns:a16="http://schemas.microsoft.com/office/drawing/2014/main" id="{39DBAD9D-4A41-4EC9-8066-A3540D40DF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38160" y="4551505"/>
                <a:ext cx="2160191" cy="5254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/>
              <a:p>
                <a:pPr algn="ctr">
                  <a:defRPr/>
                </a:pPr>
                <a:r>
                  <a:rPr lang="zh-CN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磁盘</a:t>
                </a:r>
              </a:p>
            </p:txBody>
          </p:sp>
          <p:sp>
            <p:nvSpPr>
              <p:cNvPr id="40" name="Text Box 17">
                <a:extLst>
                  <a:ext uri="{FF2B5EF4-FFF2-40B4-BE49-F238E27FC236}">
                    <a16:creationId xmlns:a16="http://schemas.microsoft.com/office/drawing/2014/main" id="{39DBAD9D-4A41-4EC9-8066-A3540D40DF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3210" y="5133416"/>
                <a:ext cx="2710090" cy="5254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/>
              <a:p>
                <a:pPr algn="ctr">
                  <a:defRPr/>
                </a:pPr>
                <a:r>
                  <a:rPr lang="zh-CN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可移动存储介质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15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存储器的层次结构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2"/>
            <a:ext cx="10887000" cy="4897016"/>
          </a:xfrm>
        </p:spPr>
        <p:txBody>
          <a:bodyPr/>
          <a:lstStyle/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主存储器与寄存器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主存储器：是计算机硬件的一个重要部件，其作用是存放指令和数据，并能由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直接随机存取。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寄存器：访问速度最快。</a:t>
            </a:r>
          </a:p>
          <a:p>
            <a:pPr eaLnBrk="1">
              <a:lnSpc>
                <a:spcPct val="120000"/>
              </a:lnSpc>
              <a:spcBef>
                <a:spcPts val="12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高速缓存和磁盘缓存</a:t>
            </a:r>
          </a:p>
          <a:p>
            <a:pPr lvl="1"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高速缓存：访问速度快于主存储器。</a:t>
            </a:r>
          </a:p>
          <a:p>
            <a:pPr lvl="1"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磁盘缓存：利用主存中的存储空间。</a:t>
            </a:r>
          </a:p>
        </p:txBody>
      </p:sp>
    </p:spTree>
    <p:extLst>
      <p:ext uri="{BB962C8B-B14F-4D97-AF65-F5344CB8AC3E}">
        <p14:creationId xmlns:p14="http://schemas.microsoft.com/office/powerpoint/2010/main" val="362331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程序的装入和链接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2"/>
            <a:ext cx="10887000" cy="4897016"/>
          </a:xfrm>
        </p:spPr>
        <p:txBody>
          <a:bodyPr/>
          <a:lstStyle/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装入的方式</a:t>
            </a:r>
          </a:p>
          <a:p>
            <a:pPr lvl="1" eaLnBrk="1"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绝对装入方式</a:t>
            </a:r>
          </a:p>
          <a:p>
            <a:pPr lvl="1" eaLnBrk="1"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可重定位装入方式</a:t>
            </a:r>
          </a:p>
          <a:p>
            <a:pPr lvl="1" eaLnBrk="1"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动态运行时装入方式</a:t>
            </a:r>
          </a:p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链接的方式</a:t>
            </a:r>
          </a:p>
          <a:p>
            <a:pPr lvl="1" eaLnBrk="1"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静态链接</a:t>
            </a:r>
          </a:p>
          <a:p>
            <a:pPr lvl="1" eaLnBrk="1"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装入时动态链接</a:t>
            </a:r>
          </a:p>
          <a:p>
            <a:pPr lvl="1" eaLnBrk="1"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运行时动态链接</a:t>
            </a:r>
          </a:p>
        </p:txBody>
      </p:sp>
    </p:spTree>
    <p:extLst>
      <p:ext uri="{BB962C8B-B14F-4D97-AF65-F5344CB8AC3E}">
        <p14:creationId xmlns:p14="http://schemas.microsoft.com/office/powerpoint/2010/main" val="261245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连续分配方式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2"/>
            <a:ext cx="10887000" cy="4897016"/>
          </a:xfrm>
        </p:spPr>
        <p:txBody>
          <a:bodyPr/>
          <a:lstStyle/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连续分配方式：是指为一个用户程序分配一个连续的内存空间。</a:t>
            </a:r>
          </a:p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分类：</a:t>
            </a:r>
          </a:p>
          <a:p>
            <a:pPr lvl="1"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单一连续分配</a:t>
            </a:r>
          </a:p>
          <a:p>
            <a:pPr lvl="1"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固定分区分配</a:t>
            </a:r>
          </a:p>
          <a:p>
            <a:pPr lvl="1"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动态分区分配</a:t>
            </a:r>
          </a:p>
          <a:p>
            <a:pPr lvl="1"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可重定位分区分配</a:t>
            </a:r>
          </a:p>
        </p:txBody>
      </p:sp>
    </p:spTree>
    <p:extLst>
      <p:ext uri="{BB962C8B-B14F-4D97-AF65-F5344CB8AC3E}">
        <p14:creationId xmlns:p14="http://schemas.microsoft.com/office/powerpoint/2010/main" val="119054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57FF97EF-33D6-4C94-AC6D-0DCF1104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计算机系统的层次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559496" y="1556792"/>
            <a:ext cx="8640960" cy="5004654"/>
            <a:chOff x="1559496" y="1556792"/>
            <a:chExt cx="8640960" cy="5004654"/>
          </a:xfrm>
        </p:grpSpPr>
        <p:grpSp>
          <p:nvGrpSpPr>
            <p:cNvPr id="10" name="组合 9"/>
            <p:cNvGrpSpPr/>
            <p:nvPr/>
          </p:nvGrpSpPr>
          <p:grpSpPr>
            <a:xfrm>
              <a:off x="1559496" y="5409318"/>
              <a:ext cx="8640960" cy="1152128"/>
              <a:chOff x="551384" y="4653136"/>
              <a:chExt cx="8640960" cy="1152128"/>
            </a:xfrm>
          </p:grpSpPr>
          <p:sp>
            <p:nvSpPr>
              <p:cNvPr id="2" name="圆角矩形 1"/>
              <p:cNvSpPr/>
              <p:nvPr/>
            </p:nvSpPr>
            <p:spPr>
              <a:xfrm>
                <a:off x="551384" y="4653136"/>
                <a:ext cx="8640960" cy="1152128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1127448" y="4906034"/>
                <a:ext cx="11079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硬件</a:t>
                </a: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3215680" y="4761147"/>
                <a:ext cx="1320800" cy="936104"/>
              </a:xfrm>
              <a:prstGeom prst="ellipse">
                <a:avLst/>
              </a:prstGeom>
              <a:solidFill>
                <a:srgbClr val="FFCC99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显卡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986530" y="4761147"/>
                <a:ext cx="1332148" cy="936104"/>
              </a:xfrm>
              <a:prstGeom prst="ellipse">
                <a:avLst/>
              </a:prstGeom>
              <a:solidFill>
                <a:srgbClr val="FFCC99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声卡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6768728" y="4761147"/>
                <a:ext cx="1271488" cy="936104"/>
              </a:xfrm>
              <a:prstGeom prst="ellipse">
                <a:avLst/>
              </a:prstGeom>
              <a:solidFill>
                <a:srgbClr val="FFCC99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...</a:t>
                </a:r>
                <a:endParaRPr lang="zh-CN" altLang="en-US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559496" y="2816933"/>
              <a:ext cx="8640960" cy="2538379"/>
              <a:chOff x="670744" y="2852936"/>
              <a:chExt cx="8640960" cy="2538379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670744" y="2852936"/>
                <a:ext cx="8640960" cy="2538379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785143" y="3798959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系统软件</a:t>
                </a:r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3335040" y="4149949"/>
                <a:ext cx="4824536" cy="1187359"/>
              </a:xfrm>
              <a:prstGeom prst="roundRect">
                <a:avLst>
                  <a:gd name="adj" fmla="val 15172"/>
                </a:avLst>
              </a:prstGeom>
              <a:solidFill>
                <a:srgbClr val="92D050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驱动程序</a:t>
                </a:r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3335040" y="2899980"/>
                <a:ext cx="4824536" cy="1187359"/>
              </a:xfrm>
              <a:prstGeom prst="roundRect">
                <a:avLst>
                  <a:gd name="adj" fmla="val 15172"/>
                </a:avLst>
              </a:prstGeom>
              <a:solidFill>
                <a:srgbClr val="99CCFF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操作系统</a:t>
                </a: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559496" y="1556792"/>
              <a:ext cx="8640960" cy="1152128"/>
              <a:chOff x="670744" y="1592795"/>
              <a:chExt cx="8640960" cy="115212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670744" y="1592795"/>
                <a:ext cx="8640960" cy="1152128"/>
                <a:chOff x="551384" y="2204864"/>
                <a:chExt cx="8640960" cy="1152128"/>
              </a:xfrm>
            </p:grpSpPr>
            <p:sp>
              <p:nvSpPr>
                <p:cNvPr id="6" name="圆角矩形 5"/>
                <p:cNvSpPr/>
                <p:nvPr/>
              </p:nvSpPr>
              <p:spPr>
                <a:xfrm>
                  <a:off x="551384" y="2204864"/>
                  <a:ext cx="8640960" cy="1152128"/>
                </a:xfrm>
                <a:prstGeom prst="round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>
                  <a:off x="695400" y="2457762"/>
                  <a:ext cx="203132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6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应用软件</a:t>
                  </a:r>
                </a:p>
              </p:txBody>
            </p:sp>
          </p:grpSp>
          <p:sp>
            <p:nvSpPr>
              <p:cNvPr id="15" name="圆角矩形 14"/>
              <p:cNvSpPr/>
              <p:nvPr/>
            </p:nvSpPr>
            <p:spPr>
              <a:xfrm>
                <a:off x="3335040" y="1772816"/>
                <a:ext cx="1440160" cy="83825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QQ</a:t>
                </a:r>
                <a:endParaRPr lang="zh-CN" altLang="en-US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5027228" y="1772816"/>
                <a:ext cx="1440160" cy="83825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迅雷</a:t>
                </a:r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6719416" y="1772816"/>
                <a:ext cx="1440160" cy="838257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...</a:t>
                </a:r>
                <a:endParaRPr lang="zh-CN" altLang="en-US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1015434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3BA2F16-1747-4C78-B5AF-7A82944C4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altLang="zh-CN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D6A756D-C67E-4D79-AC90-8A1AF26F5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811338"/>
            <a:ext cx="8229600" cy="46418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认识操作系统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操作系统分类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操作系统对硬件</a:t>
            </a: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的管理</a:t>
            </a:r>
            <a:endParaRPr lang="en-US" altLang="zh-CN" sz="4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>
                <a:solidFill>
                  <a:srgbClr val="C00000"/>
                </a:solidFill>
              </a:rPr>
              <a:t>文件系统</a:t>
            </a:r>
            <a:endParaRPr lang="en-US" altLang="zh-CN" sz="4000">
              <a:solidFill>
                <a:srgbClr val="C00000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8379715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5328592"/>
          </a:xfrm>
        </p:spPr>
        <p:txBody>
          <a:bodyPr/>
          <a:lstStyle/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在现代计算机系统中，要用到大量的程序和数据，由于内存容量有限，且不能长期保存，故而平时总是把他们以文件的形式存放在外存中，需要时调入内存。</a:t>
            </a:r>
          </a:p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但用户不能够胜任管理文件的工作，于是在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中又增加了文件管理功能，构成一个文件系统，负责管理在外存上的文件。</a:t>
            </a:r>
          </a:p>
          <a:p>
            <a:pPr eaLnBrk="1"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文件夹：计算机磁盘空间里面为了分类储存电子文件而建立独立路径的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465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867048EB-73E1-4CC6-9820-522E3755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目录树结构</a:t>
            </a:r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208DC2EE-502A-4740-A087-2A458A5D4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0972800" cy="3528392"/>
          </a:xfrm>
        </p:spPr>
        <p:txBody>
          <a:bodyPr/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文件目录用于标识系统中的文件及其物理地址，供检索时使用。对目录管理的要求如下：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按名存取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提高对目录的检索速度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文件共享</a:t>
            </a:r>
          </a:p>
          <a:p>
            <a:pPr lvl="1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文件重名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C5BF7FB4-8C95-4C89-96B4-0FE7D7F122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98" b="1088"/>
          <a:stretch/>
        </p:blipFill>
        <p:spPr bwMode="auto">
          <a:xfrm>
            <a:off x="5159896" y="2420888"/>
            <a:ext cx="6696744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333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737B7-6A6A-48BB-9A73-5D034F410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目录查询技术</a:t>
            </a: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A1AC99E0-DACB-4734-8F3A-5C638573C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2777"/>
            <a:ext cx="10972800" cy="324036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当用户要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一个已存文件时，系统首先利用用户提供的文件名对目录进行查询，找出该文件控制块或对应索引结点；然后根据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FCB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或索引结点中所记录的文件物理地址，换算出文件在磁盘上的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物理位置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；最后通过磁盘驱动程序，将所需文件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读入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0150656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black">
          <a:xfrm>
            <a:off x="1524000" y="2349500"/>
            <a:ext cx="914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zh-CN" altLang="zh-CN" sz="12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3491" name="Rectangle 5"/>
          <p:cNvSpPr>
            <a:spLocks noChangeArrowheads="1"/>
          </p:cNvSpPr>
          <p:nvPr/>
        </p:nvSpPr>
        <p:spPr bwMode="black">
          <a:xfrm>
            <a:off x="1524000" y="1628776"/>
            <a:ext cx="91440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000" b="1">
                <a:solidFill>
                  <a:schemeClr val="bg1"/>
                </a:solidFill>
              </a:rPr>
              <a:t>Questions?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B41F6BEA-4C7A-4F12-930A-A8C41A18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计算机的启动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F60FDC-B0B5-4048-92EB-ACC88C36C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8"/>
            <a:ext cx="11247040" cy="338484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BIOS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是一组程序，包括基本输入输出程序、系统设置信息、开机后自检程序和系统自启动程序。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这些程序都被固化到了计算机主板的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ROM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芯片上。用户可以对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BIOS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进行设置。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计算机的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启动过程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15480" y="4725144"/>
            <a:ext cx="3888432" cy="179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启动自检阶段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 startAt="3"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启动加载阶段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 startAt="5"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登录阶段</a:t>
            </a:r>
          </a:p>
        </p:txBody>
      </p:sp>
      <p:sp>
        <p:nvSpPr>
          <p:cNvPr id="5" name="矩形 4"/>
          <p:cNvSpPr/>
          <p:nvPr/>
        </p:nvSpPr>
        <p:spPr>
          <a:xfrm>
            <a:off x="5447928" y="4725144"/>
            <a:ext cx="6096000" cy="1203406"/>
          </a:xfrm>
          <a:prstGeom prst="rect">
            <a:avLst/>
          </a:prstGeom>
        </p:spPr>
        <p:txBody>
          <a:bodyPr>
            <a:spAutoFit/>
          </a:bodyPr>
          <a:lstStyle/>
          <a:p>
            <a:pPr marL="971550" lvl="1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 startAt="2"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初始化启动阶段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 startAt="4"/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内核装载阶段</a:t>
            </a:r>
          </a:p>
        </p:txBody>
      </p:sp>
    </p:spTree>
    <p:extLst>
      <p:ext uri="{BB962C8B-B14F-4D97-AF65-F5344CB8AC3E}">
        <p14:creationId xmlns:p14="http://schemas.microsoft.com/office/powerpoint/2010/main" val="253626742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F07BCD73-C831-4BC1-9751-2EBD5D50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操作系统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01E87C49-7335-4D8F-9C71-C36FE2BDC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246447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(OS, Operating System )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：是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计算机系统内各种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资源、合理有效地组织计算机系统的工作，为用户提供一个使用方便可扩展的工作环境，从而起到连接计算机和用户的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接口作用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E10BD4C1-46D8-4C0B-87FA-F6A8C9E6A4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" t="2350" r="35061" b="80073"/>
          <a:stretch/>
        </p:blipFill>
        <p:spPr bwMode="auto">
          <a:xfrm>
            <a:off x="574881" y="3955639"/>
            <a:ext cx="4440999" cy="70750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0BD4C1-46D8-4C0B-87FA-F6A8C9E6A4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" t="21877" r="35061" b="60546"/>
          <a:stretch/>
        </p:blipFill>
        <p:spPr bwMode="auto">
          <a:xfrm>
            <a:off x="574881" y="4741637"/>
            <a:ext cx="4440999" cy="70750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E10BD4C1-46D8-4C0B-87FA-F6A8C9E6A4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" t="41404" r="35061" b="41019"/>
          <a:stretch/>
        </p:blipFill>
        <p:spPr bwMode="auto">
          <a:xfrm>
            <a:off x="574881" y="5527635"/>
            <a:ext cx="4440999" cy="70750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E10BD4C1-46D8-4C0B-87FA-F6A8C9E6A4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" t="61385" r="2654" b="21038"/>
          <a:stretch/>
        </p:blipFill>
        <p:spPr bwMode="auto">
          <a:xfrm>
            <a:off x="5159896" y="3955639"/>
            <a:ext cx="6696744" cy="70750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E10BD4C1-46D8-4C0B-87FA-F6A8C9E6A4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" t="79123" r="2654" b="3300"/>
          <a:stretch/>
        </p:blipFill>
        <p:spPr bwMode="auto">
          <a:xfrm>
            <a:off x="5159896" y="4741636"/>
            <a:ext cx="6696744" cy="70750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4850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3BA2F16-1747-4C78-B5AF-7A82944C4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en-US" altLang="zh-CN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D6A756D-C67E-4D79-AC90-8A1AF26F5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811338"/>
            <a:ext cx="8229600" cy="464185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认识操作系统</a:t>
            </a:r>
            <a:endParaRPr lang="en-US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操作系统分类</a:t>
            </a:r>
            <a:endParaRPr lang="en-US" altLang="zh-CN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操作系统对硬件</a:t>
            </a: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的管理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023004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操作系统分类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4313"/>
            <a:ext cx="10972800" cy="2880792"/>
          </a:xfrm>
        </p:spPr>
        <p:txBody>
          <a:bodyPr/>
          <a:lstStyle/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批处理操作系统</a:t>
            </a:r>
          </a:p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分时操作系统</a:t>
            </a:r>
          </a:p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实时操作系统</a:t>
            </a:r>
          </a:p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嵌入式操作系统</a:t>
            </a:r>
          </a:p>
        </p:txBody>
      </p:sp>
    </p:spTree>
    <p:extLst>
      <p:ext uri="{BB962C8B-B14F-4D97-AF65-F5344CB8AC3E}">
        <p14:creationId xmlns:p14="http://schemas.microsoft.com/office/powerpoint/2010/main" val="279953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批处理操作系统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972800" cy="3456855"/>
          </a:xfrm>
        </p:spPr>
        <p:txBody>
          <a:bodyPr/>
          <a:lstStyle/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批处理操作系统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批处理是指计算机系统对一批作业自动进行处理的技术。 由于系统资源为多个作业所共享，其工作方式是作业之间自动调度执行。并在运行过程中用户不干预自己的作业，从而大大提高了系统资源的利用率和作业吞吐量。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2087" y="3717032"/>
            <a:ext cx="9921898" cy="3041383"/>
            <a:chOff x="1055440" y="3645024"/>
            <a:chExt cx="9921898" cy="3041383"/>
          </a:xfrm>
        </p:grpSpPr>
        <p:sp>
          <p:nvSpPr>
            <p:cNvPr id="20" name="文本框 19"/>
            <p:cNvSpPr txBox="1"/>
            <p:nvPr/>
          </p:nvSpPr>
          <p:spPr>
            <a:xfrm>
              <a:off x="2009135" y="508246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输入设备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712676" y="508246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输出设备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024666" y="4460678"/>
              <a:ext cx="13131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磁盘</a:t>
              </a:r>
              <a:endPara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输入井</a:t>
              </a:r>
              <a:r>
                <a: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643641" y="4417889"/>
              <a:ext cx="13131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磁盘</a:t>
              </a:r>
              <a:endPara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输入井</a:t>
              </a:r>
              <a:r>
                <a: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055440" y="3645024"/>
              <a:ext cx="9921898" cy="3041383"/>
              <a:chOff x="1055440" y="3645024"/>
              <a:chExt cx="9921898" cy="304138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流程图: 磁盘 4"/>
              <p:cNvSpPr/>
              <p:nvPr/>
            </p:nvSpPr>
            <p:spPr>
              <a:xfrm>
                <a:off x="3843031" y="5246144"/>
                <a:ext cx="914400" cy="1224136"/>
              </a:xfrm>
              <a:prstGeom prst="flowChartMagneticDisk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后备</a:t>
                </a:r>
                <a:endParaRPr lang="en-US" altLang="zh-CN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作业</a:t>
                </a:r>
              </a:p>
            </p:txBody>
          </p:sp>
          <p:sp>
            <p:nvSpPr>
              <p:cNvPr id="7" name="流程图: 磁盘 6"/>
              <p:cNvSpPr/>
              <p:nvPr/>
            </p:nvSpPr>
            <p:spPr>
              <a:xfrm>
                <a:off x="7275352" y="5246144"/>
                <a:ext cx="914400" cy="1224136"/>
              </a:xfrm>
              <a:prstGeom prst="flowChartMagneticDisk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完成</a:t>
                </a:r>
                <a:endParaRPr lang="en-US" altLang="zh-CN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作业</a:t>
                </a: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186967" y="5624738"/>
                <a:ext cx="936104" cy="466949"/>
              </a:xfrm>
              <a:prstGeom prst="rect">
                <a:avLst/>
              </a:prstGeom>
              <a:solidFill>
                <a:srgbClr val="FFCC99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读卡机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8909712" y="5624738"/>
                <a:ext cx="936104" cy="466949"/>
              </a:xfrm>
              <a:prstGeom prst="rect">
                <a:avLst/>
              </a:prstGeom>
              <a:solidFill>
                <a:srgbClr val="FFCC99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打印机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5471818" y="3645024"/>
                <a:ext cx="1056230" cy="792088"/>
              </a:xfrm>
              <a:prstGeom prst="ellipse">
                <a:avLst/>
              </a:prstGeom>
              <a:solidFill>
                <a:schemeClr val="accent1">
                  <a:lumMod val="90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CPU</a:t>
                </a:r>
                <a:endParaRPr lang="zh-CN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上下箭头 10"/>
              <p:cNvSpPr/>
              <p:nvPr/>
            </p:nvSpPr>
            <p:spPr>
              <a:xfrm>
                <a:off x="5823800" y="4445584"/>
                <a:ext cx="352266" cy="636879"/>
              </a:xfrm>
              <a:prstGeom prst="upDownArrow">
                <a:avLst>
                  <a:gd name="adj1" fmla="val 38402"/>
                  <a:gd name="adj2" fmla="val 60682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右箭头 11"/>
              <p:cNvSpPr/>
              <p:nvPr/>
            </p:nvSpPr>
            <p:spPr>
              <a:xfrm>
                <a:off x="3173867" y="5651901"/>
                <a:ext cx="618368" cy="412623"/>
              </a:xfrm>
              <a:prstGeom prst="rightArrow">
                <a:avLst>
                  <a:gd name="adj1" fmla="val 44712"/>
                  <a:gd name="adj2" fmla="val 51829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右箭头 12"/>
              <p:cNvSpPr/>
              <p:nvPr/>
            </p:nvSpPr>
            <p:spPr>
              <a:xfrm>
                <a:off x="4808227" y="5651901"/>
                <a:ext cx="618368" cy="412623"/>
              </a:xfrm>
              <a:prstGeom prst="rightArrow">
                <a:avLst>
                  <a:gd name="adj1" fmla="val 44712"/>
                  <a:gd name="adj2" fmla="val 51829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右箭头 13"/>
              <p:cNvSpPr/>
              <p:nvPr/>
            </p:nvSpPr>
            <p:spPr>
              <a:xfrm>
                <a:off x="6606188" y="5651901"/>
                <a:ext cx="618368" cy="412623"/>
              </a:xfrm>
              <a:prstGeom prst="rightArrow">
                <a:avLst>
                  <a:gd name="adj1" fmla="val 44712"/>
                  <a:gd name="adj2" fmla="val 51829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右箭头 14"/>
              <p:cNvSpPr/>
              <p:nvPr/>
            </p:nvSpPr>
            <p:spPr>
              <a:xfrm>
                <a:off x="8240548" y="5651901"/>
                <a:ext cx="618368" cy="412623"/>
              </a:xfrm>
              <a:prstGeom prst="rightArrow">
                <a:avLst>
                  <a:gd name="adj1" fmla="val 44712"/>
                  <a:gd name="adj2" fmla="val 51829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右箭头 15"/>
              <p:cNvSpPr/>
              <p:nvPr/>
            </p:nvSpPr>
            <p:spPr>
              <a:xfrm>
                <a:off x="9896612" y="5651901"/>
                <a:ext cx="618368" cy="412623"/>
              </a:xfrm>
              <a:prstGeom prst="rightArrow">
                <a:avLst>
                  <a:gd name="adj1" fmla="val 44712"/>
                  <a:gd name="adj2" fmla="val 51829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右箭头 16"/>
              <p:cNvSpPr/>
              <p:nvPr/>
            </p:nvSpPr>
            <p:spPr>
              <a:xfrm>
                <a:off x="1517803" y="5651901"/>
                <a:ext cx="618368" cy="412623"/>
              </a:xfrm>
              <a:prstGeom prst="rightArrow">
                <a:avLst>
                  <a:gd name="adj1" fmla="val 44712"/>
                  <a:gd name="adj2" fmla="val 51829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5440" y="5324156"/>
                <a:ext cx="411567" cy="1068113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65771" y="5324156"/>
                <a:ext cx="411567" cy="1068113"/>
              </a:xfrm>
              <a:prstGeom prst="rect">
                <a:avLst/>
              </a:prstGeom>
            </p:spPr>
          </p:pic>
          <p:grpSp>
            <p:nvGrpSpPr>
              <p:cNvPr id="28" name="组合 27"/>
              <p:cNvGrpSpPr/>
              <p:nvPr/>
            </p:nvGrpSpPr>
            <p:grpSpPr>
              <a:xfrm>
                <a:off x="5472287" y="5136711"/>
                <a:ext cx="1077100" cy="1549696"/>
                <a:chOff x="-2312168" y="2981264"/>
                <a:chExt cx="1077100" cy="1549696"/>
              </a:xfrm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-2312168" y="2981264"/>
                  <a:ext cx="1077100" cy="387424"/>
                </a:xfrm>
                <a:prstGeom prst="rect">
                  <a:avLst/>
                </a:prstGeom>
                <a:solidFill>
                  <a:schemeClr val="accent1">
                    <a:lumMod val="90000"/>
                  </a:schemeClr>
                </a:solid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作业 </a:t>
                  </a:r>
                  <a:r>
                    <a:rPr lang="en-US" altLang="zh-CN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zh-CN" altLang="en-US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-2312168" y="3368688"/>
                  <a:ext cx="1077100" cy="387424"/>
                </a:xfrm>
                <a:prstGeom prst="rect">
                  <a:avLst/>
                </a:prstGeom>
                <a:solidFill>
                  <a:schemeClr val="accent1">
                    <a:lumMod val="90000"/>
                  </a:schemeClr>
                </a:solid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作业 </a:t>
                  </a:r>
                  <a:r>
                    <a:rPr lang="en-US" altLang="zh-CN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zh-CN" altLang="en-US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-2312168" y="3756112"/>
                  <a:ext cx="1077100" cy="387424"/>
                </a:xfrm>
                <a:prstGeom prst="rect">
                  <a:avLst/>
                </a:prstGeom>
                <a:solidFill>
                  <a:schemeClr val="accent1">
                    <a:lumMod val="90000"/>
                  </a:schemeClr>
                </a:solid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. . .</a:t>
                  </a:r>
                  <a:endParaRPr lang="zh-CN" altLang="en-US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-2312168" y="4143536"/>
                  <a:ext cx="1077100" cy="387424"/>
                </a:xfrm>
                <a:prstGeom prst="rect">
                  <a:avLst/>
                </a:prstGeom>
                <a:solidFill>
                  <a:schemeClr val="accent1">
                    <a:lumMod val="90000"/>
                  </a:schemeClr>
                </a:solid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作业 </a:t>
                  </a:r>
                  <a:r>
                    <a:rPr lang="en-US" altLang="zh-CN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</a:t>
                  </a:r>
                  <a:endParaRPr lang="zh-CN" altLang="en-US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2521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上海Nordri专业商务幻灯演示设计">
  <a:themeElements>
    <a:clrScheme name="上海Nordri专业商务幻灯演示设计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80808"/>
      </a:hlink>
      <a:folHlink>
        <a:srgbClr val="000000"/>
      </a:folHlink>
    </a:clrScheme>
    <a:fontScheme name="上海Nordri专业商务幻灯演示设计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上海Nordri专业商务幻灯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8F8F8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80808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8786</TotalTime>
  <Words>2420</Words>
  <Application>Microsoft Office PowerPoint</Application>
  <PresentationFormat>宽屏</PresentationFormat>
  <Paragraphs>361</Paragraphs>
  <Slides>44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0" baseType="lpstr">
      <vt:lpstr>微软雅黑</vt:lpstr>
      <vt:lpstr>Arial</vt:lpstr>
      <vt:lpstr>Calibri</vt:lpstr>
      <vt:lpstr>Tahoma</vt:lpstr>
      <vt:lpstr>Wingdings</vt:lpstr>
      <vt:lpstr>上海Nordri专业商务幻灯演示设计</vt:lpstr>
      <vt:lpstr>PowerPoint 演示文稿</vt:lpstr>
      <vt:lpstr>本章内容</vt:lpstr>
      <vt:lpstr>本章内容</vt:lpstr>
      <vt:lpstr>计算机系统的层次</vt:lpstr>
      <vt:lpstr>计算机的启动</vt:lpstr>
      <vt:lpstr>操作系统</vt:lpstr>
      <vt:lpstr>本章内容</vt:lpstr>
      <vt:lpstr>操作系统分类</vt:lpstr>
      <vt:lpstr>批处理操作系统</vt:lpstr>
      <vt:lpstr>分时操作系统</vt:lpstr>
      <vt:lpstr>分时操作系统的特点</vt:lpstr>
      <vt:lpstr>实时操作系统</vt:lpstr>
      <vt:lpstr>嵌入式操作系统</vt:lpstr>
      <vt:lpstr>主流操作系统</vt:lpstr>
      <vt:lpstr>本章内容</vt:lpstr>
      <vt:lpstr>硬件的管理</vt:lpstr>
      <vt:lpstr>CPU管理</vt:lpstr>
      <vt:lpstr>进程</vt:lpstr>
      <vt:lpstr>进程的特征</vt:lpstr>
      <vt:lpstr>进程的三种状态</vt:lpstr>
      <vt:lpstr>进程三种状态的转换</vt:lpstr>
      <vt:lpstr>三级调度</vt:lpstr>
      <vt:lpstr>三级调度</vt:lpstr>
      <vt:lpstr>三级调度</vt:lpstr>
      <vt:lpstr>三级调度</vt:lpstr>
      <vt:lpstr>三级调度</vt:lpstr>
      <vt:lpstr>OS设计目标</vt:lpstr>
      <vt:lpstr>OS设计目标</vt:lpstr>
      <vt:lpstr>进程调度</vt:lpstr>
      <vt:lpstr>先来先服务调度的例子</vt:lpstr>
      <vt:lpstr>先来先服务调度算法的特点</vt:lpstr>
      <vt:lpstr>短作业优先调度的例子</vt:lpstr>
      <vt:lpstr>短作业优先调度算法的特点</vt:lpstr>
      <vt:lpstr>硬件的管理</vt:lpstr>
      <vt:lpstr>存储器管理</vt:lpstr>
      <vt:lpstr>存储器的层次结构</vt:lpstr>
      <vt:lpstr>存储器的层次结构</vt:lpstr>
      <vt:lpstr>程序的装入和链接</vt:lpstr>
      <vt:lpstr>连续分配方式</vt:lpstr>
      <vt:lpstr>本章内容</vt:lpstr>
      <vt:lpstr>文件系统</vt:lpstr>
      <vt:lpstr>目录树结构</vt:lpstr>
      <vt:lpstr>目录查询技术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</dc:title>
  <dc:creator>Eetze</dc:creator>
  <cp:keywords>河北师范大学软件学院</cp:keywords>
  <dc:description>http://software.hebtu.edu.cn/</dc:description>
  <cp:lastModifiedBy> </cp:lastModifiedBy>
  <cp:revision>899</cp:revision>
  <dcterms:created xsi:type="dcterms:W3CDTF">2007-10-21T01:27:31Z</dcterms:created>
  <dcterms:modified xsi:type="dcterms:W3CDTF">2019-08-26T01:59:14Z</dcterms:modified>
  <cp:category/>
</cp:coreProperties>
</file>