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0"/>
  </p:notesMasterIdLst>
  <p:handoutMasterIdLst>
    <p:handoutMasterId r:id="rId31"/>
  </p:handoutMasterIdLst>
  <p:sldIdLst>
    <p:sldId id="256" r:id="rId2"/>
    <p:sldId id="746" r:id="rId3"/>
    <p:sldId id="773" r:id="rId4"/>
    <p:sldId id="748" r:id="rId5"/>
    <p:sldId id="749" r:id="rId6"/>
    <p:sldId id="750" r:id="rId7"/>
    <p:sldId id="777" r:id="rId8"/>
    <p:sldId id="774" r:id="rId9"/>
    <p:sldId id="775" r:id="rId10"/>
    <p:sldId id="776" r:id="rId11"/>
    <p:sldId id="778" r:id="rId12"/>
    <p:sldId id="779" r:id="rId13"/>
    <p:sldId id="780" r:id="rId14"/>
    <p:sldId id="758" r:id="rId15"/>
    <p:sldId id="781" r:id="rId16"/>
    <p:sldId id="782" r:id="rId17"/>
    <p:sldId id="783" r:id="rId18"/>
    <p:sldId id="784" r:id="rId19"/>
    <p:sldId id="785" r:id="rId20"/>
    <p:sldId id="764" r:id="rId21"/>
    <p:sldId id="786" r:id="rId22"/>
    <p:sldId id="767" r:id="rId23"/>
    <p:sldId id="768" r:id="rId24"/>
    <p:sldId id="769" r:id="rId25"/>
    <p:sldId id="787" r:id="rId26"/>
    <p:sldId id="771" r:id="rId27"/>
    <p:sldId id="772" r:id="rId28"/>
    <p:sldId id="259" r:id="rId2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丁 木木" initials="丁" lastIdx="1" clrIdx="0">
    <p:extLst>
      <p:ext uri="{19B8F6BF-5375-455C-9EA6-DF929625EA0E}">
        <p15:presenceInfo xmlns:p15="http://schemas.microsoft.com/office/powerpoint/2012/main" userId="49a0e10840d8ac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CC99"/>
    <a:srgbClr val="FFCCFF"/>
    <a:srgbClr val="99CCFF"/>
    <a:srgbClr val="F2F2F2"/>
    <a:srgbClr val="CCCCCC"/>
    <a:srgbClr val="0033CC"/>
    <a:srgbClr val="CC0066"/>
    <a:srgbClr val="9DDD58"/>
    <a:srgbClr val="A4D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39" autoAdjust="0"/>
    <p:restoredTop sz="86911" autoAdjust="0"/>
  </p:normalViewPr>
  <p:slideViewPr>
    <p:cSldViewPr>
      <p:cViewPr varScale="1">
        <p:scale>
          <a:sx n="68" d="100"/>
          <a:sy n="68" d="100"/>
        </p:scale>
        <p:origin x="369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1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0F2A4070-CEEC-4A34-9338-C52E8814AF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4D82F7DF-2E9D-4E70-B14E-4528A0A1596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F813446C-05C0-4CC0-B711-C1D84DE2F81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8A97D896-AA2B-48BB-93C3-E8347FB66B0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1048F38-7A8B-4117-B140-DB6380BEAB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C77D3282-7B45-4C0B-BEE0-91350F9041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9587A9D8-9F0E-4764-BE7C-2EE44548208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2523E93C-7E4F-4A4F-92B7-725AC8245A60}" type="datetimeFigureOut">
              <a:rPr lang="zh-CN" altLang="en-US"/>
              <a:pPr>
                <a:defRPr/>
              </a:pPr>
              <a:t>2018/11/29</a:t>
            </a:fld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EF6D52C6-2273-4A8D-B71C-F04332695B4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646" name="Rectangle 6">
            <a:extLst>
              <a:ext uri="{FF2B5EF4-FFF2-40B4-BE49-F238E27FC236}">
                <a16:creationId xmlns:a16="http://schemas.microsoft.com/office/drawing/2014/main" id="{36CC2BC8-E4CC-4399-9B12-8113D87FC9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7" name="Rectangle 7">
            <a:extLst>
              <a:ext uri="{FF2B5EF4-FFF2-40B4-BE49-F238E27FC236}">
                <a16:creationId xmlns:a16="http://schemas.microsoft.com/office/drawing/2014/main" id="{B6A303EA-7241-49F0-9D38-F79EA9151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A6A281C-C85C-46CD-863D-04049F789C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181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多道程序设计技术是在计算机内存中同时存放几道相互独立的程序，使它们在管理程序控制下，相互穿插运行，两个或两个以上程序在计算机系统中同处于开始到结束之间的状态</a:t>
            </a:r>
            <a:r>
              <a:rPr lang="en-US" altLang="zh-CN" smtClean="0"/>
              <a:t>, </a:t>
            </a:r>
            <a:r>
              <a:rPr lang="zh-CN" altLang="en-US" smtClean="0"/>
              <a:t>这些程序共享计算机系统资源。与之相对应的是单道程序，即在计算机内存中只允许一个的程序运行。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9268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50957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2464194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678604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61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484313"/>
            <a:ext cx="10972800" cy="464185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84858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61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84313"/>
            <a:ext cx="5384800" cy="4641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3"/>
            <a:ext cx="5384800" cy="4641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369123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u="none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22888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330257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4313"/>
            <a:ext cx="53848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3"/>
            <a:ext cx="53848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8095467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7020084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488900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47070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657925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3926413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84313"/>
            <a:ext cx="10972800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  <p:sldLayoutId id="2147484164" r:id="rId12"/>
    <p:sldLayoutId id="2147484165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images.google.cn/imgres?imgurl=http://tech2.in.com/media/images/2008/Dec/img_102941_windows-logo.jpg&amp;imgrefurl=http://tech2.in.com/india/news/software/microsoft-to-introduce-windows-7-beta-in-jan-09/53051/0&amp;usg=__49k3naK4xH3d_j6WTOeHT4ceHJI=&amp;h=600&amp;w=800&amp;sz=29&amp;hl=zh-CN&amp;start=6&amp;tbnid=jmoo1wPvXuH6sM:&amp;tbnh=107&amp;tbnw=143&amp;prev=/images?q=windows+os+logo&amp;gbv=2&amp;hl=zh-CN&amp;newwindow=1" TargetMode="External"/><Relationship Id="rId3" Type="http://schemas.openxmlformats.org/officeDocument/2006/relationships/image" Target="../media/image7.jpeg"/><Relationship Id="rId7" Type="http://schemas.openxmlformats.org/officeDocument/2006/relationships/image" Target="../media/image9.jpeg"/><Relationship Id="rId2" Type="http://schemas.openxmlformats.org/officeDocument/2006/relationships/hyperlink" Target="http://images.google.cn/imgres?imgurl=http://oit.utk.edu/usag/images/mac_os_logo.gif&amp;imgrefurl=http://oit.utk.edu/usag/macosmenu.html&amp;usg=__05JKJ5xll9YL0T7tHwarHJ8Y91c=&amp;h=213&amp;w=226&amp;sz=10&amp;hl=zh-CN&amp;start=6&amp;tbnid=8GkCMBRa3884zM:&amp;tbnh=102&amp;tbnw=108&amp;prev=/images?q=mac+os+logo&amp;gbv=2&amp;hl=zh-CN&amp;newwindow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s.google.cn/imgres?imgurl=http://www-mddsp.enel.ucalgary.ca/People/adilger/logo/2.2/logobig.jpg&amp;imgrefurl=http://linuxfinances.info/info/linux.html&amp;usg=__hYyzw9MXomHt2_-_sek67T9VzGs=&amp;h=316&amp;w=741&amp;sz=26&amp;hl=zh-CN&amp;start=6&amp;tbnid=et80pPoffMzJqM:&amp;tbnh=60&amp;tbnw=141&amp;prev=/images?q=linux+os+logo&amp;gbv=2&amp;ndsp=18&amp;hl=zh-CN&amp;sa=N&amp;newwindow=1" TargetMode="External"/><Relationship Id="rId5" Type="http://schemas.openxmlformats.org/officeDocument/2006/relationships/image" Target="../media/image8.jpeg"/><Relationship Id="rId4" Type="http://schemas.openxmlformats.org/officeDocument/2006/relationships/hyperlink" Target="http://images.google.cn/imgres?imgurl=http://figs.cyberciti.biz/3rdparty/unix-logo.gif&amp;imgrefurl=http://www.cyberciti.biz/faq/mysql-change-root-password/&amp;usg=__ot9SG_SCK4SF-GAr4unMsffiXQM=&amp;h=96&amp;w=128&amp;sz=6&amp;hl=zh-CN&amp;start=7&amp;um=1&amp;tbnid=ANvGnb6cJd1cBM:&amp;tbnh=68&amp;tbnw=91&amp;prev=/images?q=unix+os+logo&amp;ndsp=18&amp;hl=zh-CN&amp;sa=N&amp;um=1&amp;newwindow=1" TargetMode="External"/><Relationship Id="rId9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black">
          <a:xfrm>
            <a:off x="1559496" y="1340768"/>
            <a:ext cx="648072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7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计算机导论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black">
          <a:xfrm>
            <a:off x="1559496" y="2996952"/>
            <a:ext cx="763284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第五章 </a:t>
            </a:r>
            <a:r>
              <a:rPr lang="zh-CN" altLang="en-US"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操作系统简介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分时操作系统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3"/>
            <a:ext cx="10972800" cy="1656656"/>
          </a:xfrm>
        </p:spPr>
        <p:txBody>
          <a:bodyPr/>
          <a:lstStyle/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分时操作系统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将计算机系统的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时间划分成一些小的时间片，按时间片轮流把处理机分给各联机作业使用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73FF651-D269-48EA-BE9A-2F4869A75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2708920"/>
            <a:ext cx="6767513" cy="406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121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分时操作系统的特点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2"/>
            <a:ext cx="10972800" cy="3456855"/>
          </a:xfrm>
        </p:spPr>
        <p:txBody>
          <a:bodyPr/>
          <a:lstStyle/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交互性：用户与系统进行人机对话。</a:t>
            </a:r>
          </a:p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多路性：多用户同时在各自终端上使用同一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独立性：用户可彼此独立操作，互不干扰，互不混淆。 </a:t>
            </a:r>
          </a:p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及时性：用户在短时间内可得到系统的及时回答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378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实时操作系统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2"/>
            <a:ext cx="10972800" cy="3456855"/>
          </a:xfrm>
        </p:spPr>
        <p:txBody>
          <a:bodyPr/>
          <a:lstStyle/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实时操作系统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所谓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及时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是指系统能及时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或即时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响应外部 事件的请求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在规定的时间内完成对该事件的处理，并控制所有实时任务协调一致地运行。它必须保证实时性和高可靠性，对系统的效率则放在第二位。</a:t>
            </a:r>
          </a:p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主要应用于工业控制、军事控制、电子设备等领域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5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嵌入式操作系统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2"/>
            <a:ext cx="10972800" cy="5113040"/>
          </a:xfrm>
        </p:spPr>
        <p:txBody>
          <a:bodyPr/>
          <a:lstStyle/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嵌入式操作系统</a:t>
            </a:r>
          </a:p>
          <a:p>
            <a:pPr lvl="1" eaLnBrk="1">
              <a:spcBef>
                <a:spcPts val="120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嵌入式操作系统通常包括与硬件相关的底层驱动软件、系统内核、设备驱动接口、通信协议、图形界面、标准化浏览器等。</a:t>
            </a:r>
          </a:p>
          <a:p>
            <a:pPr lvl="1" eaLnBrk="1">
              <a:spcBef>
                <a:spcPts val="120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嵌入式操作系统负责嵌入式系统的全部软、硬件资源的分配、任务调度，控制、协调并发活动。它必须体现其所在系统的特征，能够通过装卸某些模块来达到系统所要求的功能。</a:t>
            </a:r>
          </a:p>
          <a:p>
            <a:pPr lvl="1" eaLnBrk="1">
              <a:spcBef>
                <a:spcPts val="120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目前在嵌入式领域广泛使用的操作系统有：嵌入式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 Embedded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VxWorks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等，以及应用在智能手机和平板电脑的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  <a:p>
            <a:pPr eaLnBrk="1">
              <a:lnSpc>
                <a:spcPct val="120000"/>
              </a:lnSpc>
            </a:pP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99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8AE38B95-8CF7-485E-95F1-B99A99D9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主流操作系统</a:t>
            </a:r>
          </a:p>
        </p:txBody>
      </p:sp>
      <p:pic>
        <p:nvPicPr>
          <p:cNvPr id="4" name="Picture 4" descr="http://tbn2.google.cn/images?q=tbn:8GkCMBRa3884zM:">
            <a:hlinkClick r:id="rId2"/>
            <a:extLst>
              <a:ext uri="{FF2B5EF4-FFF2-40B4-BE49-F238E27FC236}">
                <a16:creationId xmlns:a16="http://schemas.microsoft.com/office/drawing/2014/main" id="{8BD1FD89-61B5-4C8D-9D7A-9848AC944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6" y="1989138"/>
            <a:ext cx="1928813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http://t2.gstatic.cn/images?q=tbn:ANvGnb6cJd1cBM:">
            <a:hlinkClick r:id="rId4"/>
            <a:extLst>
              <a:ext uri="{FF2B5EF4-FFF2-40B4-BE49-F238E27FC236}">
                <a16:creationId xmlns:a16="http://schemas.microsoft.com/office/drawing/2014/main" id="{3E022A80-848B-4BDE-A3C8-48EBD032D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0" y="4489450"/>
            <a:ext cx="16256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http://t0.gstatic.cn/images?q=tbn:et80pPoffMzJqM:">
            <a:hlinkClick r:id="rId6"/>
            <a:extLst>
              <a:ext uri="{FF2B5EF4-FFF2-40B4-BE49-F238E27FC236}">
                <a16:creationId xmlns:a16="http://schemas.microsoft.com/office/drawing/2014/main" id="{BEECC757-5ACD-4D7B-A8C9-2F4287BD5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851" y="4489451"/>
            <a:ext cx="2517775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http://t0.gstatic.cn/images?q=tbn:jmoo1wPvXuH6sM:">
            <a:hlinkClick r:id="rId8"/>
            <a:extLst>
              <a:ext uri="{FF2B5EF4-FFF2-40B4-BE49-F238E27FC236}">
                <a16:creationId xmlns:a16="http://schemas.microsoft.com/office/drawing/2014/main" id="{A0EBF09E-64BE-4253-B277-2D89E4F37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850" y="2060575"/>
            <a:ext cx="2554288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8230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3BA2F16-1747-4C78-B5AF-7A82944C4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D6A756D-C67E-4D79-AC90-8A1AF26F5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811338"/>
            <a:ext cx="8229600" cy="464185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认识操作系统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操作系统分类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操作系统对硬件的管理</a:t>
            </a: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——CPU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50504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操作系统硬件管理方式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2"/>
            <a:ext cx="10972800" cy="3456855"/>
          </a:xfrm>
        </p:spPr>
        <p:txBody>
          <a:bodyPr/>
          <a:lstStyle/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要管理的硬件资源主要包括</a:t>
            </a:r>
          </a:p>
          <a:p>
            <a:pPr lvl="1" eaLnBrk="1">
              <a:lnSpc>
                <a:spcPct val="120000"/>
              </a:lnSpc>
            </a:pP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CPU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>
              <a:lnSpc>
                <a:spcPct val="120000"/>
              </a:lnSpc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内存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和外存</a:t>
            </a:r>
          </a:p>
          <a:p>
            <a:pPr lvl="1" eaLnBrk="1">
              <a:lnSpc>
                <a:spcPct val="120000"/>
              </a:lnSpc>
            </a:pP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I/O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</a:p>
        </p:txBody>
      </p:sp>
    </p:spTree>
    <p:extLst>
      <p:ext uri="{BB962C8B-B14F-4D97-AF65-F5344CB8AC3E}">
        <p14:creationId xmlns:p14="http://schemas.microsoft.com/office/powerpoint/2010/main" val="45969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CPU</a:t>
            </a:r>
            <a:r>
              <a:rPr lang="zh-CN" altLang="en-US"/>
              <a:t>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2"/>
            <a:ext cx="10972800" cy="4536976"/>
          </a:xfrm>
        </p:spPr>
        <p:txBody>
          <a:bodyPr/>
          <a:lstStyle/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为了满足系统的性能要求，提高任务处理的效率，现在主流的计算机通常都有一个或多个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，每个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中又有多个核。</a:t>
            </a:r>
          </a:p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然而核的数量是远远小于需要执行的程序的数量。</a:t>
            </a:r>
          </a:p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多任务在同一个核上进行执行</a:t>
            </a:r>
          </a:p>
          <a:p>
            <a:pPr lvl="1"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分时间片</a:t>
            </a:r>
          </a:p>
          <a:p>
            <a:pPr lvl="1" eaLnBrk="1">
              <a:lnSpc>
                <a:spcPct val="120000"/>
              </a:lnSpc>
              <a:spcBef>
                <a:spcPts val="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</a:p>
          <a:p>
            <a:pPr lvl="1" eaLnBrk="1">
              <a:lnSpc>
                <a:spcPct val="120000"/>
              </a:lnSpc>
              <a:spcBef>
                <a:spcPts val="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调度策略</a:t>
            </a:r>
          </a:p>
        </p:txBody>
      </p:sp>
    </p:spTree>
    <p:extLst>
      <p:ext uri="{BB962C8B-B14F-4D97-AF65-F5344CB8AC3E}">
        <p14:creationId xmlns:p14="http://schemas.microsoft.com/office/powerpoint/2010/main" val="290927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2"/>
            <a:ext cx="10972800" cy="3528864"/>
          </a:xfrm>
        </p:spPr>
        <p:txBody>
          <a:bodyPr/>
          <a:lstStyle/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多道程序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设计的环境下，为了描述程序在计算机系统内的执行情况，必须引入新的概念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进程：是一个程序的一次执行，包含了其执行时所有的环境信息。</a:t>
            </a:r>
          </a:p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进程是执行中的程序。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9EACB3-E183-46E1-89FC-6666D2774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3429000"/>
            <a:ext cx="6120680" cy="333522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227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进程的三种状态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2"/>
            <a:ext cx="10972800" cy="5185048"/>
          </a:xfrm>
        </p:spPr>
        <p:txBody>
          <a:bodyPr/>
          <a:lstStyle/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进程的三种状态</a:t>
            </a:r>
          </a:p>
          <a:p>
            <a:pPr lvl="1"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就绪状态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(Ready)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：进程已获得除处理机之外的所有必需的资源，一旦得到处理机控制权，立即可以运行。</a:t>
            </a:r>
          </a:p>
          <a:p>
            <a:pPr lvl="1"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运行状态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(Running)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：进程已获得运行所必需的资源，它的程序正在处理机上执行。 </a:t>
            </a:r>
          </a:p>
          <a:p>
            <a:pPr lvl="1"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阻塞状态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(Blocked)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：正在执行的进程由于发生某事件而暂时无法执行时，便放弃处理机而处于暂停状态，称该进程处于阻塞状态或等待状态。</a:t>
            </a:r>
          </a:p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就绪队列与阻塞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601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3BA2F16-1747-4C78-B5AF-7A82944C4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D6A756D-C67E-4D79-AC90-8A1AF26F5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811338"/>
            <a:ext cx="8229600" cy="464185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认识操作系统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操作系统分类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操作系统对硬件的管理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——CPU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347047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3FB08901-DD37-454C-A20B-9D47194ED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进程三种状态的转换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4F998EE-DF90-4013-821E-5AE40108536B}"/>
              </a:ext>
            </a:extLst>
          </p:cNvPr>
          <p:cNvGrpSpPr>
            <a:grpSpLocks/>
          </p:cNvGrpSpPr>
          <p:nvPr/>
        </p:nvGrpSpPr>
        <p:grpSpPr bwMode="auto">
          <a:xfrm>
            <a:off x="2351584" y="1916832"/>
            <a:ext cx="7416824" cy="4248472"/>
            <a:chOff x="996" y="1440"/>
            <a:chExt cx="3660" cy="205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39FA483-5D9C-45B4-BCAC-55906AF5E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8" y="2736"/>
              <a:ext cx="1121" cy="551"/>
            </a:xfrm>
            <a:prstGeom prst="ellipse">
              <a:avLst/>
            </a:prstGeom>
            <a:solidFill>
              <a:srgbClr val="FFCCFF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zh-CN" altLang="en-US" sz="280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执  行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9EB6B8B-76EB-44F1-8E25-E2FD068F5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" y="2748"/>
              <a:ext cx="1121" cy="551"/>
            </a:xfrm>
            <a:prstGeom prst="ellipse">
              <a:avLst/>
            </a:prstGeom>
            <a:solidFill>
              <a:srgbClr val="B2B2B2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r>
                <a:rPr kumimoji="1" lang="zh-CN" altLang="en-US" sz="280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阻  塞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7E2DAD9-77E5-4159-A0E0-4B4AC5F97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440"/>
              <a:ext cx="1121" cy="551"/>
            </a:xfrm>
            <a:prstGeom prst="ellipse">
              <a:avLst/>
            </a:prstGeom>
            <a:solidFill>
              <a:srgbClr val="99FF99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zh-CN" altLang="en-US" sz="28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就  绪</a:t>
              </a:r>
            </a:p>
          </p:txBody>
        </p:sp>
        <p:sp>
          <p:nvSpPr>
            <p:cNvPr id="23559" name="Line 7">
              <a:extLst>
                <a:ext uri="{FF2B5EF4-FFF2-40B4-BE49-F238E27FC236}">
                  <a16:creationId xmlns:a16="http://schemas.microsoft.com/office/drawing/2014/main" id="{9B94BBD8-996A-4F3E-93A3-4B19A33F9E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3120"/>
              <a:ext cx="1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60" name="Line 8">
              <a:extLst>
                <a:ext uri="{FF2B5EF4-FFF2-40B4-BE49-F238E27FC236}">
                  <a16:creationId xmlns:a16="http://schemas.microsoft.com/office/drawing/2014/main" id="{C4A79336-0326-42BF-AFDC-E54521BA87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1920"/>
              <a:ext cx="816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4D8508CD-0234-430D-9800-478F89024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968"/>
              <a:ext cx="110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1" lang="zh-CN" altLang="en-US" sz="28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时间片完</a:t>
              </a:r>
            </a:p>
          </p:txBody>
        </p:sp>
        <p:sp>
          <p:nvSpPr>
            <p:cNvPr id="23562" name="Line 10">
              <a:extLst>
                <a:ext uri="{FF2B5EF4-FFF2-40B4-BE49-F238E27FC236}">
                  <a16:creationId xmlns:a16="http://schemas.microsoft.com/office/drawing/2014/main" id="{FCF11D67-F69F-4864-86F2-653B1E0BBC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168" y="1872"/>
              <a:ext cx="864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05B4FC22-428C-4673-A2F5-84BBCB7BB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168"/>
              <a:ext cx="9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1" lang="en-US" altLang="zh-CN" sz="28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r>
                <a:rPr kumimoji="1" lang="zh-CN" altLang="en-US" sz="28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</a:t>
              </a: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9BB517BA-45CD-4615-AA8F-A3FDAFC6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8" y="2391"/>
              <a:ext cx="106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sz="28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进程调度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372040D5-1A42-41A2-ADA9-64D47D191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064"/>
              <a:ext cx="100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r>
                <a:rPr kumimoji="1" lang="zh-CN" altLang="en-US" sz="28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</a:t>
              </a:r>
              <a:endParaRPr kumimoji="1"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66" name="Line 14">
              <a:extLst>
                <a:ext uri="{FF2B5EF4-FFF2-40B4-BE49-F238E27FC236}">
                  <a16:creationId xmlns:a16="http://schemas.microsoft.com/office/drawing/2014/main" id="{EFD114AB-1D6D-4BBD-9E65-59B4CC8E2BB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2928" y="1968"/>
              <a:ext cx="720" cy="768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1966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进程调度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2"/>
            <a:ext cx="10972800" cy="5185048"/>
          </a:xfrm>
        </p:spPr>
        <p:txBody>
          <a:bodyPr/>
          <a:lstStyle/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调度程序，按照调度策略，动态地把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分配给处于就绪队列中的进程，并将该进程从就绪态转换到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运行状态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>
              <a:lnSpc>
                <a:spcPct val="120000"/>
              </a:lnSpc>
              <a:spcBef>
                <a:spcPts val="12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对于不同的系统和系统目标，通常采用不同的调度算法。衡量调度策略的好坏，一个重要的指标是：	</a:t>
            </a:r>
          </a:p>
          <a:p>
            <a:pPr lvl="1" eaLnBrk="1"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周转时间（平均周转时间）</a:t>
            </a:r>
          </a:p>
          <a:p>
            <a:pPr eaLnBrk="1">
              <a:lnSpc>
                <a:spcPct val="120000"/>
              </a:lnSpc>
              <a:spcBef>
                <a:spcPts val="12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简单介绍两种进程调度策略</a:t>
            </a:r>
          </a:p>
          <a:p>
            <a:pPr lvl="1" eaLnBrk="1"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先来先服务调度算法（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FCFS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 eaLnBrk="1"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短任务优先调度算法（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SJF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041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84C6595D-1F32-46C6-968E-D91C3A72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先来先服务</a:t>
            </a:r>
            <a:r>
              <a:rPr lang="zh-CN" altLang="en-US" smtClean="0"/>
              <a:t>调度的</a:t>
            </a:r>
            <a:r>
              <a:rPr lang="zh-CN" altLang="en-US"/>
              <a:t>例子</a:t>
            </a:r>
          </a:p>
        </p:txBody>
      </p:sp>
      <p:sp>
        <p:nvSpPr>
          <p:cNvPr id="23634" name="TextBox 5">
            <a:extLst>
              <a:ext uri="{FF2B5EF4-FFF2-40B4-BE49-F238E27FC236}">
                <a16:creationId xmlns:a16="http://schemas.microsoft.com/office/drawing/2014/main" id="{3E581D05-2318-41D0-A877-A72DA8EC6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0274" y="5984821"/>
            <a:ext cx="76533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周转时间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35.25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36" name="文本框 1">
            <a:extLst>
              <a:ext uri="{FF2B5EF4-FFF2-40B4-BE49-F238E27FC236}">
                <a16:creationId xmlns:a16="http://schemas.microsoft.com/office/drawing/2014/main" id="{8EB2CF51-10CE-425B-8020-416D77B1B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2789706"/>
            <a:ext cx="3374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时间片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个时间单位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4C7D80E-3809-4ADB-9570-86BD363881A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02337" y="3356053"/>
          <a:ext cx="8714510" cy="240218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58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4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4034">
                  <a:extLst>
                    <a:ext uri="{9D8B030D-6E8A-4147-A177-3AD203B41FA5}">
                      <a16:colId xmlns:a16="http://schemas.microsoft.com/office/drawing/2014/main" val="504530605"/>
                    </a:ext>
                  </a:extLst>
                </a:gridCol>
                <a:gridCol w="1434034">
                  <a:extLst>
                    <a:ext uri="{9D8B030D-6E8A-4147-A177-3AD203B41FA5}">
                      <a16:colId xmlns:a16="http://schemas.microsoft.com/office/drawing/2014/main" val="1369190419"/>
                    </a:ext>
                  </a:extLst>
                </a:gridCol>
                <a:gridCol w="1434034">
                  <a:extLst>
                    <a:ext uri="{9D8B030D-6E8A-4147-A177-3AD203B41FA5}">
                      <a16:colId xmlns:a16="http://schemas.microsoft.com/office/drawing/2014/main" val="1807131624"/>
                    </a:ext>
                  </a:extLst>
                </a:gridCol>
              </a:tblGrid>
              <a:tr h="5732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</a:t>
                      </a:r>
                      <a:endParaRPr lang="zh-CN" altLang="en-US" sz="20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到达时间</a:t>
                      </a:r>
                      <a:endParaRPr lang="zh-CN" altLang="en-US" sz="20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执行时间</a:t>
                      </a:r>
                      <a:endParaRPr lang="zh-CN" altLang="en-US" sz="20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  <a:endParaRPr lang="zh-CN" altLang="en-US" sz="20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结束时间</a:t>
                      </a:r>
                      <a:endParaRPr lang="zh-CN" altLang="en-US" sz="20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周转时间</a:t>
                      </a:r>
                      <a:endParaRPr lang="zh-CN" altLang="en-US" sz="20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92438"/>
                  </a:ext>
                </a:extLst>
              </a:tr>
              <a:tr h="373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5789370" y="2089011"/>
            <a:ext cx="6067270" cy="468000"/>
            <a:chOff x="5609282" y="4149080"/>
            <a:chExt cx="6067270" cy="468000"/>
          </a:xfrm>
        </p:grpSpPr>
        <p:sp>
          <p:nvSpPr>
            <p:cNvPr id="7" name="矩形 6"/>
            <p:cNvSpPr/>
            <p:nvPr/>
          </p:nvSpPr>
          <p:spPr>
            <a:xfrm>
              <a:off x="5609282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215423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6821564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7427705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8033846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8639987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9246128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9852269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0458410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1064552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417474" y="2528952"/>
            <a:ext cx="6679270" cy="468000"/>
            <a:chOff x="5303282" y="4581128"/>
            <a:chExt cx="6679270" cy="468000"/>
          </a:xfrm>
        </p:grpSpPr>
        <p:sp>
          <p:nvSpPr>
            <p:cNvPr id="33" name="矩形 32"/>
            <p:cNvSpPr/>
            <p:nvPr/>
          </p:nvSpPr>
          <p:spPr>
            <a:xfrm>
              <a:off x="5303282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909423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515564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7121705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7727846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333987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940128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546269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35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0152410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0758552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45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1370552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5789370" y="2089011"/>
            <a:ext cx="612000" cy="4680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395511" y="2089011"/>
            <a:ext cx="612000" cy="4680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01652" y="2089011"/>
            <a:ext cx="612000" cy="4680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607793" y="2089011"/>
            <a:ext cx="612000" cy="4680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13934" y="2089011"/>
            <a:ext cx="612000" cy="46800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820075" y="2089011"/>
            <a:ext cx="612000" cy="46800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426216" y="2089011"/>
            <a:ext cx="612000" cy="46800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0032357" y="2089011"/>
            <a:ext cx="612000" cy="468000"/>
          </a:xfrm>
          <a:prstGeom prst="rect">
            <a:avLst/>
          </a:prstGeom>
          <a:solidFill>
            <a:srgbClr val="00CCFF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0638498" y="2089011"/>
            <a:ext cx="612000" cy="468000"/>
          </a:xfrm>
          <a:prstGeom prst="rect">
            <a:avLst/>
          </a:prstGeom>
          <a:solidFill>
            <a:srgbClr val="00CCFF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1244640" y="2089011"/>
            <a:ext cx="612000" cy="46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289688" y="2089011"/>
            <a:ext cx="1415772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时间片：</a:t>
            </a:r>
            <a:endParaRPr lang="en-US" altLang="zh-CN" sz="24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spcBef>
                <a:spcPts val="600"/>
              </a:spcBef>
            </a:pP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时刻：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312397" y="3912855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312397" y="4416255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312397" y="4856411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312397" y="5331343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751479" y="3912855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751479" y="4416255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751479" y="4856411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751479" y="5331343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9120709" y="3925111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120709" y="4428511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9120709" y="4868667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120709" y="534359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内容占位符 2">
            <a:extLst>
              <a:ext uri="{FF2B5EF4-FFF2-40B4-BE49-F238E27FC236}">
                <a16:creationId xmlns:a16="http://schemas.microsoft.com/office/drawing/2014/main" id="{A6D13415-3B5F-4FB4-A97C-950FA8E50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28800"/>
            <a:ext cx="3733495" cy="766126"/>
          </a:xfrm>
        </p:spPr>
        <p:txBody>
          <a:bodyPr/>
          <a:lstStyle/>
          <a:p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先来先服务调度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0276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3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34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44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84C6595D-1F32-46C6-968E-D91C3A72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短作业优先</a:t>
            </a:r>
            <a:r>
              <a:rPr lang="zh-CN" altLang="en-US" smtClean="0"/>
              <a:t>调度的</a:t>
            </a:r>
            <a:r>
              <a:rPr lang="zh-CN" altLang="en-US"/>
              <a:t>例子</a:t>
            </a:r>
          </a:p>
        </p:txBody>
      </p:sp>
      <p:sp>
        <p:nvSpPr>
          <p:cNvPr id="23634" name="TextBox 5">
            <a:extLst>
              <a:ext uri="{FF2B5EF4-FFF2-40B4-BE49-F238E27FC236}">
                <a16:creationId xmlns:a16="http://schemas.microsoft.com/office/drawing/2014/main" id="{3E581D05-2318-41D0-A877-A72DA8EC6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0274" y="5984821"/>
            <a:ext cx="76533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周转时间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25.25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36" name="文本框 1">
            <a:extLst>
              <a:ext uri="{FF2B5EF4-FFF2-40B4-BE49-F238E27FC236}">
                <a16:creationId xmlns:a16="http://schemas.microsoft.com/office/drawing/2014/main" id="{8EB2CF51-10CE-425B-8020-416D77B1B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2789706"/>
            <a:ext cx="3374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时间片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个时间单位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4C7D80E-3809-4ADB-9570-86BD363881A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02337" y="3356053"/>
          <a:ext cx="8714510" cy="240218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58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4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4034">
                  <a:extLst>
                    <a:ext uri="{9D8B030D-6E8A-4147-A177-3AD203B41FA5}">
                      <a16:colId xmlns:a16="http://schemas.microsoft.com/office/drawing/2014/main" val="504530605"/>
                    </a:ext>
                  </a:extLst>
                </a:gridCol>
                <a:gridCol w="1434034">
                  <a:extLst>
                    <a:ext uri="{9D8B030D-6E8A-4147-A177-3AD203B41FA5}">
                      <a16:colId xmlns:a16="http://schemas.microsoft.com/office/drawing/2014/main" val="1369190419"/>
                    </a:ext>
                  </a:extLst>
                </a:gridCol>
                <a:gridCol w="1434034">
                  <a:extLst>
                    <a:ext uri="{9D8B030D-6E8A-4147-A177-3AD203B41FA5}">
                      <a16:colId xmlns:a16="http://schemas.microsoft.com/office/drawing/2014/main" val="1807131624"/>
                    </a:ext>
                  </a:extLst>
                </a:gridCol>
              </a:tblGrid>
              <a:tr h="5732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</a:t>
                      </a:r>
                      <a:endParaRPr lang="zh-CN" altLang="en-US" sz="20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到达时间</a:t>
                      </a:r>
                      <a:endParaRPr lang="zh-CN" altLang="en-US" sz="20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执行时间</a:t>
                      </a:r>
                      <a:endParaRPr lang="zh-CN" altLang="en-US" sz="20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  <a:endParaRPr lang="zh-CN" altLang="en-US" sz="20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结束时间</a:t>
                      </a:r>
                      <a:endParaRPr lang="zh-CN" altLang="en-US" sz="20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周转时间</a:t>
                      </a:r>
                      <a:endParaRPr lang="zh-CN" altLang="en-US" sz="20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92438"/>
                  </a:ext>
                </a:extLst>
              </a:tr>
              <a:tr h="373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5789370" y="2089011"/>
            <a:ext cx="6067270" cy="468000"/>
            <a:chOff x="5609282" y="4149080"/>
            <a:chExt cx="6067270" cy="468000"/>
          </a:xfrm>
        </p:grpSpPr>
        <p:sp>
          <p:nvSpPr>
            <p:cNvPr id="7" name="矩形 6"/>
            <p:cNvSpPr/>
            <p:nvPr/>
          </p:nvSpPr>
          <p:spPr>
            <a:xfrm>
              <a:off x="5609282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215423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6821564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7427705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8033846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8639987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9246128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9852269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0458410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1064552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417474" y="2528952"/>
            <a:ext cx="6679270" cy="468000"/>
            <a:chOff x="5303282" y="4581128"/>
            <a:chExt cx="6679270" cy="468000"/>
          </a:xfrm>
        </p:grpSpPr>
        <p:sp>
          <p:nvSpPr>
            <p:cNvPr id="33" name="矩形 32"/>
            <p:cNvSpPr/>
            <p:nvPr/>
          </p:nvSpPr>
          <p:spPr>
            <a:xfrm>
              <a:off x="5303282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909423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515564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7121705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7727846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333987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940128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546269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35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0152410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0758552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45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1370552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5789370" y="2089011"/>
            <a:ext cx="612000" cy="46800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395511" y="2089011"/>
            <a:ext cx="612000" cy="46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01652" y="2089011"/>
            <a:ext cx="612000" cy="468000"/>
          </a:xfrm>
          <a:prstGeom prst="rect">
            <a:avLst/>
          </a:prstGeom>
          <a:solidFill>
            <a:srgbClr val="00CCFF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607793" y="2089011"/>
            <a:ext cx="612000" cy="468000"/>
          </a:xfrm>
          <a:prstGeom prst="rect">
            <a:avLst/>
          </a:prstGeom>
          <a:solidFill>
            <a:srgbClr val="00CCFF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13934" y="2089011"/>
            <a:ext cx="612000" cy="46800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820075" y="2089011"/>
            <a:ext cx="612000" cy="46800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426216" y="2089011"/>
            <a:ext cx="612000" cy="4680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0032357" y="2089011"/>
            <a:ext cx="612000" cy="4680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0638498" y="2089011"/>
            <a:ext cx="612000" cy="4680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1244640" y="2089011"/>
            <a:ext cx="612000" cy="4680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289688" y="2089011"/>
            <a:ext cx="1415772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时间片：</a:t>
            </a:r>
            <a:endParaRPr lang="en-US" altLang="zh-CN" sz="24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spcBef>
                <a:spcPts val="600"/>
              </a:spcBef>
            </a:pP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时刻：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312397" y="3912855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312397" y="4416255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0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312397" y="4856411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312397" y="5331343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5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751479" y="3912855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751479" y="4416255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751479" y="4856411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751479" y="5331343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9120709" y="3925111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120709" y="4428511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9120709" y="4868667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120709" y="534359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5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内容占位符 2">
            <a:extLst>
              <a:ext uri="{FF2B5EF4-FFF2-40B4-BE49-F238E27FC236}">
                <a16:creationId xmlns:a16="http://schemas.microsoft.com/office/drawing/2014/main" id="{A6D13415-3B5F-4FB4-A97C-950FA8E50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28800"/>
            <a:ext cx="3733495" cy="766126"/>
          </a:xfrm>
        </p:spPr>
        <p:txBody>
          <a:bodyPr/>
          <a:lstStyle/>
          <a:p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作业优先调度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216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3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34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44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3BA2F16-1747-4C78-B5AF-7A82944C4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D6A756D-C67E-4D79-AC90-8A1AF26F5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811338"/>
            <a:ext cx="8229600" cy="46418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认识操作系统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操作系统分类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操作系统对硬件的管理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——CPU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C00000"/>
                </a:solidFill>
              </a:rPr>
              <a:t>文件系统</a:t>
            </a:r>
            <a:endParaRPr lang="en-US" altLang="zh-CN" sz="4000" dirty="0">
              <a:solidFill>
                <a:srgbClr val="C0000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83797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2"/>
            <a:ext cx="10972800" cy="5185048"/>
          </a:xfrm>
        </p:spPr>
        <p:txBody>
          <a:bodyPr/>
          <a:lstStyle/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在现代计算机系统中，要用到大量的程序和数据，由于内存容量有限，且不能长期保存，故而平时总是把他们以文件的形式存放在外存中，需要时调入内存。</a:t>
            </a:r>
          </a:p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但用户不能够胜任管理文件的工作，于是在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中又增加了文件管理功能，构成一个文件系统，负责管理在外存上的文件。</a:t>
            </a:r>
          </a:p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文件夹：计算机磁盘空间里面为了分类储存电子文件而建立独立路径的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65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867048EB-73E1-4CC6-9820-522E3755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目录树结构</a:t>
            </a:r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208DC2EE-502A-4740-A087-2A458A5D4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文件目录用于标识系统中的文件及其物理地址，供检索时使用。对目录管理的要求如下：</a:t>
            </a:r>
            <a:endParaRPr lang="en-US" altLang="zh-CN" dirty="0"/>
          </a:p>
          <a:p>
            <a:pPr lvl="1"/>
            <a:r>
              <a:rPr lang="zh-CN" altLang="en-US" dirty="0"/>
              <a:t>实现“按名存取”</a:t>
            </a:r>
            <a:endParaRPr lang="en-US" altLang="zh-CN" dirty="0"/>
          </a:p>
          <a:p>
            <a:pPr lvl="1"/>
            <a:r>
              <a:rPr lang="zh-CN" altLang="en-US" dirty="0"/>
              <a:t>提高对目录的检索速度</a:t>
            </a:r>
            <a:endParaRPr lang="en-US" altLang="zh-CN" dirty="0"/>
          </a:p>
          <a:p>
            <a:pPr lvl="1"/>
            <a:r>
              <a:rPr lang="zh-CN" altLang="en-US" dirty="0"/>
              <a:t>文件共享</a:t>
            </a:r>
          </a:p>
          <a:p>
            <a:pPr lvl="1"/>
            <a:r>
              <a:rPr lang="zh-CN" altLang="en-US" dirty="0"/>
              <a:t>允许文件重名</a:t>
            </a:r>
          </a:p>
          <a:p>
            <a:endParaRPr lang="zh-CN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C5BF7FB4-8C95-4C89-96B4-0FE7D7F12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04" y="2781176"/>
            <a:ext cx="6750563" cy="407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333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737B7-6A6A-48BB-9A73-5D034F41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目录查询技术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A1AC99E0-DACB-4734-8F3A-5C638573C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当用户要</a:t>
            </a:r>
            <a:r>
              <a:rPr lang="zh-CN" altLang="en-US" dirty="0">
                <a:solidFill>
                  <a:srgbClr val="FF0000"/>
                </a:solidFill>
              </a:rPr>
              <a:t>访问</a:t>
            </a:r>
            <a:r>
              <a:rPr lang="zh-CN" altLang="en-US" dirty="0"/>
              <a:t>一个已存文件时，系统首先利用用户提供的文件名对目录进行查询，找出该文件控制块或对应索引结点；然后根据</a:t>
            </a:r>
            <a:r>
              <a:rPr lang="en-US" altLang="zh-CN" dirty="0"/>
              <a:t>FCB</a:t>
            </a:r>
            <a:r>
              <a:rPr lang="zh-CN" altLang="en-US" dirty="0"/>
              <a:t>或索引结点中所记录的文件物理地址，换算出文件在磁盘上的</a:t>
            </a:r>
            <a:r>
              <a:rPr lang="zh-CN" altLang="en-US" dirty="0">
                <a:solidFill>
                  <a:srgbClr val="FF0000"/>
                </a:solidFill>
              </a:rPr>
              <a:t>物理位置</a:t>
            </a:r>
            <a:r>
              <a:rPr lang="zh-CN" altLang="en-US" dirty="0"/>
              <a:t>；最后通过磁盘驱动程序，将所需文件</a:t>
            </a:r>
            <a:r>
              <a:rPr lang="zh-CN" altLang="en-US" dirty="0">
                <a:solidFill>
                  <a:srgbClr val="FF0000"/>
                </a:solidFill>
              </a:rPr>
              <a:t>读入内存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01506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black">
          <a:xfrm>
            <a:off x="1524000" y="2349500"/>
            <a:ext cx="914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zh-CN" altLang="zh-CN" sz="12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3491" name="Rectangle 5"/>
          <p:cNvSpPr>
            <a:spLocks noChangeArrowheads="1"/>
          </p:cNvSpPr>
          <p:nvPr/>
        </p:nvSpPr>
        <p:spPr bwMode="black">
          <a:xfrm>
            <a:off x="1524000" y="1628776"/>
            <a:ext cx="9144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000" b="1">
                <a:solidFill>
                  <a:schemeClr val="bg1"/>
                </a:solidFill>
              </a:rPr>
              <a:t>Questions?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3BA2F16-1747-4C78-B5AF-7A82944C4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D6A756D-C67E-4D79-AC90-8A1AF26F5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811338"/>
            <a:ext cx="8229600" cy="464185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认识操作系统</a:t>
            </a:r>
            <a:endParaRPr lang="en-US" altLang="zh-C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操作系统分类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操作系统对硬件的管理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——CPU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212983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57FF97EF-33D6-4C94-AC6D-0DCF1104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计算机系统的层次</a:t>
            </a:r>
          </a:p>
        </p:txBody>
      </p:sp>
      <p:pic>
        <p:nvPicPr>
          <p:cNvPr id="8195" name="内容占位符 3" descr="计算机软件系统.JPG">
            <a:extLst>
              <a:ext uri="{FF2B5EF4-FFF2-40B4-BE49-F238E27FC236}">
                <a16:creationId xmlns:a16="http://schemas.microsoft.com/office/drawing/2014/main" id="{2CB913D0-8176-4C10-824A-EE71E9A6B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700808"/>
            <a:ext cx="7748588" cy="433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101543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B41F6BEA-4C7A-4F12-930A-A8C41A18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计算机的启动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60FDC-B0B5-4048-92EB-ACC88C36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BIOS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是一组程序，包括基本输入输出程序、系统设置信息、开机后自检程序和系统自启动程序。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这些程序都被固化到了计算机主板的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ROM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芯片上。用户可以对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BIOS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进行设置。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计算机的启动过程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启动自检阶段，初始化启动阶段，启动加载阶段，内核装载阶段，登录阶段</a:t>
            </a:r>
          </a:p>
        </p:txBody>
      </p:sp>
    </p:spTree>
    <p:extLst>
      <p:ext uri="{BB962C8B-B14F-4D97-AF65-F5344CB8AC3E}">
        <p14:creationId xmlns:p14="http://schemas.microsoft.com/office/powerpoint/2010/main" val="253626742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F07BCD73-C831-4BC1-9751-2EBD5D50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操作系统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01E87C49-7335-4D8F-9C71-C36FE2BDC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操作系统</a:t>
            </a:r>
            <a:r>
              <a:rPr lang="en-US" altLang="zh-CN"/>
              <a:t>(</a:t>
            </a:r>
            <a:r>
              <a:rPr lang="en-US" altLang="zh-CN">
                <a:latin typeface="Times New Roman" panose="02020603050405020304" pitchFamily="18" charset="0"/>
              </a:rPr>
              <a:t>OS, Operating System </a:t>
            </a:r>
            <a:r>
              <a:rPr lang="en-US" altLang="zh-CN"/>
              <a:t>)</a:t>
            </a:r>
            <a:r>
              <a:rPr lang="zh-CN" altLang="en-US"/>
              <a:t>：是</a:t>
            </a:r>
            <a:r>
              <a:rPr lang="zh-CN" altLang="en-US">
                <a:solidFill>
                  <a:srgbClr val="FF0000"/>
                </a:solidFill>
              </a:rPr>
              <a:t>控制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管理</a:t>
            </a:r>
            <a:r>
              <a:rPr lang="zh-CN" altLang="en-US"/>
              <a:t>计算机系统内各种</a:t>
            </a:r>
            <a:r>
              <a:rPr lang="zh-CN" altLang="en-US">
                <a:solidFill>
                  <a:srgbClr val="FF0000"/>
                </a:solidFill>
              </a:rPr>
              <a:t>硬件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软件</a:t>
            </a:r>
            <a:r>
              <a:rPr lang="zh-CN" altLang="en-US"/>
              <a:t>资源、合理有效地组织计算机系统的工作，为用户提供一个使用方便可扩展的工作环境，从而起到连接计算机和用户的</a:t>
            </a:r>
            <a:r>
              <a:rPr lang="zh-CN" altLang="en-US">
                <a:solidFill>
                  <a:srgbClr val="FF0000"/>
                </a:solidFill>
              </a:rPr>
              <a:t>接口作用</a:t>
            </a:r>
            <a:r>
              <a:rPr lang="zh-CN" altLang="en-US"/>
              <a:t>。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E10BD4C1-46D8-4C0B-87FA-F6A8C9E6A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2420888"/>
            <a:ext cx="7885256" cy="4378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44850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3BA2F16-1747-4C78-B5AF-7A82944C4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D6A756D-C67E-4D79-AC90-8A1AF26F5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811338"/>
            <a:ext cx="8229600" cy="464185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认识操作系统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操作系统分类</a:t>
            </a:r>
            <a:endParaRPr lang="en-US" altLang="zh-C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操作系统对硬件的管理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——CPU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023004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操作系统分类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3"/>
            <a:ext cx="10972800" cy="2880792"/>
          </a:xfrm>
        </p:spPr>
        <p:txBody>
          <a:bodyPr/>
          <a:lstStyle/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批处理操作系统</a:t>
            </a:r>
          </a:p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分时操作系统</a:t>
            </a:r>
          </a:p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实时操作系统</a:t>
            </a:r>
          </a:p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嵌入式操作系统</a:t>
            </a:r>
          </a:p>
        </p:txBody>
      </p:sp>
    </p:spTree>
    <p:extLst>
      <p:ext uri="{BB962C8B-B14F-4D97-AF65-F5344CB8AC3E}">
        <p14:creationId xmlns:p14="http://schemas.microsoft.com/office/powerpoint/2010/main" val="279953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批处理操作系统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2"/>
            <a:ext cx="10972800" cy="3456855"/>
          </a:xfrm>
        </p:spPr>
        <p:txBody>
          <a:bodyPr/>
          <a:lstStyle/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批处理操作系统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批处理是指计算机系统对一批作业自动进行处理的技术。 由于系统资源为多个作业所共享，其工作方式是作业之间自动调度执行。并在运行过程中用户不干预自己的作业，从而大大提高了系统资源的利用率和作业吞吐量。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D502843-C742-41C1-B310-8BE389AB2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80" y="4005064"/>
            <a:ext cx="5954712" cy="273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521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上海Nordri专业商务幻灯演示设计">
  <a:themeElements>
    <a:clrScheme name="上海Nordri专业商务幻灯演示设计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80808"/>
      </a:hlink>
      <a:folHlink>
        <a:srgbClr val="000000"/>
      </a:folHlink>
    </a:clrScheme>
    <a:fontScheme name="上海Nordri专业商务幻灯演示设计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上海Nordri专业商务幻灯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8F8F8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80808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8189</TotalTime>
  <Words>1309</Words>
  <Application>Microsoft Office PowerPoint</Application>
  <PresentationFormat>宽屏</PresentationFormat>
  <Paragraphs>225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黑体</vt:lpstr>
      <vt:lpstr>宋体</vt:lpstr>
      <vt:lpstr>微软雅黑</vt:lpstr>
      <vt:lpstr>Arial</vt:lpstr>
      <vt:lpstr>Calibri</vt:lpstr>
      <vt:lpstr>Times New Roman</vt:lpstr>
      <vt:lpstr>Wingdings</vt:lpstr>
      <vt:lpstr>上海Nordri专业商务幻灯演示设计</vt:lpstr>
      <vt:lpstr>PowerPoint 演示文稿</vt:lpstr>
      <vt:lpstr>本章内容</vt:lpstr>
      <vt:lpstr>本章内容</vt:lpstr>
      <vt:lpstr>计算机系统的层次</vt:lpstr>
      <vt:lpstr>计算机的启动</vt:lpstr>
      <vt:lpstr>操作系统</vt:lpstr>
      <vt:lpstr>本章内容</vt:lpstr>
      <vt:lpstr>操作系统分类</vt:lpstr>
      <vt:lpstr>批处理操作系统</vt:lpstr>
      <vt:lpstr>分时操作系统</vt:lpstr>
      <vt:lpstr>分时操作系统的特点</vt:lpstr>
      <vt:lpstr>实时操作系统</vt:lpstr>
      <vt:lpstr>嵌入式操作系统</vt:lpstr>
      <vt:lpstr>主流操作系统</vt:lpstr>
      <vt:lpstr>本章内容</vt:lpstr>
      <vt:lpstr>操作系统硬件管理方式</vt:lpstr>
      <vt:lpstr>CPU管理</vt:lpstr>
      <vt:lpstr>进程</vt:lpstr>
      <vt:lpstr>进程的三种状态</vt:lpstr>
      <vt:lpstr>进程三种状态的转换</vt:lpstr>
      <vt:lpstr>进程调度</vt:lpstr>
      <vt:lpstr>先来先服务调度的例子</vt:lpstr>
      <vt:lpstr>短作业优先调度的例子</vt:lpstr>
      <vt:lpstr>本章内容</vt:lpstr>
      <vt:lpstr>文件系统</vt:lpstr>
      <vt:lpstr>目录树结构</vt:lpstr>
      <vt:lpstr>目录查询技术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creator>Eetze</dc:creator>
  <cp:keywords>河北师范大学软件学院</cp:keywords>
  <dc:description>http://software.hebtu.edu.cn/</dc:description>
  <cp:lastModifiedBy>丁 木木</cp:lastModifiedBy>
  <cp:revision>807</cp:revision>
  <dcterms:created xsi:type="dcterms:W3CDTF">2007-10-21T01:27:31Z</dcterms:created>
  <dcterms:modified xsi:type="dcterms:W3CDTF">2018-11-29T00:17:16Z</dcterms:modified>
  <cp:category/>
</cp:coreProperties>
</file>