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74" d="100"/>
          <a:sy n="74" d="100"/>
        </p:scale>
        <p:origin x="75" y="42"/>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2020/9/26</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smtClean="0"/>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smtClean="0"/>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smtClean="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smtClean="0"/>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smtClean="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smtClean="0"/>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smtClean="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smtClean="0"/>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smtClean="0">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smtClean="0"/>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smtClean="0"/>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smtClean="0"/>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iming>
    <p:tnLst>
      <p:par>
        <p:cTn id="1" dur="indefinite" restart="never" nodeType="tmRoot"/>
      </p:par>
    </p:tnLst>
  </p:timing>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91683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latin typeface="微软雅黑" panose="020B0503020204020204" pitchFamily="34" charset="-122"/>
                <a:ea typeface="微软雅黑" panose="020B0503020204020204" pitchFamily="34" charset="-122"/>
              </a:rPr>
              <a:t>计算机导论</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计算机</a:t>
            </a:r>
            <a:endParaRPr lang="zh-CN" altLang="en-US" sz="3600" i="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本章内容</a:t>
            </a:r>
            <a:endParaRPr lang="en-US" altLang="zh-CN" dirty="0" smtClean="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计算机系统</a:t>
            </a:r>
          </a:p>
        </p:txBody>
      </p:sp>
      <p:pic>
        <p:nvPicPr>
          <p:cNvPr id="4" name="图片 3"/>
          <p:cNvPicPr>
            <a:picLocks noChangeAspect="1"/>
          </p:cNvPicPr>
          <p:nvPr/>
        </p:nvPicPr>
        <p:blipFill>
          <a:blip r:embed="rId2"/>
          <a:stretch>
            <a:fillRect/>
          </a:stretch>
        </p:blipFill>
        <p:spPr>
          <a:xfrm>
            <a:off x="1775520" y="1268760"/>
            <a:ext cx="9073008" cy="5465753"/>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smtClean="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smtClean="0">
                    <a:solidFill>
                      <a:schemeClr val="tx1">
                        <a:lumMod val="75000"/>
                        <a:lumOff val="25000"/>
                      </a:schemeClr>
                    </a:solidFill>
                    <a:latin typeface="微软雅黑" panose="020B0503020204020204" pitchFamily="34" charset="-122"/>
                    <a:ea typeface="微软雅黑" panose="020B0503020204020204" pitchFamily="34" charset="-122"/>
                  </a:rPr>
                  <a:t>应用软件</a:t>
                </a:r>
                <a:endPar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公文制作</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计算</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会计</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信息检索</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数据管理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文件压缩和解压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软件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网页制作</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幻灯演示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smtClean="0">
                      <a:solidFill>
                        <a:schemeClr val="tx1">
                          <a:lumMod val="75000"/>
                          <a:lumOff val="25000"/>
                        </a:schemeClr>
                      </a:solidFill>
                      <a:latin typeface="微软雅黑" panose="020B0503020204020204" pitchFamily="34" charset="-122"/>
                      <a:ea typeface="微软雅黑" panose="020B0503020204020204" pitchFamily="34" charset="-122"/>
                    </a:rPr>
                    <a:t>其它系统软件</a:t>
                  </a:r>
                  <a:endPar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图形包</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数据库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软件包</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微软雅黑" panose="020B0503020204020204" pitchFamily="34" charset="-122"/>
                      <a:ea typeface="微软雅黑" panose="020B0503020204020204" pitchFamily="34" charset="-122"/>
                    </a:rPr>
                    <a:t>硬件系统</a:t>
                  </a:r>
                  <a:endParaRPr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endPar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smtClean="0"/>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smtClean="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smtClean="0">
                <a:solidFill>
                  <a:srgbClr val="C00000"/>
                </a:solidFill>
                <a:latin typeface="微软雅黑" panose="020B0503020204020204" pitchFamily="34" charset="-122"/>
                <a:ea typeface="微软雅黑" panose="020B0503020204020204" pitchFamily="34" charset="-122"/>
              </a:rPr>
              <a:t>CPU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除去</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smtClean="0">
                <a:latin typeface="Times New Roman" panose="02020603050405020304" pitchFamily="18" charset="0"/>
              </a:rPr>
              <a:t>计算机的硬件组成</a:t>
            </a:r>
            <a:endParaRPr lang="zh-CN" altLang="en-US" smtClean="0">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smtClean="0">
                <a:latin typeface="Times New Roman" panose="02020603050405020304" pitchFamily="18" charset="0"/>
              </a:rPr>
              <a:t>计算机的硬件组成</a:t>
            </a:r>
            <a:endParaRPr lang="zh-CN" altLang="en-US" dirty="0" smtClean="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输入设备</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smtClean="0">
                <a:latin typeface="Times New Roman" panose="02020603050405020304" pitchFamily="18" charset="0"/>
              </a:rPr>
              <a:t>计算机的硬件组成</a:t>
            </a:r>
            <a:endParaRPr lang="zh-CN" altLang="en-US" smtClean="0">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存储器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是用来存放程序和数据的部件，它是一个记忆装置，也是计算机能够实现“存储程序控制”的基础。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smtClean="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smtClean="0">
                <a:latin typeface="Times New Roman" panose="02020603050405020304" pitchFamily="18" charset="0"/>
              </a:rPr>
              <a:t>计算机的硬件组成</a:t>
            </a:r>
            <a:endParaRPr lang="zh-CN" altLang="en-US" dirty="0" smtClean="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运算器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运算器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smtClean="0">
                <a:latin typeface="Times New Roman" panose="02020603050405020304" pitchFamily="18" charset="0"/>
              </a:rPr>
              <a:t>计算机的硬件组成</a:t>
            </a:r>
            <a:endParaRPr lang="zh-CN" altLang="en-US" dirty="0" smtClean="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控制器</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lvl="1" indent="720000" eaLnBrk="1" hangingPunct="1">
              <a:lnSpc>
                <a:spcPct val="150000"/>
              </a:lnSpc>
              <a:buNone/>
              <a:defRPr/>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控制器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rPr>
              <a:t>控制器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smtClean="0"/>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smtClean="0"/>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控制器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内存储器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备</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备</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冯</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诺依曼结构</a:t>
            </a:r>
            <a:endParaRPr lang="zh-CN" altLang="en-US" sz="2800" dirty="0">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冯</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诺依曼</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smtClean="0"/>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计算机</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（指硬件）应由运算器、存储器、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控制器、输入设备和输出设备五大基本部件组成；</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计算机</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smtClean="0">
                <a:solidFill>
                  <a:srgbClr val="C00000"/>
                </a:solidFill>
                <a:latin typeface="微软雅黑" panose="020B0503020204020204" pitchFamily="34" charset="-122"/>
                <a:ea typeface="微软雅黑" panose="020B0503020204020204" pitchFamily="34" charset="-122"/>
              </a:rPr>
              <a:t>将</a:t>
            </a:r>
            <a:r>
              <a:rPr lang="zh-CN" altLang="en-US" sz="3200" dirty="0">
                <a:solidFill>
                  <a:srgbClr val="C00000"/>
                </a:solidFill>
                <a:latin typeface="微软雅黑" panose="020B0503020204020204" pitchFamily="34" charset="-122"/>
                <a:ea typeface="微软雅黑" panose="020B0503020204020204" pitchFamily="34" charset="-122"/>
              </a:rPr>
              <a:t>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smtClean="0"/>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环境</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数据库等</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本章内容</a:t>
            </a:r>
            <a:endParaRPr lang="en-US" altLang="zh-CN" dirty="0" smtClean="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smtClean="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smtClean="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机器</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字长</a:t>
            </a:r>
          </a:p>
          <a:p>
            <a:pPr marL="720000" indent="720000" eaLnBrk="1" hangingPunct="1">
              <a:lnSpc>
                <a:spcPct val="120000"/>
              </a:lnSpc>
              <a:spcBef>
                <a:spcPts val="0"/>
              </a:spcBef>
              <a:buFont typeface="Wingdings 3" panose="05040102010807070707" pitchFamily="18" charset="2"/>
              <a:buNone/>
              <a:defRPr/>
            </a:pPr>
            <a:r>
              <a:rPr lang="zh-CN" altLang="en-US" dirty="0" smtClean="0">
                <a:solidFill>
                  <a:srgbClr val="C00000"/>
                </a:solidFill>
                <a:latin typeface="微软雅黑" panose="020B0503020204020204" pitchFamily="34" charset="-122"/>
                <a:ea typeface="微软雅黑" panose="020B0503020204020204" pitchFamily="34" charset="-122"/>
              </a:rPr>
              <a:t>机器</a:t>
            </a:r>
            <a:r>
              <a:rPr lang="zh-CN" altLang="en-US" dirty="0">
                <a:solidFill>
                  <a:srgbClr val="C00000"/>
                </a:solidFill>
                <a:latin typeface="微软雅黑" panose="020B0503020204020204" pitchFamily="34" charset="-122"/>
                <a:ea typeface="微软雅黑" panose="020B0503020204020204" pitchFamily="34" charset="-122"/>
              </a:rPr>
              <a:t>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不同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smtClean="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smtClean="0">
                <a:solidFill>
                  <a:srgbClr val="C00000"/>
                </a:solidFill>
                <a:latin typeface="微软雅黑" panose="020B0503020204020204" pitchFamily="34" charset="-122"/>
                <a:ea typeface="微软雅黑" panose="020B0503020204020204" pitchFamily="34" charset="-122"/>
              </a:rPr>
              <a:t>数据总线</a:t>
            </a:r>
            <a:r>
              <a:rPr lang="zh-CN" altLang="en-US" dirty="0">
                <a:solidFill>
                  <a:srgbClr val="C00000"/>
                </a:solidFill>
                <a:latin typeface="微软雅黑" panose="020B0503020204020204" pitchFamily="34" charset="-122"/>
                <a:ea typeface="微软雅黑" panose="020B0503020204020204" pitchFamily="34" charset="-122"/>
              </a:rPr>
              <a:t>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内</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外部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外部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smtClean="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主存</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容量</a:t>
            </a:r>
          </a:p>
          <a:p>
            <a:pPr marL="720000" indent="720000" eaLnBrk="1" hangingPunct="1">
              <a:lnSpc>
                <a:spcPct val="120000"/>
              </a:lnSpc>
              <a:spcBef>
                <a:spcPts val="600"/>
              </a:spcBef>
              <a:buFont typeface="Wingdings 3" panose="05040102010807070707" pitchFamily="18" charset="2"/>
              <a:buNone/>
              <a:defRPr/>
            </a:pPr>
            <a:r>
              <a:rPr lang="zh-CN" altLang="en-US" dirty="0" smtClean="0">
                <a:solidFill>
                  <a:srgbClr val="C00000"/>
                </a:solidFill>
                <a:latin typeface="微软雅黑" panose="020B0503020204020204" pitchFamily="34" charset="-122"/>
                <a:ea typeface="微软雅黑" panose="020B0503020204020204" pitchFamily="34" charset="-122"/>
              </a:rPr>
              <a:t>一</a:t>
            </a:r>
            <a:r>
              <a:rPr lang="zh-CN" altLang="en-US" dirty="0">
                <a:solidFill>
                  <a:srgbClr val="C00000"/>
                </a:solidFill>
                <a:latin typeface="微软雅黑" panose="020B0503020204020204" pitchFamily="34" charset="-122"/>
                <a:ea typeface="微软雅黑" panose="020B0503020204020204" pitchFamily="34" charset="-122"/>
              </a:rPr>
              <a:t>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smtClean="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这</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smtClean="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smtClean="0">
                <a:solidFill>
                  <a:srgbClr val="C00000"/>
                </a:solidFill>
                <a:latin typeface="微软雅黑" panose="020B0503020204020204" pitchFamily="34" charset="-122"/>
                <a:ea typeface="微软雅黑" panose="020B0503020204020204" pitchFamily="34" charset="-122"/>
              </a:rPr>
              <a:t>字长</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：这</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smtClean="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运算</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速度</a:t>
            </a:r>
          </a:p>
          <a:p>
            <a:pPr marL="720000" indent="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每秒表示百万次浮点运算</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也</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来</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执行一</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smtClean="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如下表所示。（</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提示：计算机主频：计算机时钟周期的倒数</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smtClean="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本章内容</a:t>
            </a:r>
            <a:endParaRPr lang="en-US" altLang="zh-CN" dirty="0" smtClean="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mtClean="0"/>
              <a:t>课程考核</a:t>
            </a:r>
          </a:p>
        </p:txBody>
      </p:sp>
      <p:sp>
        <p:nvSpPr>
          <p:cNvPr id="9219" name="内容占位符 2"/>
          <p:cNvSpPr txBox="1">
            <a:spLocks/>
          </p:cNvSpPr>
          <p:nvPr/>
        </p:nvSpPr>
        <p:spPr bwMode="auto">
          <a:xfrm>
            <a:off x="609600" y="1556792"/>
            <a:ext cx="10454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学分</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本课程的成绩由两部分组成：</a:t>
            </a:r>
          </a:p>
          <a:p>
            <a:pPr lvl="1">
              <a:lnSpc>
                <a:spcPct val="15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作业分数（</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作业、实验、期中</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 平时表现（课堂表现）</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分</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期末考试（闭卷、笔试）</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smtClean="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人工智能</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smtClean="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是</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是</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特点</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1440000" lvl="4" indent="0" eaLnBrk="1" hangingPunct="1">
              <a:lnSpc>
                <a:spcPct val="150000"/>
              </a:lnSpc>
              <a:spcBef>
                <a:spcPts val="600"/>
              </a:spcBef>
              <a:buFont typeface="Wingdings 3" panose="05040102010807070707" pitchFamily="18" charset="2"/>
              <a:buNone/>
              <a:defRPr/>
            </a:pP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数据应用：</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 商业</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计算特点：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smtClean="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计算机中的数据</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语言及应用</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程序设计导引</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算法</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网络和物联网</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数据库</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81474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本章内容</a:t>
            </a:r>
            <a:endParaRPr lang="en-US" altLang="zh-CN" dirty="0" smtClean="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本章内容</a:t>
            </a:r>
            <a:endParaRPr lang="en-US" altLang="zh-CN" dirty="0" smtClean="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smtClean="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smtClean="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latin typeface="微软雅黑" panose="020B0503020204020204" pitchFamily="34" charset="-122"/>
                <a:ea typeface="微软雅黑" panose="020B0503020204020204" pitchFamily="34" charset="-122"/>
              </a:rPr>
              <a:t> </a:t>
            </a: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3950</TotalTime>
  <Words>1947</Words>
  <Application>Microsoft Office PowerPoint</Application>
  <PresentationFormat>宽屏</PresentationFormat>
  <Paragraphs>371</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nordridesign.com</dc:description>
  <cp:lastModifiedBy>Eetze</cp:lastModifiedBy>
  <cp:revision>331</cp:revision>
  <dcterms:created xsi:type="dcterms:W3CDTF">2007-10-21T01:27:31Z</dcterms:created>
  <dcterms:modified xsi:type="dcterms:W3CDTF">2020-09-26T01:01:50Z</dcterms:modified>
  <cp:category/>
</cp:coreProperties>
</file>