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62" r:id="rId4"/>
    <p:sldId id="258" r:id="rId5"/>
    <p:sldId id="260" r:id="rId6"/>
    <p:sldId id="264" r:id="rId7"/>
    <p:sldId id="280" r:id="rId8"/>
    <p:sldId id="257" r:id="rId9"/>
    <p:sldId id="269" r:id="rId10"/>
    <p:sldId id="273" r:id="rId11"/>
    <p:sldId id="283" r:id="rId12"/>
    <p:sldId id="284" r:id="rId13"/>
    <p:sldId id="285" r:id="rId14"/>
    <p:sldId id="286" r:id="rId15"/>
    <p:sldId id="265" r:id="rId16"/>
    <p:sldId id="268" r:id="rId17"/>
    <p:sldId id="282" r:id="rId18"/>
    <p:sldId id="288"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4C1EA9A1-601D-440E-8460-78C86B56BBB6}" type="datetimeFigureOut">
              <a:rPr lang="zh-CN" altLang="en-US" smtClean="0"/>
              <a:t>2019/12/25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1B5BF-81DC-4C89-875B-95DB02FC7F9B}"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1EA9A1-601D-440E-8460-78C86B56BBB6}" type="datetimeFigureOut">
              <a:rPr lang="zh-CN" altLang="en-US" smtClean="0"/>
              <a:t>2019/12/25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1B5BF-81DC-4C89-875B-95DB02FC7F9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1EA9A1-601D-440E-8460-78C86B56BBB6}" type="datetimeFigureOut">
              <a:rPr lang="zh-CN" altLang="en-US" smtClean="0"/>
              <a:t>2019/12/25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1B5BF-81DC-4C89-875B-95DB02FC7F9B}"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1EA9A1-601D-440E-8460-78C86B56BBB6}" type="datetimeFigureOut">
              <a:rPr lang="zh-CN" altLang="en-US" smtClean="0"/>
              <a:t>2019/12/25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1B5BF-81DC-4C89-875B-95DB02FC7F9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C1EA9A1-601D-440E-8460-78C86B56BBB6}" type="datetimeFigureOut">
              <a:rPr lang="zh-CN" altLang="en-US" smtClean="0"/>
              <a:t>2019/12/25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B1B5BF-81DC-4C89-875B-95DB02FC7F9B}"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C1EA9A1-601D-440E-8460-78C86B56BBB6}" type="datetimeFigureOut">
              <a:rPr lang="zh-CN" altLang="en-US" smtClean="0"/>
              <a:t>2019/12/25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B1B5BF-81DC-4C89-875B-95DB02FC7F9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C1EA9A1-601D-440E-8460-78C86B56BBB6}" type="datetimeFigureOut">
              <a:rPr lang="zh-CN" altLang="en-US" smtClean="0"/>
              <a:t>2019/12/25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FB1B5BF-81DC-4C89-875B-95DB02FC7F9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C1EA9A1-601D-440E-8460-78C86B56BBB6}" type="datetimeFigureOut">
              <a:rPr lang="zh-CN" altLang="en-US" smtClean="0"/>
              <a:t>2019/12/25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FB1B5BF-81DC-4C89-875B-95DB02FC7F9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EA9A1-601D-440E-8460-78C86B56BBB6}" type="datetimeFigureOut">
              <a:rPr lang="zh-CN" altLang="en-US" smtClean="0"/>
              <a:t>2019/12/25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FB1B5BF-81DC-4C89-875B-95DB02FC7F9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C1EA9A1-601D-440E-8460-78C86B56BBB6}" type="datetimeFigureOut">
              <a:rPr lang="zh-CN" altLang="en-US" smtClean="0"/>
              <a:t>2019/12/25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B1B5BF-81DC-4C89-875B-95DB02FC7F9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C1EA9A1-601D-440E-8460-78C86B56BBB6}" type="datetimeFigureOut">
              <a:rPr lang="zh-CN" altLang="en-US" smtClean="0"/>
              <a:t>2019/12/25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B1B5BF-81DC-4C89-875B-95DB02FC7F9B}"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C1EA9A1-601D-440E-8460-78C86B56BBB6}" type="datetimeFigureOut">
              <a:rPr lang="zh-CN" altLang="en-US" smtClean="0"/>
              <a:t>2019/12/25</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FB1B5BF-81DC-4C89-875B-95DB02FC7F9B}"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a:t>视觉密码 </a:t>
            </a:r>
            <a:br>
              <a:rPr lang="en-US" altLang="zh-CN" dirty="0"/>
            </a:br>
            <a:r>
              <a:rPr lang="en-US" altLang="zh-CN" b="1" dirty="0">
                <a:latin typeface="+mn-lt"/>
              </a:rPr>
              <a:t>Visual Cryptography</a:t>
            </a:r>
            <a:endParaRPr lang="zh-CN" altLang="en-US" b="1" dirty="0">
              <a:latin typeface="+mn-lt"/>
            </a:endParaRPr>
          </a:p>
        </p:txBody>
      </p:sp>
      <p:sp>
        <p:nvSpPr>
          <p:cNvPr id="3" name="副标题 2"/>
          <p:cNvSpPr>
            <a:spLocks noGrp="1"/>
          </p:cNvSpPr>
          <p:nvPr>
            <p:ph type="subTitle" idx="1"/>
          </p:nvPr>
        </p:nvSpPr>
        <p:spPr/>
        <p:txBody>
          <a:bodyPr/>
          <a:lstStyle/>
          <a:p>
            <a:r>
              <a:rPr lang="zh-CN" altLang="en-US" b="1" dirty="0"/>
              <a:t>刘曼姝 </a:t>
            </a:r>
            <a:r>
              <a:rPr lang="en-US" altLang="zh-CN" b="1" dirty="0">
                <a:cs typeface="Times New Roman" panose="02020603050405020304" pitchFamily="18" charset="0"/>
              </a:rPr>
              <a:t>1901210656</a:t>
            </a:r>
          </a:p>
          <a:p>
            <a:r>
              <a:rPr lang="zh-CN" altLang="en-US" b="1" dirty="0"/>
              <a:t>王淳颖 </a:t>
            </a:r>
            <a:r>
              <a:rPr lang="en-US" altLang="zh-CN" b="1" dirty="0">
                <a:cs typeface="Times New Roman" panose="02020603050405020304" pitchFamily="18" charset="0"/>
              </a:rPr>
              <a:t>1901210680</a:t>
            </a:r>
          </a:p>
          <a:p>
            <a:r>
              <a:rPr lang="zh-CN" altLang="en-US" b="1" dirty="0">
                <a:cs typeface="Times New Roman" panose="02020603050405020304" pitchFamily="18" charset="0"/>
              </a:rPr>
              <a:t>李鼎 </a:t>
            </a:r>
            <a:r>
              <a:rPr lang="en-US" altLang="zh-CN" b="1" dirty="0">
                <a:cs typeface="Times New Roman" panose="02020603050405020304" pitchFamily="18" charset="0"/>
              </a:rPr>
              <a:t>1901210421</a:t>
            </a:r>
            <a:endParaRPr lang="zh-CN" altLang="en-US" b="1" dirty="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zh-CN" altLang="en-US" b="1" dirty="0"/>
              <a:t>、视觉密码方案</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a:t>（</a:t>
            </a:r>
            <a:r>
              <a:rPr lang="en-US" altLang="zh-CN" b="1" dirty="0"/>
              <a:t>2</a:t>
            </a:r>
            <a:r>
              <a:rPr lang="zh-CN" altLang="en-US" b="1" dirty="0"/>
              <a:t>）改进的方案：</a:t>
            </a:r>
            <a:endParaRPr lang="en-US" altLang="zh-CN" b="1" dirty="0"/>
          </a:p>
          <a:p>
            <a:r>
              <a:rPr lang="zh-CN" altLang="en-US" b="1" dirty="0"/>
              <a:t>① </a:t>
            </a:r>
            <a:r>
              <a:rPr lang="zh-CN" altLang="zh-CN" b="1" dirty="0"/>
              <a:t>针对加密图像类型受限的改进</a:t>
            </a:r>
            <a:r>
              <a:rPr lang="zh-CN" altLang="en-US" b="1" dirty="0"/>
              <a:t>方案：</a:t>
            </a:r>
            <a:endParaRPr lang="zh-CN" altLang="zh-CN" dirty="0"/>
          </a:p>
          <a:p>
            <a:r>
              <a:rPr lang="en-US" altLang="zh-CN" dirty="0"/>
              <a:t>2003</a:t>
            </a:r>
            <a:r>
              <a:rPr lang="zh-CN" altLang="zh-CN" dirty="0"/>
              <a:t>年，</a:t>
            </a:r>
            <a:r>
              <a:rPr lang="en-US" altLang="zh-CN" dirty="0"/>
              <a:t>Y. C. Hou</a:t>
            </a:r>
            <a:r>
              <a:rPr lang="zh-CN" altLang="zh-CN" dirty="0"/>
              <a:t>等基于对黑白视觉密码、半色调技术和颜色分解方法的以往研究，提出了三种用于</a:t>
            </a:r>
            <a:r>
              <a:rPr lang="zh-CN" altLang="zh-CN" b="1" dirty="0">
                <a:solidFill>
                  <a:schemeClr val="accent2">
                    <a:lumMod val="50000"/>
                  </a:schemeClr>
                </a:solidFill>
              </a:rPr>
              <a:t>灰度和彩色图像</a:t>
            </a:r>
            <a:r>
              <a:rPr lang="zh-CN" altLang="zh-CN" dirty="0"/>
              <a:t>的视觉密码的方法，其对于先前的黑白视觉密码技术具有向后兼容性；其后又提出</a:t>
            </a:r>
            <a:r>
              <a:rPr lang="zh-CN" altLang="zh-CN" b="1" dirty="0">
                <a:solidFill>
                  <a:schemeClr val="accent2">
                    <a:lumMod val="50000"/>
                  </a:schemeClr>
                </a:solidFill>
              </a:rPr>
              <a:t>门限视觉密码方案也可以应用于灰度和彩色图像</a:t>
            </a:r>
            <a:r>
              <a:rPr lang="zh-CN" altLang="zh-CN" dirty="0"/>
              <a:t>，其具有容错能力，即使在</a:t>
            </a:r>
            <a:r>
              <a:rPr lang="zh-CN" altLang="en-US" dirty="0"/>
              <a:t>系统故障</a:t>
            </a:r>
            <a:r>
              <a:rPr lang="zh-CN" altLang="zh-CN" dirty="0"/>
              <a:t>或被黑客破坏而导致共享图像之一生成延迟的情况下，仍可显示秘密图像，因为在门限方案中，彩色秘密图像将被分成</a:t>
            </a:r>
            <a:r>
              <a:rPr lang="en-US" altLang="zh-CN" dirty="0"/>
              <a:t>n</a:t>
            </a:r>
            <a:r>
              <a:rPr lang="zh-CN" altLang="zh-CN" dirty="0"/>
              <a:t>份，但是收集</a:t>
            </a:r>
            <a:r>
              <a:rPr lang="en-US" altLang="zh-CN" dirty="0"/>
              <a:t>n</a:t>
            </a:r>
            <a:r>
              <a:rPr lang="zh-CN" altLang="zh-CN" dirty="0"/>
              <a:t>份中的任何</a:t>
            </a:r>
            <a:r>
              <a:rPr lang="en-US" altLang="zh-CN" dirty="0"/>
              <a:t>k</a:t>
            </a:r>
            <a:r>
              <a:rPr lang="zh-CN" altLang="zh-CN" dirty="0"/>
              <a:t>份（</a:t>
            </a:r>
            <a:r>
              <a:rPr lang="en-US" altLang="zh-CN" dirty="0"/>
              <a:t>k&lt;n</a:t>
            </a:r>
            <a:r>
              <a:rPr lang="zh-CN" altLang="zh-CN" dirty="0"/>
              <a:t>）即可恢复秘密图像。</a:t>
            </a:r>
          </a:p>
          <a:p>
            <a:r>
              <a:rPr lang="en-US" altLang="zh-CN" dirty="0"/>
              <a:t>2015</a:t>
            </a:r>
            <a:r>
              <a:rPr lang="zh-CN" altLang="zh-CN" dirty="0"/>
              <a:t>年，</a:t>
            </a:r>
            <a:r>
              <a:rPr lang="en-US" altLang="zh-CN" dirty="0" err="1"/>
              <a:t>M.Karolin</a:t>
            </a:r>
            <a:r>
              <a:rPr lang="zh-CN" altLang="zh-CN" dirty="0"/>
              <a:t>等则进一步从</a:t>
            </a:r>
            <a:r>
              <a:rPr lang="en-US" altLang="zh-CN" b="1" dirty="0">
                <a:solidFill>
                  <a:schemeClr val="accent2">
                    <a:lumMod val="50000"/>
                  </a:schemeClr>
                </a:solidFill>
              </a:rPr>
              <a:t>8</a:t>
            </a:r>
            <a:r>
              <a:rPr lang="zh-CN" altLang="zh-CN" b="1" dirty="0">
                <a:solidFill>
                  <a:schemeClr val="accent2">
                    <a:lumMod val="50000"/>
                  </a:schemeClr>
                </a:solidFill>
              </a:rPr>
              <a:t>色</a:t>
            </a:r>
            <a:r>
              <a:rPr lang="en-US" altLang="zh-CN" b="1" dirty="0">
                <a:solidFill>
                  <a:schemeClr val="accent2">
                    <a:lumMod val="50000"/>
                  </a:schemeClr>
                </a:solidFill>
              </a:rPr>
              <a:t>RGB</a:t>
            </a:r>
            <a:r>
              <a:rPr lang="zh-CN" altLang="zh-CN" dirty="0"/>
              <a:t>的彩色图像视觉密码方案扩展到</a:t>
            </a:r>
            <a:r>
              <a:rPr lang="en-US" altLang="zh-CN" b="1" dirty="0">
                <a:solidFill>
                  <a:schemeClr val="accent2">
                    <a:lumMod val="50000"/>
                  </a:schemeClr>
                </a:solidFill>
              </a:rPr>
              <a:t>256</a:t>
            </a:r>
            <a:r>
              <a:rPr lang="zh-CN" altLang="zh-CN" b="1" dirty="0">
                <a:solidFill>
                  <a:schemeClr val="accent2">
                    <a:lumMod val="50000"/>
                  </a:schemeClr>
                </a:solidFill>
              </a:rPr>
              <a:t>色</a:t>
            </a:r>
            <a:r>
              <a:rPr lang="zh-CN" altLang="zh-CN" dirty="0"/>
              <a:t>的彩色图像视觉密码方案，提出了基于</a:t>
            </a:r>
            <a:r>
              <a:rPr lang="en-US" altLang="zh-CN" dirty="0"/>
              <a:t>Floyd-Steinberg</a:t>
            </a:r>
            <a:r>
              <a:rPr lang="zh-CN" altLang="zh-CN" dirty="0"/>
              <a:t>抖动算法</a:t>
            </a:r>
            <a:r>
              <a:rPr lang="zh-CN" altLang="en-US" dirty="0"/>
              <a:t>的</a:t>
            </a:r>
            <a:r>
              <a:rPr lang="zh-CN" altLang="zh-CN" dirty="0"/>
              <a:t>将</a:t>
            </a:r>
            <a:r>
              <a:rPr lang="en-US" altLang="zh-CN" dirty="0"/>
              <a:t>256</a:t>
            </a:r>
            <a:r>
              <a:rPr lang="zh-CN" altLang="zh-CN" dirty="0"/>
              <a:t>色图像转换为</a:t>
            </a:r>
            <a:r>
              <a:rPr lang="en-US" altLang="zh-CN" dirty="0"/>
              <a:t>16</a:t>
            </a:r>
            <a:r>
              <a:rPr lang="zh-CN" altLang="zh-CN" dirty="0"/>
              <a:t>种标准</a:t>
            </a:r>
            <a:r>
              <a:rPr lang="en-US" altLang="zh-CN" dirty="0"/>
              <a:t>RGB</a:t>
            </a:r>
            <a:r>
              <a:rPr lang="zh-CN" altLang="zh-CN" dirty="0"/>
              <a:t>颜色格式的方法，然后可采用</a:t>
            </a:r>
            <a:r>
              <a:rPr lang="en-US" altLang="zh-CN" dirty="0"/>
              <a:t>(2, 2)-</a:t>
            </a:r>
            <a:r>
              <a:rPr lang="zh-CN" altLang="zh-CN" dirty="0"/>
              <a:t>基于</a:t>
            </a:r>
            <a:r>
              <a:rPr lang="en-US" altLang="zh-CN" dirty="0"/>
              <a:t>XOR</a:t>
            </a:r>
            <a:r>
              <a:rPr lang="zh-CN" altLang="zh-CN" dirty="0"/>
              <a:t>的视觉密码方案在不影响分辨率的情况下生成共享份，尽管所提出的方法将</a:t>
            </a:r>
            <a:r>
              <a:rPr lang="en-US" altLang="zh-CN" dirty="0"/>
              <a:t>256</a:t>
            </a:r>
            <a:r>
              <a:rPr lang="zh-CN" altLang="zh-CN" dirty="0"/>
              <a:t>色图像转换为</a:t>
            </a:r>
            <a:r>
              <a:rPr lang="en-US" altLang="zh-CN" dirty="0"/>
              <a:t>16</a:t>
            </a:r>
            <a:r>
              <a:rPr lang="zh-CN" altLang="zh-CN" dirty="0"/>
              <a:t>色代码格式以进行共享图像创建，但仍</a:t>
            </a:r>
            <a:r>
              <a:rPr lang="zh-CN" altLang="zh-CN" b="1" dirty="0">
                <a:solidFill>
                  <a:schemeClr val="accent2">
                    <a:lumMod val="50000"/>
                  </a:schemeClr>
                </a:solidFill>
              </a:rPr>
              <a:t>保持了原始图像的强度</a:t>
            </a:r>
            <a:r>
              <a:rPr lang="zh-CN" altLang="zh-CN" dirty="0"/>
              <a:t>。</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756D470-CC2F-44B9-B3C7-12C077427CEA}"/>
              </a:ext>
            </a:extLst>
          </p:cNvPr>
          <p:cNvPicPr>
            <a:picLocks noChangeAspect="1"/>
          </p:cNvPicPr>
          <p:nvPr/>
        </p:nvPicPr>
        <p:blipFill>
          <a:blip r:embed="rId2"/>
          <a:stretch>
            <a:fillRect/>
          </a:stretch>
        </p:blipFill>
        <p:spPr>
          <a:xfrm>
            <a:off x="1076976" y="563633"/>
            <a:ext cx="4917700" cy="2381697"/>
          </a:xfrm>
          <a:prstGeom prst="rect">
            <a:avLst/>
          </a:prstGeom>
        </p:spPr>
      </p:pic>
      <p:pic>
        <p:nvPicPr>
          <p:cNvPr id="9" name="图片 8">
            <a:extLst>
              <a:ext uri="{FF2B5EF4-FFF2-40B4-BE49-F238E27FC236}">
                <a16:creationId xmlns:a16="http://schemas.microsoft.com/office/drawing/2014/main" id="{F5A5F89E-9957-4625-BEDB-A1D0CC19E638}"/>
              </a:ext>
            </a:extLst>
          </p:cNvPr>
          <p:cNvPicPr>
            <a:picLocks noChangeAspect="1"/>
          </p:cNvPicPr>
          <p:nvPr/>
        </p:nvPicPr>
        <p:blipFill>
          <a:blip r:embed="rId3"/>
          <a:stretch>
            <a:fillRect/>
          </a:stretch>
        </p:blipFill>
        <p:spPr>
          <a:xfrm>
            <a:off x="6416669" y="2002784"/>
            <a:ext cx="4751204" cy="3696100"/>
          </a:xfrm>
          <a:prstGeom prst="rect">
            <a:avLst/>
          </a:prstGeom>
        </p:spPr>
      </p:pic>
      <p:pic>
        <p:nvPicPr>
          <p:cNvPr id="10" name="图片 9">
            <a:extLst>
              <a:ext uri="{FF2B5EF4-FFF2-40B4-BE49-F238E27FC236}">
                <a16:creationId xmlns:a16="http://schemas.microsoft.com/office/drawing/2014/main" id="{76E70785-F0E4-4DA7-9577-60FA4FAF32DD}"/>
              </a:ext>
            </a:extLst>
          </p:cNvPr>
          <p:cNvPicPr>
            <a:picLocks noChangeAspect="1"/>
          </p:cNvPicPr>
          <p:nvPr/>
        </p:nvPicPr>
        <p:blipFill>
          <a:blip r:embed="rId4"/>
          <a:stretch>
            <a:fillRect/>
          </a:stretch>
        </p:blipFill>
        <p:spPr>
          <a:xfrm>
            <a:off x="1078337" y="2937163"/>
            <a:ext cx="4917700" cy="1827342"/>
          </a:xfrm>
          <a:prstGeom prst="rect">
            <a:avLst/>
          </a:prstGeom>
        </p:spPr>
      </p:pic>
      <p:pic>
        <p:nvPicPr>
          <p:cNvPr id="11" name="图片 10">
            <a:extLst>
              <a:ext uri="{FF2B5EF4-FFF2-40B4-BE49-F238E27FC236}">
                <a16:creationId xmlns:a16="http://schemas.microsoft.com/office/drawing/2014/main" id="{E287BFE5-9DA3-4C69-AA38-8A41B869CF5B}"/>
              </a:ext>
            </a:extLst>
          </p:cNvPr>
          <p:cNvPicPr>
            <a:picLocks noChangeAspect="1"/>
          </p:cNvPicPr>
          <p:nvPr/>
        </p:nvPicPr>
        <p:blipFill>
          <a:blip r:embed="rId5"/>
          <a:stretch>
            <a:fillRect/>
          </a:stretch>
        </p:blipFill>
        <p:spPr>
          <a:xfrm>
            <a:off x="1079017" y="4605415"/>
            <a:ext cx="4916339" cy="1822610"/>
          </a:xfrm>
          <a:prstGeom prst="rect">
            <a:avLst/>
          </a:prstGeom>
        </p:spPr>
      </p:pic>
    </p:spTree>
    <p:extLst>
      <p:ext uri="{BB962C8B-B14F-4D97-AF65-F5344CB8AC3E}">
        <p14:creationId xmlns:p14="http://schemas.microsoft.com/office/powerpoint/2010/main" val="181679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6E8F6-8123-4ACA-B642-4371071BA312}"/>
              </a:ext>
            </a:extLst>
          </p:cNvPr>
          <p:cNvSpPr>
            <a:spLocks noGrp="1"/>
          </p:cNvSpPr>
          <p:nvPr>
            <p:ph type="title"/>
          </p:nvPr>
        </p:nvSpPr>
        <p:spPr/>
        <p:txBody>
          <a:bodyPr/>
          <a:lstStyle/>
          <a:p>
            <a:r>
              <a:rPr lang="en-US" altLang="zh-CN" b="1" dirty="0"/>
              <a:t>2</a:t>
            </a:r>
            <a:r>
              <a:rPr lang="zh-CN" altLang="en-US" b="1" dirty="0"/>
              <a:t>、视觉密码方案</a:t>
            </a:r>
            <a:endParaRPr lang="zh-CN" altLang="en-US" dirty="0"/>
          </a:p>
        </p:txBody>
      </p:sp>
      <p:sp>
        <p:nvSpPr>
          <p:cNvPr id="3" name="内容占位符 2">
            <a:extLst>
              <a:ext uri="{FF2B5EF4-FFF2-40B4-BE49-F238E27FC236}">
                <a16:creationId xmlns:a16="http://schemas.microsoft.com/office/drawing/2014/main" id="{06776834-C8D3-4777-BD6A-E10FC858E659}"/>
              </a:ext>
            </a:extLst>
          </p:cNvPr>
          <p:cNvSpPr>
            <a:spLocks noGrp="1"/>
          </p:cNvSpPr>
          <p:nvPr>
            <p:ph idx="1"/>
          </p:nvPr>
        </p:nvSpPr>
        <p:spPr/>
        <p:txBody>
          <a:bodyPr>
            <a:normAutofit fontScale="70000" lnSpcReduction="20000"/>
          </a:bodyPr>
          <a:lstStyle/>
          <a:p>
            <a:pPr marL="0" lvl="2" indent="0">
              <a:lnSpc>
                <a:spcPct val="120000"/>
              </a:lnSpc>
              <a:buNone/>
            </a:pPr>
            <a:r>
              <a:rPr lang="zh-CN" altLang="en-US" sz="2800" b="1" dirty="0"/>
              <a:t>② </a:t>
            </a:r>
            <a:r>
              <a:rPr lang="zh-CN" altLang="zh-CN" sz="2800" b="1" dirty="0"/>
              <a:t>针对共享图像无意义的改进方案</a:t>
            </a:r>
            <a:r>
              <a:rPr lang="zh-CN" altLang="en-US" sz="2800" b="1" dirty="0"/>
              <a:t>：</a:t>
            </a:r>
            <a:endParaRPr lang="zh-CN" altLang="zh-CN" sz="2800" dirty="0"/>
          </a:p>
          <a:p>
            <a:pPr marL="0" indent="0">
              <a:lnSpc>
                <a:spcPct val="120000"/>
              </a:lnSpc>
              <a:buNone/>
            </a:pPr>
            <a:r>
              <a:rPr lang="zh-CN" altLang="zh-CN" sz="2800" b="1" dirty="0">
                <a:solidFill>
                  <a:schemeClr val="accent2">
                    <a:lumMod val="50000"/>
                  </a:schemeClr>
                </a:solidFill>
              </a:rPr>
              <a:t>早期</a:t>
            </a:r>
            <a:r>
              <a:rPr lang="zh-CN" altLang="zh-CN" sz="2800" dirty="0"/>
              <a:t>针对共享图像无意义的改进方案应用了</a:t>
            </a:r>
            <a:r>
              <a:rPr lang="zh-CN" altLang="zh-CN" sz="2800" b="1" dirty="0">
                <a:solidFill>
                  <a:schemeClr val="accent2">
                    <a:lumMod val="50000"/>
                  </a:schemeClr>
                </a:solidFill>
              </a:rPr>
              <a:t>隐写术等像素扩张方法</a:t>
            </a:r>
            <a:r>
              <a:rPr lang="zh-CN" altLang="zh-CN" sz="2800" dirty="0"/>
              <a:t>，其目的主要是</a:t>
            </a:r>
            <a:r>
              <a:rPr lang="zh-CN" altLang="zh-CN" sz="2800" b="1" dirty="0">
                <a:solidFill>
                  <a:schemeClr val="accent2">
                    <a:lumMod val="50000"/>
                  </a:schemeClr>
                </a:solidFill>
              </a:rPr>
              <a:t>生成有意义的共享图像，从而消除外界对图像藏有秘密消息的怀疑</a:t>
            </a:r>
            <a:r>
              <a:rPr lang="zh-CN" altLang="zh-CN" sz="2800" dirty="0"/>
              <a:t>，增强秘密图像的</a:t>
            </a:r>
            <a:r>
              <a:rPr lang="zh-CN" altLang="zh-CN" sz="2800" b="1" dirty="0">
                <a:solidFill>
                  <a:schemeClr val="accent2">
                    <a:lumMod val="50000"/>
                  </a:schemeClr>
                </a:solidFill>
              </a:rPr>
              <a:t>安全性和管理的方便性</a:t>
            </a:r>
            <a:r>
              <a:rPr lang="zh-CN" altLang="zh-CN" sz="2800" dirty="0"/>
              <a:t>，其中，有意义的图像部分称为“</a:t>
            </a:r>
            <a:r>
              <a:rPr lang="zh-CN" altLang="zh-CN" sz="2800" b="1" dirty="0">
                <a:solidFill>
                  <a:schemeClr val="accent2">
                    <a:lumMod val="50000"/>
                  </a:schemeClr>
                </a:solidFill>
              </a:rPr>
              <a:t>封面（</a:t>
            </a:r>
            <a:r>
              <a:rPr lang="en-US" altLang="zh-CN" sz="2800" b="1" dirty="0">
                <a:solidFill>
                  <a:schemeClr val="accent2">
                    <a:lumMod val="50000"/>
                  </a:schemeClr>
                </a:solidFill>
              </a:rPr>
              <a:t>cover</a:t>
            </a:r>
            <a:r>
              <a:rPr lang="zh-CN" altLang="zh-CN" sz="2800" b="1" dirty="0">
                <a:solidFill>
                  <a:schemeClr val="accent2">
                    <a:lumMod val="50000"/>
                  </a:schemeClr>
                </a:solidFill>
              </a:rPr>
              <a:t>）图像</a:t>
            </a:r>
            <a:r>
              <a:rPr lang="zh-CN" altLang="zh-CN" sz="2800" dirty="0"/>
              <a:t>”。</a:t>
            </a:r>
            <a:endParaRPr lang="en-US" altLang="zh-CN" sz="2800" dirty="0"/>
          </a:p>
          <a:p>
            <a:pPr marL="0" indent="0">
              <a:lnSpc>
                <a:spcPct val="120000"/>
              </a:lnSpc>
              <a:buNone/>
            </a:pPr>
            <a:r>
              <a:rPr lang="zh-CN" altLang="en-US" sz="2800" b="1" dirty="0">
                <a:solidFill>
                  <a:schemeClr val="accent2">
                    <a:lumMod val="50000"/>
                  </a:schemeClr>
                </a:solidFill>
              </a:rPr>
              <a:t>隐写术</a:t>
            </a:r>
            <a:r>
              <a:rPr lang="zh-CN" altLang="en-US" sz="2800" dirty="0"/>
              <a:t>是一种将信息、图像或文件隐藏于其他图像或文件中的技巧，其最大优点在于，只要有效荷载不被计算机检查者用于检查数据，就只有发送隐藏数据的人和接收数据的人知情，且对于其他人来说，包含隐藏数据的对象看起来就像是日常的普通对象。</a:t>
            </a:r>
            <a:r>
              <a:rPr lang="zh-CN" altLang="zh-CN" sz="2800" dirty="0"/>
              <a:t>隐写术中的</a:t>
            </a:r>
            <a:r>
              <a:rPr lang="zh-CN" altLang="zh-CN" sz="2800" b="1" dirty="0">
                <a:solidFill>
                  <a:schemeClr val="accent2">
                    <a:lumMod val="50000"/>
                  </a:schemeClr>
                </a:solidFill>
              </a:rPr>
              <a:t>图像隐写</a:t>
            </a:r>
            <a:r>
              <a:rPr lang="zh-CN" altLang="zh-CN" sz="2800" dirty="0"/>
              <a:t>将原始图像分成几个块，然后为像素二进制值的每个块创建图层成为矩阵，接下来在这些层的行和列中搜索，并试图在要隐藏的像素和原始图像二进制层的行列值之间找到最接近的匹配，将秘密像素隐藏在那里。</a:t>
            </a:r>
          </a:p>
          <a:p>
            <a:endParaRPr lang="zh-CN" altLang="en-US" dirty="0"/>
          </a:p>
        </p:txBody>
      </p:sp>
    </p:spTree>
    <p:extLst>
      <p:ext uri="{BB962C8B-B14F-4D97-AF65-F5344CB8AC3E}">
        <p14:creationId xmlns:p14="http://schemas.microsoft.com/office/powerpoint/2010/main" val="122430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0360D-1654-4527-9E1E-E6F90AA29884}"/>
              </a:ext>
            </a:extLst>
          </p:cNvPr>
          <p:cNvSpPr>
            <a:spLocks noGrp="1"/>
          </p:cNvSpPr>
          <p:nvPr>
            <p:ph type="title"/>
          </p:nvPr>
        </p:nvSpPr>
        <p:spPr/>
        <p:txBody>
          <a:bodyPr/>
          <a:lstStyle/>
          <a:p>
            <a:r>
              <a:rPr lang="en-US" altLang="zh-CN" b="1" dirty="0"/>
              <a:t>2</a:t>
            </a:r>
            <a:r>
              <a:rPr lang="zh-CN" altLang="en-US" b="1" dirty="0"/>
              <a:t>、视觉密码方案</a:t>
            </a:r>
            <a:endParaRPr lang="zh-CN" altLang="en-US" dirty="0"/>
          </a:p>
        </p:txBody>
      </p:sp>
      <p:sp>
        <p:nvSpPr>
          <p:cNvPr id="3" name="内容占位符 2">
            <a:extLst>
              <a:ext uri="{FF2B5EF4-FFF2-40B4-BE49-F238E27FC236}">
                <a16:creationId xmlns:a16="http://schemas.microsoft.com/office/drawing/2014/main" id="{FDFCA5C0-FA40-4057-B7C1-29E5A4DCA43C}"/>
              </a:ext>
            </a:extLst>
          </p:cNvPr>
          <p:cNvSpPr>
            <a:spLocks noGrp="1"/>
          </p:cNvSpPr>
          <p:nvPr>
            <p:ph idx="1"/>
          </p:nvPr>
        </p:nvSpPr>
        <p:spPr>
          <a:xfrm>
            <a:off x="1024128" y="2286000"/>
            <a:ext cx="7705986" cy="4023360"/>
          </a:xfrm>
        </p:spPr>
        <p:txBody>
          <a:bodyPr>
            <a:normAutofit lnSpcReduction="10000"/>
          </a:bodyPr>
          <a:lstStyle/>
          <a:p>
            <a:r>
              <a:rPr lang="en-US" altLang="zh-CN" sz="2400" dirty="0"/>
              <a:t>2015</a:t>
            </a:r>
            <a:r>
              <a:rPr lang="zh-CN" altLang="zh-CN" sz="2400" dirty="0"/>
              <a:t>年，</a:t>
            </a:r>
            <a:r>
              <a:rPr lang="en-US" altLang="zh-CN" sz="2400" dirty="0" err="1"/>
              <a:t>Jainthi.k</a:t>
            </a:r>
            <a:r>
              <a:rPr lang="zh-CN" altLang="zh-CN" sz="2400" dirty="0"/>
              <a:t>等使用了一种新的</a:t>
            </a:r>
            <a:r>
              <a:rPr lang="en-US" altLang="zh-CN" sz="2400" b="1" dirty="0">
                <a:solidFill>
                  <a:schemeClr val="accent2">
                    <a:lumMod val="50000"/>
                  </a:schemeClr>
                </a:solidFill>
              </a:rPr>
              <a:t>k-</a:t>
            </a:r>
            <a:r>
              <a:rPr lang="zh-CN" altLang="zh-CN" sz="2400" b="1" dirty="0">
                <a:solidFill>
                  <a:schemeClr val="accent2">
                    <a:lumMod val="50000"/>
                  </a:schemeClr>
                </a:solidFill>
              </a:rPr>
              <a:t>扩展视觉加密方案（</a:t>
            </a:r>
            <a:r>
              <a:rPr lang="en-US" altLang="zh-CN" sz="2400" b="1" dirty="0">
                <a:solidFill>
                  <a:schemeClr val="accent2">
                    <a:lumMod val="50000"/>
                  </a:schemeClr>
                </a:solidFill>
              </a:rPr>
              <a:t>EVCS</a:t>
            </a:r>
            <a:r>
              <a:rPr lang="zh-CN" altLang="zh-CN" sz="2400" b="1" dirty="0">
                <a:solidFill>
                  <a:schemeClr val="accent2">
                    <a:lumMod val="50000"/>
                  </a:schemeClr>
                </a:solidFill>
              </a:rPr>
              <a:t>）</a:t>
            </a:r>
            <a:r>
              <a:rPr lang="zh-CN" altLang="zh-CN" sz="2400" dirty="0"/>
              <a:t>。在半色调视觉密码中，通过</a:t>
            </a:r>
            <a:r>
              <a:rPr lang="en-US" altLang="zh-CN" sz="2400" dirty="0"/>
              <a:t>Floyd-</a:t>
            </a:r>
            <a:r>
              <a:rPr lang="en-US" altLang="zh-CN" sz="2400" dirty="0" err="1"/>
              <a:t>steinberg</a:t>
            </a:r>
            <a:r>
              <a:rPr lang="zh-CN" altLang="zh-CN" sz="2400" dirty="0"/>
              <a:t>的误差扩散算法将秘密图像编码为</a:t>
            </a:r>
            <a:r>
              <a:rPr lang="en-US" altLang="zh-CN" sz="2400" b="1" dirty="0">
                <a:solidFill>
                  <a:schemeClr val="accent2">
                    <a:lumMod val="50000"/>
                  </a:schemeClr>
                </a:solidFill>
              </a:rPr>
              <a:t>k</a:t>
            </a:r>
            <a:r>
              <a:rPr lang="zh-CN" altLang="zh-CN" sz="2400" b="1" dirty="0">
                <a:solidFill>
                  <a:schemeClr val="accent2">
                    <a:lumMod val="50000"/>
                  </a:schemeClr>
                </a:solidFill>
              </a:rPr>
              <a:t>个半色调有意义的图像共享份</a:t>
            </a:r>
            <a:r>
              <a:rPr lang="zh-CN" altLang="zh-CN" sz="2400" dirty="0"/>
              <a:t>。</a:t>
            </a:r>
            <a:endParaRPr lang="en-US" altLang="zh-CN" sz="2400" dirty="0"/>
          </a:p>
          <a:p>
            <a:r>
              <a:rPr lang="zh-CN" altLang="zh-CN" sz="2400" dirty="0"/>
              <a:t>同年，</a:t>
            </a:r>
            <a:r>
              <a:rPr lang="en-US" altLang="zh-CN" sz="2400" dirty="0"/>
              <a:t>Hou</a:t>
            </a:r>
            <a:r>
              <a:rPr lang="zh-CN" altLang="zh-CN" sz="2400" dirty="0"/>
              <a:t>等提出了一种更加友好的视觉密码新方案，</a:t>
            </a:r>
            <a:r>
              <a:rPr lang="zh-CN" altLang="zh-CN" sz="2400" b="1" dirty="0">
                <a:solidFill>
                  <a:schemeClr val="accent2">
                    <a:lumMod val="50000"/>
                  </a:schemeClr>
                </a:solidFill>
              </a:rPr>
              <a:t>秘密被隐藏在两个有意义的图像部分中</a:t>
            </a:r>
            <a:r>
              <a:rPr lang="zh-CN" altLang="en-US" sz="2400" b="1" dirty="0">
                <a:solidFill>
                  <a:schemeClr val="accent2">
                    <a:lumMod val="50000"/>
                  </a:schemeClr>
                </a:solidFill>
              </a:rPr>
              <a:t>，</a:t>
            </a:r>
            <a:r>
              <a:rPr lang="zh-CN" altLang="zh-CN" sz="2400" b="1" dirty="0">
                <a:solidFill>
                  <a:schemeClr val="accent2">
                    <a:lumMod val="50000"/>
                  </a:schemeClr>
                </a:solidFill>
              </a:rPr>
              <a:t>共享图像是由秘密图像中的一些像素和封面图像中的一些像素生成的</a:t>
            </a:r>
            <a:r>
              <a:rPr lang="zh-CN" altLang="zh-CN" sz="2400" dirty="0"/>
              <a:t>，需要对封面图像的像素进行加密，使黑色区域变暗、白色区域变亮，以突出显示封面图像的内容</a:t>
            </a:r>
            <a:r>
              <a:rPr lang="zh-CN" altLang="en-US" sz="2400" dirty="0"/>
              <a:t>；</a:t>
            </a:r>
            <a:r>
              <a:rPr lang="zh-CN" altLang="zh-CN" sz="2400" dirty="0"/>
              <a:t>在</a:t>
            </a:r>
            <a:r>
              <a:rPr lang="zh-CN" altLang="zh-CN" sz="2400" b="1" dirty="0">
                <a:solidFill>
                  <a:schemeClr val="accent2">
                    <a:lumMod val="50000"/>
                  </a:schemeClr>
                </a:solidFill>
              </a:rPr>
              <a:t>不公开有关秘密图像的任何线索的情况下，只能在共享图像上识别封面图像的内容</a:t>
            </a:r>
            <a:r>
              <a:rPr lang="zh-CN" altLang="zh-CN" sz="2400" dirty="0"/>
              <a:t>，但是当它们</a:t>
            </a:r>
            <a:r>
              <a:rPr lang="zh-CN" altLang="zh-CN" sz="2400" b="1" dirty="0">
                <a:solidFill>
                  <a:schemeClr val="accent2">
                    <a:lumMod val="50000"/>
                  </a:schemeClr>
                </a:solidFill>
              </a:rPr>
              <a:t>堆叠</a:t>
            </a:r>
            <a:r>
              <a:rPr lang="zh-CN" altLang="zh-CN" sz="2400" dirty="0"/>
              <a:t>在一起时，</a:t>
            </a:r>
            <a:r>
              <a:rPr lang="zh-CN" altLang="zh-CN" sz="2400" b="1" dirty="0">
                <a:solidFill>
                  <a:schemeClr val="accent2">
                    <a:lumMod val="50000"/>
                  </a:schemeClr>
                </a:solidFill>
              </a:rPr>
              <a:t>只有加密的秘密映像才会显示出来</a:t>
            </a:r>
            <a:r>
              <a:rPr lang="zh-CN" altLang="zh-CN" sz="2400" dirty="0"/>
              <a:t>，而封面图像的内容将消失。</a:t>
            </a:r>
            <a:endParaRPr lang="zh-CN" altLang="en-US" dirty="0"/>
          </a:p>
        </p:txBody>
      </p:sp>
      <p:pic>
        <p:nvPicPr>
          <p:cNvPr id="4" name="图片 3">
            <a:extLst>
              <a:ext uri="{FF2B5EF4-FFF2-40B4-BE49-F238E27FC236}">
                <a16:creationId xmlns:a16="http://schemas.microsoft.com/office/drawing/2014/main" id="{3C526F3F-E0FA-40D0-ADA7-E3992FEEE9BE}"/>
              </a:ext>
            </a:extLst>
          </p:cNvPr>
          <p:cNvPicPr>
            <a:picLocks noChangeAspect="1"/>
          </p:cNvPicPr>
          <p:nvPr/>
        </p:nvPicPr>
        <p:blipFill>
          <a:blip r:embed="rId2"/>
          <a:stretch>
            <a:fillRect/>
          </a:stretch>
        </p:blipFill>
        <p:spPr>
          <a:xfrm>
            <a:off x="9442182" y="2286000"/>
            <a:ext cx="1222609" cy="3855162"/>
          </a:xfrm>
          <a:prstGeom prst="rect">
            <a:avLst/>
          </a:prstGeom>
        </p:spPr>
      </p:pic>
    </p:spTree>
    <p:extLst>
      <p:ext uri="{BB962C8B-B14F-4D97-AF65-F5344CB8AC3E}">
        <p14:creationId xmlns:p14="http://schemas.microsoft.com/office/powerpoint/2010/main" val="116731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DEF78-3808-4B11-A1E6-9520013581D3}"/>
              </a:ext>
            </a:extLst>
          </p:cNvPr>
          <p:cNvSpPr>
            <a:spLocks noGrp="1"/>
          </p:cNvSpPr>
          <p:nvPr>
            <p:ph type="title"/>
          </p:nvPr>
        </p:nvSpPr>
        <p:spPr/>
        <p:txBody>
          <a:bodyPr/>
          <a:lstStyle/>
          <a:p>
            <a:r>
              <a:rPr lang="en-US" altLang="zh-CN" b="1" dirty="0"/>
              <a:t>2</a:t>
            </a:r>
            <a:r>
              <a:rPr lang="zh-CN" altLang="en-US" b="1" dirty="0"/>
              <a:t>、视觉密码方案</a:t>
            </a:r>
            <a:endParaRPr lang="zh-CN" altLang="en-US" dirty="0"/>
          </a:p>
        </p:txBody>
      </p:sp>
      <p:sp>
        <p:nvSpPr>
          <p:cNvPr id="3" name="内容占位符 2">
            <a:extLst>
              <a:ext uri="{FF2B5EF4-FFF2-40B4-BE49-F238E27FC236}">
                <a16:creationId xmlns:a16="http://schemas.microsoft.com/office/drawing/2014/main" id="{6795B545-9772-4EB3-81EE-9BF2715C6A60}"/>
              </a:ext>
            </a:extLst>
          </p:cNvPr>
          <p:cNvSpPr>
            <a:spLocks noGrp="1"/>
          </p:cNvSpPr>
          <p:nvPr>
            <p:ph idx="1"/>
          </p:nvPr>
        </p:nvSpPr>
        <p:spPr/>
        <p:txBody>
          <a:bodyPr>
            <a:noAutofit/>
          </a:bodyPr>
          <a:lstStyle/>
          <a:p>
            <a:pPr marL="311150" lvl="2" indent="0">
              <a:buNone/>
            </a:pPr>
            <a:r>
              <a:rPr lang="zh-CN" altLang="en-US" sz="2200" b="1" dirty="0">
                <a:latin typeface="FangSong" panose="02010609060101010101" pitchFamily="49" charset="-122"/>
                <a:ea typeface="FangSong" panose="02010609060101010101" pitchFamily="49" charset="-122"/>
              </a:rPr>
              <a:t>③ </a:t>
            </a:r>
            <a:r>
              <a:rPr lang="zh-CN" altLang="zh-CN" sz="2200" b="1" dirty="0"/>
              <a:t>针对像素扩张导致对比度下降的改进方案</a:t>
            </a:r>
            <a:r>
              <a:rPr lang="zh-CN" altLang="en-US" sz="2200" b="1" dirty="0"/>
              <a:t>：</a:t>
            </a:r>
            <a:endParaRPr lang="zh-CN" altLang="zh-CN" sz="2200" dirty="0"/>
          </a:p>
          <a:p>
            <a:r>
              <a:rPr lang="en-US" altLang="zh-CN" dirty="0"/>
              <a:t>2013</a:t>
            </a:r>
            <a:r>
              <a:rPr lang="zh-CN" altLang="zh-CN" dirty="0"/>
              <a:t>年，王欢提出了一个基于异或操作的针对</a:t>
            </a:r>
            <a:r>
              <a:rPr lang="zh-CN" altLang="zh-CN" b="1" dirty="0">
                <a:solidFill>
                  <a:schemeClr val="accent2">
                    <a:lumMod val="50000"/>
                  </a:schemeClr>
                </a:solidFill>
              </a:rPr>
              <a:t>灰度图像的（</a:t>
            </a:r>
            <a:r>
              <a:rPr lang="en-US" altLang="zh-CN" b="1" dirty="0">
                <a:solidFill>
                  <a:schemeClr val="accent2">
                    <a:lumMod val="50000"/>
                  </a:schemeClr>
                </a:solidFill>
              </a:rPr>
              <a:t>n, n</a:t>
            </a:r>
            <a:r>
              <a:rPr lang="zh-CN" altLang="zh-CN" b="1" dirty="0">
                <a:solidFill>
                  <a:schemeClr val="accent2">
                    <a:lumMod val="50000"/>
                  </a:schemeClr>
                </a:solidFill>
              </a:rPr>
              <a:t>）</a:t>
            </a:r>
            <a:r>
              <a:rPr lang="en-US" altLang="zh-CN" b="1" dirty="0">
                <a:solidFill>
                  <a:schemeClr val="accent2">
                    <a:lumMod val="50000"/>
                  </a:schemeClr>
                </a:solidFill>
              </a:rPr>
              <a:t>-</a:t>
            </a:r>
            <a:r>
              <a:rPr lang="zh-CN" altLang="zh-CN" b="1" dirty="0">
                <a:solidFill>
                  <a:schemeClr val="accent2">
                    <a:lumMod val="50000"/>
                  </a:schemeClr>
                </a:solidFill>
              </a:rPr>
              <a:t>秘密共享方案</a:t>
            </a:r>
            <a:r>
              <a:rPr lang="zh-CN" altLang="en-US" dirty="0"/>
              <a:t>；</a:t>
            </a:r>
            <a:r>
              <a:rPr lang="zh-CN" altLang="zh-CN" dirty="0"/>
              <a:t>构建</a:t>
            </a:r>
            <a:r>
              <a:rPr lang="zh-CN" altLang="zh-CN" b="1" dirty="0">
                <a:solidFill>
                  <a:schemeClr val="accent2">
                    <a:lumMod val="50000"/>
                  </a:schemeClr>
                </a:solidFill>
              </a:rPr>
              <a:t>二进制矩阵</a:t>
            </a:r>
            <a:r>
              <a:rPr lang="zh-CN" altLang="zh-CN" dirty="0"/>
              <a:t>存储图像中每一像素点的灰度值，并构建</a:t>
            </a:r>
            <a:r>
              <a:rPr lang="zh-CN" altLang="zh-CN" b="1" dirty="0">
                <a:solidFill>
                  <a:schemeClr val="accent2">
                    <a:lumMod val="50000"/>
                  </a:schemeClr>
                </a:solidFill>
              </a:rPr>
              <a:t>加密矩阵</a:t>
            </a:r>
            <a:r>
              <a:rPr lang="zh-CN" altLang="zh-CN" dirty="0"/>
              <a:t>存储</a:t>
            </a:r>
            <a:r>
              <a:rPr lang="en-US" altLang="zh-CN" dirty="0"/>
              <a:t>2n</a:t>
            </a:r>
            <a:r>
              <a:rPr lang="zh-CN" altLang="zh-CN" dirty="0"/>
              <a:t>个加密项</a:t>
            </a:r>
            <a:r>
              <a:rPr lang="zh-CN" altLang="en-US" dirty="0"/>
              <a:t>；</a:t>
            </a:r>
            <a:r>
              <a:rPr lang="zh-CN" altLang="zh-CN" dirty="0"/>
              <a:t>为二进制矩阵中每一比特二进制数产生随机数，并</a:t>
            </a:r>
            <a:r>
              <a:rPr lang="zh-CN" altLang="zh-CN" b="1" dirty="0">
                <a:solidFill>
                  <a:schemeClr val="accent2">
                    <a:lumMod val="50000"/>
                  </a:schemeClr>
                </a:solidFill>
              </a:rPr>
              <a:t>根据随机数来选取相应的加密项对其加密</a:t>
            </a:r>
            <a:r>
              <a:rPr lang="zh-CN" altLang="zh-CN" dirty="0"/>
              <a:t>，从而得到</a:t>
            </a:r>
            <a:r>
              <a:rPr lang="en-US" altLang="zh-CN" dirty="0"/>
              <a:t>n</a:t>
            </a:r>
            <a:r>
              <a:rPr lang="zh-CN" altLang="zh-CN" dirty="0"/>
              <a:t>幅</a:t>
            </a:r>
            <a:r>
              <a:rPr lang="zh-CN" altLang="en-US" dirty="0"/>
              <a:t>共享</a:t>
            </a:r>
            <a:r>
              <a:rPr lang="zh-CN" altLang="zh-CN" dirty="0"/>
              <a:t>图像，</a:t>
            </a:r>
            <a:r>
              <a:rPr lang="zh-CN" altLang="en-US" dirty="0"/>
              <a:t>它们</a:t>
            </a:r>
            <a:r>
              <a:rPr lang="zh-CN" altLang="zh-CN" b="1" dirty="0">
                <a:solidFill>
                  <a:schemeClr val="accent2">
                    <a:lumMod val="50000"/>
                  </a:schemeClr>
                </a:solidFill>
              </a:rPr>
              <a:t>大小均与原图像相同，</a:t>
            </a:r>
            <a:r>
              <a:rPr lang="zh-CN" altLang="en-US" b="1" dirty="0">
                <a:solidFill>
                  <a:schemeClr val="accent2">
                    <a:lumMod val="50000"/>
                  </a:schemeClr>
                </a:solidFill>
              </a:rPr>
              <a:t>无</a:t>
            </a:r>
            <a:r>
              <a:rPr lang="zh-CN" altLang="zh-CN" b="1" dirty="0">
                <a:solidFill>
                  <a:schemeClr val="accent2">
                    <a:lumMod val="50000"/>
                  </a:schemeClr>
                </a:solidFill>
              </a:rPr>
              <a:t>像素扩张，且具有较高的对比度</a:t>
            </a:r>
            <a:r>
              <a:rPr lang="zh-CN" altLang="en-US" dirty="0"/>
              <a:t>；</a:t>
            </a:r>
            <a:r>
              <a:rPr lang="zh-CN" altLang="zh-CN" dirty="0"/>
              <a:t>而随机数可看作一个</a:t>
            </a:r>
            <a:r>
              <a:rPr lang="zh-CN" altLang="zh-CN" b="1" dirty="0">
                <a:solidFill>
                  <a:schemeClr val="accent2">
                    <a:lumMod val="50000"/>
                  </a:schemeClr>
                </a:solidFill>
              </a:rPr>
              <a:t>随机密钥</a:t>
            </a:r>
            <a:r>
              <a:rPr lang="zh-CN" altLang="zh-CN" dirty="0"/>
              <a:t>，用其确定加密项则类似于密码学中</a:t>
            </a:r>
            <a:r>
              <a:rPr lang="zh-CN" altLang="zh-CN" b="1" dirty="0">
                <a:solidFill>
                  <a:schemeClr val="accent2">
                    <a:lumMod val="50000"/>
                  </a:schemeClr>
                </a:solidFill>
              </a:rPr>
              <a:t>一次一密</a:t>
            </a:r>
            <a:r>
              <a:rPr lang="zh-CN" altLang="zh-CN" dirty="0"/>
              <a:t>的理想加密方案。</a:t>
            </a:r>
            <a:r>
              <a:rPr lang="en-US" altLang="zh-CN" dirty="0"/>
              <a:t>L M Varalakshmi</a:t>
            </a:r>
            <a:r>
              <a:rPr lang="zh-CN" altLang="zh-CN" dirty="0"/>
              <a:t>等提出了一种用于</a:t>
            </a:r>
            <a:r>
              <a:rPr lang="zh-CN" altLang="zh-CN" b="1" dirty="0">
                <a:solidFill>
                  <a:schemeClr val="accent2">
                    <a:lumMod val="50000"/>
                  </a:schemeClr>
                </a:solidFill>
              </a:rPr>
              <a:t>彩色图像</a:t>
            </a:r>
            <a:r>
              <a:rPr lang="zh-CN" altLang="zh-CN" dirty="0"/>
              <a:t>的视觉加密技术，以减少解密图像的失真，该技术使用</a:t>
            </a:r>
            <a:r>
              <a:rPr lang="zh-CN" altLang="zh-CN" b="1" dirty="0">
                <a:solidFill>
                  <a:schemeClr val="accent2">
                    <a:lumMod val="50000"/>
                  </a:schemeClr>
                </a:solidFill>
              </a:rPr>
              <a:t>视觉信息像素（</a:t>
            </a:r>
            <a:r>
              <a:rPr lang="en-US" altLang="zh-CN" b="1" dirty="0">
                <a:solidFill>
                  <a:schemeClr val="accent2">
                    <a:lumMod val="50000"/>
                  </a:schemeClr>
                </a:solidFill>
              </a:rPr>
              <a:t>VIP</a:t>
            </a:r>
            <a:r>
              <a:rPr lang="zh-CN" altLang="zh-CN" b="1" dirty="0">
                <a:solidFill>
                  <a:schemeClr val="accent2">
                    <a:lumMod val="50000"/>
                  </a:schemeClr>
                </a:solidFill>
              </a:rPr>
              <a:t>）同步和抖动泛滥的错误扩散技术</a:t>
            </a:r>
            <a:r>
              <a:rPr lang="zh-CN" altLang="zh-CN" dirty="0"/>
              <a:t>，与其他抖动技术相比，</a:t>
            </a:r>
            <a:r>
              <a:rPr lang="zh-CN" altLang="zh-CN" b="1" dirty="0">
                <a:solidFill>
                  <a:schemeClr val="accent2">
                    <a:lumMod val="50000"/>
                  </a:schemeClr>
                </a:solidFill>
              </a:rPr>
              <a:t>解密图像的质量有了改善</a:t>
            </a:r>
            <a:r>
              <a:rPr lang="zh-CN" altLang="zh-CN" dirty="0"/>
              <a:t>，性能也有了提高。</a:t>
            </a:r>
          </a:p>
        </p:txBody>
      </p:sp>
      <p:pic>
        <p:nvPicPr>
          <p:cNvPr id="4" name="图片 3">
            <a:extLst>
              <a:ext uri="{FF2B5EF4-FFF2-40B4-BE49-F238E27FC236}">
                <a16:creationId xmlns:a16="http://schemas.microsoft.com/office/drawing/2014/main" id="{1EBA486A-5CA9-4601-AD66-C141BD7CAD82}"/>
              </a:ext>
            </a:extLst>
          </p:cNvPr>
          <p:cNvPicPr>
            <a:picLocks noChangeAspect="1"/>
          </p:cNvPicPr>
          <p:nvPr/>
        </p:nvPicPr>
        <p:blipFill>
          <a:blip r:embed="rId2"/>
          <a:stretch>
            <a:fillRect/>
          </a:stretch>
        </p:blipFill>
        <p:spPr>
          <a:xfrm>
            <a:off x="7449652" y="1104900"/>
            <a:ext cx="2990850" cy="1181100"/>
          </a:xfrm>
          <a:prstGeom prst="rect">
            <a:avLst/>
          </a:prstGeom>
        </p:spPr>
      </p:pic>
    </p:spTree>
    <p:extLst>
      <p:ext uri="{BB962C8B-B14F-4D97-AF65-F5344CB8AC3E}">
        <p14:creationId xmlns:p14="http://schemas.microsoft.com/office/powerpoint/2010/main" val="193350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a:t>
            </a:r>
            <a:r>
              <a:rPr lang="zh-CN" altLang="en-US" b="1" dirty="0"/>
              <a:t>、视觉密码方案的应用</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a:t>（</a:t>
            </a:r>
            <a:r>
              <a:rPr lang="en-US" altLang="zh-CN" b="1" dirty="0"/>
              <a:t>1</a:t>
            </a:r>
            <a:r>
              <a:rPr lang="zh-CN" altLang="en-US" b="1" dirty="0"/>
              <a:t>）用户身份验证：</a:t>
            </a:r>
            <a:endParaRPr lang="en-US" altLang="zh-CN" dirty="0"/>
          </a:p>
          <a:p>
            <a:r>
              <a:rPr lang="en-US" altLang="zh-CN" dirty="0"/>
              <a:t>2017</a:t>
            </a:r>
            <a:r>
              <a:rPr lang="zh-CN" altLang="en-US" dirty="0"/>
              <a:t>年，</a:t>
            </a:r>
            <a:r>
              <a:rPr lang="en-US" altLang="zh-CN" dirty="0"/>
              <a:t>Yang D</a:t>
            </a:r>
            <a:r>
              <a:rPr lang="zh-CN" altLang="en-US" dirty="0"/>
              <a:t>等为改进用户身份验证方法，提出了</a:t>
            </a:r>
            <a:r>
              <a:rPr lang="zh-CN" altLang="en-US" b="1" dirty="0">
                <a:solidFill>
                  <a:schemeClr val="accent2">
                    <a:lumMod val="50000"/>
                  </a:schemeClr>
                </a:solidFill>
              </a:rPr>
              <a:t>使用视觉加密（</a:t>
            </a:r>
            <a:r>
              <a:rPr lang="en-US" altLang="zh-CN" b="1" dirty="0">
                <a:solidFill>
                  <a:schemeClr val="accent2">
                    <a:lumMod val="50000"/>
                  </a:schemeClr>
                </a:solidFill>
              </a:rPr>
              <a:t>VC</a:t>
            </a:r>
            <a:r>
              <a:rPr lang="zh-CN" altLang="en-US" b="1" dirty="0">
                <a:solidFill>
                  <a:schemeClr val="accent2">
                    <a:lumMod val="50000"/>
                  </a:schemeClr>
                </a:solidFill>
              </a:rPr>
              <a:t>）</a:t>
            </a:r>
            <a:r>
              <a:rPr lang="en-US" altLang="zh-CN" b="1" dirty="0">
                <a:solidFill>
                  <a:schemeClr val="accent2">
                    <a:lumMod val="50000"/>
                  </a:schemeClr>
                </a:solidFill>
              </a:rPr>
              <a:t>——</a:t>
            </a:r>
            <a:r>
              <a:rPr lang="zh-CN" altLang="en-US" b="1" dirty="0">
                <a:solidFill>
                  <a:schemeClr val="accent2">
                    <a:lumMod val="50000"/>
                  </a:schemeClr>
                </a:solidFill>
              </a:rPr>
              <a:t>基于图像的增强型密码处理方案</a:t>
            </a:r>
            <a:r>
              <a:rPr lang="zh-CN" altLang="en-US" dirty="0"/>
              <a:t>。并开发了相应的应用程序，用于互联网上用户和服务器之间的通信，用户部分的设备使用</a:t>
            </a:r>
            <a:r>
              <a:rPr lang="en-US" altLang="zh-CN" dirty="0"/>
              <a:t>Android 4.0</a:t>
            </a:r>
            <a:r>
              <a:rPr lang="zh-CN" altLang="en-US" dirty="0"/>
              <a:t>，服务器部分的设备使用</a:t>
            </a:r>
            <a:r>
              <a:rPr lang="en-US" altLang="zh-CN" dirty="0"/>
              <a:t>Window7</a:t>
            </a:r>
            <a:r>
              <a:rPr lang="zh-CN" altLang="en-US" dirty="0"/>
              <a:t>。</a:t>
            </a:r>
          </a:p>
          <a:p>
            <a:r>
              <a:rPr lang="zh-CN" altLang="en-US" dirty="0"/>
              <a:t>与基于哈希和文本的传统方案不同，其方案</a:t>
            </a:r>
            <a:r>
              <a:rPr lang="zh-CN" altLang="en-US" b="1" dirty="0">
                <a:solidFill>
                  <a:schemeClr val="accent2">
                    <a:lumMod val="50000"/>
                  </a:schemeClr>
                </a:solidFill>
              </a:rPr>
              <a:t>将文本类型的用户</a:t>
            </a:r>
            <a:r>
              <a:rPr lang="en-US" altLang="zh-CN" b="1" dirty="0">
                <a:solidFill>
                  <a:schemeClr val="accent2">
                    <a:lumMod val="50000"/>
                  </a:schemeClr>
                </a:solidFill>
              </a:rPr>
              <a:t>ID</a:t>
            </a:r>
            <a:r>
              <a:rPr lang="zh-CN" altLang="en-US" b="1" dirty="0">
                <a:solidFill>
                  <a:schemeClr val="accent2">
                    <a:lumMod val="50000"/>
                  </a:schemeClr>
                </a:solidFill>
              </a:rPr>
              <a:t>转换为通过视觉加密处理的两个图像</a:t>
            </a:r>
            <a:r>
              <a:rPr lang="zh-CN" altLang="en-US" dirty="0"/>
              <a:t>。在客户端，用户使用带有个人信息的种子（</a:t>
            </a:r>
            <a:r>
              <a:rPr lang="en-US" altLang="zh-CN" dirty="0"/>
              <a:t>SEED</a:t>
            </a:r>
            <a:r>
              <a:rPr lang="zh-CN" altLang="en-US" dirty="0"/>
              <a:t>）通过随机功能制作两个由子像素组成的图像；在服务器端，只有用户</a:t>
            </a:r>
            <a:r>
              <a:rPr lang="en-US" altLang="zh-CN" dirty="0"/>
              <a:t>ID</a:t>
            </a:r>
            <a:r>
              <a:rPr lang="zh-CN" altLang="en-US" dirty="0"/>
              <a:t>和其中一张图像，而没有用户的密码。当用户登录并发送另一张图像时，服务器将此图像与先前拥有的图像重叠并去除背景以获得原始图像，然后利用</a:t>
            </a:r>
            <a:r>
              <a:rPr lang="en-US" altLang="zh-CN" dirty="0"/>
              <a:t>OCR</a:t>
            </a:r>
            <a:r>
              <a:rPr lang="zh-CN" altLang="en-US" dirty="0"/>
              <a:t>（光学字符识别）</a:t>
            </a:r>
            <a:r>
              <a:rPr lang="en-US" altLang="zh-CN" dirty="0"/>
              <a:t>Tesseract</a:t>
            </a:r>
            <a:r>
              <a:rPr lang="zh-CN" altLang="en-US" dirty="0"/>
              <a:t>算法提取</a:t>
            </a:r>
            <a:r>
              <a:rPr lang="en-US" altLang="zh-CN" dirty="0"/>
              <a:t>ID</a:t>
            </a:r>
            <a:r>
              <a:rPr lang="zh-CN" altLang="en-US" dirty="0"/>
              <a:t>，从而可以通过将提取的</a:t>
            </a:r>
            <a:r>
              <a:rPr lang="en-US" altLang="zh-CN" dirty="0"/>
              <a:t>ID</a:t>
            </a:r>
            <a:r>
              <a:rPr lang="zh-CN" altLang="en-US" dirty="0"/>
              <a:t>与保存的</a:t>
            </a:r>
            <a:r>
              <a:rPr lang="en-US" altLang="zh-CN" dirty="0"/>
              <a:t>ID</a:t>
            </a:r>
            <a:r>
              <a:rPr lang="zh-CN" altLang="en-US" dirty="0"/>
              <a:t>进行比较，来对用户进行身份验证。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a:t>
            </a:r>
            <a:r>
              <a:rPr lang="zh-CN" altLang="en-US" b="1" dirty="0"/>
              <a:t>、视觉密码方案的应用</a:t>
            </a:r>
            <a:endParaRPr lang="zh-CN" altLang="en-US" dirty="0"/>
          </a:p>
        </p:txBody>
      </p:sp>
      <p:sp>
        <p:nvSpPr>
          <p:cNvPr id="3" name="内容占位符 2"/>
          <p:cNvSpPr>
            <a:spLocks noGrp="1"/>
          </p:cNvSpPr>
          <p:nvPr>
            <p:ph idx="1"/>
          </p:nvPr>
        </p:nvSpPr>
        <p:spPr/>
        <p:txBody>
          <a:bodyPr>
            <a:noAutofit/>
          </a:bodyPr>
          <a:lstStyle/>
          <a:p>
            <a:r>
              <a:rPr lang="zh-CN" altLang="zh-CN" dirty="0"/>
              <a:t>基于哈希的用户身份验证</a:t>
            </a:r>
            <a:r>
              <a:rPr lang="zh-CN" altLang="en-US" dirty="0"/>
              <a:t>的</a:t>
            </a:r>
            <a:r>
              <a:rPr lang="zh-CN" altLang="en-US" b="1" dirty="0">
                <a:solidFill>
                  <a:schemeClr val="accent2">
                    <a:lumMod val="50000"/>
                  </a:schemeClr>
                </a:solidFill>
              </a:rPr>
              <a:t>传统</a:t>
            </a:r>
            <a:r>
              <a:rPr lang="zh-CN" altLang="zh-CN" b="1" dirty="0">
                <a:solidFill>
                  <a:schemeClr val="accent2">
                    <a:lumMod val="50000"/>
                  </a:schemeClr>
                </a:solidFill>
              </a:rPr>
              <a:t>密码</a:t>
            </a:r>
            <a:r>
              <a:rPr lang="zh-CN" altLang="en-US" b="1" dirty="0">
                <a:solidFill>
                  <a:schemeClr val="accent2">
                    <a:lumMod val="50000"/>
                  </a:schemeClr>
                </a:solidFill>
              </a:rPr>
              <a:t>学</a:t>
            </a:r>
            <a:r>
              <a:rPr lang="zh-CN" altLang="zh-CN" b="1" dirty="0">
                <a:solidFill>
                  <a:schemeClr val="accent2">
                    <a:lumMod val="50000"/>
                  </a:schemeClr>
                </a:solidFill>
              </a:rPr>
              <a:t>方案</a:t>
            </a:r>
            <a:r>
              <a:rPr lang="zh-CN" altLang="en-US" dirty="0"/>
              <a:t>常</a:t>
            </a:r>
            <a:r>
              <a:rPr lang="zh-CN" altLang="zh-CN" dirty="0"/>
              <a:t>使用</a:t>
            </a:r>
            <a:r>
              <a:rPr lang="en-US" altLang="zh-CN" dirty="0"/>
              <a:t>MD5</a:t>
            </a:r>
            <a:r>
              <a:rPr lang="zh-CN" altLang="zh-CN" dirty="0"/>
              <a:t>、</a:t>
            </a:r>
            <a:r>
              <a:rPr lang="en-US" altLang="zh-CN" dirty="0"/>
              <a:t>SHA-256</a:t>
            </a:r>
            <a:r>
              <a:rPr lang="zh-CN" altLang="zh-CN" dirty="0"/>
              <a:t>等流行哈希函数将</a:t>
            </a:r>
            <a:r>
              <a:rPr lang="zh-CN" altLang="en-US" dirty="0"/>
              <a:t>用户密码口令</a:t>
            </a:r>
            <a:r>
              <a:rPr lang="zh-CN" altLang="zh-CN" dirty="0"/>
              <a:t>转换为哈希值</a:t>
            </a:r>
            <a:r>
              <a:rPr lang="zh-CN" altLang="en-US" dirty="0"/>
              <a:t>，易遭受</a:t>
            </a:r>
            <a:r>
              <a:rPr lang="zh-CN" altLang="zh-CN" b="1" dirty="0">
                <a:solidFill>
                  <a:schemeClr val="accent2">
                    <a:lumMod val="50000"/>
                  </a:schemeClr>
                </a:solidFill>
              </a:rPr>
              <a:t>暴力攻击</a:t>
            </a:r>
            <a:r>
              <a:rPr lang="zh-CN" altLang="en-US" b="1" dirty="0">
                <a:solidFill>
                  <a:schemeClr val="accent2">
                    <a:lumMod val="50000"/>
                  </a:schemeClr>
                </a:solidFill>
              </a:rPr>
              <a:t>、</a:t>
            </a:r>
            <a:r>
              <a:rPr lang="zh-CN" altLang="zh-CN" b="1" dirty="0">
                <a:solidFill>
                  <a:schemeClr val="accent2">
                    <a:lumMod val="50000"/>
                  </a:schemeClr>
                </a:solidFill>
              </a:rPr>
              <a:t>字典攻击</a:t>
            </a:r>
            <a:r>
              <a:rPr lang="zh-CN" altLang="en-US" b="1" dirty="0">
                <a:solidFill>
                  <a:schemeClr val="accent2">
                    <a:lumMod val="50000"/>
                  </a:schemeClr>
                </a:solidFill>
              </a:rPr>
              <a:t>或</a:t>
            </a:r>
            <a:r>
              <a:rPr lang="zh-CN" altLang="zh-CN" b="1" dirty="0">
                <a:solidFill>
                  <a:schemeClr val="accent2">
                    <a:lumMod val="50000"/>
                  </a:schemeClr>
                </a:solidFill>
              </a:rPr>
              <a:t>生日攻击</a:t>
            </a:r>
            <a:r>
              <a:rPr lang="zh-CN" altLang="en-US" dirty="0"/>
              <a:t>等网络攻击</a:t>
            </a:r>
            <a:r>
              <a:rPr lang="zh-CN" altLang="zh-CN" dirty="0"/>
              <a:t>。</a:t>
            </a:r>
            <a:r>
              <a:rPr lang="zh-CN" altLang="en-US" dirty="0"/>
              <a:t>而</a:t>
            </a:r>
            <a:r>
              <a:rPr lang="zh-CN" altLang="en-US" b="1" dirty="0">
                <a:solidFill>
                  <a:schemeClr val="accent2">
                    <a:lumMod val="50000"/>
                  </a:schemeClr>
                </a:solidFill>
              </a:rPr>
              <a:t>基于视觉密码的</a:t>
            </a:r>
            <a:r>
              <a:rPr lang="zh-CN" altLang="zh-CN" b="1" dirty="0">
                <a:solidFill>
                  <a:schemeClr val="accent2">
                    <a:lumMod val="50000"/>
                  </a:schemeClr>
                </a:solidFill>
              </a:rPr>
              <a:t>方案</a:t>
            </a:r>
            <a:r>
              <a:rPr lang="zh-CN" altLang="en-US" b="1" dirty="0">
                <a:solidFill>
                  <a:schemeClr val="accent2">
                    <a:lumMod val="50000"/>
                  </a:schemeClr>
                </a:solidFill>
              </a:rPr>
              <a:t>区别于</a:t>
            </a:r>
            <a:r>
              <a:rPr lang="zh-CN" altLang="zh-CN" b="1" dirty="0">
                <a:solidFill>
                  <a:schemeClr val="accent2">
                    <a:lumMod val="50000"/>
                  </a:schemeClr>
                </a:solidFill>
              </a:rPr>
              <a:t>传统方案</a:t>
            </a:r>
            <a:r>
              <a:rPr lang="zh-CN" altLang="en-US" b="1" dirty="0">
                <a:solidFill>
                  <a:schemeClr val="accent2">
                    <a:lumMod val="50000"/>
                  </a:schemeClr>
                </a:solidFill>
              </a:rPr>
              <a:t>，</a:t>
            </a:r>
            <a:r>
              <a:rPr lang="zh-CN" altLang="zh-CN" b="1" dirty="0">
                <a:solidFill>
                  <a:schemeClr val="accent2">
                    <a:lumMod val="50000"/>
                  </a:schemeClr>
                </a:solidFill>
              </a:rPr>
              <a:t>具有以下优点</a:t>
            </a:r>
            <a:r>
              <a:rPr lang="zh-CN" altLang="zh-CN" dirty="0"/>
              <a:t>：</a:t>
            </a:r>
            <a:endParaRPr lang="en-US" altLang="zh-CN" dirty="0"/>
          </a:p>
          <a:p>
            <a:r>
              <a:rPr lang="zh-CN" altLang="en-US" dirty="0"/>
              <a:t>①</a:t>
            </a:r>
            <a:r>
              <a:rPr lang="en-US" altLang="zh-CN" dirty="0"/>
              <a:t> </a:t>
            </a:r>
            <a:r>
              <a:rPr lang="zh-CN" altLang="en-US" b="1" dirty="0">
                <a:solidFill>
                  <a:schemeClr val="accent2">
                    <a:lumMod val="50000"/>
                  </a:schemeClr>
                </a:solidFill>
              </a:rPr>
              <a:t>性能</a:t>
            </a:r>
            <a:r>
              <a:rPr lang="zh-CN" altLang="en-US" dirty="0"/>
              <a:t>：视觉密码仅</a:t>
            </a:r>
            <a:r>
              <a:rPr lang="zh-CN" altLang="zh-CN" dirty="0"/>
              <a:t>需要</a:t>
            </a:r>
            <a:r>
              <a:rPr lang="zh-CN" altLang="zh-CN" b="1" dirty="0">
                <a:solidFill>
                  <a:schemeClr val="accent2">
                    <a:lumMod val="50000"/>
                  </a:schemeClr>
                </a:solidFill>
              </a:rPr>
              <a:t>很少的计算</a:t>
            </a:r>
            <a:r>
              <a:rPr lang="zh-CN" altLang="zh-CN" dirty="0"/>
              <a:t>来创建每个像素的随机图案编号以进行加密</a:t>
            </a:r>
            <a:r>
              <a:rPr lang="zh-CN" altLang="en-US" dirty="0"/>
              <a:t>，</a:t>
            </a:r>
            <a:r>
              <a:rPr lang="zh-CN" altLang="zh-CN" dirty="0"/>
              <a:t>随机数发生器比散列函数具有较低的计算复杂度</a:t>
            </a:r>
            <a:r>
              <a:rPr lang="zh-CN" altLang="en-US" dirty="0"/>
              <a:t>，解密更是不需要计算</a:t>
            </a:r>
            <a:r>
              <a:rPr lang="zh-CN" altLang="zh-CN" dirty="0"/>
              <a:t>。</a:t>
            </a:r>
            <a:endParaRPr lang="en-US" altLang="zh-CN" dirty="0"/>
          </a:p>
          <a:p>
            <a:r>
              <a:rPr lang="zh-CN" altLang="en-US" dirty="0"/>
              <a:t>② </a:t>
            </a:r>
            <a:r>
              <a:rPr lang="zh-CN" altLang="en-US" b="1" dirty="0">
                <a:solidFill>
                  <a:schemeClr val="accent2">
                    <a:lumMod val="50000"/>
                  </a:schemeClr>
                </a:solidFill>
              </a:rPr>
              <a:t>安全性：</a:t>
            </a:r>
            <a:r>
              <a:rPr lang="zh-CN" altLang="zh-CN" b="1" dirty="0">
                <a:solidFill>
                  <a:schemeClr val="accent2">
                    <a:lumMod val="50000"/>
                  </a:schemeClr>
                </a:solidFill>
              </a:rPr>
              <a:t>该方案能够防止</a:t>
            </a:r>
            <a:r>
              <a:rPr lang="zh-CN" altLang="en-US" b="1" dirty="0">
                <a:solidFill>
                  <a:schemeClr val="accent2">
                    <a:lumMod val="50000"/>
                  </a:schemeClr>
                </a:solidFill>
              </a:rPr>
              <a:t>上述针对哈希的网络攻击</a:t>
            </a:r>
            <a:r>
              <a:rPr lang="zh-CN" altLang="zh-CN" dirty="0"/>
              <a:t>。</a:t>
            </a:r>
            <a:r>
              <a:rPr lang="zh-CN" altLang="en-US" dirty="0"/>
              <a:t>针对视觉密码的</a:t>
            </a:r>
            <a:r>
              <a:rPr lang="zh-CN" altLang="zh-CN" dirty="0"/>
              <a:t>字典不存在，因为共享图像的大小与静态哈希大小不同，且通过图像而</a:t>
            </a:r>
            <a:r>
              <a:rPr lang="zh-CN" altLang="en-US" dirty="0"/>
              <a:t>非</a:t>
            </a:r>
            <a:r>
              <a:rPr lang="zh-CN" altLang="zh-CN" dirty="0"/>
              <a:t>文本搜索信息更困难</a:t>
            </a:r>
            <a:r>
              <a:rPr lang="zh-CN" altLang="en-US" dirty="0"/>
              <a:t>；</a:t>
            </a:r>
            <a:r>
              <a:rPr lang="zh-CN" altLang="zh-CN" dirty="0"/>
              <a:t>即使攻击者</a:t>
            </a:r>
            <a:r>
              <a:rPr lang="zh-CN" altLang="en-US" dirty="0"/>
              <a:t>截获</a:t>
            </a:r>
            <a:r>
              <a:rPr lang="zh-CN" altLang="zh-CN" dirty="0"/>
              <a:t>了保存的图像，也无法获取有关原始密码或子像素</a:t>
            </a:r>
            <a:r>
              <a:rPr lang="zh-CN" altLang="en-US" dirty="0"/>
              <a:t>排列</a:t>
            </a:r>
            <a:r>
              <a:rPr lang="zh-CN" altLang="zh-CN" dirty="0"/>
              <a:t>规则的任何信息</a:t>
            </a:r>
            <a:r>
              <a:rPr lang="zh-CN" altLang="en-US" dirty="0"/>
              <a:t>；</a:t>
            </a:r>
            <a:r>
              <a:rPr lang="zh-CN" altLang="zh-CN" dirty="0"/>
              <a:t>即使共享图像被扩展，它看起来</a:t>
            </a:r>
            <a:r>
              <a:rPr lang="zh-CN" altLang="en-US" dirty="0"/>
              <a:t>也是无语义的</a:t>
            </a:r>
            <a:r>
              <a:rPr lang="zh-CN" altLang="zh-CN" dirty="0"/>
              <a:t>。</a:t>
            </a:r>
            <a:r>
              <a:rPr lang="zh-CN" altLang="zh-CN" b="1" dirty="0">
                <a:solidFill>
                  <a:schemeClr val="accent2">
                    <a:lumMod val="50000"/>
                  </a:schemeClr>
                </a:solidFill>
              </a:rPr>
              <a:t>该方案</a:t>
            </a:r>
            <a:r>
              <a:rPr lang="zh-CN" altLang="en-US" b="1" dirty="0">
                <a:solidFill>
                  <a:schemeClr val="accent2">
                    <a:lumMod val="50000"/>
                  </a:schemeClr>
                </a:solidFill>
              </a:rPr>
              <a:t>还可以保护</a:t>
            </a:r>
            <a:r>
              <a:rPr lang="zh-CN" altLang="zh-CN" b="1" dirty="0">
                <a:solidFill>
                  <a:schemeClr val="accent2">
                    <a:lumMod val="50000"/>
                  </a:schemeClr>
                </a:solidFill>
              </a:rPr>
              <a:t>用户隐私</a:t>
            </a:r>
            <a:r>
              <a:rPr lang="zh-CN" altLang="en-US" dirty="0"/>
              <a:t>，</a:t>
            </a:r>
            <a:r>
              <a:rPr lang="zh-CN" altLang="zh-CN" dirty="0"/>
              <a:t>服务器仅保存一个共享图像而</a:t>
            </a:r>
            <a:r>
              <a:rPr lang="zh-CN" altLang="en-US" dirty="0"/>
              <a:t>非</a:t>
            </a:r>
            <a:r>
              <a:rPr lang="zh-CN" altLang="zh-CN" dirty="0"/>
              <a:t>密码，并接收另一个共享图像</a:t>
            </a:r>
            <a:r>
              <a:rPr lang="zh-CN" altLang="en-US" dirty="0"/>
              <a:t>，不会</a:t>
            </a:r>
            <a:r>
              <a:rPr lang="zh-CN" altLang="zh-CN" dirty="0"/>
              <a:t>显示诸如</a:t>
            </a:r>
            <a:r>
              <a:rPr lang="en-US" altLang="zh-CN" dirty="0"/>
              <a:t>ID</a:t>
            </a:r>
            <a:r>
              <a:rPr lang="zh-CN" altLang="zh-CN" dirty="0"/>
              <a:t>或密码</a:t>
            </a:r>
            <a:r>
              <a:rPr lang="zh-CN" altLang="en-US" dirty="0"/>
              <a:t>等</a:t>
            </a:r>
            <a:r>
              <a:rPr lang="zh-CN" altLang="zh-CN" dirty="0"/>
              <a:t>用户信息。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a:t>
            </a:r>
            <a:r>
              <a:rPr lang="zh-CN" altLang="en-US" b="1" dirty="0"/>
              <a:t>、视觉密码方案的应用</a:t>
            </a:r>
            <a:endParaRPr lang="zh-CN" altLang="en-US" dirty="0"/>
          </a:p>
        </p:txBody>
      </p:sp>
      <p:sp>
        <p:nvSpPr>
          <p:cNvPr id="3" name="内容占位符 2"/>
          <p:cNvSpPr>
            <a:spLocks noGrp="1"/>
          </p:cNvSpPr>
          <p:nvPr>
            <p:ph idx="1"/>
          </p:nvPr>
        </p:nvSpPr>
        <p:spPr>
          <a:xfrm>
            <a:off x="1024128" y="2084832"/>
            <a:ext cx="9720073" cy="4023360"/>
          </a:xfrm>
        </p:spPr>
        <p:txBody>
          <a:bodyPr>
            <a:normAutofit/>
          </a:bodyPr>
          <a:lstStyle/>
          <a:p>
            <a:r>
              <a:rPr lang="zh-CN" altLang="en-US" b="1" dirty="0"/>
              <a:t>（</a:t>
            </a:r>
            <a:r>
              <a:rPr lang="en-US" altLang="zh-CN" b="1" dirty="0"/>
              <a:t>2</a:t>
            </a:r>
            <a:r>
              <a:rPr lang="zh-CN" altLang="en-US" b="1" dirty="0"/>
              <a:t>）隐式通信：</a:t>
            </a:r>
            <a:endParaRPr lang="en-US" altLang="zh-CN" b="1" dirty="0"/>
          </a:p>
          <a:p>
            <a:pPr>
              <a:lnSpc>
                <a:spcPct val="110000"/>
              </a:lnSpc>
            </a:pPr>
            <a:r>
              <a:rPr lang="en-US" altLang="zh-CN" dirty="0"/>
              <a:t>2019</a:t>
            </a:r>
            <a:r>
              <a:rPr lang="zh-CN" altLang="en-US" dirty="0"/>
              <a:t>年，邓传华提出了</a:t>
            </a:r>
            <a:r>
              <a:rPr lang="zh-CN" altLang="en-US" b="1" dirty="0">
                <a:solidFill>
                  <a:schemeClr val="accent2">
                    <a:lumMod val="50000"/>
                  </a:schemeClr>
                </a:solidFill>
              </a:rPr>
              <a:t>采用文本隐写和图像隐写相结合的方法实现隐式通信</a:t>
            </a:r>
            <a:r>
              <a:rPr lang="zh-CN" altLang="en-US" dirty="0"/>
              <a:t>。利用缩略语的基本概念，讨论了如何在短信中隐藏数据，并建议将</a:t>
            </a:r>
            <a:r>
              <a:rPr lang="zh-CN" altLang="en-US" b="1" dirty="0">
                <a:solidFill>
                  <a:schemeClr val="accent2">
                    <a:lumMod val="50000"/>
                  </a:schemeClr>
                </a:solidFill>
              </a:rPr>
              <a:t>数据隐藏在文本和图像中</a:t>
            </a:r>
            <a:r>
              <a:rPr lang="zh-CN" altLang="en-US" dirty="0"/>
              <a:t>。数据首先被分成两部分，每部分与文本和图像的大小成正比，并将数据大小保存在图像中以便进行解码，然后进行遍历，将一些数据隐藏在文本中，而另一些</a:t>
            </a:r>
            <a:r>
              <a:rPr lang="zh-CN" altLang="en-US" b="1" dirty="0">
                <a:solidFill>
                  <a:schemeClr val="accent2">
                    <a:lumMod val="50000"/>
                  </a:schemeClr>
                </a:solidFill>
              </a:rPr>
              <a:t>使用视觉密码方案隐藏在图像</a:t>
            </a:r>
            <a:r>
              <a:rPr lang="zh-CN" altLang="en-US" dirty="0"/>
              <a:t>中。这种方法不需要在移动设备上使用复杂的设备或操作系统，可使用与大多数现代手机兼容的</a:t>
            </a:r>
            <a:r>
              <a:rPr lang="en-US" altLang="zh-CN" dirty="0"/>
              <a:t>J2ME</a:t>
            </a:r>
            <a:r>
              <a:rPr lang="zh-CN" altLang="en-US" dirty="0"/>
              <a:t>编程语言进行实现。</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25336-3090-4BA9-89F1-FE25AD5BFE9A}"/>
              </a:ext>
            </a:extLst>
          </p:cNvPr>
          <p:cNvSpPr>
            <a:spLocks noGrp="1"/>
          </p:cNvSpPr>
          <p:nvPr>
            <p:ph type="title"/>
          </p:nvPr>
        </p:nvSpPr>
        <p:spPr/>
        <p:txBody>
          <a:bodyPr/>
          <a:lstStyle/>
          <a:p>
            <a:r>
              <a:rPr lang="en-US" altLang="zh-CN" b="1" dirty="0"/>
              <a:t>3</a:t>
            </a:r>
            <a:r>
              <a:rPr lang="zh-CN" altLang="en-US" b="1" dirty="0"/>
              <a:t>、视觉密码方案的应用</a:t>
            </a:r>
            <a:endParaRPr lang="zh-CN" altLang="en-US" dirty="0"/>
          </a:p>
        </p:txBody>
      </p:sp>
      <p:sp>
        <p:nvSpPr>
          <p:cNvPr id="3" name="内容占位符 2">
            <a:extLst>
              <a:ext uri="{FF2B5EF4-FFF2-40B4-BE49-F238E27FC236}">
                <a16:creationId xmlns:a16="http://schemas.microsoft.com/office/drawing/2014/main" id="{283EC756-BA42-4D02-BD4F-C5D5E7FF66F1}"/>
              </a:ext>
            </a:extLst>
          </p:cNvPr>
          <p:cNvSpPr>
            <a:spLocks noGrp="1"/>
          </p:cNvSpPr>
          <p:nvPr>
            <p:ph idx="1"/>
          </p:nvPr>
        </p:nvSpPr>
        <p:spPr/>
        <p:txBody>
          <a:bodyPr/>
          <a:lstStyle/>
          <a:p>
            <a:r>
              <a:rPr lang="zh-CN" altLang="en-US" b="1" dirty="0"/>
              <a:t>（</a:t>
            </a:r>
            <a:r>
              <a:rPr lang="en-US" altLang="zh-CN" b="1" dirty="0"/>
              <a:t>3</a:t>
            </a:r>
            <a:r>
              <a:rPr lang="zh-CN" altLang="en-US" b="1" dirty="0"/>
              <a:t>）数字水印：</a:t>
            </a:r>
            <a:endParaRPr lang="en-US" altLang="zh-CN" b="1" dirty="0"/>
          </a:p>
          <a:p>
            <a:pPr>
              <a:lnSpc>
                <a:spcPct val="100000"/>
              </a:lnSpc>
            </a:pPr>
            <a:r>
              <a:rPr lang="zh-CN" altLang="en-US" dirty="0"/>
              <a:t>骆骁针对传统防伪手段实现成本昂贵的问题，提出了一种</a:t>
            </a:r>
            <a:r>
              <a:rPr lang="zh-CN" altLang="en-US" b="1" dirty="0">
                <a:solidFill>
                  <a:schemeClr val="accent2">
                    <a:lumMod val="50000"/>
                  </a:schemeClr>
                </a:solidFill>
              </a:rPr>
              <a:t>基于视觉密码和</a:t>
            </a:r>
            <a:r>
              <a:rPr lang="en-US" altLang="zh-CN" b="1" dirty="0">
                <a:solidFill>
                  <a:schemeClr val="accent2">
                    <a:lumMod val="50000"/>
                  </a:schemeClr>
                </a:solidFill>
              </a:rPr>
              <a:t>QR</a:t>
            </a:r>
            <a:r>
              <a:rPr lang="zh-CN" altLang="en-US" b="1" dirty="0">
                <a:solidFill>
                  <a:schemeClr val="accent2">
                    <a:lumMod val="50000"/>
                  </a:schemeClr>
                </a:solidFill>
              </a:rPr>
              <a:t>码的证件防伪方法</a:t>
            </a:r>
            <a:r>
              <a:rPr lang="zh-CN" altLang="en-US" dirty="0"/>
              <a:t>。先将证件中的重要信息编码生成</a:t>
            </a:r>
            <a:r>
              <a:rPr lang="en-US" altLang="zh-CN" dirty="0"/>
              <a:t>QR</a:t>
            </a:r>
            <a:r>
              <a:rPr lang="zh-CN" altLang="en-US" dirty="0"/>
              <a:t>码，将其作为水印，再应用视觉密码技术结合水印图和特征图生成两个共享份，将其中的一个私有共享份作为零水印保存到零水印信息数据库，将</a:t>
            </a:r>
            <a:r>
              <a:rPr lang="en-US" altLang="zh-CN" dirty="0"/>
              <a:t>QR</a:t>
            </a:r>
            <a:r>
              <a:rPr lang="zh-CN" altLang="en-US" dirty="0"/>
              <a:t>码携带秘密信息的部分进行视觉密码分享，最终将共享份印刷在证件的四周；并针对现有数字水印技术在证件防伪的应用中存在的嵌入容量小和水印鲁棒性较差、安全性不高等问题，提出了一种</a:t>
            </a:r>
            <a:r>
              <a:rPr lang="zh-CN" altLang="en-US" b="1" dirty="0">
                <a:solidFill>
                  <a:schemeClr val="accent2">
                    <a:lumMod val="50000"/>
                  </a:schemeClr>
                </a:solidFill>
              </a:rPr>
              <a:t>基于视觉密码和矩阵谱范数的抗打印扫描零水印算法</a:t>
            </a:r>
            <a:r>
              <a:rPr lang="zh-CN" altLang="en-US" dirty="0"/>
              <a:t>。</a:t>
            </a:r>
          </a:p>
        </p:txBody>
      </p:sp>
    </p:spTree>
    <p:extLst>
      <p:ext uri="{BB962C8B-B14F-4D97-AF65-F5344CB8AC3E}">
        <p14:creationId xmlns:p14="http://schemas.microsoft.com/office/powerpoint/2010/main" val="361307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a:t>谢谢！</a:t>
            </a:r>
            <a:endParaRPr lang="zh-CN" altLang="en-US" b="1" dirty="0">
              <a:latin typeface="+mn-lt"/>
            </a:endParaRPr>
          </a:p>
        </p:txBody>
      </p:sp>
      <p:sp>
        <p:nvSpPr>
          <p:cNvPr id="3" name="副标题 2"/>
          <p:cNvSpPr>
            <a:spLocks noGrp="1"/>
          </p:cNvSpPr>
          <p:nvPr>
            <p:ph type="subTitle" idx="1"/>
          </p:nvPr>
        </p:nvSpPr>
        <p:spPr/>
        <p:txBody>
          <a:bodyPr/>
          <a:lstStyle/>
          <a:p>
            <a:r>
              <a:rPr lang="zh-CN" altLang="en-US" b="1" dirty="0"/>
              <a:t>刘曼姝 </a:t>
            </a:r>
            <a:r>
              <a:rPr lang="en-US" altLang="zh-CN" b="1" dirty="0">
                <a:cs typeface="Times New Roman" panose="02020603050405020304" pitchFamily="18" charset="0"/>
              </a:rPr>
              <a:t>1901210656</a:t>
            </a:r>
          </a:p>
          <a:p>
            <a:r>
              <a:rPr lang="zh-CN" altLang="en-US" b="1" dirty="0"/>
              <a:t>王淳颖 </a:t>
            </a:r>
            <a:r>
              <a:rPr lang="en-US" altLang="zh-CN" b="1" dirty="0">
                <a:cs typeface="Times New Roman" panose="02020603050405020304" pitchFamily="18" charset="0"/>
              </a:rPr>
              <a:t>1901210680</a:t>
            </a:r>
          </a:p>
          <a:p>
            <a:r>
              <a:rPr lang="zh-CN" altLang="en-US" b="1" dirty="0">
                <a:cs typeface="Times New Roman" panose="02020603050405020304" pitchFamily="18" charset="0"/>
              </a:rPr>
              <a:t>李鼎 </a:t>
            </a:r>
            <a:r>
              <a:rPr lang="en-US" altLang="zh-CN" b="1" dirty="0">
                <a:cs typeface="Times New Roman" panose="02020603050405020304" pitchFamily="18" charset="0"/>
              </a:rPr>
              <a:t>1901210421</a:t>
            </a:r>
            <a:endParaRPr lang="zh-CN" altLang="en-US" b="1" dirty="0">
              <a:cs typeface="Times New Roman" panose="02020603050405020304" pitchFamily="18" charset="0"/>
            </a:endParaRPr>
          </a:p>
        </p:txBody>
      </p:sp>
    </p:spTree>
    <p:extLst>
      <p:ext uri="{BB962C8B-B14F-4D97-AF65-F5344CB8AC3E}">
        <p14:creationId xmlns:p14="http://schemas.microsoft.com/office/powerpoint/2010/main" val="380714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a:t>
            </a:r>
            <a:r>
              <a:rPr lang="zh-CN" altLang="en-US" b="1" dirty="0"/>
              <a:t>、目录</a:t>
            </a:r>
            <a:endParaRPr lang="zh-CN" altLang="en-US" dirty="0"/>
          </a:p>
        </p:txBody>
      </p:sp>
      <p:sp>
        <p:nvSpPr>
          <p:cNvPr id="3" name="内容占位符 2"/>
          <p:cNvSpPr>
            <a:spLocks noGrp="1"/>
          </p:cNvSpPr>
          <p:nvPr>
            <p:ph idx="1"/>
          </p:nvPr>
        </p:nvSpPr>
        <p:spPr/>
        <p:txBody>
          <a:bodyPr>
            <a:normAutofit/>
          </a:bodyPr>
          <a:lstStyle/>
          <a:p>
            <a:r>
              <a:rPr lang="en-US" altLang="zh-CN" sz="2800" dirty="0"/>
              <a:t>1</a:t>
            </a:r>
            <a:r>
              <a:rPr lang="zh-CN" altLang="en-US" sz="2800" dirty="0"/>
              <a:t>、研究背景；</a:t>
            </a:r>
            <a:endParaRPr lang="en-US" altLang="zh-CN" sz="2800" dirty="0"/>
          </a:p>
          <a:p>
            <a:r>
              <a:rPr lang="en-US" altLang="zh-CN" sz="2800" dirty="0"/>
              <a:t>2</a:t>
            </a:r>
            <a:r>
              <a:rPr lang="zh-CN" altLang="en-US" sz="2800" dirty="0"/>
              <a:t>、视觉密码方案；</a:t>
            </a:r>
            <a:endParaRPr lang="en-US" altLang="zh-CN" sz="2800" dirty="0"/>
          </a:p>
          <a:p>
            <a:r>
              <a:rPr lang="en-US" altLang="zh-CN" sz="2800" dirty="0"/>
              <a:t>3</a:t>
            </a:r>
            <a:r>
              <a:rPr lang="zh-CN" altLang="en-US" sz="2800" dirty="0"/>
              <a:t>、视觉密码方案的应用。</a:t>
            </a:r>
            <a:endParaRPr lang="en-US" altLang="zh-C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a:t>
            </a:r>
            <a:r>
              <a:rPr lang="zh-CN" altLang="en-US" b="1" dirty="0"/>
              <a:t>、研究背景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b="1" dirty="0">
                <a:solidFill>
                  <a:schemeClr val="accent2">
                    <a:lumMod val="50000"/>
                  </a:schemeClr>
                </a:solidFill>
              </a:rPr>
              <a:t>视觉密码（</a:t>
            </a:r>
            <a:r>
              <a:rPr lang="en-US" altLang="zh-CN" b="1" dirty="0">
                <a:solidFill>
                  <a:schemeClr val="accent2">
                    <a:lumMod val="50000"/>
                  </a:schemeClr>
                </a:solidFill>
              </a:rPr>
              <a:t>Visual Cryptography</a:t>
            </a:r>
            <a:r>
              <a:rPr lang="zh-CN" altLang="zh-CN" b="1" dirty="0">
                <a:solidFill>
                  <a:schemeClr val="accent2">
                    <a:lumMod val="50000"/>
                  </a:schemeClr>
                </a:solidFill>
              </a:rPr>
              <a:t>，</a:t>
            </a:r>
            <a:r>
              <a:rPr lang="en-US" altLang="zh-CN" b="1" dirty="0">
                <a:solidFill>
                  <a:schemeClr val="accent2">
                    <a:lumMod val="50000"/>
                  </a:schemeClr>
                </a:solidFill>
              </a:rPr>
              <a:t>VC</a:t>
            </a:r>
            <a:r>
              <a:rPr lang="zh-CN" altLang="zh-CN" b="1" dirty="0">
                <a:solidFill>
                  <a:schemeClr val="accent2">
                    <a:lumMod val="50000"/>
                  </a:schemeClr>
                </a:solidFill>
              </a:rPr>
              <a:t>）最初由</a:t>
            </a:r>
            <a:r>
              <a:rPr lang="en-US" altLang="zh-CN" b="1" dirty="0" err="1">
                <a:solidFill>
                  <a:schemeClr val="accent2">
                    <a:lumMod val="50000"/>
                  </a:schemeClr>
                </a:solidFill>
              </a:rPr>
              <a:t>Naor</a:t>
            </a:r>
            <a:r>
              <a:rPr lang="zh-CN" altLang="zh-CN" b="1" dirty="0">
                <a:solidFill>
                  <a:schemeClr val="accent2">
                    <a:lumMod val="50000"/>
                  </a:schemeClr>
                </a:solidFill>
              </a:rPr>
              <a:t>和</a:t>
            </a:r>
            <a:r>
              <a:rPr lang="en-US" altLang="zh-CN" b="1" dirty="0">
                <a:solidFill>
                  <a:schemeClr val="accent2">
                    <a:lumMod val="50000"/>
                  </a:schemeClr>
                </a:solidFill>
              </a:rPr>
              <a:t>Shamir</a:t>
            </a:r>
            <a:r>
              <a:rPr lang="zh-CN" altLang="zh-CN" b="1" dirty="0">
                <a:solidFill>
                  <a:schemeClr val="accent2">
                    <a:lumMod val="50000"/>
                  </a:schemeClr>
                </a:solidFill>
              </a:rPr>
              <a:t>于</a:t>
            </a:r>
            <a:r>
              <a:rPr lang="en-US" altLang="zh-CN" b="1" dirty="0">
                <a:solidFill>
                  <a:schemeClr val="accent2">
                    <a:lumMod val="50000"/>
                  </a:schemeClr>
                </a:solidFill>
              </a:rPr>
              <a:t>1994</a:t>
            </a:r>
            <a:r>
              <a:rPr lang="zh-CN" altLang="zh-CN" b="1" dirty="0">
                <a:solidFill>
                  <a:schemeClr val="accent2">
                    <a:lumMod val="50000"/>
                  </a:schemeClr>
                </a:solidFill>
              </a:rPr>
              <a:t>年在欧洲密码学年会上提出</a:t>
            </a:r>
            <a:r>
              <a:rPr lang="zh-CN" altLang="zh-CN" dirty="0"/>
              <a:t>，它基于</a:t>
            </a:r>
            <a:r>
              <a:rPr lang="zh-CN" altLang="zh-CN" b="1" dirty="0">
                <a:solidFill>
                  <a:schemeClr val="accent2">
                    <a:lumMod val="50000"/>
                  </a:schemeClr>
                </a:solidFill>
              </a:rPr>
              <a:t>秘密共享</a:t>
            </a:r>
            <a:r>
              <a:rPr lang="zh-CN" altLang="zh-CN" dirty="0"/>
              <a:t>，并将其与数字图像相结合；在</a:t>
            </a:r>
            <a:r>
              <a:rPr lang="en-US" altLang="zh-CN" dirty="0"/>
              <a:t>2011</a:t>
            </a:r>
            <a:r>
              <a:rPr lang="zh-CN" altLang="zh-CN" dirty="0"/>
              <a:t>年，</a:t>
            </a:r>
            <a:r>
              <a:rPr lang="en-US" altLang="zh-CN" dirty="0"/>
              <a:t>CRC</a:t>
            </a:r>
            <a:r>
              <a:rPr lang="zh-CN" altLang="zh-CN" dirty="0"/>
              <a:t>公司也出版了第一部有关视觉密码的专著《</a:t>
            </a:r>
            <a:r>
              <a:rPr lang="en-US" altLang="zh-CN" dirty="0"/>
              <a:t>Visual Cryptography and Secret Image Sharing</a:t>
            </a:r>
            <a:r>
              <a:rPr lang="zh-CN" altLang="zh-CN" dirty="0"/>
              <a:t>》；这一领域</a:t>
            </a:r>
            <a:r>
              <a:rPr lang="zh-CN" altLang="en-US" dirty="0"/>
              <a:t>目前仍是一个较</a:t>
            </a:r>
            <a:r>
              <a:rPr lang="zh-CN" altLang="zh-CN" dirty="0"/>
              <a:t>新的研究热点。</a:t>
            </a:r>
          </a:p>
          <a:p>
            <a:r>
              <a:rPr lang="zh-CN" altLang="zh-CN" dirty="0"/>
              <a:t>视觉密码的</a:t>
            </a:r>
            <a:r>
              <a:rPr lang="zh-CN" altLang="zh-CN" b="1" dirty="0">
                <a:solidFill>
                  <a:schemeClr val="accent2">
                    <a:lumMod val="50000"/>
                  </a:schemeClr>
                </a:solidFill>
              </a:rPr>
              <a:t>秘密分享</a:t>
            </a:r>
            <a:r>
              <a:rPr lang="zh-CN" altLang="zh-CN" dirty="0"/>
              <a:t>算法是：将秘密图像按照像素点编码到若干个称为共享份（</a:t>
            </a:r>
            <a:r>
              <a:rPr lang="en-US" altLang="zh-CN" dirty="0"/>
              <a:t>shares</a:t>
            </a:r>
            <a:r>
              <a:rPr lang="zh-CN" altLang="zh-CN" dirty="0"/>
              <a:t>）的图像中，其中，黑白像素点的分布是随机的，从中得不到有关秘密图像的任何信息；其</a:t>
            </a:r>
            <a:r>
              <a:rPr lang="zh-CN" altLang="zh-CN" b="1" dirty="0">
                <a:solidFill>
                  <a:schemeClr val="accent2">
                    <a:lumMod val="50000"/>
                  </a:schemeClr>
                </a:solidFill>
              </a:rPr>
              <a:t>秘密恢复</a:t>
            </a:r>
            <a:r>
              <a:rPr lang="zh-CN" altLang="zh-CN" dirty="0"/>
              <a:t>算法是：只需将一定数目共享份进行叠加（打印在透明胶片上等），人的视觉系统就可直接辨认出秘密信息。与其他加密方法相比，</a:t>
            </a:r>
            <a:r>
              <a:rPr lang="zh-CN" altLang="zh-CN" b="1" dirty="0">
                <a:solidFill>
                  <a:schemeClr val="accent2">
                    <a:lumMod val="50000"/>
                  </a:schemeClr>
                </a:solidFill>
              </a:rPr>
              <a:t>视觉密码加密的计算成本非常低，解密方法甚至不需要任何计算，因为它仅取决于人类的视觉</a:t>
            </a:r>
            <a:r>
              <a:rPr lang="zh-CN" altLang="zh-CN" dirty="0"/>
              <a:t>。</a:t>
            </a:r>
          </a:p>
          <a:p>
            <a:r>
              <a:rPr lang="zh-CN" altLang="zh-CN" dirty="0"/>
              <a:t>由于</a:t>
            </a:r>
            <a:r>
              <a:rPr lang="zh-CN" altLang="zh-CN" dirty="0">
                <a:solidFill>
                  <a:srgbClr val="0D0D0D"/>
                </a:solidFill>
              </a:rPr>
              <a:t>图像蕴含丰富的信息量，且</a:t>
            </a:r>
            <a:r>
              <a:rPr lang="zh-CN" altLang="zh-CN" dirty="0"/>
              <a:t>视觉密码具有</a:t>
            </a:r>
            <a:r>
              <a:rPr lang="zh-CN" altLang="zh-CN" b="1" dirty="0">
                <a:solidFill>
                  <a:schemeClr val="accent2">
                    <a:lumMod val="50000"/>
                  </a:schemeClr>
                </a:solidFill>
              </a:rPr>
              <a:t>理论安全性和秘密恢复简单性</a:t>
            </a:r>
            <a:r>
              <a:rPr lang="zh-CN" altLang="zh-CN" dirty="0"/>
              <a:t>等优势，其具有非常广阔的应用前景。因为视觉密码是基于</a:t>
            </a:r>
            <a:r>
              <a:rPr lang="zh-CN" altLang="zh-CN" b="1" dirty="0">
                <a:solidFill>
                  <a:schemeClr val="accent2">
                    <a:lumMod val="50000"/>
                  </a:schemeClr>
                </a:solidFill>
              </a:rPr>
              <a:t>秘密共享</a:t>
            </a:r>
            <a:r>
              <a:rPr lang="zh-CN" altLang="zh-CN" dirty="0"/>
              <a:t>提出的，故其可广泛地应用于</a:t>
            </a:r>
            <a:r>
              <a:rPr lang="zh-CN" altLang="zh-CN" b="1" dirty="0">
                <a:solidFill>
                  <a:schemeClr val="accent2">
                    <a:lumMod val="50000"/>
                  </a:schemeClr>
                </a:solidFill>
              </a:rPr>
              <a:t>需要群体参与的领域</a:t>
            </a:r>
            <a:r>
              <a:rPr lang="zh-CN" altLang="zh-CN" dirty="0"/>
              <a:t>，如安全多方计算、口令分存等场景；还常用于</a:t>
            </a:r>
            <a:r>
              <a:rPr lang="zh-CN" altLang="zh-CN" b="1" dirty="0">
                <a:solidFill>
                  <a:schemeClr val="accent2">
                    <a:lumMod val="50000"/>
                  </a:schemeClr>
                </a:solidFill>
              </a:rPr>
              <a:t>身份认证、隐式通信、数字水印</a:t>
            </a:r>
            <a:r>
              <a:rPr lang="zh-CN" altLang="zh-CN" dirty="0"/>
              <a:t>等场景；并且，因为视觉密码的使用</a:t>
            </a:r>
            <a:r>
              <a:rPr lang="zh-CN" altLang="zh-CN" b="1" dirty="0">
                <a:solidFill>
                  <a:schemeClr val="accent2">
                    <a:lumMod val="50000"/>
                  </a:schemeClr>
                </a:solidFill>
              </a:rPr>
              <a:t>简单</a:t>
            </a:r>
            <a:r>
              <a:rPr lang="zh-CN" altLang="zh-CN" dirty="0"/>
              <a:t>，其还可在</a:t>
            </a:r>
            <a:r>
              <a:rPr lang="zh-CN" altLang="zh-CN" b="1" dirty="0">
                <a:solidFill>
                  <a:schemeClr val="accent2">
                    <a:lumMod val="50000"/>
                  </a:schemeClr>
                </a:solidFill>
              </a:rPr>
              <a:t>缺乏计算设备的特殊情况下提供应急方案</a:t>
            </a:r>
            <a:r>
              <a:rPr lang="zh-CN" altLang="zh-CN" dirty="0"/>
              <a:t>。</a:t>
            </a:r>
          </a:p>
          <a:p>
            <a:endParaRPr lang="zh-CN"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a:t>
            </a:r>
            <a:r>
              <a:rPr lang="zh-CN" altLang="en-US" b="1" dirty="0"/>
              <a:t>、视觉密码方案</a:t>
            </a:r>
          </a:p>
        </p:txBody>
      </p:sp>
      <p:sp>
        <p:nvSpPr>
          <p:cNvPr id="3" name="内容占位符 2"/>
          <p:cNvSpPr>
            <a:spLocks noGrp="1"/>
          </p:cNvSpPr>
          <p:nvPr>
            <p:ph idx="1"/>
          </p:nvPr>
        </p:nvSpPr>
        <p:spPr/>
        <p:txBody>
          <a:bodyPr>
            <a:normAutofit lnSpcReduction="10000"/>
          </a:bodyPr>
          <a:lstStyle/>
          <a:p>
            <a:r>
              <a:rPr lang="zh-CN" altLang="en-US" sz="2400" b="1" dirty="0"/>
              <a:t>（</a:t>
            </a:r>
            <a:r>
              <a:rPr lang="en-US" altLang="zh-CN" sz="2400" b="1" dirty="0"/>
              <a:t>1</a:t>
            </a:r>
            <a:r>
              <a:rPr lang="zh-CN" altLang="en-US" sz="2400" b="1" dirty="0"/>
              <a:t>）</a:t>
            </a:r>
            <a:r>
              <a:rPr lang="en-US" altLang="zh-CN" sz="2400" b="1" dirty="0" err="1"/>
              <a:t>Naor</a:t>
            </a:r>
            <a:r>
              <a:rPr lang="zh-CN" altLang="en-US" sz="2400" b="1" dirty="0"/>
              <a:t>和</a:t>
            </a:r>
            <a:r>
              <a:rPr lang="en-US" altLang="zh-CN" sz="2400" b="1" dirty="0"/>
              <a:t>Shamir</a:t>
            </a:r>
            <a:r>
              <a:rPr lang="zh-CN" altLang="en-US" sz="2400" b="1" dirty="0"/>
              <a:t>的经典方案：</a:t>
            </a:r>
            <a:endParaRPr lang="en-US" altLang="zh-CN" sz="2400" b="1" dirty="0"/>
          </a:p>
          <a:p>
            <a:r>
              <a:rPr lang="zh-CN" altLang="en-US" sz="2400" dirty="0"/>
              <a:t>以（</a:t>
            </a:r>
            <a:r>
              <a:rPr lang="en-US" altLang="zh-CN" sz="2400" dirty="0"/>
              <a:t>2, 2</a:t>
            </a:r>
            <a:r>
              <a:rPr lang="zh-CN" altLang="en-US" sz="2400" dirty="0"/>
              <a:t>）</a:t>
            </a:r>
            <a:r>
              <a:rPr lang="en-US" altLang="zh-CN" sz="2400" dirty="0"/>
              <a:t>-</a:t>
            </a:r>
            <a:r>
              <a:rPr lang="zh-CN" altLang="en-US" sz="2400" dirty="0"/>
              <a:t>视觉密码秘密共享方案为例：</a:t>
            </a:r>
            <a:endParaRPr lang="en-US" altLang="zh-CN" sz="2400" dirty="0"/>
          </a:p>
          <a:p>
            <a:r>
              <a:rPr lang="zh-CN" altLang="en-US" sz="2400" b="1" dirty="0"/>
              <a:t>① </a:t>
            </a:r>
            <a:r>
              <a:rPr lang="zh-CN" altLang="zh-CN" sz="2400" b="1" dirty="0">
                <a:solidFill>
                  <a:schemeClr val="tx1">
                    <a:lumMod val="85000"/>
                    <a:lumOff val="15000"/>
                  </a:schemeClr>
                </a:solidFill>
              </a:rPr>
              <a:t>准备原始图像</a:t>
            </a:r>
            <a:r>
              <a:rPr lang="zh-CN" altLang="zh-CN" sz="2400" b="1" dirty="0"/>
              <a:t>：</a:t>
            </a:r>
            <a:endParaRPr lang="en-US" altLang="zh-CN" sz="2400" b="1" dirty="0"/>
          </a:p>
          <a:p>
            <a:endParaRPr lang="en-US" altLang="zh-CN" sz="2400" dirty="0"/>
          </a:p>
          <a:p>
            <a:endParaRPr lang="en-US" altLang="zh-CN" sz="2400" dirty="0"/>
          </a:p>
          <a:p>
            <a:endParaRPr lang="en-US" altLang="zh-CN" sz="2400" dirty="0"/>
          </a:p>
          <a:p>
            <a:r>
              <a:rPr lang="zh-CN" altLang="zh-CN" sz="2400" dirty="0"/>
              <a:t>为了构建共享图像，需要</a:t>
            </a:r>
            <a:r>
              <a:rPr lang="zh-CN" altLang="zh-CN" sz="2400" b="1" dirty="0">
                <a:solidFill>
                  <a:schemeClr val="accent2">
                    <a:lumMod val="50000"/>
                  </a:schemeClr>
                </a:solidFill>
              </a:rPr>
              <a:t>准备一个原始图像</a:t>
            </a:r>
            <a:r>
              <a:rPr lang="zh-CN" altLang="en-US" sz="2400" dirty="0"/>
              <a:t>。例</a:t>
            </a:r>
            <a:r>
              <a:rPr lang="zh-CN" altLang="zh-CN" sz="2400" dirty="0"/>
              <a:t>中</a:t>
            </a:r>
            <a:r>
              <a:rPr lang="zh-CN" altLang="en-US" sz="2400" dirty="0"/>
              <a:t>的原始图像</a:t>
            </a:r>
            <a:r>
              <a:rPr lang="zh-CN" altLang="zh-CN" sz="2400" dirty="0"/>
              <a:t>包括秘密消息“</a:t>
            </a:r>
            <a:r>
              <a:rPr lang="en-US" altLang="zh-CN" sz="2400" dirty="0"/>
              <a:t>0129</a:t>
            </a:r>
            <a:r>
              <a:rPr lang="zh-CN" altLang="zh-CN" sz="2400" dirty="0"/>
              <a:t>”，对于当时</a:t>
            </a:r>
            <a:r>
              <a:rPr lang="en-US" altLang="zh-CN" sz="2400" dirty="0" err="1"/>
              <a:t>Naor</a:t>
            </a:r>
            <a:r>
              <a:rPr lang="zh-CN" altLang="en-US" sz="2400" dirty="0"/>
              <a:t>和</a:t>
            </a:r>
            <a:r>
              <a:rPr lang="en-US" altLang="zh-CN" sz="2400" dirty="0"/>
              <a:t>Shamir</a:t>
            </a:r>
            <a:r>
              <a:rPr lang="zh-CN" altLang="en-US" sz="2400" dirty="0"/>
              <a:t>提出</a:t>
            </a:r>
            <a:r>
              <a:rPr lang="zh-CN" altLang="zh-CN" sz="2400" dirty="0"/>
              <a:t>的基础</a:t>
            </a:r>
            <a:r>
              <a:rPr lang="zh-CN" altLang="en-US" sz="2400" dirty="0"/>
              <a:t>视觉密码</a:t>
            </a:r>
            <a:r>
              <a:rPr lang="zh-CN" altLang="zh-CN" sz="2400" dirty="0"/>
              <a:t>，它需要由白色背景和黑色字母</a:t>
            </a:r>
            <a:r>
              <a:rPr lang="zh-CN" altLang="en-US" sz="2400" dirty="0"/>
              <a:t>、</a:t>
            </a:r>
            <a:r>
              <a:rPr lang="zh-CN" altLang="zh-CN" sz="2400" dirty="0"/>
              <a:t>数字</a:t>
            </a:r>
            <a:r>
              <a:rPr lang="zh-CN" altLang="en-US" sz="2400" dirty="0"/>
              <a:t>或符号</a:t>
            </a:r>
            <a:r>
              <a:rPr lang="zh-CN" altLang="zh-CN" sz="2400" dirty="0"/>
              <a:t>组成。</a:t>
            </a:r>
            <a:endParaRPr lang="en-US" altLang="zh-CN" sz="2400" dirty="0"/>
          </a:p>
        </p:txBody>
      </p:sp>
      <p:pic>
        <p:nvPicPr>
          <p:cNvPr id="7" name="图片 6"/>
          <p:cNvPicPr>
            <a:picLocks noChangeAspect="1"/>
          </p:cNvPicPr>
          <p:nvPr/>
        </p:nvPicPr>
        <p:blipFill>
          <a:blip r:embed="rId2"/>
          <a:stretch>
            <a:fillRect/>
          </a:stretch>
        </p:blipFill>
        <p:spPr>
          <a:xfrm>
            <a:off x="3641026" y="3765883"/>
            <a:ext cx="4486275" cy="8667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a:t>
            </a:r>
            <a:r>
              <a:rPr lang="zh-CN" altLang="en-US" b="1" dirty="0"/>
              <a:t>、视觉密码方案</a:t>
            </a:r>
            <a:endParaRPr lang="zh-CN" altLang="en-US" dirty="0"/>
          </a:p>
        </p:txBody>
      </p:sp>
      <p:sp>
        <p:nvSpPr>
          <p:cNvPr id="3" name="内容占位符 2"/>
          <p:cNvSpPr>
            <a:spLocks noGrp="1"/>
          </p:cNvSpPr>
          <p:nvPr>
            <p:ph idx="1"/>
          </p:nvPr>
        </p:nvSpPr>
        <p:spPr>
          <a:xfrm>
            <a:off x="1024128" y="2286000"/>
            <a:ext cx="4914659" cy="4023360"/>
          </a:xfrm>
        </p:spPr>
        <p:txBody>
          <a:bodyPr>
            <a:noAutofit/>
          </a:bodyPr>
          <a:lstStyle/>
          <a:p>
            <a:r>
              <a:rPr lang="zh-CN" altLang="en-US" b="1" dirty="0"/>
              <a:t>② 准备图案和构造方法：</a:t>
            </a:r>
            <a:endParaRPr lang="en-US" altLang="zh-CN" b="1" dirty="0"/>
          </a:p>
          <a:p>
            <a:r>
              <a:rPr lang="zh-CN" altLang="zh-CN" dirty="0"/>
              <a:t>为了进行加密，需要</a:t>
            </a:r>
            <a:r>
              <a:rPr lang="zh-CN" altLang="zh-CN" b="1" dirty="0">
                <a:solidFill>
                  <a:schemeClr val="accent2">
                    <a:lumMod val="50000"/>
                  </a:schemeClr>
                </a:solidFill>
              </a:rPr>
              <a:t>准备一些图案</a:t>
            </a:r>
            <a:r>
              <a:rPr lang="zh-CN" altLang="en-US" dirty="0"/>
              <a:t>。</a:t>
            </a:r>
            <a:r>
              <a:rPr lang="zh-CN" altLang="zh-CN" dirty="0"/>
              <a:t>这些图案由</a:t>
            </a:r>
            <a:r>
              <a:rPr lang="zh-CN" altLang="en-US" dirty="0"/>
              <a:t>两</a:t>
            </a:r>
            <a:r>
              <a:rPr lang="zh-CN" altLang="zh-CN" dirty="0"/>
              <a:t>个</a:t>
            </a:r>
            <a:r>
              <a:rPr lang="en-US" altLang="zh-CN" dirty="0"/>
              <a:t>2x2</a:t>
            </a:r>
            <a:r>
              <a:rPr lang="zh-CN" altLang="zh-CN" dirty="0"/>
              <a:t>阵列中的</a:t>
            </a:r>
            <a:r>
              <a:rPr lang="en-US" altLang="zh-CN" dirty="0"/>
              <a:t>4</a:t>
            </a:r>
            <a:r>
              <a:rPr lang="zh-CN" altLang="zh-CN" dirty="0"/>
              <a:t>个子像素组成，</a:t>
            </a:r>
            <a:r>
              <a:rPr lang="en-US" altLang="zh-CN" dirty="0"/>
              <a:t>4</a:t>
            </a:r>
            <a:r>
              <a:rPr lang="zh-CN" altLang="zh-CN" dirty="0"/>
              <a:t>个子像素的一半用黑色填充，其余为透明，可以制作水平、垂直和对角线</a:t>
            </a:r>
            <a:r>
              <a:rPr lang="en-US" altLang="zh-CN" dirty="0"/>
              <a:t>6</a:t>
            </a:r>
            <a:r>
              <a:rPr lang="zh-CN" altLang="zh-CN" dirty="0"/>
              <a:t>种图案，</a:t>
            </a:r>
            <a:r>
              <a:rPr lang="zh-CN" altLang="en-US" dirty="0"/>
              <a:t>视觉密码</a:t>
            </a:r>
            <a:r>
              <a:rPr lang="zh-CN" altLang="zh-CN" b="1" dirty="0">
                <a:solidFill>
                  <a:schemeClr val="accent2">
                    <a:lumMod val="50000"/>
                  </a:schemeClr>
                </a:solidFill>
              </a:rPr>
              <a:t>将原始图像的每个像素转换为其中之一</a:t>
            </a:r>
            <a:r>
              <a:rPr lang="zh-CN" altLang="en-US" dirty="0"/>
              <a:t>。</a:t>
            </a:r>
            <a:endParaRPr lang="en-US" altLang="zh-CN" dirty="0"/>
          </a:p>
          <a:p>
            <a:r>
              <a:rPr lang="zh-CN" altLang="zh-CN" dirty="0"/>
              <a:t>在共享图像中</a:t>
            </a:r>
            <a:r>
              <a:rPr lang="zh-CN" altLang="en-US" dirty="0"/>
              <a:t>，</a:t>
            </a:r>
            <a:r>
              <a:rPr lang="zh-CN" altLang="zh-CN" b="1" dirty="0">
                <a:solidFill>
                  <a:schemeClr val="accent2">
                    <a:lumMod val="50000"/>
                  </a:schemeClr>
                </a:solidFill>
              </a:rPr>
              <a:t>构造背景像素和消息像素的方法不同</a:t>
            </a:r>
            <a:r>
              <a:rPr lang="zh-CN" altLang="zh-CN" dirty="0"/>
              <a:t>，</a:t>
            </a:r>
            <a:r>
              <a:rPr lang="zh-CN" altLang="en-US" dirty="0"/>
              <a:t>需要根据</a:t>
            </a:r>
            <a:r>
              <a:rPr lang="zh-CN" altLang="zh-CN" dirty="0"/>
              <a:t>要</a:t>
            </a:r>
            <a:r>
              <a:rPr lang="zh-CN" altLang="en-US" dirty="0"/>
              <a:t>转换</a:t>
            </a:r>
            <a:r>
              <a:rPr lang="zh-CN" altLang="zh-CN" dirty="0"/>
              <a:t>的是原始图像中的背景像素</a:t>
            </a:r>
            <a:r>
              <a:rPr lang="zh-CN" altLang="en-US" dirty="0"/>
              <a:t>还是消息像素，寻找相应的构造方法。</a:t>
            </a:r>
            <a:r>
              <a:rPr lang="zh-CN" altLang="zh-CN" dirty="0"/>
              <a:t>图案是根据编号</a:t>
            </a:r>
            <a:r>
              <a:rPr lang="zh-CN" altLang="en-US" dirty="0"/>
              <a:t>，</a:t>
            </a:r>
            <a:r>
              <a:rPr lang="zh-CN" altLang="zh-CN" dirty="0"/>
              <a:t>由其中一种形式</a:t>
            </a:r>
            <a:r>
              <a:rPr lang="zh-CN" altLang="zh-CN" b="1" dirty="0">
                <a:solidFill>
                  <a:schemeClr val="accent2">
                    <a:lumMod val="50000"/>
                  </a:schemeClr>
                </a:solidFill>
              </a:rPr>
              <a:t>随机</a:t>
            </a:r>
            <a:r>
              <a:rPr lang="zh-CN" altLang="zh-CN" dirty="0"/>
              <a:t>确定的</a:t>
            </a:r>
            <a:r>
              <a:rPr lang="zh-CN" altLang="en-US" dirty="0"/>
              <a:t>。</a:t>
            </a:r>
          </a:p>
        </p:txBody>
      </p:sp>
      <p:pic>
        <p:nvPicPr>
          <p:cNvPr id="4" name="图片 3"/>
          <p:cNvPicPr/>
          <p:nvPr/>
        </p:nvPicPr>
        <p:blipFill>
          <a:blip r:embed="rId2">
            <a:extLst>
              <a:ext uri="{BEBA8EAE-BF5A-486C-A8C5-ECC9F3942E4B}">
                <a14:imgProps xmlns:a14="http://schemas.microsoft.com/office/drawing/2010/main">
                  <a14:imgLayer r:embed="rId3">
                    <a14:imgEffect>
                      <a14:brightnessContrast contrast="-20000"/>
                    </a14:imgEffect>
                    <a14:imgEffect>
                      <a14:sharpenSoften amount="50000"/>
                    </a14:imgEffect>
                  </a14:imgLayer>
                </a14:imgProps>
              </a:ext>
            </a:extLst>
          </a:blip>
          <a:stretch>
            <a:fillRect/>
          </a:stretch>
        </p:blipFill>
        <p:spPr>
          <a:xfrm>
            <a:off x="6253215" y="3207418"/>
            <a:ext cx="4842615" cy="25077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zh-CN" altLang="en-US" b="1" dirty="0"/>
              <a:t>、视觉密码方案</a:t>
            </a:r>
            <a:endParaRPr lang="zh-CN" altLang="en-US" dirty="0"/>
          </a:p>
        </p:txBody>
      </p:sp>
      <p:sp>
        <p:nvSpPr>
          <p:cNvPr id="3" name="内容占位符 2"/>
          <p:cNvSpPr>
            <a:spLocks noGrp="1"/>
          </p:cNvSpPr>
          <p:nvPr>
            <p:ph idx="1"/>
          </p:nvPr>
        </p:nvSpPr>
        <p:spPr>
          <a:xfrm>
            <a:off x="1024128" y="2286000"/>
            <a:ext cx="5301129" cy="4023360"/>
          </a:xfrm>
        </p:spPr>
        <p:txBody>
          <a:bodyPr>
            <a:noAutofit/>
          </a:bodyPr>
          <a:lstStyle/>
          <a:p>
            <a:r>
              <a:rPr lang="zh-CN" altLang="en-US" b="1" dirty="0">
                <a:latin typeface="+mn-ea"/>
              </a:rPr>
              <a:t>③ </a:t>
            </a:r>
            <a:r>
              <a:rPr lang="zh-CN" altLang="en-US" b="1" dirty="0"/>
              <a:t>转换：</a:t>
            </a:r>
            <a:endParaRPr lang="en-US" altLang="zh-CN" b="1" dirty="0"/>
          </a:p>
          <a:p>
            <a:r>
              <a:rPr lang="zh-CN" altLang="zh-CN" dirty="0"/>
              <a:t>如果要</a:t>
            </a:r>
            <a:r>
              <a:rPr lang="zh-CN" altLang="zh-CN" b="1" dirty="0">
                <a:solidFill>
                  <a:schemeClr val="accent2">
                    <a:lumMod val="50000"/>
                  </a:schemeClr>
                </a:solidFill>
              </a:rPr>
              <a:t>将原始图像中</a:t>
            </a:r>
            <a:r>
              <a:rPr lang="zh-CN" altLang="en-US" b="1" dirty="0">
                <a:solidFill>
                  <a:schemeClr val="accent2">
                    <a:lumMod val="50000"/>
                  </a:schemeClr>
                </a:solidFill>
              </a:rPr>
              <a:t>位置为</a:t>
            </a:r>
            <a:r>
              <a:rPr lang="en-US" altLang="zh-CN" b="1" dirty="0">
                <a:solidFill>
                  <a:schemeClr val="accent2">
                    <a:lumMod val="50000"/>
                  </a:schemeClr>
                </a:solidFill>
              </a:rPr>
              <a:t>(x, y)</a:t>
            </a:r>
            <a:r>
              <a:rPr lang="zh-CN" altLang="en-US" b="1" dirty="0">
                <a:solidFill>
                  <a:schemeClr val="accent2">
                    <a:lumMod val="50000"/>
                  </a:schemeClr>
                </a:solidFill>
              </a:rPr>
              <a:t>的像素转换为序号为</a:t>
            </a:r>
            <a:r>
              <a:rPr lang="en-US" altLang="zh-CN" b="1" dirty="0">
                <a:solidFill>
                  <a:schemeClr val="accent2">
                    <a:lumMod val="50000"/>
                  </a:schemeClr>
                </a:solidFill>
              </a:rPr>
              <a:t>no: k</a:t>
            </a:r>
            <a:r>
              <a:rPr lang="zh-CN" altLang="en-US" b="1" dirty="0">
                <a:solidFill>
                  <a:schemeClr val="accent2">
                    <a:lumMod val="50000"/>
                  </a:schemeClr>
                </a:solidFill>
              </a:rPr>
              <a:t>的</a:t>
            </a:r>
            <a:r>
              <a:rPr lang="zh-CN" altLang="zh-CN" b="1" dirty="0">
                <a:solidFill>
                  <a:schemeClr val="accent2">
                    <a:lumMod val="50000"/>
                  </a:schemeClr>
                </a:solidFill>
              </a:rPr>
              <a:t>图案</a:t>
            </a:r>
            <a:r>
              <a:rPr lang="zh-CN" altLang="en-US" dirty="0"/>
              <a:t>，</a:t>
            </a:r>
            <a:r>
              <a:rPr lang="zh-CN" altLang="zh-CN" dirty="0"/>
              <a:t>则</a:t>
            </a:r>
            <a:r>
              <a:rPr lang="zh-CN" altLang="en-US" dirty="0"/>
              <a:t>在</a:t>
            </a:r>
            <a:r>
              <a:rPr lang="zh-CN" altLang="zh-CN" dirty="0"/>
              <a:t>第一个共享图像中</a:t>
            </a:r>
            <a:r>
              <a:rPr lang="zh-CN" altLang="en-US" dirty="0"/>
              <a:t>，</a:t>
            </a:r>
            <a:r>
              <a:rPr lang="en-US" altLang="zh-CN" dirty="0"/>
              <a:t> (x, y)</a:t>
            </a:r>
            <a:r>
              <a:rPr lang="zh-CN" altLang="zh-CN" dirty="0"/>
              <a:t>位置的像素应变为</a:t>
            </a:r>
            <a:r>
              <a:rPr lang="en-US" altLang="zh-CN" dirty="0"/>
              <a:t>no: k</a:t>
            </a:r>
            <a:r>
              <a:rPr lang="zh-CN" altLang="en-US" dirty="0"/>
              <a:t>对应的</a:t>
            </a:r>
            <a:r>
              <a:rPr lang="zh-CN" altLang="zh-CN" dirty="0"/>
              <a:t>图案</a:t>
            </a:r>
            <a:r>
              <a:rPr lang="zh-CN" altLang="en-US" dirty="0"/>
              <a:t>。当转换的是</a:t>
            </a:r>
            <a:r>
              <a:rPr lang="zh-CN" altLang="zh-CN" b="1" dirty="0">
                <a:solidFill>
                  <a:schemeClr val="accent2">
                    <a:lumMod val="50000"/>
                  </a:schemeClr>
                </a:solidFill>
              </a:rPr>
              <a:t>背景像素</a:t>
            </a:r>
            <a:r>
              <a:rPr lang="zh-CN" altLang="en-US" dirty="0"/>
              <a:t>时，在</a:t>
            </a:r>
            <a:r>
              <a:rPr lang="zh-CN" altLang="zh-CN" dirty="0"/>
              <a:t>第二个共享图像中</a:t>
            </a:r>
            <a:r>
              <a:rPr lang="zh-CN" altLang="en-US" dirty="0"/>
              <a:t>，</a:t>
            </a:r>
            <a:r>
              <a:rPr lang="en-US" altLang="zh-CN" dirty="0"/>
              <a:t> (x, y)</a:t>
            </a:r>
            <a:r>
              <a:rPr lang="zh-CN" altLang="en-US" dirty="0"/>
              <a:t>位置</a:t>
            </a:r>
            <a:r>
              <a:rPr lang="zh-CN" altLang="zh-CN" dirty="0"/>
              <a:t>的像素</a:t>
            </a:r>
            <a:r>
              <a:rPr lang="zh-CN" altLang="en-US" dirty="0"/>
              <a:t>应与</a:t>
            </a:r>
            <a:r>
              <a:rPr lang="zh-CN" altLang="zh-CN" dirty="0"/>
              <a:t>第一个共享图像</a:t>
            </a:r>
            <a:r>
              <a:rPr lang="zh-CN" altLang="en-US" dirty="0"/>
              <a:t>中</a:t>
            </a:r>
            <a:r>
              <a:rPr lang="zh-CN" altLang="en-US" b="1" dirty="0">
                <a:solidFill>
                  <a:schemeClr val="accent2">
                    <a:lumMod val="50000"/>
                  </a:schemeClr>
                </a:solidFill>
              </a:rPr>
              <a:t>相同</a:t>
            </a:r>
            <a:r>
              <a:rPr lang="zh-CN" altLang="en-US" dirty="0"/>
              <a:t>；当转换的是</a:t>
            </a:r>
            <a:r>
              <a:rPr lang="zh-CN" altLang="en-US" b="1" dirty="0">
                <a:solidFill>
                  <a:schemeClr val="accent2">
                    <a:lumMod val="50000"/>
                  </a:schemeClr>
                </a:solidFill>
              </a:rPr>
              <a:t>消息</a:t>
            </a:r>
            <a:r>
              <a:rPr lang="zh-CN" altLang="zh-CN" b="1" dirty="0">
                <a:solidFill>
                  <a:schemeClr val="accent2">
                    <a:lumMod val="50000"/>
                  </a:schemeClr>
                </a:solidFill>
              </a:rPr>
              <a:t>像素</a:t>
            </a:r>
            <a:r>
              <a:rPr lang="zh-CN" altLang="en-US" dirty="0"/>
              <a:t>时</a:t>
            </a:r>
            <a:r>
              <a:rPr lang="zh-CN" altLang="zh-CN" dirty="0"/>
              <a:t>，</a:t>
            </a:r>
            <a:r>
              <a:rPr lang="zh-CN" altLang="en-US" dirty="0"/>
              <a:t>在</a:t>
            </a:r>
            <a:r>
              <a:rPr lang="zh-CN" altLang="zh-CN" dirty="0"/>
              <a:t>第二个共享图像中</a:t>
            </a:r>
            <a:r>
              <a:rPr lang="zh-CN" altLang="en-US" dirty="0"/>
              <a:t>，</a:t>
            </a:r>
            <a:r>
              <a:rPr lang="en-US" altLang="zh-CN" dirty="0"/>
              <a:t> (x, y)</a:t>
            </a:r>
            <a:r>
              <a:rPr lang="zh-CN" altLang="zh-CN" dirty="0"/>
              <a:t>位置的像素</a:t>
            </a:r>
            <a:r>
              <a:rPr lang="zh-CN" altLang="en-US" dirty="0"/>
              <a:t>设</a:t>
            </a:r>
            <a:r>
              <a:rPr lang="zh-CN" altLang="zh-CN" dirty="0"/>
              <a:t>为该</a:t>
            </a:r>
            <a:r>
              <a:rPr lang="zh-CN" altLang="zh-CN" b="1" dirty="0">
                <a:solidFill>
                  <a:schemeClr val="accent2">
                    <a:lumMod val="50000"/>
                  </a:schemeClr>
                </a:solidFill>
              </a:rPr>
              <a:t>图案对于全黑色像素的“补集”</a:t>
            </a:r>
            <a:r>
              <a:rPr lang="zh-CN" altLang="zh-CN" dirty="0"/>
              <a:t>，从而正确共享两个图像。</a:t>
            </a:r>
          </a:p>
        </p:txBody>
      </p:sp>
      <p:pic>
        <p:nvPicPr>
          <p:cNvPr id="4" name="图片 3"/>
          <p:cNvPicPr/>
          <p:nvPr/>
        </p:nvPicPr>
        <p:blipFill>
          <a:blip r:embed="rId2">
            <a:extLst>
              <a:ext uri="{BEBA8EAE-BF5A-486C-A8C5-ECC9F3942E4B}">
                <a14:imgProps xmlns:a14="http://schemas.microsoft.com/office/drawing/2010/main">
                  <a14:imgLayer r:embed="rId3">
                    <a14:imgEffect>
                      <a14:brightnessContrast contrast="-20000"/>
                    </a14:imgEffect>
                    <a14:imgEffect>
                      <a14:sharpenSoften amount="50000"/>
                    </a14:imgEffect>
                  </a14:imgLayer>
                </a14:imgProps>
              </a:ext>
            </a:extLst>
          </a:blip>
          <a:stretch>
            <a:fillRect/>
          </a:stretch>
        </p:blipFill>
        <p:spPr>
          <a:xfrm>
            <a:off x="6440760" y="2955516"/>
            <a:ext cx="4842615" cy="25077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zh-CN" altLang="en-US" b="1" dirty="0"/>
              <a:t>、视觉密码方案</a:t>
            </a:r>
            <a:endParaRPr lang="zh-CN" altLang="en-US" dirty="0"/>
          </a:p>
        </p:txBody>
      </p:sp>
      <p:sp>
        <p:nvSpPr>
          <p:cNvPr id="3" name="内容占位符 2"/>
          <p:cNvSpPr>
            <a:spLocks noGrp="1"/>
          </p:cNvSpPr>
          <p:nvPr>
            <p:ph idx="1"/>
          </p:nvPr>
        </p:nvSpPr>
        <p:spPr>
          <a:xfrm>
            <a:off x="1024128" y="2286000"/>
            <a:ext cx="5301129" cy="4023360"/>
          </a:xfrm>
        </p:spPr>
        <p:txBody>
          <a:bodyPr>
            <a:noAutofit/>
          </a:bodyPr>
          <a:lstStyle/>
          <a:p>
            <a:r>
              <a:rPr lang="zh-CN" altLang="en-US" b="1" dirty="0">
                <a:latin typeface="+mn-ea"/>
              </a:rPr>
              <a:t>③ </a:t>
            </a:r>
            <a:r>
              <a:rPr lang="zh-CN" altLang="en-US" b="1" dirty="0"/>
              <a:t>转换：</a:t>
            </a:r>
            <a:endParaRPr lang="en-US" altLang="zh-CN" b="1" dirty="0"/>
          </a:p>
          <a:p>
            <a:r>
              <a:rPr lang="zh-CN" altLang="zh-CN" sz="2000" dirty="0">
                <a:solidFill>
                  <a:schemeClr val="tx1"/>
                </a:solidFill>
              </a:rPr>
              <a:t>为每一个像素的加密规则构建一个</a:t>
            </a:r>
            <a:r>
              <a:rPr lang="zh-CN" altLang="zh-CN" sz="2000" b="1" dirty="0">
                <a:solidFill>
                  <a:schemeClr val="accent2">
                    <a:lumMod val="50000"/>
                  </a:schemeClr>
                </a:solidFill>
              </a:rPr>
              <a:t>n</a:t>
            </a:r>
            <a:r>
              <a:rPr lang="zh-CN" altLang="zh-CN" sz="2000" b="1" dirty="0">
                <a:solidFill>
                  <a:schemeClr val="accent2">
                    <a:lumMod val="50000"/>
                  </a:schemeClr>
                </a:solidFill>
                <a:latin typeface="Arial" panose="020B0604020202020204" pitchFamily="34" charset="0"/>
              </a:rPr>
              <a:t>×</a:t>
            </a:r>
            <a:r>
              <a:rPr lang="zh-CN" altLang="zh-CN" sz="2000" b="1" dirty="0">
                <a:solidFill>
                  <a:schemeClr val="accent2">
                    <a:lumMod val="50000"/>
                  </a:schemeClr>
                </a:solidFill>
              </a:rPr>
              <a:t>m 的布尔矩阵</a:t>
            </a:r>
            <a:r>
              <a:rPr lang="en-US" altLang="zh-CN" sz="2000" b="1" dirty="0">
                <a:solidFill>
                  <a:schemeClr val="accent2">
                    <a:lumMod val="50000"/>
                  </a:schemeClr>
                </a:solidFill>
              </a:rPr>
              <a:t>B = </a:t>
            </a:r>
            <a:r>
              <a:rPr lang="zh-CN" altLang="zh-CN" sz="2000" b="1" dirty="0">
                <a:solidFill>
                  <a:schemeClr val="accent2">
                    <a:lumMod val="50000"/>
                  </a:schemeClr>
                </a:solidFill>
              </a:rPr>
              <a:t>(</a:t>
            </a:r>
            <a:r>
              <a:rPr lang="en-US" altLang="zh-CN" sz="2000" b="1" dirty="0">
                <a:solidFill>
                  <a:schemeClr val="accent2">
                    <a:lumMod val="50000"/>
                  </a:schemeClr>
                </a:solidFill>
              </a:rPr>
              <a:t>B</a:t>
            </a:r>
            <a:r>
              <a:rPr lang="en-US" altLang="zh-CN" sz="2000" b="1" baseline="-25000" dirty="0">
                <a:solidFill>
                  <a:schemeClr val="accent2">
                    <a:lumMod val="50000"/>
                  </a:schemeClr>
                </a:solidFill>
              </a:rPr>
              <a:t>ij</a:t>
            </a:r>
            <a:r>
              <a:rPr lang="zh-CN" altLang="zh-CN" sz="2000" b="1" dirty="0">
                <a:solidFill>
                  <a:schemeClr val="accent2">
                    <a:lumMod val="50000"/>
                  </a:schemeClr>
                </a:solidFill>
              </a:rPr>
              <a:t> )</a:t>
            </a:r>
            <a:r>
              <a:rPr lang="en-US" altLang="zh-CN" sz="2000" b="1" baseline="-25000" dirty="0">
                <a:solidFill>
                  <a:schemeClr val="accent2">
                    <a:lumMod val="50000"/>
                  </a:schemeClr>
                </a:solidFill>
              </a:rPr>
              <a:t>n</a:t>
            </a:r>
            <a:r>
              <a:rPr lang="en-US" altLang="zh-CN" sz="2000" b="1" baseline="-25000" dirty="0">
                <a:solidFill>
                  <a:schemeClr val="accent2">
                    <a:lumMod val="50000"/>
                  </a:schemeClr>
                </a:solidFill>
                <a:latin typeface="Arial" panose="020B0604020202020204" pitchFamily="34" charset="0"/>
              </a:rPr>
              <a:t>×</a:t>
            </a:r>
            <a:r>
              <a:rPr lang="en-US" altLang="zh-CN" sz="2000" b="1" baseline="-25000" dirty="0">
                <a:solidFill>
                  <a:schemeClr val="accent2">
                    <a:lumMod val="50000"/>
                  </a:schemeClr>
                </a:solidFill>
              </a:rPr>
              <a:t>m</a:t>
            </a:r>
            <a:r>
              <a:rPr lang="zh-CN" altLang="en-US" sz="2000" dirty="0">
                <a:solidFill>
                  <a:schemeClr val="tx1"/>
                </a:solidFill>
              </a:rPr>
              <a:t>，</a:t>
            </a:r>
            <a:r>
              <a:rPr lang="zh-CN" altLang="zh-CN" sz="2000" dirty="0">
                <a:solidFill>
                  <a:schemeClr val="tx1"/>
                </a:solidFill>
              </a:rPr>
              <a:t>其中，  B</a:t>
            </a:r>
            <a:r>
              <a:rPr lang="en-US" altLang="zh-CN" sz="2000" baseline="-25000" dirty="0" err="1">
                <a:solidFill>
                  <a:schemeClr val="tx1"/>
                </a:solidFill>
              </a:rPr>
              <a:t>ij</a:t>
            </a:r>
            <a:r>
              <a:rPr lang="en-US" altLang="zh-CN" sz="2000" dirty="0">
                <a:solidFill>
                  <a:schemeClr val="tx1"/>
                </a:solidFill>
              </a:rPr>
              <a:t>=0</a:t>
            </a:r>
            <a:r>
              <a:rPr lang="zh-CN" altLang="zh-CN" sz="2000" dirty="0">
                <a:solidFill>
                  <a:schemeClr val="tx1"/>
                </a:solidFill>
              </a:rPr>
              <a:t> 表示第 i 个分享者的第 j 个子像素的颜色为白色；  B</a:t>
            </a:r>
            <a:r>
              <a:rPr lang="zh-CN" altLang="zh-CN" sz="2000" dirty="0">
                <a:solidFill>
                  <a:schemeClr val="tx1"/>
                </a:solidFill>
                <a:sym typeface="+mn-ea"/>
              </a:rPr>
              <a:t>ij</a:t>
            </a:r>
            <a:r>
              <a:rPr lang="en-US" altLang="zh-CN" sz="2000" dirty="0">
                <a:solidFill>
                  <a:schemeClr val="tx1"/>
                </a:solidFill>
                <a:sym typeface="+mn-ea"/>
              </a:rPr>
              <a:t>=1</a:t>
            </a:r>
            <a:r>
              <a:rPr lang="zh-CN" altLang="zh-CN" sz="2000" dirty="0">
                <a:solidFill>
                  <a:schemeClr val="tx1"/>
                </a:solidFill>
              </a:rPr>
              <a:t> 表示第 i 个分享者的第 j 个子像素颜色为黑色。 </a:t>
            </a:r>
          </a:p>
          <a:p>
            <a:r>
              <a:rPr lang="zh-CN" altLang="zh-CN" sz="2000" dirty="0">
                <a:solidFill>
                  <a:schemeClr val="tx1"/>
                </a:solidFill>
              </a:rPr>
              <a:t>将矩阵中</a:t>
            </a:r>
            <a:r>
              <a:rPr lang="zh-CN" altLang="zh-CN" sz="2000" b="1" dirty="0">
                <a:solidFill>
                  <a:schemeClr val="accent2">
                    <a:lumMod val="50000"/>
                  </a:schemeClr>
                </a:solidFill>
              </a:rPr>
              <a:t>第 j 列的所有元素作“或”运算</a:t>
            </a:r>
            <a:r>
              <a:rPr lang="zh-CN" altLang="zh-CN" sz="2000" dirty="0">
                <a:solidFill>
                  <a:schemeClr val="tx1"/>
                </a:solidFill>
              </a:rPr>
              <a:t>，得到的结果是重叠后分享图像中</a:t>
            </a:r>
            <a:r>
              <a:rPr lang="zh-CN" altLang="zh-CN" sz="2000" b="1" dirty="0">
                <a:solidFill>
                  <a:schemeClr val="accent2">
                    <a:lumMod val="50000"/>
                  </a:schemeClr>
                </a:solidFill>
              </a:rPr>
              <a:t>第 j 个子像素的颜色</a:t>
            </a:r>
            <a:r>
              <a:rPr lang="zh-CN" altLang="zh-CN" sz="2000" dirty="0">
                <a:solidFill>
                  <a:schemeClr val="tx1"/>
                </a:solidFill>
              </a:rPr>
              <a:t>。依次处理完秘密图像的所有像素，就可以得到n 幅分享图像。重叠后图像的</a:t>
            </a:r>
            <a:r>
              <a:rPr lang="zh-CN" altLang="zh-CN" sz="2000" b="1" dirty="0">
                <a:solidFill>
                  <a:schemeClr val="accent2">
                    <a:lumMod val="50000"/>
                  </a:schemeClr>
                </a:solidFill>
              </a:rPr>
              <a:t>灰度值与进行或运算之后的向量V 的汉明重量 H(V) 成正比</a:t>
            </a:r>
            <a:r>
              <a:rPr lang="zh-CN" altLang="zh-CN" sz="2000" dirty="0">
                <a:solidFill>
                  <a:schemeClr val="tx1"/>
                </a:solidFill>
              </a:rPr>
              <a:t>。参与者利用视觉系统解释灰度值如下： 如果 </a:t>
            </a:r>
            <a:r>
              <a:rPr lang="zh-CN" altLang="zh-CN" sz="2000" b="1" dirty="0">
                <a:solidFill>
                  <a:schemeClr val="accent2">
                    <a:lumMod val="50000"/>
                  </a:schemeClr>
                </a:solidFill>
              </a:rPr>
              <a:t>H(V) </a:t>
            </a:r>
            <a:r>
              <a:rPr lang="zh-CN" altLang="zh-CN" sz="2000" b="1" dirty="0">
                <a:solidFill>
                  <a:schemeClr val="accent2">
                    <a:lumMod val="50000"/>
                  </a:schemeClr>
                </a:solidFill>
                <a:latin typeface="Arial" panose="020B0604020202020204" pitchFamily="34" charset="0"/>
                <a:cs typeface="Arial" panose="020B0604020202020204" pitchFamily="34" charset="0"/>
              </a:rPr>
              <a:t>≥</a:t>
            </a:r>
            <a:r>
              <a:rPr lang="zh-CN" altLang="zh-CN" sz="2000" b="1" dirty="0">
                <a:solidFill>
                  <a:schemeClr val="accent2">
                    <a:lumMod val="50000"/>
                  </a:schemeClr>
                </a:solidFill>
              </a:rPr>
              <a:t>t </a:t>
            </a:r>
            <a:r>
              <a:rPr lang="zh-CN" altLang="zh-CN" sz="2000" dirty="0">
                <a:solidFill>
                  <a:schemeClr val="tx1"/>
                </a:solidFill>
              </a:rPr>
              <a:t>,  则该点像素颜色为</a:t>
            </a:r>
            <a:r>
              <a:rPr lang="zh-CN" altLang="zh-CN" sz="2000" b="1" dirty="0">
                <a:solidFill>
                  <a:schemeClr val="accent2">
                    <a:lumMod val="50000"/>
                  </a:schemeClr>
                </a:solidFill>
              </a:rPr>
              <a:t>黑色</a:t>
            </a:r>
            <a:r>
              <a:rPr lang="zh-CN" altLang="zh-CN" sz="2000" dirty="0">
                <a:solidFill>
                  <a:schemeClr val="tx1"/>
                </a:solidFill>
              </a:rPr>
              <a:t>； 如果 </a:t>
            </a:r>
            <a:r>
              <a:rPr lang="zh-CN" altLang="zh-CN" sz="2000" b="1" dirty="0">
                <a:solidFill>
                  <a:schemeClr val="accent2">
                    <a:lumMod val="50000"/>
                  </a:schemeClr>
                </a:solidFill>
              </a:rPr>
              <a:t>H(V) </a:t>
            </a:r>
            <a:r>
              <a:rPr lang="zh-CN" altLang="zh-CN" sz="2000" b="1" dirty="0">
                <a:solidFill>
                  <a:schemeClr val="accent2">
                    <a:lumMod val="50000"/>
                  </a:schemeClr>
                </a:solidFill>
                <a:latin typeface="Arial" panose="020B0604020202020204" pitchFamily="34" charset="0"/>
                <a:cs typeface="Arial" panose="020B0604020202020204" pitchFamily="34" charset="0"/>
              </a:rPr>
              <a:t>≤</a:t>
            </a:r>
            <a:r>
              <a:rPr lang="zh-CN" altLang="zh-CN" sz="2000" b="1" dirty="0">
                <a:solidFill>
                  <a:schemeClr val="accent2">
                    <a:lumMod val="50000"/>
                  </a:schemeClr>
                </a:solidFill>
              </a:rPr>
              <a:t>t</a:t>
            </a:r>
            <a:r>
              <a:rPr lang="en-US" altLang="zh-CN" sz="2000" b="1" dirty="0">
                <a:solidFill>
                  <a:schemeClr val="accent2">
                    <a:lumMod val="50000"/>
                  </a:schemeClr>
                </a:solidFill>
              </a:rPr>
              <a:t>-</a:t>
            </a:r>
            <a:r>
              <a:rPr lang="en-US" altLang="zh-CN" sz="2000" b="1" dirty="0">
                <a:solidFill>
                  <a:schemeClr val="accent2">
                    <a:lumMod val="50000"/>
                  </a:schemeClr>
                </a:solidFill>
                <a:latin typeface="Arial" panose="020B0604020202020204" pitchFamily="34" charset="0"/>
                <a:cs typeface="Arial" panose="020B0604020202020204" pitchFamily="34" charset="0"/>
              </a:rPr>
              <a:t>α</a:t>
            </a:r>
            <a:r>
              <a:rPr lang="zh-CN" altLang="zh-CN" sz="2000" b="1" dirty="0">
                <a:solidFill>
                  <a:schemeClr val="accent2">
                    <a:lumMod val="50000"/>
                  </a:schemeClr>
                </a:solidFill>
              </a:rPr>
              <a:t>m </a:t>
            </a:r>
            <a:r>
              <a:rPr lang="zh-CN" altLang="zh-CN" sz="2000" dirty="0">
                <a:solidFill>
                  <a:schemeClr val="tx1"/>
                </a:solidFill>
              </a:rPr>
              <a:t>,  则该点像素颜色为</a:t>
            </a:r>
            <a:r>
              <a:rPr lang="zh-CN" altLang="zh-CN" sz="2000" b="1" dirty="0">
                <a:solidFill>
                  <a:schemeClr val="accent2">
                    <a:lumMod val="50000"/>
                  </a:schemeClr>
                </a:solidFill>
              </a:rPr>
              <a:t>白色</a:t>
            </a:r>
            <a:r>
              <a:rPr lang="zh-CN" altLang="zh-CN" sz="2000" dirty="0">
                <a:solidFill>
                  <a:schemeClr val="tx1"/>
                </a:solidFill>
              </a:rPr>
              <a:t>。</a:t>
            </a:r>
          </a:p>
          <a:p>
            <a:endParaRPr lang="zh-CN" altLang="zh-CN" sz="1600" dirty="0">
              <a:solidFill>
                <a:schemeClr val="tx1"/>
              </a:solidFill>
            </a:endParaRPr>
          </a:p>
        </p:txBody>
      </p:sp>
      <p:pic>
        <p:nvPicPr>
          <p:cNvPr id="4" name="图片 3"/>
          <p:cNvPicPr/>
          <p:nvPr/>
        </p:nvPicPr>
        <p:blipFill>
          <a:blip r:embed="rId3">
            <a:extLst>
              <a:ext uri="{BEBA8EAE-BF5A-486C-A8C5-ECC9F3942E4B}">
                <a14:imgProps xmlns:a14="http://schemas.microsoft.com/office/drawing/2010/main">
                  <a14:imgLayer r:embed="rId4">
                    <a14:imgEffect>
                      <a14:brightnessContrast contrast="-20000"/>
                    </a14:imgEffect>
                    <a14:imgEffect>
                      <a14:sharpenSoften amount="50000"/>
                    </a14:imgEffect>
                  </a14:imgLayer>
                </a14:imgProps>
              </a:ext>
            </a:extLst>
          </a:blip>
          <a:stretch>
            <a:fillRect/>
          </a:stretch>
        </p:blipFill>
        <p:spPr>
          <a:xfrm>
            <a:off x="6642890" y="3765001"/>
            <a:ext cx="4842615" cy="2507783"/>
          </a:xfrm>
          <a:prstGeom prst="rect">
            <a:avLst/>
          </a:prstGeom>
        </p:spPr>
      </p:pic>
      <p:graphicFrame>
        <p:nvGraphicFramePr>
          <p:cNvPr id="5" name="对象 4">
            <a:hlinkClick r:id="" action="ppaction://ole?verb=0"/>
          </p:cNvPr>
          <p:cNvGraphicFramePr>
            <a:graphicFrameLocks noChangeAspect="1"/>
          </p:cNvGraphicFramePr>
          <p:nvPr/>
        </p:nvGraphicFramePr>
        <p:xfrm>
          <a:off x="5638800" y="3327400"/>
          <a:ext cx="914400" cy="203200"/>
        </p:xfrm>
        <a:graphic>
          <a:graphicData uri="http://schemas.openxmlformats.org/presentationml/2006/ole">
            <mc:AlternateContent xmlns:mc="http://schemas.openxmlformats.org/markup-compatibility/2006">
              <mc:Choice xmlns:v="urn:schemas-microsoft-com:vml" Requires="v">
                <p:oleObj spid="_x0000_s2149" r:id="rId5" imgW="914400" imgH="203200" progId="Equation.KSEE3">
                  <p:embed/>
                </p:oleObj>
              </mc:Choice>
              <mc:Fallback>
                <p:oleObj r:id="rId5" imgW="914400" imgH="203200" progId="Equation.KSEE3">
                  <p:embed/>
                  <p:pic>
                    <p:nvPicPr>
                      <p:cNvPr id="0" name="图片 2048"/>
                      <p:cNvPicPr/>
                      <p:nvPr/>
                    </p:nvPicPr>
                    <p:blipFill>
                      <a:blip r:embed="rId6"/>
                      <a:stretch>
                        <a:fillRect/>
                      </a:stretch>
                    </p:blipFill>
                    <p:spPr>
                      <a:xfrm>
                        <a:off x="5638800" y="3327400"/>
                        <a:ext cx="914400" cy="2032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5638800" y="3327400"/>
          <a:ext cx="914400" cy="203200"/>
        </p:xfrm>
        <a:graphic>
          <a:graphicData uri="http://schemas.openxmlformats.org/presentationml/2006/ole">
            <mc:AlternateContent xmlns:mc="http://schemas.openxmlformats.org/markup-compatibility/2006">
              <mc:Choice xmlns:v="urn:schemas-microsoft-com:vml" Requires="v">
                <p:oleObj spid="_x0000_s2150" r:id="rId7" imgW="914400" imgH="203200" progId="Equation.KSEE3">
                  <p:embed/>
                </p:oleObj>
              </mc:Choice>
              <mc:Fallback>
                <p:oleObj r:id="rId7" imgW="914400" imgH="203200" progId="Equation.KSEE3">
                  <p:embed/>
                  <p:pic>
                    <p:nvPicPr>
                      <p:cNvPr id="0" name="图片 2049"/>
                      <p:cNvPicPr/>
                      <p:nvPr/>
                    </p:nvPicPr>
                    <p:blipFill>
                      <a:blip r:embed="rId6"/>
                      <a:stretch>
                        <a:fillRect/>
                      </a:stretch>
                    </p:blipFill>
                    <p:spPr>
                      <a:xfrm>
                        <a:off x="5638800" y="3327400"/>
                        <a:ext cx="914400" cy="203200"/>
                      </a:xfrm>
                      <a:prstGeom prst="rect">
                        <a:avLst/>
                      </a:prstGeom>
                    </p:spPr>
                  </p:pic>
                </p:oleObj>
              </mc:Fallback>
            </mc:AlternateContent>
          </a:graphicData>
        </a:graphic>
      </p:graphicFrame>
      <p:pic>
        <p:nvPicPr>
          <p:cNvPr id="8" name="图片 7"/>
          <p:cNvPicPr>
            <a:picLocks noChangeAspect="1"/>
          </p:cNvPicPr>
          <p:nvPr/>
        </p:nvPicPr>
        <p:blipFill>
          <a:blip r:embed="rId8"/>
          <a:stretch>
            <a:fillRect/>
          </a:stretch>
        </p:blipFill>
        <p:spPr>
          <a:xfrm>
            <a:off x="6325257" y="2378075"/>
            <a:ext cx="5486400" cy="1152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zh-CN" altLang="en-US" b="1" dirty="0"/>
              <a:t>、视觉密码方案</a:t>
            </a:r>
            <a:endParaRPr lang="zh-CN" altLang="en-US" dirty="0"/>
          </a:p>
        </p:txBody>
      </p:sp>
      <p:sp>
        <p:nvSpPr>
          <p:cNvPr id="3" name="内容占位符 2"/>
          <p:cNvSpPr>
            <a:spLocks noGrp="1"/>
          </p:cNvSpPr>
          <p:nvPr>
            <p:ph idx="1"/>
          </p:nvPr>
        </p:nvSpPr>
        <p:spPr>
          <a:xfrm>
            <a:off x="1024128" y="2286000"/>
            <a:ext cx="4962785" cy="4023360"/>
          </a:xfrm>
        </p:spPr>
        <p:txBody>
          <a:bodyPr>
            <a:normAutofit/>
          </a:bodyPr>
          <a:lstStyle/>
          <a:p>
            <a:r>
              <a:rPr lang="zh-CN" altLang="en-US" b="1" dirty="0"/>
              <a:t>④ 结果：</a:t>
            </a:r>
            <a:endParaRPr lang="en-US" altLang="zh-CN" b="1" dirty="0"/>
          </a:p>
          <a:p>
            <a:r>
              <a:rPr lang="zh-CN" altLang="en-US" dirty="0"/>
              <a:t>从视觉上来看，两个</a:t>
            </a:r>
            <a:r>
              <a:rPr lang="zh-CN" altLang="zh-CN" dirty="0"/>
              <a:t>共享图像是灰色的</a:t>
            </a:r>
            <a:r>
              <a:rPr lang="zh-CN" altLang="en-US" dirty="0"/>
              <a:t>且比较</a:t>
            </a:r>
            <a:r>
              <a:rPr lang="zh-CN" altLang="zh-CN" dirty="0"/>
              <a:t>相似，</a:t>
            </a:r>
            <a:r>
              <a:rPr lang="zh-CN" altLang="en-US" dirty="0"/>
              <a:t>而且</a:t>
            </a:r>
            <a:r>
              <a:rPr lang="zh-CN" altLang="zh-CN" dirty="0"/>
              <a:t>黑色</a:t>
            </a:r>
            <a:r>
              <a:rPr lang="zh-CN" altLang="en-US" dirty="0"/>
              <a:t>像素</a:t>
            </a:r>
            <a:r>
              <a:rPr lang="zh-CN" altLang="zh-CN" dirty="0"/>
              <a:t>和透明像素是随机混合的，</a:t>
            </a:r>
            <a:r>
              <a:rPr lang="zh-CN" altLang="en-US" dirty="0"/>
              <a:t>故</a:t>
            </a:r>
            <a:r>
              <a:rPr lang="zh-CN" altLang="zh-CN" b="1" dirty="0">
                <a:solidFill>
                  <a:schemeClr val="accent2">
                    <a:lumMod val="50000"/>
                  </a:schemeClr>
                </a:solidFill>
              </a:rPr>
              <a:t>两个共享图像都不会泄露秘密</a:t>
            </a:r>
            <a:r>
              <a:rPr lang="zh-CN" altLang="en-US" b="1" dirty="0">
                <a:solidFill>
                  <a:schemeClr val="accent2">
                    <a:lumMod val="50000"/>
                  </a:schemeClr>
                </a:solidFill>
              </a:rPr>
              <a:t>，</a:t>
            </a:r>
            <a:r>
              <a:rPr lang="zh-CN" altLang="zh-CN" b="1" dirty="0">
                <a:solidFill>
                  <a:schemeClr val="accent2">
                    <a:lumMod val="50000"/>
                  </a:schemeClr>
                </a:solidFill>
              </a:rPr>
              <a:t>也不会显示任何构建共享图像的规则</a:t>
            </a:r>
            <a:r>
              <a:rPr lang="zh-CN" altLang="zh-CN" dirty="0"/>
              <a:t>。仅当两个共享图像</a:t>
            </a:r>
            <a:r>
              <a:rPr lang="zh-CN" altLang="zh-CN" b="1" dirty="0">
                <a:solidFill>
                  <a:schemeClr val="accent2">
                    <a:lumMod val="50000"/>
                  </a:schemeClr>
                </a:solidFill>
              </a:rPr>
              <a:t>堆叠在一起</a:t>
            </a:r>
            <a:r>
              <a:rPr lang="zh-CN" altLang="zh-CN" dirty="0"/>
              <a:t>时，人的视觉才能确认消息</a:t>
            </a:r>
            <a:r>
              <a:rPr lang="zh-CN" altLang="en-US" dirty="0"/>
              <a:t>；</a:t>
            </a:r>
            <a:r>
              <a:rPr lang="zh-CN" altLang="zh-CN" dirty="0"/>
              <a:t>如果两个图像之一失真，则无法查看消息。其利用了字符比背景拥有更高的对比度，因此</a:t>
            </a:r>
            <a:r>
              <a:rPr lang="zh-CN" altLang="en-US" dirty="0"/>
              <a:t>，视觉密码</a:t>
            </a:r>
            <a:r>
              <a:rPr lang="zh-CN" altLang="zh-CN" b="1" dirty="0">
                <a:solidFill>
                  <a:schemeClr val="accent2">
                    <a:lumMod val="50000"/>
                  </a:schemeClr>
                </a:solidFill>
              </a:rPr>
              <a:t>不需要任何解密处理</a:t>
            </a:r>
            <a:r>
              <a:rPr lang="zh-CN" altLang="zh-CN" dirty="0"/>
              <a:t>。</a:t>
            </a:r>
            <a:endParaRPr lang="zh-CN" altLang="en-US" dirty="0"/>
          </a:p>
        </p:txBody>
      </p:sp>
      <p:pic>
        <p:nvPicPr>
          <p:cNvPr id="4" name="图片 3"/>
          <p:cNvPicPr>
            <a:picLocks noChangeAspect="1"/>
          </p:cNvPicPr>
          <p:nvPr/>
        </p:nvPicPr>
        <p:blipFill>
          <a:blip r:embed="rId2"/>
          <a:stretch>
            <a:fillRect/>
          </a:stretch>
        </p:blipFill>
        <p:spPr>
          <a:xfrm>
            <a:off x="6490555" y="2553100"/>
            <a:ext cx="4434399" cy="30463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zh-CN" altLang="en-US" b="1" dirty="0"/>
              <a:t>、视觉密码方案</a:t>
            </a:r>
            <a:endParaRPr lang="zh-CN" altLang="en-US" dirty="0"/>
          </a:p>
        </p:txBody>
      </p:sp>
      <p:sp>
        <p:nvSpPr>
          <p:cNvPr id="3" name="内容占位符 2"/>
          <p:cNvSpPr>
            <a:spLocks noGrp="1"/>
          </p:cNvSpPr>
          <p:nvPr>
            <p:ph idx="1"/>
          </p:nvPr>
        </p:nvSpPr>
        <p:spPr/>
        <p:txBody>
          <a:bodyPr>
            <a:normAutofit/>
          </a:bodyPr>
          <a:lstStyle/>
          <a:p>
            <a:r>
              <a:rPr lang="zh-CN" altLang="en-US" b="1" dirty="0">
                <a:latin typeface="+mn-ea"/>
              </a:rPr>
              <a:t>⑤ </a:t>
            </a:r>
            <a:r>
              <a:rPr lang="zh-CN" altLang="en-US" b="1" dirty="0"/>
              <a:t>存在的问题：</a:t>
            </a:r>
            <a:endParaRPr lang="en-US" altLang="zh-CN" b="1" dirty="0"/>
          </a:p>
          <a:p>
            <a:pPr lvl="0"/>
            <a:r>
              <a:rPr lang="zh-CN" altLang="zh-CN" b="1" dirty="0">
                <a:solidFill>
                  <a:schemeClr val="accent2">
                    <a:lumMod val="50000"/>
                  </a:schemeClr>
                </a:solidFill>
              </a:rPr>
              <a:t>加密图像类型受限</a:t>
            </a:r>
            <a:r>
              <a:rPr lang="zh-CN" altLang="zh-CN" dirty="0"/>
              <a:t>：仅能针对</a:t>
            </a:r>
            <a:r>
              <a:rPr lang="zh-CN" altLang="zh-CN" b="1" dirty="0">
                <a:solidFill>
                  <a:schemeClr val="accent2">
                    <a:lumMod val="50000"/>
                  </a:schemeClr>
                </a:solidFill>
              </a:rPr>
              <a:t>二值</a:t>
            </a:r>
            <a:r>
              <a:rPr lang="zh-CN" altLang="en-US" b="1" dirty="0">
                <a:solidFill>
                  <a:schemeClr val="accent2">
                    <a:lumMod val="50000"/>
                  </a:schemeClr>
                </a:solidFill>
              </a:rPr>
              <a:t>（</a:t>
            </a:r>
            <a:r>
              <a:rPr lang="zh-CN" altLang="zh-CN" b="1" dirty="0">
                <a:solidFill>
                  <a:schemeClr val="accent2">
                    <a:lumMod val="50000"/>
                  </a:schemeClr>
                </a:solidFill>
              </a:rPr>
              <a:t>黑白</a:t>
            </a:r>
            <a:r>
              <a:rPr lang="zh-CN" altLang="en-US" b="1" dirty="0">
                <a:solidFill>
                  <a:schemeClr val="accent2">
                    <a:lumMod val="50000"/>
                  </a:schemeClr>
                </a:solidFill>
              </a:rPr>
              <a:t>）</a:t>
            </a:r>
            <a:r>
              <a:rPr lang="zh-CN" altLang="zh-CN" b="1" dirty="0">
                <a:solidFill>
                  <a:schemeClr val="accent2">
                    <a:lumMod val="50000"/>
                  </a:schemeClr>
                </a:solidFill>
              </a:rPr>
              <a:t>图像</a:t>
            </a:r>
            <a:r>
              <a:rPr lang="zh-CN" altLang="en-US" dirty="0"/>
              <a:t>加密</a:t>
            </a:r>
            <a:r>
              <a:rPr lang="zh-CN" altLang="zh-CN" dirty="0"/>
              <a:t>，而在实际生活中，需要加密的图片多种多样，包括</a:t>
            </a:r>
            <a:r>
              <a:rPr lang="zh-CN" altLang="zh-CN" b="1" dirty="0">
                <a:solidFill>
                  <a:schemeClr val="accent2">
                    <a:lumMod val="50000"/>
                  </a:schemeClr>
                </a:solidFill>
              </a:rPr>
              <a:t>灰度图像和彩色图像，难于满足加密需求</a:t>
            </a:r>
            <a:r>
              <a:rPr lang="zh-CN" altLang="zh-CN" dirty="0"/>
              <a:t>。</a:t>
            </a:r>
          </a:p>
          <a:p>
            <a:pPr lvl="0"/>
            <a:r>
              <a:rPr lang="zh-CN" altLang="zh-CN" b="1" dirty="0">
                <a:solidFill>
                  <a:schemeClr val="accent2">
                    <a:lumMod val="50000"/>
                  </a:schemeClr>
                </a:solidFill>
              </a:rPr>
              <a:t>共享图像无意义</a:t>
            </a:r>
            <a:r>
              <a:rPr lang="zh-CN" altLang="zh-CN" dirty="0"/>
              <a:t>：产生无意义的共享图像，这会给参与许多秘密共享项目的人带来</a:t>
            </a:r>
            <a:r>
              <a:rPr lang="zh-CN" altLang="zh-CN" b="1" dirty="0">
                <a:solidFill>
                  <a:schemeClr val="accent2">
                    <a:lumMod val="50000"/>
                  </a:schemeClr>
                </a:solidFill>
              </a:rPr>
              <a:t>管理</a:t>
            </a:r>
            <a:r>
              <a:rPr lang="zh-CN" altLang="zh-CN" dirty="0"/>
              <a:t>问题，因为他们必须</a:t>
            </a:r>
            <a:r>
              <a:rPr lang="zh-CN" altLang="zh-CN" b="1" dirty="0">
                <a:solidFill>
                  <a:schemeClr val="accent2">
                    <a:lumMod val="50000"/>
                  </a:schemeClr>
                </a:solidFill>
              </a:rPr>
              <a:t>跟踪许多不同</a:t>
            </a:r>
            <a:r>
              <a:rPr lang="zh-CN" altLang="en-US" b="1" dirty="0">
                <a:solidFill>
                  <a:schemeClr val="accent2">
                    <a:lumMod val="50000"/>
                  </a:schemeClr>
                </a:solidFill>
              </a:rPr>
              <a:t>但相似的无意义</a:t>
            </a:r>
            <a:r>
              <a:rPr lang="zh-CN" altLang="zh-CN" b="1" dirty="0">
                <a:solidFill>
                  <a:schemeClr val="accent2">
                    <a:lumMod val="50000"/>
                  </a:schemeClr>
                </a:solidFill>
              </a:rPr>
              <a:t>共享图像</a:t>
            </a:r>
            <a:r>
              <a:rPr lang="zh-CN" altLang="zh-CN" dirty="0"/>
              <a:t>；</a:t>
            </a:r>
            <a:r>
              <a:rPr lang="zh-CN" altLang="zh-CN" b="1" dirty="0">
                <a:solidFill>
                  <a:schemeClr val="accent2">
                    <a:lumMod val="50000"/>
                  </a:schemeClr>
                </a:solidFill>
              </a:rPr>
              <a:t>无意义图像传输</a:t>
            </a:r>
            <a:r>
              <a:rPr lang="zh-CN" altLang="en-US" b="1" dirty="0">
                <a:solidFill>
                  <a:schemeClr val="accent2">
                    <a:lumMod val="50000"/>
                  </a:schemeClr>
                </a:solidFill>
              </a:rPr>
              <a:t>也</a:t>
            </a:r>
            <a:r>
              <a:rPr lang="zh-CN" altLang="zh-CN" b="1" dirty="0">
                <a:solidFill>
                  <a:schemeClr val="accent2">
                    <a:lumMod val="50000"/>
                  </a:schemeClr>
                </a:solidFill>
              </a:rPr>
              <a:t>可能引起外界的怀疑</a:t>
            </a:r>
            <a:r>
              <a:rPr lang="zh-CN" altLang="zh-CN" dirty="0"/>
              <a:t>，外界可能会意识到该图像可能带有某种类型的秘密消息，从而增强他们揭露秘密图像的愿望、降低了秘密图像的安全性。</a:t>
            </a:r>
          </a:p>
          <a:p>
            <a:pPr lvl="0"/>
            <a:r>
              <a:rPr lang="zh-CN" altLang="zh-CN" b="1" dirty="0">
                <a:solidFill>
                  <a:schemeClr val="accent2">
                    <a:lumMod val="50000"/>
                  </a:schemeClr>
                </a:solidFill>
              </a:rPr>
              <a:t>像素扩张导致对比度下降</a:t>
            </a:r>
            <a:r>
              <a:rPr lang="zh-CN" altLang="zh-CN" dirty="0"/>
              <a:t>：将原图像中的每个像素点扩展为多个子像素点，故恢复得到的图像存在着像素扩张与对比度下降严重的问题，使得该图像与原图像在大小、长宽比例和分辨率等方面具有明显的差异，甚至可能出现失真。</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111</TotalTime>
  <Words>2768</Words>
  <Application>Microsoft Office PowerPoint</Application>
  <PresentationFormat>宽屏</PresentationFormat>
  <Paragraphs>72</Paragraphs>
  <Slides>19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7" baseType="lpstr">
      <vt:lpstr>FangSong</vt:lpstr>
      <vt:lpstr>华文仿宋</vt:lpstr>
      <vt:lpstr>Arial</vt:lpstr>
      <vt:lpstr>Tw Cen MT</vt:lpstr>
      <vt:lpstr>Tw Cen MT Condensed</vt:lpstr>
      <vt:lpstr>Wingdings 3</vt:lpstr>
      <vt:lpstr>积分</vt:lpstr>
      <vt:lpstr>Equation.KSEE3</vt:lpstr>
      <vt:lpstr>视觉密码  Visual Cryptography</vt:lpstr>
      <vt:lpstr>0、目录</vt:lpstr>
      <vt:lpstr>1、研究背景</vt:lpstr>
      <vt:lpstr>2、视觉密码方案</vt:lpstr>
      <vt:lpstr>2、视觉密码方案</vt:lpstr>
      <vt:lpstr>2、视觉密码方案</vt:lpstr>
      <vt:lpstr>2、视觉密码方案</vt:lpstr>
      <vt:lpstr>2、视觉密码方案</vt:lpstr>
      <vt:lpstr>2、视觉密码方案</vt:lpstr>
      <vt:lpstr>2、视觉密码方案</vt:lpstr>
      <vt:lpstr>PowerPoint 演示文稿</vt:lpstr>
      <vt:lpstr>2、视觉密码方案</vt:lpstr>
      <vt:lpstr>2、视觉密码方案</vt:lpstr>
      <vt:lpstr>2、视觉密码方案</vt:lpstr>
      <vt:lpstr>3、视觉密码方案的应用</vt:lpstr>
      <vt:lpstr>3、视觉密码方案的应用</vt:lpstr>
      <vt:lpstr>3、视觉密码方案的应用</vt:lpstr>
      <vt:lpstr>3、视觉密码方案的应用</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视觉密码  Visual Cryptography</dc:title>
  <dc:creator>刘 橙</dc:creator>
  <cp:lastModifiedBy>刘 橙</cp:lastModifiedBy>
  <cp:revision>119</cp:revision>
  <dcterms:created xsi:type="dcterms:W3CDTF">2019-12-15T02:21:00Z</dcterms:created>
  <dcterms:modified xsi:type="dcterms:W3CDTF">2019-12-25T06:46:17Z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