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314" r:id="rId6"/>
    <p:sldId id="315" r:id="rId7"/>
    <p:sldId id="316" r:id="rId8"/>
    <p:sldId id="317" r:id="rId9"/>
    <p:sldId id="318" r:id="rId10"/>
    <p:sldId id="319" r:id="rId11"/>
    <p:sldId id="320" r:id="rId12"/>
    <p:sldId id="321" r:id="rId13"/>
    <p:sldId id="322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33"/>
    <a:srgbClr val="801A24"/>
    <a:srgbClr val="1D2B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4" Type="http://schemas.openxmlformats.org/officeDocument/2006/relationships/image" Target="../media/image8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4" Type="http://schemas.openxmlformats.org/officeDocument/2006/relationships/image" Target="../media/image12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7" Type="http://schemas.openxmlformats.org/officeDocument/2006/relationships/image" Target="../media/image19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6" Type="http://schemas.openxmlformats.org/officeDocument/2006/relationships/image" Target="../media/image18.wmf"/><Relationship Id="rId5" Type="http://schemas.openxmlformats.org/officeDocument/2006/relationships/image" Target="../media/image17.wmf"/><Relationship Id="rId4" Type="http://schemas.openxmlformats.org/officeDocument/2006/relationships/image" Target="../media/image16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image" Target="../media/image22.wmf"/><Relationship Id="rId7" Type="http://schemas.openxmlformats.org/officeDocument/2006/relationships/image" Target="../media/image26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Relationship Id="rId6" Type="http://schemas.openxmlformats.org/officeDocument/2006/relationships/image" Target="../media/image25.wmf"/><Relationship Id="rId5" Type="http://schemas.openxmlformats.org/officeDocument/2006/relationships/image" Target="../media/image24.wmf"/><Relationship Id="rId4" Type="http://schemas.openxmlformats.org/officeDocument/2006/relationships/image" Target="../media/image23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Relationship Id="rId4" Type="http://schemas.openxmlformats.org/officeDocument/2006/relationships/image" Target="../media/image35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Relationship Id="rId4" Type="http://schemas.openxmlformats.org/officeDocument/2006/relationships/image" Target="../media/image35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2022/3/13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2022/3/13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2022/3/13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2022/3/13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2022/3/13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2022/3/13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2022/3/13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hyperlink" Target="https://github.com/duyongquan/LTSLAM" TargetMode="Externa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3" Type="http://schemas.openxmlformats.org/officeDocument/2006/relationships/oleObject" Target="../embeddings/oleObject26.bin"/><Relationship Id="rId7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30.wmf"/><Relationship Id="rId5" Type="http://schemas.openxmlformats.org/officeDocument/2006/relationships/oleObject" Target="../embeddings/oleObject27.bin"/><Relationship Id="rId4" Type="http://schemas.openxmlformats.org/officeDocument/2006/relationships/image" Target="../media/image29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1.bin"/><Relationship Id="rId3" Type="http://schemas.openxmlformats.org/officeDocument/2006/relationships/oleObject" Target="../embeddings/oleObject29.bin"/><Relationship Id="rId7" Type="http://schemas.openxmlformats.org/officeDocument/2006/relationships/image" Target="../media/image3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30.bin"/><Relationship Id="rId11" Type="http://schemas.openxmlformats.org/officeDocument/2006/relationships/image" Target="../media/image35.wmf"/><Relationship Id="rId5" Type="http://schemas.openxmlformats.org/officeDocument/2006/relationships/image" Target="../media/image36.jpeg"/><Relationship Id="rId10" Type="http://schemas.openxmlformats.org/officeDocument/2006/relationships/oleObject" Target="../embeddings/oleObject32.bin"/><Relationship Id="rId4" Type="http://schemas.openxmlformats.org/officeDocument/2006/relationships/image" Target="../media/image32.wmf"/><Relationship Id="rId9" Type="http://schemas.openxmlformats.org/officeDocument/2006/relationships/image" Target="../media/image34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5.bin"/><Relationship Id="rId3" Type="http://schemas.openxmlformats.org/officeDocument/2006/relationships/oleObject" Target="../embeddings/oleObject33.bin"/><Relationship Id="rId7" Type="http://schemas.openxmlformats.org/officeDocument/2006/relationships/image" Target="../media/image3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34.bin"/><Relationship Id="rId11" Type="http://schemas.openxmlformats.org/officeDocument/2006/relationships/image" Target="../media/image35.wmf"/><Relationship Id="rId5" Type="http://schemas.openxmlformats.org/officeDocument/2006/relationships/image" Target="../media/image36.jpeg"/><Relationship Id="rId10" Type="http://schemas.openxmlformats.org/officeDocument/2006/relationships/oleObject" Target="../embeddings/oleObject36.bin"/><Relationship Id="rId4" Type="http://schemas.openxmlformats.org/officeDocument/2006/relationships/image" Target="../media/image32.wmf"/><Relationship Id="rId9" Type="http://schemas.openxmlformats.org/officeDocument/2006/relationships/image" Target="../media/image34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8.wmf"/><Relationship Id="rId4" Type="http://schemas.openxmlformats.org/officeDocument/2006/relationships/image" Target="../media/image5.wmf"/><Relationship Id="rId9" Type="http://schemas.openxmlformats.org/officeDocument/2006/relationships/oleObject" Target="../embeddings/oleObject4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6.bin"/><Relationship Id="rId10" Type="http://schemas.openxmlformats.org/officeDocument/2006/relationships/image" Target="../media/image12.wmf"/><Relationship Id="rId4" Type="http://schemas.openxmlformats.org/officeDocument/2006/relationships/image" Target="../media/image9.wmf"/><Relationship Id="rId9" Type="http://schemas.openxmlformats.org/officeDocument/2006/relationships/oleObject" Target="../embeddings/oleObject8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13" Type="http://schemas.openxmlformats.org/officeDocument/2006/relationships/oleObject" Target="../embeddings/oleObject14.bin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12" Type="http://schemas.openxmlformats.org/officeDocument/2006/relationships/image" Target="../media/image17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9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14.wmf"/><Relationship Id="rId11" Type="http://schemas.openxmlformats.org/officeDocument/2006/relationships/oleObject" Target="../embeddings/oleObject13.bin"/><Relationship Id="rId5" Type="http://schemas.openxmlformats.org/officeDocument/2006/relationships/oleObject" Target="../embeddings/oleObject10.bin"/><Relationship Id="rId15" Type="http://schemas.openxmlformats.org/officeDocument/2006/relationships/oleObject" Target="../embeddings/oleObject15.bin"/><Relationship Id="rId10" Type="http://schemas.openxmlformats.org/officeDocument/2006/relationships/image" Target="../media/image16.wmf"/><Relationship Id="rId4" Type="http://schemas.openxmlformats.org/officeDocument/2006/relationships/image" Target="../media/image13.wmf"/><Relationship Id="rId9" Type="http://schemas.openxmlformats.org/officeDocument/2006/relationships/oleObject" Target="../embeddings/oleObject12.bin"/><Relationship Id="rId14" Type="http://schemas.openxmlformats.org/officeDocument/2006/relationships/image" Target="../media/image18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13" Type="http://schemas.openxmlformats.org/officeDocument/2006/relationships/oleObject" Target="../embeddings/oleObject21.bin"/><Relationship Id="rId18" Type="http://schemas.openxmlformats.org/officeDocument/2006/relationships/image" Target="../media/image16.wmf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18.bin"/><Relationship Id="rId12" Type="http://schemas.openxmlformats.org/officeDocument/2006/relationships/image" Target="../media/image24.wmf"/><Relationship Id="rId17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6.w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21.wmf"/><Relationship Id="rId11" Type="http://schemas.openxmlformats.org/officeDocument/2006/relationships/oleObject" Target="../embeddings/oleObject20.bin"/><Relationship Id="rId5" Type="http://schemas.openxmlformats.org/officeDocument/2006/relationships/oleObject" Target="../embeddings/oleObject17.bin"/><Relationship Id="rId15" Type="http://schemas.openxmlformats.org/officeDocument/2006/relationships/oleObject" Target="../embeddings/oleObject22.bin"/><Relationship Id="rId10" Type="http://schemas.openxmlformats.org/officeDocument/2006/relationships/image" Target="../media/image23.wmf"/><Relationship Id="rId4" Type="http://schemas.openxmlformats.org/officeDocument/2006/relationships/image" Target="../media/image20.wmf"/><Relationship Id="rId9" Type="http://schemas.openxmlformats.org/officeDocument/2006/relationships/oleObject" Target="../embeddings/oleObject19.bin"/><Relationship Id="rId14" Type="http://schemas.openxmlformats.org/officeDocument/2006/relationships/image" Target="../media/image25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8.wmf"/><Relationship Id="rId5" Type="http://schemas.openxmlformats.org/officeDocument/2006/relationships/oleObject" Target="../embeddings/oleObject25.bin"/><Relationship Id="rId4" Type="http://schemas.openxmlformats.org/officeDocument/2006/relationships/image" Target="../media/image27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/>
          <p:cNvGrpSpPr/>
          <p:nvPr/>
        </p:nvGrpSpPr>
        <p:grpSpPr>
          <a:xfrm>
            <a:off x="0" y="935355"/>
            <a:ext cx="12195810" cy="5751830"/>
            <a:chOff x="0" y="1445"/>
            <a:chExt cx="19206" cy="9058"/>
          </a:xfrm>
        </p:grpSpPr>
        <p:grpSp>
          <p:nvGrpSpPr>
            <p:cNvPr id="27" name="组合 26"/>
            <p:cNvGrpSpPr/>
            <p:nvPr/>
          </p:nvGrpSpPr>
          <p:grpSpPr>
            <a:xfrm>
              <a:off x="0" y="1445"/>
              <a:ext cx="19206" cy="2086"/>
              <a:chOff x="0" y="1445"/>
              <a:chExt cx="19206" cy="2086"/>
            </a:xfrm>
          </p:grpSpPr>
          <p:cxnSp>
            <p:nvCxnSpPr>
              <p:cNvPr id="5" name="直接连接符 4"/>
              <p:cNvCxnSpPr/>
              <p:nvPr/>
            </p:nvCxnSpPr>
            <p:spPr>
              <a:xfrm flipV="1">
                <a:off x="0" y="2423"/>
                <a:ext cx="3968" cy="7"/>
              </a:xfrm>
              <a:prstGeom prst="line">
                <a:avLst/>
              </a:prstGeom>
              <a:ln w="22225" cmpd="sng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6" name="文本框 5"/>
              <p:cNvSpPr txBox="1"/>
              <p:nvPr/>
            </p:nvSpPr>
            <p:spPr>
              <a:xfrm>
                <a:off x="4113" y="1974"/>
                <a:ext cx="10975" cy="919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dist"/>
                <a:r>
                  <a:rPr lang="zh-CN" altLang="en-US" sz="3200" b="1" i="1"/>
                  <a:t>Kalman-and-Bayesian-Filters-in-Python</a:t>
                </a:r>
              </a:p>
            </p:txBody>
          </p:sp>
          <p:cxnSp>
            <p:nvCxnSpPr>
              <p:cNvPr id="7" name="直接连接符 6"/>
              <p:cNvCxnSpPr/>
              <p:nvPr/>
            </p:nvCxnSpPr>
            <p:spPr>
              <a:xfrm flipV="1">
                <a:off x="15238" y="2430"/>
                <a:ext cx="3968" cy="7"/>
              </a:xfrm>
              <a:prstGeom prst="line">
                <a:avLst/>
              </a:prstGeom>
              <a:ln w="22225" cmpd="sng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13" name="椭圆 12"/>
              <p:cNvSpPr/>
              <p:nvPr/>
            </p:nvSpPr>
            <p:spPr>
              <a:xfrm>
                <a:off x="15898" y="1445"/>
                <a:ext cx="2216" cy="2086"/>
              </a:xfrm>
              <a:prstGeom prst="ellipse">
                <a:avLst/>
              </a:prstGeom>
              <a:blipFill rotWithShape="1">
                <a:blip r:embed="rId2"/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8" name="组合 27"/>
            <p:cNvGrpSpPr/>
            <p:nvPr/>
          </p:nvGrpSpPr>
          <p:grpSpPr>
            <a:xfrm>
              <a:off x="3040" y="3278"/>
              <a:ext cx="11717" cy="4349"/>
              <a:chOff x="3040" y="3278"/>
              <a:chExt cx="11717" cy="4349"/>
            </a:xfrm>
          </p:grpSpPr>
          <p:pic>
            <p:nvPicPr>
              <p:cNvPr id="14" name="图片 13" descr="qq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367" y="3278"/>
                <a:ext cx="3390" cy="4349"/>
              </a:xfrm>
              <a:prstGeom prst="rect">
                <a:avLst/>
              </a:prstGeom>
            </p:spPr>
          </p:pic>
          <p:sp>
            <p:nvSpPr>
              <p:cNvPr id="15" name="文本框 14"/>
              <p:cNvSpPr txBox="1"/>
              <p:nvPr/>
            </p:nvSpPr>
            <p:spPr>
              <a:xfrm>
                <a:off x="3040" y="4151"/>
                <a:ext cx="8011" cy="2472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r>
                  <a:rPr lang="en-US" altLang="zh-CN" sz="4800" b="1" dirty="0" err="1" smtClean="0"/>
                  <a:t>Kalman</a:t>
                </a:r>
                <a:r>
                  <a:rPr lang="en-US" altLang="zh-CN" sz="4800" b="1" dirty="0" smtClean="0"/>
                  <a:t> </a:t>
                </a:r>
                <a:r>
                  <a:rPr lang="en-US" altLang="zh-CN" sz="4800" b="1" dirty="0"/>
                  <a:t>Filter Math </a:t>
                </a:r>
                <a:r>
                  <a:rPr lang="en-US" altLang="zh-CN" sz="4800" dirty="0"/>
                  <a:t/>
                </a:r>
                <a:br>
                  <a:rPr lang="en-US" altLang="zh-CN" sz="4800" dirty="0"/>
                </a:br>
                <a:endParaRPr lang="zh-CN" altLang="en-US" sz="4800" b="1" dirty="0"/>
              </a:p>
            </p:txBody>
          </p:sp>
        </p:grpSp>
        <p:grpSp>
          <p:nvGrpSpPr>
            <p:cNvPr id="24" name="组合 23"/>
            <p:cNvGrpSpPr/>
            <p:nvPr/>
          </p:nvGrpSpPr>
          <p:grpSpPr>
            <a:xfrm>
              <a:off x="0" y="7616"/>
              <a:ext cx="19199" cy="1448"/>
              <a:chOff x="0" y="7616"/>
              <a:chExt cx="19199" cy="1448"/>
            </a:xfrm>
          </p:grpSpPr>
          <p:cxnSp>
            <p:nvCxnSpPr>
              <p:cNvPr id="8" name="直接连接符 7"/>
              <p:cNvCxnSpPr/>
              <p:nvPr/>
            </p:nvCxnSpPr>
            <p:spPr>
              <a:xfrm flipV="1">
                <a:off x="0" y="8341"/>
                <a:ext cx="19199" cy="10"/>
              </a:xfrm>
              <a:prstGeom prst="line">
                <a:avLst/>
              </a:prstGeom>
              <a:ln w="22225" cmpd="sng">
                <a:solidFill>
                  <a:schemeClr val="bg2">
                    <a:lumMod val="75000"/>
                  </a:schemeClr>
                </a:solidFill>
                <a:prstDash val="solid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10" name="文本框 9"/>
              <p:cNvSpPr txBox="1"/>
              <p:nvPr/>
            </p:nvSpPr>
            <p:spPr>
              <a:xfrm>
                <a:off x="3504" y="7616"/>
                <a:ext cx="11999" cy="7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1"/>
                  <a:t>Mar 12th, 2022 </a:t>
                </a:r>
                <a:r>
                  <a:rPr lang="en-US" altLang="zh-CN" sz="2400" b="1">
                    <a:solidFill>
                      <a:srgbClr val="00B050"/>
                    </a:solidFill>
                    <a:hlinkClick r:id="rId4" action="ppaction://hlinkfile"/>
                  </a:rPr>
                  <a:t>https://github.com/duyongquan/LTSLAM</a:t>
                </a:r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1886" y="7627"/>
                <a:ext cx="1513" cy="1437"/>
              </a:xfrm>
              <a:prstGeom prst="ellipse">
                <a:avLst/>
              </a:prstGeom>
              <a:solidFill>
                <a:srgbClr val="FF993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6" name="组合 25"/>
            <p:cNvGrpSpPr/>
            <p:nvPr/>
          </p:nvGrpSpPr>
          <p:grpSpPr>
            <a:xfrm>
              <a:off x="13151" y="9355"/>
              <a:ext cx="5503" cy="1148"/>
              <a:chOff x="13151" y="9355"/>
              <a:chExt cx="5503" cy="1148"/>
            </a:xfrm>
          </p:grpSpPr>
          <p:sp>
            <p:nvSpPr>
              <p:cNvPr id="12" name="文本框 11"/>
              <p:cNvSpPr txBox="1"/>
              <p:nvPr/>
            </p:nvSpPr>
            <p:spPr>
              <a:xfrm>
                <a:off x="14342" y="9355"/>
                <a:ext cx="4312" cy="11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2000" b="1">
                    <a:solidFill>
                      <a:srgbClr val="1D2B3B"/>
                    </a:solidFill>
                    <a:sym typeface="+mn-ea"/>
                  </a:rPr>
                  <a:t>AibotBeginer </a:t>
                </a:r>
                <a:r>
                  <a:rPr lang="zh-CN" altLang="en-US" sz="2000" b="1">
                    <a:solidFill>
                      <a:srgbClr val="1D2B3B"/>
                    </a:solidFill>
                    <a:sym typeface="+mn-ea"/>
                  </a:rPr>
                  <a:t>视觉</a:t>
                </a:r>
                <a:r>
                  <a:rPr lang="en-US" altLang="zh-CN" sz="2000" b="1">
                    <a:solidFill>
                      <a:srgbClr val="1D2B3B"/>
                    </a:solidFill>
                    <a:sym typeface="+mn-ea"/>
                  </a:rPr>
                  <a:t>SLAM</a:t>
                </a:r>
                <a:endParaRPr lang="en-US" altLang="zh-CN" sz="2000" b="1">
                  <a:solidFill>
                    <a:srgbClr val="1D2B3B"/>
                  </a:solidFill>
                </a:endParaRPr>
              </a:p>
              <a:p>
                <a:pPr algn="ctr"/>
                <a:r>
                  <a:rPr lang="en-US" altLang="zh-CN" sz="2000" b="1">
                    <a:solidFill>
                      <a:srgbClr val="801A24"/>
                    </a:solidFill>
                  </a:rPr>
                  <a:t>quandy2020@126.com</a:t>
                </a:r>
              </a:p>
            </p:txBody>
          </p:sp>
          <p:sp>
            <p:nvSpPr>
              <p:cNvPr id="25" name="椭圆 24"/>
              <p:cNvSpPr/>
              <p:nvPr/>
            </p:nvSpPr>
            <p:spPr>
              <a:xfrm>
                <a:off x="13151" y="9390"/>
                <a:ext cx="1169" cy="1113"/>
              </a:xfrm>
              <a:prstGeom prst="ellipse">
                <a:avLst/>
              </a:prstGeom>
              <a:blipFill rotWithShape="1">
                <a:blip r:embed="rId5"/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48513" y="4960526"/>
            <a:ext cx="458947" cy="6767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-635" y="403860"/>
            <a:ext cx="12176125" cy="1262380"/>
            <a:chOff x="-1" y="636"/>
            <a:chExt cx="19175" cy="1988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16841" y="1226"/>
              <a:ext cx="2333" cy="5"/>
            </a:xfrm>
            <a:prstGeom prst="line">
              <a:avLst/>
            </a:prstGeom>
            <a:ln w="22225" cmpd="sng">
              <a:solidFill>
                <a:schemeClr val="bg2"/>
              </a:solidFill>
              <a:prstDash val="soli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8" name="组合 7"/>
            <p:cNvGrpSpPr/>
            <p:nvPr/>
          </p:nvGrpSpPr>
          <p:grpSpPr>
            <a:xfrm>
              <a:off x="-1" y="636"/>
              <a:ext cx="18008" cy="1988"/>
              <a:chOff x="-1" y="636"/>
              <a:chExt cx="18008" cy="1988"/>
            </a:xfrm>
          </p:grpSpPr>
          <p:cxnSp>
            <p:nvCxnSpPr>
              <p:cNvPr id="5" name="直接连接符 4"/>
              <p:cNvCxnSpPr/>
              <p:nvPr/>
            </p:nvCxnSpPr>
            <p:spPr>
              <a:xfrm flipV="1">
                <a:off x="-1" y="1238"/>
                <a:ext cx="3968" cy="7"/>
              </a:xfrm>
              <a:prstGeom prst="line">
                <a:avLst/>
              </a:prstGeom>
              <a:ln w="22225" cmpd="sng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11" name="椭圆 10"/>
              <p:cNvSpPr/>
              <p:nvPr/>
            </p:nvSpPr>
            <p:spPr>
              <a:xfrm>
                <a:off x="1315" y="636"/>
                <a:ext cx="1336" cy="1288"/>
              </a:xfrm>
              <a:prstGeom prst="ellipse">
                <a:avLst/>
              </a:prstGeom>
              <a:solidFill>
                <a:srgbClr val="FF993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 smtClean="0">
                    <a:latin typeface="微软雅黑" panose="020B0503020204020204" charset="-122"/>
                    <a:ea typeface="微软雅黑" panose="020B0503020204020204" charset="-122"/>
                  </a:rPr>
                  <a:t>10</a:t>
                </a:r>
                <a:endParaRPr lang="en-US" altLang="zh-CN" sz="2800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7" name="文本框 6"/>
              <p:cNvSpPr txBox="1"/>
              <p:nvPr/>
            </p:nvSpPr>
            <p:spPr>
              <a:xfrm>
                <a:off x="3878" y="734"/>
                <a:ext cx="14129" cy="18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600" b="1" dirty="0"/>
                  <a:t>Design of the Process </a:t>
                </a:r>
                <a:r>
                  <a:rPr lang="en-US" altLang="zh-CN" sz="3600" b="1" dirty="0" smtClean="0"/>
                  <a:t>Noise </a:t>
                </a:r>
                <a:r>
                  <a:rPr lang="en-US" altLang="zh-CN" sz="3600" b="1" dirty="0"/>
                  <a:t>Matrix</a:t>
                </a:r>
              </a:p>
              <a:p>
                <a:endParaRPr lang="en-US" altLang="zh-CN" sz="3600" b="1" dirty="0"/>
              </a:p>
            </p:txBody>
          </p:sp>
        </p:grpSp>
      </p:grpSp>
      <p:sp>
        <p:nvSpPr>
          <p:cNvPr id="12" name="文本框 11"/>
          <p:cNvSpPr txBox="1"/>
          <p:nvPr/>
        </p:nvSpPr>
        <p:spPr>
          <a:xfrm>
            <a:off x="1924050" y="1453809"/>
            <a:ext cx="6722745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400" b="1" dirty="0"/>
              <a:t>Matrix Exponential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1517650" y="1522400"/>
            <a:ext cx="331470" cy="323850"/>
            <a:chOff x="3085" y="2274"/>
            <a:chExt cx="522" cy="510"/>
          </a:xfrm>
        </p:grpSpPr>
        <p:sp>
          <p:nvSpPr>
            <p:cNvPr id="37" name="椭圆 36"/>
            <p:cNvSpPr/>
            <p:nvPr/>
          </p:nvSpPr>
          <p:spPr>
            <a:xfrm>
              <a:off x="3202" y="2387"/>
              <a:ext cx="288" cy="286"/>
            </a:xfrm>
            <a:prstGeom prst="ellipse">
              <a:avLst/>
            </a:prstGeom>
            <a:solidFill>
              <a:srgbClr val="FF9933"/>
            </a:solidFill>
            <a:ln>
              <a:solidFill>
                <a:srgbClr val="FF99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>
              <a:off x="3085" y="2274"/>
              <a:ext cx="523" cy="511"/>
            </a:xfrm>
            <a:prstGeom prst="ellipse">
              <a:avLst/>
            </a:prstGeom>
            <a:noFill/>
            <a:ln w="47625" cmpd="sng">
              <a:solidFill>
                <a:srgbClr val="FF9933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2289810" y="2055495"/>
            <a:ext cx="52324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dirty="0"/>
              <a:t>方程 </a:t>
            </a:r>
            <a:r>
              <a:rPr lang="zh-CN" altLang="en-US" dirty="0" smtClean="0"/>
              <a:t>          的</a:t>
            </a:r>
            <a:r>
              <a:rPr lang="zh-CN" altLang="en-US" dirty="0"/>
              <a:t>解</a:t>
            </a:r>
            <a:endParaRPr lang="en-US" altLang="zh-CN" dirty="0"/>
          </a:p>
        </p:txBody>
      </p:sp>
      <p:sp>
        <p:nvSpPr>
          <p:cNvPr id="21" name="矩形 20"/>
          <p:cNvSpPr/>
          <p:nvPr/>
        </p:nvSpPr>
        <p:spPr>
          <a:xfrm>
            <a:off x="2010525" y="2128520"/>
            <a:ext cx="224790" cy="22225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/>
          </a:p>
        </p:txBody>
      </p:sp>
      <p:sp>
        <p:nvSpPr>
          <p:cNvPr id="33" name="矩形 32"/>
          <p:cNvSpPr/>
          <p:nvPr/>
        </p:nvSpPr>
        <p:spPr>
          <a:xfrm>
            <a:off x="2010525" y="4732144"/>
            <a:ext cx="224790" cy="22225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/>
          </a:p>
        </p:txBody>
      </p:sp>
      <p:sp>
        <p:nvSpPr>
          <p:cNvPr id="34" name="文本框 33"/>
          <p:cNvSpPr txBox="1"/>
          <p:nvPr/>
        </p:nvSpPr>
        <p:spPr>
          <a:xfrm>
            <a:off x="2289810" y="4659119"/>
            <a:ext cx="52324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dirty="0"/>
              <a:t>矩阵指数</a:t>
            </a:r>
            <a:endParaRPr lang="en-US" altLang="zh-CN" dirty="0"/>
          </a:p>
        </p:txBody>
      </p:sp>
      <p:graphicFrame>
        <p:nvGraphicFramePr>
          <p:cNvPr id="35" name="对象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7763689"/>
              </p:ext>
            </p:extLst>
          </p:nvPr>
        </p:nvGraphicFramePr>
        <p:xfrm>
          <a:off x="4904778" y="2350770"/>
          <a:ext cx="1143357" cy="23719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63" name="AxMath" r:id="rId3" imgW="1134720" imgH="2355120" progId="Equation.AxMath">
                  <p:embed/>
                </p:oleObj>
              </mc:Choice>
              <mc:Fallback>
                <p:oleObj name="AxMath" r:id="rId3" imgW="1134720" imgH="2355120" progId="Equation.AxMath">
                  <p:embed/>
                  <p:pic>
                    <p:nvPicPr>
                      <p:cNvPr id="35" name="对象 3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904778" y="2350770"/>
                        <a:ext cx="1143357" cy="23719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6383238"/>
              </p:ext>
            </p:extLst>
          </p:nvPr>
        </p:nvGraphicFramePr>
        <p:xfrm>
          <a:off x="2840154" y="2055495"/>
          <a:ext cx="590550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64" name="AxMath" r:id="rId5" imgW="590040" imgH="417960" progId="Equation.AxMath">
                  <p:embed/>
                </p:oleObj>
              </mc:Choice>
              <mc:Fallback>
                <p:oleObj name="AxMath" r:id="rId5" imgW="590040" imgH="41796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840154" y="2055495"/>
                        <a:ext cx="590550" cy="4175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5066276"/>
              </p:ext>
            </p:extLst>
          </p:nvPr>
        </p:nvGraphicFramePr>
        <p:xfrm>
          <a:off x="3911974" y="5027419"/>
          <a:ext cx="3832114" cy="5171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65" name="AxMath" r:id="rId7" imgW="3107880" imgH="419040" progId="Equation.AxMath">
                  <p:embed/>
                </p:oleObj>
              </mc:Choice>
              <mc:Fallback>
                <p:oleObj name="AxMath" r:id="rId7" imgW="3107880" imgH="419040" progId="Equation.AxMath">
                  <p:embed/>
                  <p:pic>
                    <p:nvPicPr>
                      <p:cNvPr id="35" name="对象 3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911974" y="5027419"/>
                        <a:ext cx="3832114" cy="5171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01803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-635" y="403860"/>
            <a:ext cx="12176125" cy="817880"/>
            <a:chOff x="-1" y="636"/>
            <a:chExt cx="19175" cy="1288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16841" y="1226"/>
              <a:ext cx="2333" cy="5"/>
            </a:xfrm>
            <a:prstGeom prst="line">
              <a:avLst/>
            </a:prstGeom>
            <a:ln w="22225" cmpd="sng">
              <a:solidFill>
                <a:schemeClr val="bg2"/>
              </a:solidFill>
              <a:prstDash val="soli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8" name="组合 7"/>
            <p:cNvGrpSpPr/>
            <p:nvPr/>
          </p:nvGrpSpPr>
          <p:grpSpPr>
            <a:xfrm>
              <a:off x="-1" y="636"/>
              <a:ext cx="18008" cy="1288"/>
              <a:chOff x="-1" y="636"/>
              <a:chExt cx="18008" cy="1288"/>
            </a:xfrm>
          </p:grpSpPr>
          <p:cxnSp>
            <p:nvCxnSpPr>
              <p:cNvPr id="5" name="直接连接符 4"/>
              <p:cNvCxnSpPr/>
              <p:nvPr/>
            </p:nvCxnSpPr>
            <p:spPr>
              <a:xfrm flipV="1">
                <a:off x="-1" y="1238"/>
                <a:ext cx="3968" cy="7"/>
              </a:xfrm>
              <a:prstGeom prst="line">
                <a:avLst/>
              </a:prstGeom>
              <a:ln w="22225" cmpd="sng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11" name="椭圆 10"/>
              <p:cNvSpPr/>
              <p:nvPr/>
            </p:nvSpPr>
            <p:spPr>
              <a:xfrm>
                <a:off x="1315" y="636"/>
                <a:ext cx="1336" cy="1288"/>
              </a:xfrm>
              <a:prstGeom prst="ellipse">
                <a:avLst/>
              </a:prstGeom>
              <a:solidFill>
                <a:srgbClr val="FF993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 smtClean="0">
                    <a:latin typeface="微软雅黑" panose="020B0503020204020204" charset="-122"/>
                    <a:ea typeface="微软雅黑" panose="020B0503020204020204" charset="-122"/>
                  </a:rPr>
                  <a:t>11</a:t>
                </a:r>
                <a:endParaRPr lang="en-US" altLang="zh-CN" sz="2800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7" name="文本框 6"/>
              <p:cNvSpPr txBox="1"/>
              <p:nvPr/>
            </p:nvSpPr>
            <p:spPr>
              <a:xfrm>
                <a:off x="3878" y="734"/>
                <a:ext cx="14129" cy="9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200" b="1" dirty="0" smtClean="0"/>
                  <a:t>State-Space </a:t>
                </a:r>
                <a:r>
                  <a:rPr lang="en-US" altLang="zh-CN" sz="3200" b="1" dirty="0"/>
                  <a:t>Representation </a:t>
                </a:r>
                <a:r>
                  <a:rPr lang="en-US" altLang="zh-CN" sz="3200" b="1" dirty="0" smtClean="0"/>
                  <a:t>of </a:t>
                </a:r>
                <a:r>
                  <a:rPr lang="en-US" altLang="zh-CN" sz="3200" b="1" dirty="0"/>
                  <a:t>Dynamic Systems </a:t>
                </a:r>
                <a:endParaRPr lang="en-US" altLang="zh-CN" sz="3600" b="1" dirty="0"/>
              </a:p>
            </p:txBody>
          </p:sp>
        </p:grpSp>
      </p:grpSp>
      <p:sp>
        <p:nvSpPr>
          <p:cNvPr id="12" name="文本框 11"/>
          <p:cNvSpPr txBox="1"/>
          <p:nvPr/>
        </p:nvSpPr>
        <p:spPr>
          <a:xfrm>
            <a:off x="1924050" y="1451483"/>
            <a:ext cx="6722745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400" b="1" dirty="0"/>
              <a:t>Example: Mass-Spring-Damper </a:t>
            </a:r>
            <a:r>
              <a:rPr lang="en-US" altLang="zh-CN" sz="2400" b="1" dirty="0" smtClean="0"/>
              <a:t>Model</a:t>
            </a:r>
            <a:endParaRPr lang="en-US" altLang="zh-CN" sz="2400" b="1" dirty="0"/>
          </a:p>
        </p:txBody>
      </p:sp>
      <p:grpSp>
        <p:nvGrpSpPr>
          <p:cNvPr id="13" name="组合 12"/>
          <p:cNvGrpSpPr/>
          <p:nvPr/>
        </p:nvGrpSpPr>
        <p:grpSpPr>
          <a:xfrm>
            <a:off x="1517650" y="1522400"/>
            <a:ext cx="331470" cy="323850"/>
            <a:chOff x="3085" y="2274"/>
            <a:chExt cx="522" cy="510"/>
          </a:xfrm>
        </p:grpSpPr>
        <p:sp>
          <p:nvSpPr>
            <p:cNvPr id="37" name="椭圆 36"/>
            <p:cNvSpPr/>
            <p:nvPr/>
          </p:nvSpPr>
          <p:spPr>
            <a:xfrm>
              <a:off x="3202" y="2387"/>
              <a:ext cx="288" cy="286"/>
            </a:xfrm>
            <a:prstGeom prst="ellipse">
              <a:avLst/>
            </a:prstGeom>
            <a:solidFill>
              <a:srgbClr val="FF9933"/>
            </a:solidFill>
            <a:ln>
              <a:solidFill>
                <a:srgbClr val="FF99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>
              <a:off x="3085" y="2274"/>
              <a:ext cx="523" cy="511"/>
            </a:xfrm>
            <a:prstGeom prst="ellipse">
              <a:avLst/>
            </a:prstGeom>
            <a:noFill/>
            <a:ln w="47625" cmpd="sng">
              <a:solidFill>
                <a:srgbClr val="FF9933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2289810" y="2055495"/>
            <a:ext cx="52324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dirty="0" smtClean="0"/>
              <a:t>系统方程      </a:t>
            </a:r>
            <a:endParaRPr lang="en-US" altLang="zh-CN" dirty="0"/>
          </a:p>
        </p:txBody>
      </p:sp>
      <p:sp>
        <p:nvSpPr>
          <p:cNvPr id="21" name="矩形 20"/>
          <p:cNvSpPr/>
          <p:nvPr/>
        </p:nvSpPr>
        <p:spPr>
          <a:xfrm>
            <a:off x="2010525" y="2128520"/>
            <a:ext cx="224790" cy="22225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/>
          </a:p>
        </p:txBody>
      </p:sp>
      <p:sp>
        <p:nvSpPr>
          <p:cNvPr id="33" name="矩形 32"/>
          <p:cNvSpPr/>
          <p:nvPr/>
        </p:nvSpPr>
        <p:spPr>
          <a:xfrm>
            <a:off x="2010525" y="3348266"/>
            <a:ext cx="224790" cy="22225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/>
          </a:p>
        </p:txBody>
      </p:sp>
      <p:sp>
        <p:nvSpPr>
          <p:cNvPr id="34" name="文本框 33"/>
          <p:cNvSpPr txBox="1"/>
          <p:nvPr/>
        </p:nvSpPr>
        <p:spPr>
          <a:xfrm>
            <a:off x="2289810" y="3275241"/>
            <a:ext cx="52324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dirty="0"/>
              <a:t>变成矩阵形式</a:t>
            </a:r>
            <a:endParaRPr lang="en-US" altLang="zh-CN" dirty="0"/>
          </a:p>
        </p:txBody>
      </p:sp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0791603"/>
              </p:ext>
            </p:extLst>
          </p:nvPr>
        </p:nvGraphicFramePr>
        <p:xfrm>
          <a:off x="3448569" y="2501028"/>
          <a:ext cx="2063486" cy="3996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65" name="AxMath" r:id="rId3" imgW="1182960" imgH="228600" progId="Equation.AxMath">
                  <p:embed/>
                </p:oleObj>
              </mc:Choice>
              <mc:Fallback>
                <p:oleObj name="AxMath" r:id="rId3" imgW="1182960" imgH="228600" progId="Equation.AxMath">
                  <p:embed/>
                  <p:pic>
                    <p:nvPicPr>
                      <p:cNvPr id="19" name="对象 1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448569" y="2501028"/>
                        <a:ext cx="2063486" cy="3996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273" name="Picture 57" descr="查看源图像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4510" y="2053464"/>
            <a:ext cx="3109075" cy="1294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1581733"/>
              </p:ext>
            </p:extLst>
          </p:nvPr>
        </p:nvGraphicFramePr>
        <p:xfrm>
          <a:off x="3448569" y="3880196"/>
          <a:ext cx="4530725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66" name="AxMath" r:id="rId6" imgW="2597040" imgH="453240" progId="Equation.AxMath">
                  <p:embed/>
                </p:oleObj>
              </mc:Choice>
              <mc:Fallback>
                <p:oleObj name="AxMath" r:id="rId6" imgW="2597040" imgH="453240" progId="Equation.AxMath">
                  <p:embed/>
                  <p:pic>
                    <p:nvPicPr>
                      <p:cNvPr id="19" name="对象 18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448569" y="3880196"/>
                        <a:ext cx="4530725" cy="792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/>
          <p:cNvSpPr/>
          <p:nvPr/>
        </p:nvSpPr>
        <p:spPr>
          <a:xfrm>
            <a:off x="2462530" y="4844270"/>
            <a:ext cx="31854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使用矩阵指数求状态转移矩阵</a:t>
            </a:r>
          </a:p>
        </p:txBody>
      </p:sp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9070174"/>
              </p:ext>
            </p:extLst>
          </p:nvPr>
        </p:nvGraphicFramePr>
        <p:xfrm>
          <a:off x="3432362" y="5194851"/>
          <a:ext cx="4351972" cy="6248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67" name="AxMath" r:id="rId8" imgW="2916720" imgH="419040" progId="Equation.AxMath">
                  <p:embed/>
                </p:oleObj>
              </mc:Choice>
              <mc:Fallback>
                <p:oleObj name="AxMath" r:id="rId8" imgW="2916720" imgH="419040" progId="Equation.AxMath">
                  <p:embed/>
                  <p:pic>
                    <p:nvPicPr>
                      <p:cNvPr id="20" name="对象 19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432362" y="5194851"/>
                        <a:ext cx="4351972" cy="6248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8163470"/>
              </p:ext>
            </p:extLst>
          </p:nvPr>
        </p:nvGraphicFramePr>
        <p:xfrm>
          <a:off x="3448569" y="6170247"/>
          <a:ext cx="2412811" cy="5685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68" name="AxMath" r:id="rId10" imgW="1907280" imgH="450000" progId="Equation.AxMath">
                  <p:embed/>
                </p:oleObj>
              </mc:Choice>
              <mc:Fallback>
                <p:oleObj name="AxMath" r:id="rId10" imgW="1907280" imgH="45000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448569" y="6170247"/>
                        <a:ext cx="2412811" cy="56854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椭圆 23"/>
          <p:cNvSpPr/>
          <p:nvPr/>
        </p:nvSpPr>
        <p:spPr>
          <a:xfrm>
            <a:off x="2289810" y="4959230"/>
            <a:ext cx="142875" cy="139412"/>
          </a:xfrm>
          <a:prstGeom prst="ellipse">
            <a:avLst/>
          </a:prstGeom>
          <a:solidFill>
            <a:srgbClr val="FF0000"/>
          </a:solidFill>
          <a:ln w="19050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2462530" y="5736094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使用前</a:t>
            </a:r>
            <a:r>
              <a:rPr lang="zh-CN" altLang="en-US" dirty="0"/>
              <a:t>两项</a:t>
            </a:r>
          </a:p>
        </p:txBody>
      </p:sp>
      <p:sp>
        <p:nvSpPr>
          <p:cNvPr id="26" name="椭圆 25"/>
          <p:cNvSpPr/>
          <p:nvPr/>
        </p:nvSpPr>
        <p:spPr>
          <a:xfrm>
            <a:off x="2289809" y="5851054"/>
            <a:ext cx="142875" cy="139412"/>
          </a:xfrm>
          <a:prstGeom prst="ellipse">
            <a:avLst/>
          </a:prstGeom>
          <a:solidFill>
            <a:srgbClr val="FF0000"/>
          </a:solidFill>
          <a:ln w="19050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9566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3810" y="3431540"/>
            <a:ext cx="2071370" cy="11430"/>
          </a:xfrm>
          <a:prstGeom prst="line">
            <a:avLst/>
          </a:prstGeom>
          <a:ln w="22225" cmpd="sng">
            <a:solidFill>
              <a:schemeClr val="bg2"/>
            </a:solidFill>
            <a:prstDash val="soli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2216614" y="1890634"/>
            <a:ext cx="6463180" cy="1754326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5400" b="1" dirty="0"/>
              <a:t>Design of the Process </a:t>
            </a:r>
            <a:endParaRPr lang="en-US" altLang="zh-CN" sz="5400" b="1" dirty="0" smtClean="0"/>
          </a:p>
          <a:p>
            <a:r>
              <a:rPr lang="en-US" altLang="zh-CN" sz="5400" b="1" dirty="0" smtClean="0"/>
              <a:t>Noise </a:t>
            </a:r>
            <a:r>
              <a:rPr lang="en-US" altLang="zh-CN" sz="5400" b="1" dirty="0"/>
              <a:t>Matrix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10449560" y="3433445"/>
            <a:ext cx="1744980" cy="1905"/>
          </a:xfrm>
          <a:prstGeom prst="line">
            <a:avLst/>
          </a:prstGeom>
          <a:ln w="22225" cmpd="sng">
            <a:solidFill>
              <a:schemeClr val="bg2"/>
            </a:solidFill>
            <a:prstDash val="soli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2216614" y="3644960"/>
            <a:ext cx="922169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4800" b="1" dirty="0" smtClean="0">
                <a:sym typeface="+mn-ea"/>
              </a:rPr>
              <a:t>处理噪声矩阵的方法</a:t>
            </a:r>
            <a:endParaRPr lang="zh-CN" altLang="en-US" sz="4800" b="1" dirty="0">
              <a:sym typeface="+mn-ea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615315" y="3020060"/>
            <a:ext cx="848360" cy="817880"/>
          </a:xfrm>
          <a:prstGeom prst="ellipse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latin typeface="微软雅黑" panose="020B0503020204020204" charset="-122"/>
                <a:ea typeface="微软雅黑" panose="020B0503020204020204" charset="-122"/>
              </a:rPr>
              <a:t>12</a:t>
            </a:r>
            <a:endParaRPr lang="en-US" altLang="zh-CN" sz="28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1226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-635" y="401320"/>
            <a:ext cx="12176125" cy="820420"/>
            <a:chOff x="-1" y="632"/>
            <a:chExt cx="19175" cy="1292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16841" y="1226"/>
              <a:ext cx="2333" cy="5"/>
            </a:xfrm>
            <a:prstGeom prst="line">
              <a:avLst/>
            </a:prstGeom>
            <a:ln w="22225" cmpd="sng">
              <a:solidFill>
                <a:schemeClr val="bg2"/>
              </a:solidFill>
              <a:prstDash val="soli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8" name="组合 7"/>
            <p:cNvGrpSpPr/>
            <p:nvPr/>
          </p:nvGrpSpPr>
          <p:grpSpPr>
            <a:xfrm>
              <a:off x="-1" y="632"/>
              <a:ext cx="18097" cy="1292"/>
              <a:chOff x="-1" y="632"/>
              <a:chExt cx="18097" cy="1292"/>
            </a:xfrm>
          </p:grpSpPr>
          <p:cxnSp>
            <p:nvCxnSpPr>
              <p:cNvPr id="5" name="直接连接符 4"/>
              <p:cNvCxnSpPr/>
              <p:nvPr/>
            </p:nvCxnSpPr>
            <p:spPr>
              <a:xfrm flipV="1">
                <a:off x="-1" y="1238"/>
                <a:ext cx="3968" cy="7"/>
              </a:xfrm>
              <a:prstGeom prst="line">
                <a:avLst/>
              </a:prstGeom>
              <a:ln w="22225" cmpd="sng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11" name="椭圆 10"/>
              <p:cNvSpPr/>
              <p:nvPr/>
            </p:nvSpPr>
            <p:spPr>
              <a:xfrm>
                <a:off x="1315" y="636"/>
                <a:ext cx="1336" cy="1288"/>
              </a:xfrm>
              <a:prstGeom prst="ellipse">
                <a:avLst/>
              </a:prstGeom>
              <a:solidFill>
                <a:srgbClr val="FF993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 smtClean="0">
                    <a:latin typeface="微软雅黑" panose="020B0503020204020204" charset="-122"/>
                    <a:ea typeface="微软雅黑" panose="020B0503020204020204" charset="-122"/>
                  </a:rPr>
                  <a:t>13</a:t>
                </a:r>
                <a:endParaRPr lang="en-US" altLang="zh-CN" sz="2800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7" name="文本框 6"/>
              <p:cNvSpPr txBox="1"/>
              <p:nvPr/>
            </p:nvSpPr>
            <p:spPr>
              <a:xfrm>
                <a:off x="3967" y="632"/>
                <a:ext cx="14129" cy="12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4400" b="1" dirty="0"/>
                  <a:t>Design of the Process </a:t>
                </a:r>
                <a:r>
                  <a:rPr lang="en-US" altLang="zh-CN" sz="4400" b="1" dirty="0" smtClean="0"/>
                  <a:t>Noise </a:t>
                </a:r>
                <a:r>
                  <a:rPr lang="en-US" altLang="zh-CN" sz="4400" b="1" dirty="0"/>
                  <a:t>Matrix</a:t>
                </a:r>
              </a:p>
            </p:txBody>
          </p:sp>
        </p:grpSp>
      </p:grpSp>
      <p:sp>
        <p:nvSpPr>
          <p:cNvPr id="12" name="文本框 11"/>
          <p:cNvSpPr txBox="1"/>
          <p:nvPr/>
        </p:nvSpPr>
        <p:spPr>
          <a:xfrm>
            <a:off x="1924050" y="1451483"/>
            <a:ext cx="6722745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400" b="1" dirty="0" smtClean="0"/>
              <a:t>Continuous </a:t>
            </a:r>
            <a:r>
              <a:rPr lang="en-US" altLang="zh-CN" sz="2400" b="1" dirty="0"/>
              <a:t>White Noise Model 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1517650" y="1522400"/>
            <a:ext cx="331470" cy="323850"/>
            <a:chOff x="3085" y="2274"/>
            <a:chExt cx="522" cy="510"/>
          </a:xfrm>
        </p:grpSpPr>
        <p:sp>
          <p:nvSpPr>
            <p:cNvPr id="37" name="椭圆 36"/>
            <p:cNvSpPr/>
            <p:nvPr/>
          </p:nvSpPr>
          <p:spPr>
            <a:xfrm>
              <a:off x="3202" y="2387"/>
              <a:ext cx="288" cy="286"/>
            </a:xfrm>
            <a:prstGeom prst="ellipse">
              <a:avLst/>
            </a:prstGeom>
            <a:solidFill>
              <a:srgbClr val="FF9933"/>
            </a:solidFill>
            <a:ln>
              <a:solidFill>
                <a:srgbClr val="FF99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>
              <a:off x="3085" y="2274"/>
              <a:ext cx="523" cy="511"/>
            </a:xfrm>
            <a:prstGeom prst="ellipse">
              <a:avLst/>
            </a:prstGeom>
            <a:noFill/>
            <a:ln w="47625" cmpd="sng">
              <a:solidFill>
                <a:srgbClr val="FF9933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2289810" y="2055495"/>
            <a:ext cx="52324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dirty="0" smtClean="0"/>
              <a:t>系统方程      </a:t>
            </a:r>
            <a:endParaRPr lang="en-US" altLang="zh-CN" dirty="0"/>
          </a:p>
        </p:txBody>
      </p:sp>
      <p:sp>
        <p:nvSpPr>
          <p:cNvPr id="21" name="矩形 20"/>
          <p:cNvSpPr/>
          <p:nvPr/>
        </p:nvSpPr>
        <p:spPr>
          <a:xfrm>
            <a:off x="2010525" y="2128520"/>
            <a:ext cx="224790" cy="22225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/>
          </a:p>
        </p:txBody>
      </p:sp>
      <p:sp>
        <p:nvSpPr>
          <p:cNvPr id="33" name="矩形 32"/>
          <p:cNvSpPr/>
          <p:nvPr/>
        </p:nvSpPr>
        <p:spPr>
          <a:xfrm>
            <a:off x="2010525" y="3348266"/>
            <a:ext cx="224790" cy="22225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/>
          </a:p>
        </p:txBody>
      </p:sp>
      <p:sp>
        <p:nvSpPr>
          <p:cNvPr id="34" name="文本框 33"/>
          <p:cNvSpPr txBox="1"/>
          <p:nvPr/>
        </p:nvSpPr>
        <p:spPr>
          <a:xfrm>
            <a:off x="2289810" y="3275241"/>
            <a:ext cx="52324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dirty="0"/>
              <a:t>变成矩阵形式</a:t>
            </a:r>
            <a:endParaRPr lang="en-US" altLang="zh-CN" dirty="0"/>
          </a:p>
        </p:txBody>
      </p:sp>
      <p:graphicFrame>
        <p:nvGraphicFramePr>
          <p:cNvPr id="19" name="对象 18"/>
          <p:cNvGraphicFramePr>
            <a:graphicFrameLocks noChangeAspect="1"/>
          </p:cNvGraphicFramePr>
          <p:nvPr/>
        </p:nvGraphicFramePr>
        <p:xfrm>
          <a:off x="3448569" y="2501028"/>
          <a:ext cx="2063486" cy="3996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6" name="AxMath" r:id="rId3" imgW="1182960" imgH="228600" progId="Equation.AxMath">
                  <p:embed/>
                </p:oleObj>
              </mc:Choice>
              <mc:Fallback>
                <p:oleObj name="AxMath" r:id="rId3" imgW="1182960" imgH="228600" progId="Equation.AxMath">
                  <p:embed/>
                  <p:pic>
                    <p:nvPicPr>
                      <p:cNvPr id="19" name="对象 1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448569" y="2501028"/>
                        <a:ext cx="2063486" cy="3996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273" name="Picture 57" descr="查看源图像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4510" y="2053464"/>
            <a:ext cx="3109075" cy="1294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0" name="对象 19"/>
          <p:cNvGraphicFramePr>
            <a:graphicFrameLocks noChangeAspect="1"/>
          </p:cNvGraphicFramePr>
          <p:nvPr/>
        </p:nvGraphicFramePr>
        <p:xfrm>
          <a:off x="3448569" y="3880196"/>
          <a:ext cx="4530725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7" name="AxMath" r:id="rId6" imgW="2597040" imgH="453240" progId="Equation.AxMath">
                  <p:embed/>
                </p:oleObj>
              </mc:Choice>
              <mc:Fallback>
                <p:oleObj name="AxMath" r:id="rId6" imgW="2597040" imgH="453240" progId="Equation.AxMath">
                  <p:embed/>
                  <p:pic>
                    <p:nvPicPr>
                      <p:cNvPr id="20" name="对象 19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448569" y="3880196"/>
                        <a:ext cx="4530725" cy="792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/>
          <p:cNvSpPr/>
          <p:nvPr/>
        </p:nvSpPr>
        <p:spPr>
          <a:xfrm>
            <a:off x="2462530" y="4844270"/>
            <a:ext cx="31854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使用矩阵指数求状态转移矩阵</a:t>
            </a:r>
          </a:p>
        </p:txBody>
      </p:sp>
      <p:graphicFrame>
        <p:nvGraphicFramePr>
          <p:cNvPr id="22" name="对象 21"/>
          <p:cNvGraphicFramePr>
            <a:graphicFrameLocks noChangeAspect="1"/>
          </p:cNvGraphicFramePr>
          <p:nvPr/>
        </p:nvGraphicFramePr>
        <p:xfrm>
          <a:off x="3432362" y="5194851"/>
          <a:ext cx="4351972" cy="6248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8" name="AxMath" r:id="rId8" imgW="2916720" imgH="419040" progId="Equation.AxMath">
                  <p:embed/>
                </p:oleObj>
              </mc:Choice>
              <mc:Fallback>
                <p:oleObj name="AxMath" r:id="rId8" imgW="2916720" imgH="419040" progId="Equation.AxMath">
                  <p:embed/>
                  <p:pic>
                    <p:nvPicPr>
                      <p:cNvPr id="22" name="对象 21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432362" y="5194851"/>
                        <a:ext cx="4351972" cy="6248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3448569" y="6170247"/>
          <a:ext cx="2412811" cy="5685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9" name="AxMath" r:id="rId10" imgW="1907280" imgH="450000" progId="Equation.AxMath">
                  <p:embed/>
                </p:oleObj>
              </mc:Choice>
              <mc:Fallback>
                <p:oleObj name="AxMath" r:id="rId10" imgW="1907280" imgH="450000" progId="Equation.AxMath">
                  <p:embed/>
                  <p:pic>
                    <p:nvPicPr>
                      <p:cNvPr id="9" name="对象 8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448569" y="6170247"/>
                        <a:ext cx="2412811" cy="56854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椭圆 23"/>
          <p:cNvSpPr/>
          <p:nvPr/>
        </p:nvSpPr>
        <p:spPr>
          <a:xfrm>
            <a:off x="2289810" y="4959230"/>
            <a:ext cx="142875" cy="139412"/>
          </a:xfrm>
          <a:prstGeom prst="ellipse">
            <a:avLst/>
          </a:prstGeom>
          <a:solidFill>
            <a:srgbClr val="FF0000"/>
          </a:solidFill>
          <a:ln w="19050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2462530" y="5736094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使用前</a:t>
            </a:r>
            <a:r>
              <a:rPr lang="zh-CN" altLang="en-US" dirty="0"/>
              <a:t>两项</a:t>
            </a:r>
          </a:p>
        </p:txBody>
      </p:sp>
      <p:sp>
        <p:nvSpPr>
          <p:cNvPr id="26" name="椭圆 25"/>
          <p:cNvSpPr/>
          <p:nvPr/>
        </p:nvSpPr>
        <p:spPr>
          <a:xfrm>
            <a:off x="2289809" y="5851054"/>
            <a:ext cx="142875" cy="139412"/>
          </a:xfrm>
          <a:prstGeom prst="ellipse">
            <a:avLst/>
          </a:prstGeom>
          <a:solidFill>
            <a:srgbClr val="FF0000"/>
          </a:solidFill>
          <a:ln w="19050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3145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 flipV="1">
            <a:off x="9655810" y="781685"/>
            <a:ext cx="2519680" cy="4445"/>
          </a:xfrm>
          <a:prstGeom prst="line">
            <a:avLst/>
          </a:prstGeom>
          <a:ln w="22225" cmpd="sng">
            <a:solidFill>
              <a:schemeClr val="bg2"/>
            </a:solidFill>
            <a:prstDash val="soli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8" name="组合 7"/>
          <p:cNvGrpSpPr/>
          <p:nvPr/>
        </p:nvGrpSpPr>
        <p:grpSpPr>
          <a:xfrm>
            <a:off x="62865" y="325755"/>
            <a:ext cx="4556125" cy="817880"/>
            <a:chOff x="-1" y="636"/>
            <a:chExt cx="7175" cy="1288"/>
          </a:xfrm>
        </p:grpSpPr>
        <p:cxnSp>
          <p:nvCxnSpPr>
            <p:cNvPr id="5" name="直接连接符 4"/>
            <p:cNvCxnSpPr/>
            <p:nvPr/>
          </p:nvCxnSpPr>
          <p:spPr>
            <a:xfrm flipV="1">
              <a:off x="-1" y="1238"/>
              <a:ext cx="3968" cy="7"/>
            </a:xfrm>
            <a:prstGeom prst="line">
              <a:avLst/>
            </a:prstGeom>
            <a:ln w="22225" cmpd="sng">
              <a:solidFill>
                <a:schemeClr val="bg2"/>
              </a:solidFill>
              <a:prstDash val="soli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11" name="椭圆 10"/>
            <p:cNvSpPr/>
            <p:nvPr/>
          </p:nvSpPr>
          <p:spPr>
            <a:xfrm>
              <a:off x="1315" y="636"/>
              <a:ext cx="1336" cy="1288"/>
            </a:xfrm>
            <a:prstGeom prst="ellipse">
              <a:avLst/>
            </a:prstGeom>
            <a:solidFill>
              <a:srgbClr val="FF99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800" dirty="0">
                  <a:latin typeface="微软雅黑" panose="020B0503020204020204" charset="-122"/>
                  <a:ea typeface="微软雅黑" panose="020B0503020204020204" charset="-122"/>
                </a:rPr>
                <a:t>2</a:t>
              </a: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4168" y="636"/>
              <a:ext cx="3007" cy="12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400" b="1"/>
                <a:t>Outline</a:t>
              </a:r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1548765" y="1316990"/>
            <a:ext cx="5951855" cy="461645"/>
            <a:chOff x="2501" y="7053"/>
            <a:chExt cx="9373" cy="727"/>
          </a:xfrm>
        </p:grpSpPr>
        <p:grpSp>
          <p:nvGrpSpPr>
            <p:cNvPr id="27" name="组合 26"/>
            <p:cNvGrpSpPr/>
            <p:nvPr/>
          </p:nvGrpSpPr>
          <p:grpSpPr>
            <a:xfrm>
              <a:off x="2501" y="7159"/>
              <a:ext cx="522" cy="510"/>
              <a:chOff x="3085" y="2274"/>
              <a:chExt cx="522" cy="510"/>
            </a:xfrm>
          </p:grpSpPr>
          <p:sp>
            <p:nvSpPr>
              <p:cNvPr id="28" name="椭圆 27"/>
              <p:cNvSpPr/>
              <p:nvPr/>
            </p:nvSpPr>
            <p:spPr>
              <a:xfrm>
                <a:off x="3202" y="2387"/>
                <a:ext cx="288" cy="286"/>
              </a:xfrm>
              <a:prstGeom prst="ellipse">
                <a:avLst/>
              </a:prstGeom>
              <a:solidFill>
                <a:srgbClr val="FF993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椭圆 28"/>
              <p:cNvSpPr/>
              <p:nvPr/>
            </p:nvSpPr>
            <p:spPr>
              <a:xfrm>
                <a:off x="3085" y="2274"/>
                <a:ext cx="523" cy="511"/>
              </a:xfrm>
              <a:prstGeom prst="ellipse">
                <a:avLst/>
              </a:prstGeom>
              <a:noFill/>
              <a:ln w="47625" cmpd="sng">
                <a:solidFill>
                  <a:srgbClr val="FF9933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0" name="文本框 29"/>
            <p:cNvSpPr txBox="1"/>
            <p:nvPr/>
          </p:nvSpPr>
          <p:spPr>
            <a:xfrm>
              <a:off x="3237" y="7053"/>
              <a:ext cx="8637" cy="727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altLang="zh-CN" sz="2400" dirty="0" smtClean="0"/>
                <a:t>Modeling </a:t>
              </a:r>
              <a:r>
                <a:rPr lang="en-US" altLang="zh-CN" sz="2400" dirty="0"/>
                <a:t>a Dynamic System </a:t>
              </a: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1548765" y="1925955"/>
            <a:ext cx="6993890" cy="831215"/>
            <a:chOff x="2501" y="7053"/>
            <a:chExt cx="11014" cy="1309"/>
          </a:xfrm>
        </p:grpSpPr>
        <p:grpSp>
          <p:nvGrpSpPr>
            <p:cNvPr id="3" name="组合 2"/>
            <p:cNvGrpSpPr/>
            <p:nvPr/>
          </p:nvGrpSpPr>
          <p:grpSpPr>
            <a:xfrm>
              <a:off x="2501" y="7159"/>
              <a:ext cx="522" cy="510"/>
              <a:chOff x="3085" y="2274"/>
              <a:chExt cx="522" cy="510"/>
            </a:xfrm>
          </p:grpSpPr>
          <p:sp>
            <p:nvSpPr>
              <p:cNvPr id="6" name="椭圆 5"/>
              <p:cNvSpPr/>
              <p:nvPr/>
            </p:nvSpPr>
            <p:spPr>
              <a:xfrm>
                <a:off x="3202" y="2387"/>
                <a:ext cx="288" cy="286"/>
              </a:xfrm>
              <a:prstGeom prst="ellipse">
                <a:avLst/>
              </a:prstGeom>
              <a:solidFill>
                <a:srgbClr val="FF993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椭圆 8"/>
              <p:cNvSpPr/>
              <p:nvPr/>
            </p:nvSpPr>
            <p:spPr>
              <a:xfrm>
                <a:off x="3085" y="2274"/>
                <a:ext cx="523" cy="511"/>
              </a:xfrm>
              <a:prstGeom prst="ellipse">
                <a:avLst/>
              </a:prstGeom>
              <a:noFill/>
              <a:ln w="47625" cmpd="sng">
                <a:solidFill>
                  <a:srgbClr val="FF9933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" name="文本框 9"/>
            <p:cNvSpPr txBox="1"/>
            <p:nvPr/>
          </p:nvSpPr>
          <p:spPr>
            <a:xfrm>
              <a:off x="3237" y="7053"/>
              <a:ext cx="10278" cy="130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altLang="zh-CN" sz="2400" dirty="0"/>
                <a:t>State-Space Representation of Dynamic Systems </a:t>
              </a:r>
              <a:br>
                <a:rPr lang="en-US" altLang="zh-CN" sz="2400" dirty="0"/>
              </a:br>
              <a:endParaRPr lang="en-US" altLang="zh-CN" sz="2400" dirty="0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548765" y="2534920"/>
            <a:ext cx="6257290" cy="461645"/>
            <a:chOff x="2501" y="7053"/>
            <a:chExt cx="9854" cy="727"/>
          </a:xfrm>
        </p:grpSpPr>
        <p:grpSp>
          <p:nvGrpSpPr>
            <p:cNvPr id="13" name="组合 12"/>
            <p:cNvGrpSpPr/>
            <p:nvPr/>
          </p:nvGrpSpPr>
          <p:grpSpPr>
            <a:xfrm>
              <a:off x="2501" y="7159"/>
              <a:ext cx="522" cy="510"/>
              <a:chOff x="3085" y="2274"/>
              <a:chExt cx="522" cy="510"/>
            </a:xfrm>
          </p:grpSpPr>
          <p:sp>
            <p:nvSpPr>
              <p:cNvPr id="14" name="椭圆 13"/>
              <p:cNvSpPr/>
              <p:nvPr/>
            </p:nvSpPr>
            <p:spPr>
              <a:xfrm>
                <a:off x="3202" y="2387"/>
                <a:ext cx="288" cy="286"/>
              </a:xfrm>
              <a:prstGeom prst="ellipse">
                <a:avLst/>
              </a:prstGeom>
              <a:solidFill>
                <a:srgbClr val="FF993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椭圆 14"/>
              <p:cNvSpPr/>
              <p:nvPr/>
            </p:nvSpPr>
            <p:spPr>
              <a:xfrm>
                <a:off x="3085" y="2274"/>
                <a:ext cx="523" cy="511"/>
              </a:xfrm>
              <a:prstGeom prst="ellipse">
                <a:avLst/>
              </a:prstGeom>
              <a:noFill/>
              <a:ln w="47625" cmpd="sng">
                <a:solidFill>
                  <a:srgbClr val="FF9933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6" name="文本框 15"/>
            <p:cNvSpPr txBox="1"/>
            <p:nvPr/>
          </p:nvSpPr>
          <p:spPr>
            <a:xfrm>
              <a:off x="3237" y="7053"/>
              <a:ext cx="9118" cy="727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altLang="zh-CN" sz="2400" dirty="0" smtClean="0"/>
                <a:t>Design </a:t>
              </a:r>
              <a:r>
                <a:rPr lang="en-US" altLang="zh-CN" sz="2400" dirty="0"/>
                <a:t>of the Process Noise Matrix </a:t>
              </a: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1548765" y="3143885"/>
            <a:ext cx="6663690" cy="461645"/>
            <a:chOff x="2501" y="7053"/>
            <a:chExt cx="10494" cy="727"/>
          </a:xfrm>
        </p:grpSpPr>
        <p:grpSp>
          <p:nvGrpSpPr>
            <p:cNvPr id="18" name="组合 17"/>
            <p:cNvGrpSpPr/>
            <p:nvPr/>
          </p:nvGrpSpPr>
          <p:grpSpPr>
            <a:xfrm>
              <a:off x="2501" y="7159"/>
              <a:ext cx="522" cy="510"/>
              <a:chOff x="3085" y="2274"/>
              <a:chExt cx="522" cy="510"/>
            </a:xfrm>
          </p:grpSpPr>
          <p:sp>
            <p:nvSpPr>
              <p:cNvPr id="19" name="椭圆 18"/>
              <p:cNvSpPr/>
              <p:nvPr/>
            </p:nvSpPr>
            <p:spPr>
              <a:xfrm>
                <a:off x="3202" y="2387"/>
                <a:ext cx="288" cy="286"/>
              </a:xfrm>
              <a:prstGeom prst="ellipse">
                <a:avLst/>
              </a:prstGeom>
              <a:solidFill>
                <a:srgbClr val="FF993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椭圆 19"/>
              <p:cNvSpPr/>
              <p:nvPr/>
            </p:nvSpPr>
            <p:spPr>
              <a:xfrm>
                <a:off x="3085" y="2274"/>
                <a:ext cx="523" cy="511"/>
              </a:xfrm>
              <a:prstGeom prst="ellipse">
                <a:avLst/>
              </a:prstGeom>
              <a:noFill/>
              <a:ln w="47625" cmpd="sng">
                <a:solidFill>
                  <a:srgbClr val="FF9933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1" name="文本框 20"/>
            <p:cNvSpPr txBox="1"/>
            <p:nvPr/>
          </p:nvSpPr>
          <p:spPr>
            <a:xfrm>
              <a:off x="3237" y="7053"/>
              <a:ext cx="9758" cy="727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altLang="zh-CN" sz="2400" dirty="0" smtClean="0"/>
                <a:t>Stable </a:t>
              </a:r>
              <a:r>
                <a:rPr lang="en-US" altLang="zh-CN" sz="2400" dirty="0" err="1"/>
                <a:t>Compution</a:t>
              </a:r>
              <a:r>
                <a:rPr lang="en-US" altLang="zh-CN" sz="2400" dirty="0"/>
                <a:t> of the Posterior Covariance </a:t>
              </a: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1548765" y="3752850"/>
            <a:ext cx="6993890" cy="461645"/>
            <a:chOff x="2501" y="7053"/>
            <a:chExt cx="11014" cy="727"/>
          </a:xfrm>
        </p:grpSpPr>
        <p:grpSp>
          <p:nvGrpSpPr>
            <p:cNvPr id="23" name="组合 22"/>
            <p:cNvGrpSpPr/>
            <p:nvPr/>
          </p:nvGrpSpPr>
          <p:grpSpPr>
            <a:xfrm>
              <a:off x="2501" y="7159"/>
              <a:ext cx="522" cy="510"/>
              <a:chOff x="3085" y="2274"/>
              <a:chExt cx="522" cy="510"/>
            </a:xfrm>
          </p:grpSpPr>
          <p:sp>
            <p:nvSpPr>
              <p:cNvPr id="24" name="椭圆 23"/>
              <p:cNvSpPr/>
              <p:nvPr/>
            </p:nvSpPr>
            <p:spPr>
              <a:xfrm>
                <a:off x="3202" y="2387"/>
                <a:ext cx="288" cy="286"/>
              </a:xfrm>
              <a:prstGeom prst="ellipse">
                <a:avLst/>
              </a:prstGeom>
              <a:solidFill>
                <a:srgbClr val="FF993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椭圆 24"/>
              <p:cNvSpPr/>
              <p:nvPr/>
            </p:nvSpPr>
            <p:spPr>
              <a:xfrm>
                <a:off x="3085" y="2274"/>
                <a:ext cx="523" cy="511"/>
              </a:xfrm>
              <a:prstGeom prst="ellipse">
                <a:avLst/>
              </a:prstGeom>
              <a:noFill/>
              <a:ln w="47625" cmpd="sng">
                <a:solidFill>
                  <a:srgbClr val="FF9933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6" name="文本框 25"/>
            <p:cNvSpPr txBox="1"/>
            <p:nvPr/>
          </p:nvSpPr>
          <p:spPr>
            <a:xfrm>
              <a:off x="3237" y="7053"/>
              <a:ext cx="10278" cy="727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altLang="zh-CN" sz="2400" dirty="0" smtClean="0"/>
                <a:t>Deriving </a:t>
              </a:r>
              <a:r>
                <a:rPr lang="en-US" altLang="zh-CN" sz="2400" dirty="0"/>
                <a:t>the </a:t>
              </a:r>
              <a:r>
                <a:rPr lang="en-US" altLang="zh-CN" sz="2400" dirty="0" err="1"/>
                <a:t>Kalman</a:t>
              </a:r>
              <a:r>
                <a:rPr lang="en-US" altLang="zh-CN" sz="2400" dirty="0"/>
                <a:t> Gain Equation </a:t>
              </a: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1548765" y="4361815"/>
            <a:ext cx="6663690" cy="831215"/>
            <a:chOff x="2501" y="7053"/>
            <a:chExt cx="10494" cy="1309"/>
          </a:xfrm>
        </p:grpSpPr>
        <p:grpSp>
          <p:nvGrpSpPr>
            <p:cNvPr id="32" name="组合 31"/>
            <p:cNvGrpSpPr/>
            <p:nvPr/>
          </p:nvGrpSpPr>
          <p:grpSpPr>
            <a:xfrm>
              <a:off x="2501" y="7159"/>
              <a:ext cx="522" cy="510"/>
              <a:chOff x="3085" y="2274"/>
              <a:chExt cx="522" cy="510"/>
            </a:xfrm>
          </p:grpSpPr>
          <p:sp>
            <p:nvSpPr>
              <p:cNvPr id="33" name="椭圆 32"/>
              <p:cNvSpPr/>
              <p:nvPr/>
            </p:nvSpPr>
            <p:spPr>
              <a:xfrm>
                <a:off x="3202" y="2387"/>
                <a:ext cx="288" cy="286"/>
              </a:xfrm>
              <a:prstGeom prst="ellipse">
                <a:avLst/>
              </a:prstGeom>
              <a:solidFill>
                <a:srgbClr val="FF993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椭圆 38"/>
              <p:cNvSpPr/>
              <p:nvPr/>
            </p:nvSpPr>
            <p:spPr>
              <a:xfrm>
                <a:off x="3085" y="2274"/>
                <a:ext cx="523" cy="511"/>
              </a:xfrm>
              <a:prstGeom prst="ellipse">
                <a:avLst/>
              </a:prstGeom>
              <a:noFill/>
              <a:ln w="47625" cmpd="sng">
                <a:solidFill>
                  <a:srgbClr val="FF9933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0" name="文本框 39"/>
            <p:cNvSpPr txBox="1"/>
            <p:nvPr/>
          </p:nvSpPr>
          <p:spPr>
            <a:xfrm>
              <a:off x="3237" y="7053"/>
              <a:ext cx="9758" cy="130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altLang="zh-CN" sz="2400" dirty="0" smtClean="0"/>
                <a:t>Numeric </a:t>
              </a:r>
              <a:r>
                <a:rPr lang="en-US" altLang="zh-CN" sz="2400" dirty="0"/>
                <a:t>Integration of Differential Equations </a:t>
              </a:r>
              <a:br>
                <a:rPr lang="en-US" altLang="zh-CN" sz="2400" dirty="0"/>
              </a:br>
              <a:endParaRPr lang="en-US" altLang="zh-CN" sz="2400" dirty="0"/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1548765" y="4970780"/>
            <a:ext cx="5584825" cy="461645"/>
            <a:chOff x="2501" y="7053"/>
            <a:chExt cx="8795" cy="727"/>
          </a:xfrm>
        </p:grpSpPr>
        <p:grpSp>
          <p:nvGrpSpPr>
            <p:cNvPr id="42" name="组合 41"/>
            <p:cNvGrpSpPr/>
            <p:nvPr/>
          </p:nvGrpSpPr>
          <p:grpSpPr>
            <a:xfrm>
              <a:off x="2501" y="7159"/>
              <a:ext cx="522" cy="510"/>
              <a:chOff x="3085" y="2274"/>
              <a:chExt cx="522" cy="510"/>
            </a:xfrm>
          </p:grpSpPr>
          <p:sp>
            <p:nvSpPr>
              <p:cNvPr id="43" name="椭圆 42"/>
              <p:cNvSpPr/>
              <p:nvPr/>
            </p:nvSpPr>
            <p:spPr>
              <a:xfrm>
                <a:off x="3202" y="2387"/>
                <a:ext cx="288" cy="286"/>
              </a:xfrm>
              <a:prstGeom prst="ellipse">
                <a:avLst/>
              </a:prstGeom>
              <a:solidFill>
                <a:srgbClr val="FF993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椭圆 43"/>
              <p:cNvSpPr/>
              <p:nvPr/>
            </p:nvSpPr>
            <p:spPr>
              <a:xfrm>
                <a:off x="3085" y="2274"/>
                <a:ext cx="523" cy="511"/>
              </a:xfrm>
              <a:prstGeom prst="ellipse">
                <a:avLst/>
              </a:prstGeom>
              <a:noFill/>
              <a:ln w="47625" cmpd="sng">
                <a:solidFill>
                  <a:srgbClr val="FF9933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5" name="文本框 44"/>
            <p:cNvSpPr txBox="1"/>
            <p:nvPr/>
          </p:nvSpPr>
          <p:spPr>
            <a:xfrm>
              <a:off x="3237" y="7053"/>
              <a:ext cx="8059" cy="727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altLang="zh-CN" sz="2400" dirty="0" smtClean="0"/>
                <a:t>Bayesian </a:t>
              </a:r>
              <a:r>
                <a:rPr lang="en-US" altLang="zh-CN" sz="2400" dirty="0"/>
                <a:t>Filtering </a:t>
              </a: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1548765" y="5579745"/>
            <a:ext cx="5584825" cy="461645"/>
            <a:chOff x="2501" y="7053"/>
            <a:chExt cx="8795" cy="727"/>
          </a:xfrm>
        </p:grpSpPr>
        <p:grpSp>
          <p:nvGrpSpPr>
            <p:cNvPr id="47" name="组合 46"/>
            <p:cNvGrpSpPr/>
            <p:nvPr/>
          </p:nvGrpSpPr>
          <p:grpSpPr>
            <a:xfrm>
              <a:off x="2501" y="7159"/>
              <a:ext cx="522" cy="510"/>
              <a:chOff x="3085" y="2274"/>
              <a:chExt cx="522" cy="510"/>
            </a:xfrm>
          </p:grpSpPr>
          <p:sp>
            <p:nvSpPr>
              <p:cNvPr id="48" name="椭圆 47"/>
              <p:cNvSpPr/>
              <p:nvPr/>
            </p:nvSpPr>
            <p:spPr>
              <a:xfrm>
                <a:off x="3202" y="2387"/>
                <a:ext cx="288" cy="286"/>
              </a:xfrm>
              <a:prstGeom prst="ellipse">
                <a:avLst/>
              </a:prstGeom>
              <a:solidFill>
                <a:srgbClr val="FF993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" name="椭圆 48"/>
              <p:cNvSpPr/>
              <p:nvPr/>
            </p:nvSpPr>
            <p:spPr>
              <a:xfrm>
                <a:off x="3085" y="2274"/>
                <a:ext cx="523" cy="511"/>
              </a:xfrm>
              <a:prstGeom prst="ellipse">
                <a:avLst/>
              </a:prstGeom>
              <a:noFill/>
              <a:ln w="47625" cmpd="sng">
                <a:solidFill>
                  <a:srgbClr val="FF9933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0" name="文本框 49"/>
            <p:cNvSpPr txBox="1"/>
            <p:nvPr/>
          </p:nvSpPr>
          <p:spPr>
            <a:xfrm>
              <a:off x="3237" y="7053"/>
              <a:ext cx="8059" cy="727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altLang="zh-CN" sz="2400" dirty="0" smtClean="0"/>
                <a:t>Converting </a:t>
              </a:r>
              <a:r>
                <a:rPr lang="en-US" altLang="zh-CN" sz="2400" dirty="0" err="1"/>
                <a:t>Kalman</a:t>
              </a:r>
              <a:r>
                <a:rPr lang="en-US" altLang="zh-CN" sz="2400" dirty="0"/>
                <a:t> Filter to a g-h Filter 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3810" y="3431540"/>
            <a:ext cx="2071370" cy="11430"/>
          </a:xfrm>
          <a:prstGeom prst="line">
            <a:avLst/>
          </a:prstGeom>
          <a:ln w="22225" cmpd="sng">
            <a:solidFill>
              <a:schemeClr val="bg2"/>
            </a:solidFill>
            <a:prstDash val="soli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2216999" y="2579165"/>
            <a:ext cx="8444941" cy="92333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en-US" altLang="zh-CN" sz="5400" b="1" dirty="0" smtClean="0"/>
              <a:t>Modeling </a:t>
            </a:r>
            <a:r>
              <a:rPr lang="en-US" altLang="zh-CN" sz="5400" b="1" dirty="0"/>
              <a:t>a Dynamic System </a:t>
            </a:r>
            <a:endParaRPr lang="en-US" altLang="zh-CN" sz="5400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10449560" y="3433445"/>
            <a:ext cx="1744980" cy="1905"/>
          </a:xfrm>
          <a:prstGeom prst="line">
            <a:avLst/>
          </a:prstGeom>
          <a:ln w="22225" cmpd="sng">
            <a:solidFill>
              <a:schemeClr val="bg2"/>
            </a:solidFill>
            <a:prstDash val="soli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2157730" y="3429000"/>
            <a:ext cx="7415530" cy="9233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/>
            <a:r>
              <a:rPr lang="zh-CN" altLang="en-US" sz="5400" b="1" dirty="0" smtClean="0">
                <a:sym typeface="+mn-ea"/>
              </a:rPr>
              <a:t>动态系统建模</a:t>
            </a:r>
            <a:endParaRPr lang="zh-CN" altLang="en-US" sz="5400" b="1" dirty="0">
              <a:sym typeface="+mn-ea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615315" y="3020060"/>
            <a:ext cx="848360" cy="817880"/>
          </a:xfrm>
          <a:prstGeom prst="ellipse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800" dirty="0">
                <a:latin typeface="微软雅黑" panose="020B0503020204020204" charset="-122"/>
                <a:ea typeface="微软雅黑" panose="020B0503020204020204" charset="-122"/>
              </a:rPr>
              <a:t>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-635" y="403860"/>
            <a:ext cx="12176125" cy="1200150"/>
            <a:chOff x="-1" y="636"/>
            <a:chExt cx="19175" cy="1890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16841" y="1226"/>
              <a:ext cx="2333" cy="5"/>
            </a:xfrm>
            <a:prstGeom prst="line">
              <a:avLst/>
            </a:prstGeom>
            <a:ln w="22225" cmpd="sng">
              <a:solidFill>
                <a:schemeClr val="bg2"/>
              </a:solidFill>
              <a:prstDash val="soli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8" name="组合 7"/>
            <p:cNvGrpSpPr/>
            <p:nvPr/>
          </p:nvGrpSpPr>
          <p:grpSpPr>
            <a:xfrm>
              <a:off x="-1" y="636"/>
              <a:ext cx="18268" cy="1890"/>
              <a:chOff x="-1" y="636"/>
              <a:chExt cx="18268" cy="1890"/>
            </a:xfrm>
          </p:grpSpPr>
          <p:cxnSp>
            <p:nvCxnSpPr>
              <p:cNvPr id="5" name="直接连接符 4"/>
              <p:cNvCxnSpPr/>
              <p:nvPr/>
            </p:nvCxnSpPr>
            <p:spPr>
              <a:xfrm flipV="1">
                <a:off x="-1" y="1238"/>
                <a:ext cx="3968" cy="7"/>
              </a:xfrm>
              <a:prstGeom prst="line">
                <a:avLst/>
              </a:prstGeom>
              <a:ln w="22225" cmpd="sng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11" name="椭圆 10"/>
              <p:cNvSpPr/>
              <p:nvPr/>
            </p:nvSpPr>
            <p:spPr>
              <a:xfrm>
                <a:off x="1315" y="636"/>
                <a:ext cx="1336" cy="1288"/>
              </a:xfrm>
              <a:prstGeom prst="ellipse">
                <a:avLst/>
              </a:prstGeom>
              <a:solidFill>
                <a:srgbClr val="FF993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4800" dirty="0">
                    <a:latin typeface="微软雅黑" panose="020B0503020204020204" charset="-122"/>
                    <a:ea typeface="微软雅黑" panose="020B0503020204020204" charset="-122"/>
                  </a:rPr>
                  <a:t>4</a:t>
                </a:r>
              </a:p>
            </p:txBody>
          </p:sp>
          <p:sp>
            <p:nvSpPr>
              <p:cNvPr id="7" name="文本框 6"/>
              <p:cNvSpPr txBox="1"/>
              <p:nvPr/>
            </p:nvSpPr>
            <p:spPr>
              <a:xfrm>
                <a:off x="4138" y="636"/>
                <a:ext cx="14129" cy="18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sz="3600" b="1" dirty="0" smtClean="0"/>
                  <a:t>Modeling </a:t>
                </a:r>
                <a:r>
                  <a:rPr lang="en-US" altLang="zh-CN" sz="3600" b="1" dirty="0"/>
                  <a:t>a Dynamic System </a:t>
                </a:r>
              </a:p>
              <a:p>
                <a:pPr algn="l"/>
                <a:endParaRPr lang="en-US" altLang="zh-CN" sz="3600" b="1" dirty="0">
                  <a:sym typeface="+mn-ea"/>
                </a:endParaRPr>
              </a:p>
            </p:txBody>
          </p:sp>
        </p:grpSp>
      </p:grpSp>
      <p:sp>
        <p:nvSpPr>
          <p:cNvPr id="12" name="文本框 11"/>
          <p:cNvSpPr txBox="1"/>
          <p:nvPr/>
        </p:nvSpPr>
        <p:spPr>
          <a:xfrm>
            <a:off x="2055495" y="1595120"/>
            <a:ext cx="4351020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 dirty="0" smtClean="0"/>
              <a:t>一辆汽车以</a:t>
            </a:r>
            <a:r>
              <a:rPr lang="zh-CN" altLang="en-US" sz="2400" dirty="0"/>
              <a:t>一定速度</a:t>
            </a:r>
            <a:r>
              <a:rPr lang="zh-CN" altLang="en-US" sz="2400" dirty="0" smtClean="0"/>
              <a:t>行驶</a:t>
            </a:r>
            <a:endParaRPr lang="zh-CN" altLang="en-US" sz="2400" dirty="0"/>
          </a:p>
        </p:txBody>
      </p:sp>
      <p:grpSp>
        <p:nvGrpSpPr>
          <p:cNvPr id="13" name="组合 12"/>
          <p:cNvGrpSpPr/>
          <p:nvPr/>
        </p:nvGrpSpPr>
        <p:grpSpPr>
          <a:xfrm>
            <a:off x="1588135" y="1663065"/>
            <a:ext cx="331470" cy="323850"/>
            <a:chOff x="3085" y="2274"/>
            <a:chExt cx="522" cy="510"/>
          </a:xfrm>
        </p:grpSpPr>
        <p:sp>
          <p:nvSpPr>
            <p:cNvPr id="37" name="椭圆 36"/>
            <p:cNvSpPr/>
            <p:nvPr/>
          </p:nvSpPr>
          <p:spPr>
            <a:xfrm>
              <a:off x="3202" y="2387"/>
              <a:ext cx="288" cy="286"/>
            </a:xfrm>
            <a:prstGeom prst="ellipse">
              <a:avLst/>
            </a:prstGeom>
            <a:solidFill>
              <a:srgbClr val="FF9933"/>
            </a:solidFill>
            <a:ln>
              <a:solidFill>
                <a:srgbClr val="FF99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>
              <a:off x="3085" y="2274"/>
              <a:ext cx="523" cy="511"/>
            </a:xfrm>
            <a:prstGeom prst="ellipse">
              <a:avLst/>
            </a:prstGeom>
            <a:noFill/>
            <a:ln w="47625" cmpd="sng">
              <a:solidFill>
                <a:srgbClr val="FF9933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2289810" y="2055495"/>
            <a:ext cx="52324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dirty="0"/>
              <a:t>牛顿方程</a:t>
            </a:r>
            <a:endParaRPr lang="en-US" altLang="zh-CN" dirty="0"/>
          </a:p>
        </p:txBody>
      </p:sp>
      <p:sp>
        <p:nvSpPr>
          <p:cNvPr id="21" name="矩形 20"/>
          <p:cNvSpPr/>
          <p:nvPr/>
        </p:nvSpPr>
        <p:spPr>
          <a:xfrm>
            <a:off x="1997075" y="2161540"/>
            <a:ext cx="224790" cy="22225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/>
          </a:p>
        </p:txBody>
      </p:sp>
      <p:sp>
        <p:nvSpPr>
          <p:cNvPr id="23" name="矩形 22"/>
          <p:cNvSpPr/>
          <p:nvPr/>
        </p:nvSpPr>
        <p:spPr>
          <a:xfrm>
            <a:off x="1996440" y="3767455"/>
            <a:ext cx="224790" cy="22225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3572278"/>
              </p:ext>
            </p:extLst>
          </p:nvPr>
        </p:nvGraphicFramePr>
        <p:xfrm>
          <a:off x="3337296" y="2626965"/>
          <a:ext cx="2039038" cy="9283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52" name="AxMath" r:id="rId3" imgW="1383840" imgH="630720" progId="Equation.AxMath">
                  <p:embed/>
                </p:oleObj>
              </mc:Choice>
              <mc:Fallback>
                <p:oleObj name="AxMath" r:id="rId3" imgW="1383840" imgH="63072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337296" y="2626965"/>
                        <a:ext cx="2039038" cy="9283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022430"/>
              </p:ext>
            </p:extLst>
          </p:nvPr>
        </p:nvGraphicFramePr>
        <p:xfrm>
          <a:off x="6194849" y="2550219"/>
          <a:ext cx="2077085" cy="10818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53" name="AxGlyph" r:id="rId5" imgW="153000" imgH="79200" progId="AxGlyph.Document">
                  <p:embed/>
                </p:oleObj>
              </mc:Choice>
              <mc:Fallback>
                <p:oleObj name="AxGlyph" r:id="rId5" imgW="153000" imgH="79200" progId="AxGlyph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194849" y="2550219"/>
                        <a:ext cx="2077085" cy="10818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矩形 24"/>
          <p:cNvSpPr/>
          <p:nvPr/>
        </p:nvSpPr>
        <p:spPr>
          <a:xfrm>
            <a:off x="2289810" y="3706452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微积分</a:t>
            </a:r>
          </a:p>
        </p:txBody>
      </p:sp>
      <p:graphicFrame>
        <p:nvGraphicFramePr>
          <p:cNvPr id="33" name="对象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480990"/>
              </p:ext>
            </p:extLst>
          </p:nvPr>
        </p:nvGraphicFramePr>
        <p:xfrm>
          <a:off x="4356815" y="3989705"/>
          <a:ext cx="2775181" cy="6570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54" name="AxMath" r:id="rId7" imgW="1770840" imgH="419760" progId="Equation.AxMath">
                  <p:embed/>
                </p:oleObj>
              </mc:Choice>
              <mc:Fallback>
                <p:oleObj name="AxMath" r:id="rId7" imgW="1770840" imgH="41976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356815" y="3989705"/>
                        <a:ext cx="2775181" cy="65708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" name="矩形 38"/>
          <p:cNvSpPr/>
          <p:nvPr/>
        </p:nvSpPr>
        <p:spPr>
          <a:xfrm>
            <a:off x="2289810" y="4804443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系统建模误差</a:t>
            </a:r>
            <a:endParaRPr lang="zh-CN" altLang="en-US" dirty="0"/>
          </a:p>
        </p:txBody>
      </p:sp>
      <p:sp>
        <p:nvSpPr>
          <p:cNvPr id="41" name="矩形 40"/>
          <p:cNvSpPr/>
          <p:nvPr/>
        </p:nvSpPr>
        <p:spPr>
          <a:xfrm>
            <a:off x="1988608" y="4877984"/>
            <a:ext cx="224790" cy="22225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/>
          </a:p>
        </p:txBody>
      </p:sp>
      <p:graphicFrame>
        <p:nvGraphicFramePr>
          <p:cNvPr id="40" name="对象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5770289"/>
              </p:ext>
            </p:extLst>
          </p:nvPr>
        </p:nvGraphicFramePr>
        <p:xfrm>
          <a:off x="4269316" y="4986936"/>
          <a:ext cx="2961839" cy="6392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55" name="AxMath" r:id="rId9" imgW="1776960" imgH="384120" progId="Equation.AxMath">
                  <p:embed/>
                </p:oleObj>
              </mc:Choice>
              <mc:Fallback>
                <p:oleObj name="AxMath" r:id="rId9" imgW="1776960" imgH="38412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269316" y="4986936"/>
                        <a:ext cx="2961839" cy="63923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-635" y="403860"/>
            <a:ext cx="12176125" cy="1200150"/>
            <a:chOff x="-1" y="636"/>
            <a:chExt cx="19175" cy="1890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16841" y="1226"/>
              <a:ext cx="2333" cy="5"/>
            </a:xfrm>
            <a:prstGeom prst="line">
              <a:avLst/>
            </a:prstGeom>
            <a:ln w="22225" cmpd="sng">
              <a:solidFill>
                <a:schemeClr val="bg2"/>
              </a:solidFill>
              <a:prstDash val="soli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8" name="组合 7"/>
            <p:cNvGrpSpPr/>
            <p:nvPr/>
          </p:nvGrpSpPr>
          <p:grpSpPr>
            <a:xfrm>
              <a:off x="-1" y="636"/>
              <a:ext cx="18268" cy="1890"/>
              <a:chOff x="-1" y="636"/>
              <a:chExt cx="18268" cy="1890"/>
            </a:xfrm>
          </p:grpSpPr>
          <p:cxnSp>
            <p:nvCxnSpPr>
              <p:cNvPr id="5" name="直接连接符 4"/>
              <p:cNvCxnSpPr/>
              <p:nvPr/>
            </p:nvCxnSpPr>
            <p:spPr>
              <a:xfrm flipV="1">
                <a:off x="-1" y="1238"/>
                <a:ext cx="3968" cy="7"/>
              </a:xfrm>
              <a:prstGeom prst="line">
                <a:avLst/>
              </a:prstGeom>
              <a:ln w="22225" cmpd="sng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11" name="椭圆 10"/>
              <p:cNvSpPr/>
              <p:nvPr/>
            </p:nvSpPr>
            <p:spPr>
              <a:xfrm>
                <a:off x="1315" y="636"/>
                <a:ext cx="1336" cy="1288"/>
              </a:xfrm>
              <a:prstGeom prst="ellipse">
                <a:avLst/>
              </a:prstGeom>
              <a:solidFill>
                <a:srgbClr val="FF993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4800" dirty="0">
                    <a:latin typeface="微软雅黑" panose="020B0503020204020204" charset="-122"/>
                    <a:ea typeface="微软雅黑" panose="020B0503020204020204" charset="-122"/>
                  </a:rPr>
                  <a:t>5</a:t>
                </a:r>
              </a:p>
            </p:txBody>
          </p:sp>
          <p:sp>
            <p:nvSpPr>
              <p:cNvPr id="7" name="文本框 6"/>
              <p:cNvSpPr txBox="1"/>
              <p:nvPr/>
            </p:nvSpPr>
            <p:spPr>
              <a:xfrm>
                <a:off x="4138" y="636"/>
                <a:ext cx="14129" cy="18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sz="3600" b="1" dirty="0" smtClean="0"/>
                  <a:t>Modeling </a:t>
                </a:r>
                <a:r>
                  <a:rPr lang="en-US" altLang="zh-CN" sz="3600" b="1" dirty="0"/>
                  <a:t>a Dynamic System </a:t>
                </a:r>
              </a:p>
              <a:p>
                <a:pPr algn="l"/>
                <a:endParaRPr lang="en-US" altLang="zh-CN" sz="3600" b="1" dirty="0">
                  <a:sym typeface="+mn-ea"/>
                </a:endParaRPr>
              </a:p>
            </p:txBody>
          </p:sp>
        </p:grpSp>
      </p:grpSp>
      <p:sp>
        <p:nvSpPr>
          <p:cNvPr id="12" name="文本框 11"/>
          <p:cNvSpPr txBox="1"/>
          <p:nvPr/>
        </p:nvSpPr>
        <p:spPr>
          <a:xfrm>
            <a:off x="2055494" y="1595120"/>
            <a:ext cx="6722745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 dirty="0" smtClean="0"/>
              <a:t>将</a:t>
            </a:r>
            <a:r>
              <a:rPr lang="zh-CN" altLang="en-US" sz="2400" dirty="0"/>
              <a:t>一组高阶微分方程转换为一组一阶微分方程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1588135" y="1663065"/>
            <a:ext cx="331470" cy="323850"/>
            <a:chOff x="3085" y="2274"/>
            <a:chExt cx="522" cy="510"/>
          </a:xfrm>
        </p:grpSpPr>
        <p:sp>
          <p:nvSpPr>
            <p:cNvPr id="37" name="椭圆 36"/>
            <p:cNvSpPr/>
            <p:nvPr/>
          </p:nvSpPr>
          <p:spPr>
            <a:xfrm>
              <a:off x="3202" y="2387"/>
              <a:ext cx="288" cy="286"/>
            </a:xfrm>
            <a:prstGeom prst="ellipse">
              <a:avLst/>
            </a:prstGeom>
            <a:solidFill>
              <a:srgbClr val="FF9933"/>
            </a:solidFill>
            <a:ln>
              <a:solidFill>
                <a:srgbClr val="FF99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>
              <a:off x="3085" y="2274"/>
              <a:ext cx="523" cy="511"/>
            </a:xfrm>
            <a:prstGeom prst="ellipse">
              <a:avLst/>
            </a:prstGeom>
            <a:noFill/>
            <a:ln w="47625" cmpd="sng">
              <a:solidFill>
                <a:srgbClr val="FF9933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2289810" y="2055495"/>
            <a:ext cx="52324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dirty="0" smtClean="0"/>
              <a:t>无</a:t>
            </a:r>
            <a:r>
              <a:rPr lang="zh-CN" altLang="en-US" dirty="0"/>
              <a:t>噪声系统模型</a:t>
            </a:r>
            <a:endParaRPr lang="en-US" altLang="zh-CN" dirty="0"/>
          </a:p>
        </p:txBody>
      </p:sp>
      <p:sp>
        <p:nvSpPr>
          <p:cNvPr id="21" name="矩形 20"/>
          <p:cNvSpPr/>
          <p:nvPr/>
        </p:nvSpPr>
        <p:spPr>
          <a:xfrm>
            <a:off x="1997075" y="2161540"/>
            <a:ext cx="224790" cy="22225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/>
          </a:p>
        </p:txBody>
      </p:sp>
      <p:sp>
        <p:nvSpPr>
          <p:cNvPr id="39" name="矩形 38"/>
          <p:cNvSpPr/>
          <p:nvPr/>
        </p:nvSpPr>
        <p:spPr>
          <a:xfrm>
            <a:off x="2289810" y="3686172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系统噪声进行建模</a:t>
            </a:r>
          </a:p>
        </p:txBody>
      </p:sp>
      <p:sp>
        <p:nvSpPr>
          <p:cNvPr id="41" name="矩形 40"/>
          <p:cNvSpPr/>
          <p:nvPr/>
        </p:nvSpPr>
        <p:spPr>
          <a:xfrm>
            <a:off x="1997075" y="3754755"/>
            <a:ext cx="224790" cy="22225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/>
          </a:p>
        </p:txBody>
      </p:sp>
      <p:graphicFrame>
        <p:nvGraphicFramePr>
          <p:cNvPr id="40" name="对象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9856166"/>
              </p:ext>
            </p:extLst>
          </p:nvPr>
        </p:nvGraphicFramePr>
        <p:xfrm>
          <a:off x="4402138" y="4071938"/>
          <a:ext cx="2030412" cy="627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44" name="AxMath" r:id="rId3" imgW="1217520" imgH="376560" progId="Equation.AxMath">
                  <p:embed/>
                </p:oleObj>
              </mc:Choice>
              <mc:Fallback>
                <p:oleObj name="AxMath" r:id="rId3" imgW="1217520" imgH="376560" progId="Equation.AxMath">
                  <p:embed/>
                  <p:pic>
                    <p:nvPicPr>
                      <p:cNvPr id="40" name="对象 3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402138" y="4071938"/>
                        <a:ext cx="2030412" cy="6270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7989112"/>
              </p:ext>
            </p:extLst>
          </p:nvPr>
        </p:nvGraphicFramePr>
        <p:xfrm>
          <a:off x="4402138" y="2612790"/>
          <a:ext cx="967502" cy="4300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45" name="AxMath" r:id="rId5" imgW="514440" imgH="229320" progId="Equation.AxMath">
                  <p:embed/>
                </p:oleObj>
              </mc:Choice>
              <mc:Fallback>
                <p:oleObj name="AxMath" r:id="rId5" imgW="514440" imgH="22932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402138" y="2612790"/>
                        <a:ext cx="967502" cy="43000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6434513"/>
              </p:ext>
            </p:extLst>
          </p:nvPr>
        </p:nvGraphicFramePr>
        <p:xfrm>
          <a:off x="2519045" y="3079754"/>
          <a:ext cx="353464" cy="5193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46" name="AxMath" r:id="rId7" imgW="155160" imgH="227880" progId="Equation.AxMath">
                  <p:embed/>
                </p:oleObj>
              </mc:Choice>
              <mc:Fallback>
                <p:oleObj name="AxMath" r:id="rId7" imgW="155160" imgH="22788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519045" y="3079754"/>
                        <a:ext cx="353464" cy="5193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矩形 25"/>
          <p:cNvSpPr/>
          <p:nvPr/>
        </p:nvSpPr>
        <p:spPr>
          <a:xfrm>
            <a:off x="2872509" y="3124073"/>
            <a:ext cx="2492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被</a:t>
            </a:r>
            <a:r>
              <a:rPr lang="zh-CN" altLang="en-US" dirty="0" smtClean="0"/>
              <a:t>称为</a:t>
            </a:r>
            <a:r>
              <a:rPr lang="zh-CN" altLang="en-US" dirty="0" smtClean="0">
                <a:solidFill>
                  <a:srgbClr val="FF0000"/>
                </a:solidFill>
              </a:rPr>
              <a:t>系统动力学矩阵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289810" y="4736153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考虑系统</a:t>
            </a:r>
            <a:r>
              <a:rPr lang="zh-CN" altLang="en-US" dirty="0" smtClean="0"/>
              <a:t>的输入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1997075" y="4779991"/>
            <a:ext cx="224790" cy="22225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/>
          </a:p>
        </p:txBody>
      </p:sp>
      <p:graphicFrame>
        <p:nvGraphicFramePr>
          <p:cNvPr id="28" name="对象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8926656"/>
              </p:ext>
            </p:extLst>
          </p:nvPr>
        </p:nvGraphicFramePr>
        <p:xfrm>
          <a:off x="4402138" y="5202238"/>
          <a:ext cx="2276475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47" name="AxMath" r:id="rId9" imgW="1211040" imgH="229320" progId="Equation.AxMath">
                  <p:embed/>
                </p:oleObj>
              </mc:Choice>
              <mc:Fallback>
                <p:oleObj name="AxMath" r:id="rId9" imgW="1211040" imgH="229320" progId="Equation.AxMath">
                  <p:embed/>
                  <p:pic>
                    <p:nvPicPr>
                      <p:cNvPr id="2" name="对象 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402138" y="5202238"/>
                        <a:ext cx="2276475" cy="4302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17512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3810" y="3431540"/>
            <a:ext cx="2071370" cy="11430"/>
          </a:xfrm>
          <a:prstGeom prst="line">
            <a:avLst/>
          </a:prstGeom>
          <a:ln w="22225" cmpd="sng">
            <a:solidFill>
              <a:schemeClr val="bg2"/>
            </a:solidFill>
            <a:prstDash val="soli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2216615" y="1889208"/>
            <a:ext cx="8262455" cy="1754326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5400" b="1" dirty="0" smtClean="0"/>
              <a:t>State-Space Representation </a:t>
            </a:r>
          </a:p>
          <a:p>
            <a:r>
              <a:rPr lang="en-US" altLang="zh-CN" sz="5400" b="1" dirty="0" smtClean="0"/>
              <a:t>of </a:t>
            </a:r>
            <a:r>
              <a:rPr lang="en-US" altLang="zh-CN" sz="5400" b="1" dirty="0"/>
              <a:t>Dynamic Systems</a:t>
            </a:r>
            <a:r>
              <a:rPr lang="en-US" altLang="zh-CN" sz="5400" b="1" dirty="0" smtClean="0"/>
              <a:t> </a:t>
            </a:r>
            <a:endParaRPr lang="en-US" altLang="zh-CN" sz="5400" b="1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10449560" y="3433445"/>
            <a:ext cx="1744980" cy="1905"/>
          </a:xfrm>
          <a:prstGeom prst="line">
            <a:avLst/>
          </a:prstGeom>
          <a:ln w="22225" cmpd="sng">
            <a:solidFill>
              <a:schemeClr val="bg2"/>
            </a:solidFill>
            <a:prstDash val="soli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2216614" y="3643534"/>
            <a:ext cx="922169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/>
            <a:r>
              <a:rPr lang="zh-CN" altLang="en-US" sz="4800" b="1" dirty="0" smtClean="0">
                <a:sym typeface="+mn-ea"/>
              </a:rPr>
              <a:t>动态系统模型的状态空间表示</a:t>
            </a:r>
            <a:endParaRPr lang="zh-CN" altLang="en-US" sz="4800" b="1" dirty="0">
              <a:sym typeface="+mn-ea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615315" y="3020060"/>
            <a:ext cx="848360" cy="817880"/>
          </a:xfrm>
          <a:prstGeom prst="ellipse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800" dirty="0">
                <a:latin typeface="微软雅黑" panose="020B0503020204020204" charset="-122"/>
                <a:ea typeface="微软雅黑" panose="020B0503020204020204" charset="-122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09689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-635" y="403860"/>
            <a:ext cx="12176125" cy="817880"/>
            <a:chOff x="-1" y="636"/>
            <a:chExt cx="19175" cy="1288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16841" y="1226"/>
              <a:ext cx="2333" cy="5"/>
            </a:xfrm>
            <a:prstGeom prst="line">
              <a:avLst/>
            </a:prstGeom>
            <a:ln w="22225" cmpd="sng">
              <a:solidFill>
                <a:schemeClr val="bg2"/>
              </a:solidFill>
              <a:prstDash val="soli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8" name="组合 7"/>
            <p:cNvGrpSpPr/>
            <p:nvPr/>
          </p:nvGrpSpPr>
          <p:grpSpPr>
            <a:xfrm>
              <a:off x="-1" y="636"/>
              <a:ext cx="18008" cy="1288"/>
              <a:chOff x="-1" y="636"/>
              <a:chExt cx="18008" cy="1288"/>
            </a:xfrm>
          </p:grpSpPr>
          <p:cxnSp>
            <p:nvCxnSpPr>
              <p:cNvPr id="5" name="直接连接符 4"/>
              <p:cNvCxnSpPr/>
              <p:nvPr/>
            </p:nvCxnSpPr>
            <p:spPr>
              <a:xfrm flipV="1">
                <a:off x="-1" y="1238"/>
                <a:ext cx="3968" cy="7"/>
              </a:xfrm>
              <a:prstGeom prst="line">
                <a:avLst/>
              </a:prstGeom>
              <a:ln w="22225" cmpd="sng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11" name="椭圆 10"/>
              <p:cNvSpPr/>
              <p:nvPr/>
            </p:nvSpPr>
            <p:spPr>
              <a:xfrm>
                <a:off x="1315" y="636"/>
                <a:ext cx="1336" cy="1288"/>
              </a:xfrm>
              <a:prstGeom prst="ellipse">
                <a:avLst/>
              </a:prstGeom>
              <a:solidFill>
                <a:srgbClr val="FF993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4800" dirty="0">
                    <a:latin typeface="微软雅黑" panose="020B0503020204020204" charset="-122"/>
                    <a:ea typeface="微软雅黑" panose="020B0503020204020204" charset="-122"/>
                  </a:rPr>
                  <a:t>7</a:t>
                </a:r>
              </a:p>
            </p:txBody>
          </p:sp>
          <p:sp>
            <p:nvSpPr>
              <p:cNvPr id="7" name="文本框 6"/>
              <p:cNvSpPr txBox="1"/>
              <p:nvPr/>
            </p:nvSpPr>
            <p:spPr>
              <a:xfrm>
                <a:off x="3878" y="734"/>
                <a:ext cx="14129" cy="9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200" b="1" dirty="0" smtClean="0"/>
                  <a:t>State-Space </a:t>
                </a:r>
                <a:r>
                  <a:rPr lang="en-US" altLang="zh-CN" sz="3200" b="1" dirty="0"/>
                  <a:t>Representation </a:t>
                </a:r>
                <a:r>
                  <a:rPr lang="en-US" altLang="zh-CN" sz="3200" b="1" dirty="0" smtClean="0"/>
                  <a:t>of </a:t>
                </a:r>
                <a:r>
                  <a:rPr lang="en-US" altLang="zh-CN" sz="3200" b="1" dirty="0"/>
                  <a:t>Dynamic Systems </a:t>
                </a:r>
                <a:endParaRPr lang="en-US" altLang="zh-CN" sz="3600" b="1" dirty="0"/>
              </a:p>
            </p:txBody>
          </p:sp>
        </p:grpSp>
      </p:grpSp>
      <p:sp>
        <p:nvSpPr>
          <p:cNvPr id="12" name="文本框 11"/>
          <p:cNvSpPr txBox="1"/>
          <p:nvPr/>
        </p:nvSpPr>
        <p:spPr>
          <a:xfrm>
            <a:off x="1919605" y="1453493"/>
            <a:ext cx="6722745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 dirty="0" smtClean="0"/>
              <a:t>状态空间</a:t>
            </a:r>
            <a:endParaRPr lang="zh-CN" altLang="en-US" sz="2400" dirty="0"/>
          </a:p>
        </p:txBody>
      </p:sp>
      <p:grpSp>
        <p:nvGrpSpPr>
          <p:cNvPr id="13" name="组合 12"/>
          <p:cNvGrpSpPr/>
          <p:nvPr/>
        </p:nvGrpSpPr>
        <p:grpSpPr>
          <a:xfrm>
            <a:off x="1517650" y="1522400"/>
            <a:ext cx="331470" cy="323850"/>
            <a:chOff x="3085" y="2274"/>
            <a:chExt cx="522" cy="510"/>
          </a:xfrm>
        </p:grpSpPr>
        <p:sp>
          <p:nvSpPr>
            <p:cNvPr id="37" name="椭圆 36"/>
            <p:cNvSpPr/>
            <p:nvPr/>
          </p:nvSpPr>
          <p:spPr>
            <a:xfrm>
              <a:off x="3202" y="2387"/>
              <a:ext cx="288" cy="286"/>
            </a:xfrm>
            <a:prstGeom prst="ellipse">
              <a:avLst/>
            </a:prstGeom>
            <a:solidFill>
              <a:srgbClr val="FF9933"/>
            </a:solidFill>
            <a:ln>
              <a:solidFill>
                <a:srgbClr val="FF99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>
              <a:off x="3085" y="2274"/>
              <a:ext cx="523" cy="511"/>
            </a:xfrm>
            <a:prstGeom prst="ellipse">
              <a:avLst/>
            </a:prstGeom>
            <a:noFill/>
            <a:ln w="47625" cmpd="sng">
              <a:solidFill>
                <a:srgbClr val="FF9933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2289810" y="2055495"/>
            <a:ext cx="52324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dirty="0"/>
              <a:t>方程 </a:t>
            </a:r>
            <a:r>
              <a:rPr lang="zh-CN" altLang="en-US" dirty="0" smtClean="0"/>
              <a:t>           是</a:t>
            </a:r>
            <a:r>
              <a:rPr lang="zh-CN" altLang="en-US" dirty="0"/>
              <a:t>最简单的微分方程</a:t>
            </a:r>
            <a:endParaRPr lang="en-US" altLang="zh-CN" dirty="0"/>
          </a:p>
        </p:txBody>
      </p:sp>
      <p:sp>
        <p:nvSpPr>
          <p:cNvPr id="21" name="矩形 20"/>
          <p:cNvSpPr/>
          <p:nvPr/>
        </p:nvSpPr>
        <p:spPr>
          <a:xfrm>
            <a:off x="1997075" y="2161540"/>
            <a:ext cx="224790" cy="22225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/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5585186"/>
              </p:ext>
            </p:extLst>
          </p:nvPr>
        </p:nvGraphicFramePr>
        <p:xfrm>
          <a:off x="3439194" y="2553070"/>
          <a:ext cx="1631327" cy="16867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87" name="AxMath" r:id="rId3" imgW="1092600" imgH="1129320" progId="Equation.AxMath">
                  <p:embed/>
                </p:oleObj>
              </mc:Choice>
              <mc:Fallback>
                <p:oleObj name="AxMath" r:id="rId3" imgW="1092600" imgH="1129320" progId="Equation.AxMath">
                  <p:embed/>
                  <p:pic>
                    <p:nvPicPr>
                      <p:cNvPr id="2" name="对象 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439194" y="2553070"/>
                        <a:ext cx="1631327" cy="16867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矩形 9"/>
          <p:cNvSpPr/>
          <p:nvPr/>
        </p:nvSpPr>
        <p:spPr>
          <a:xfrm>
            <a:off x="2289810" y="4736153"/>
            <a:ext cx="31854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线性微分方程转换为递归方程</a:t>
            </a:r>
          </a:p>
        </p:txBody>
      </p:sp>
      <p:sp>
        <p:nvSpPr>
          <p:cNvPr id="27" name="矩形 26"/>
          <p:cNvSpPr/>
          <p:nvPr/>
        </p:nvSpPr>
        <p:spPr>
          <a:xfrm>
            <a:off x="1997075" y="4779991"/>
            <a:ext cx="224790" cy="22225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/>
          </a:p>
        </p:txBody>
      </p:sp>
      <p:graphicFrame>
        <p:nvGraphicFramePr>
          <p:cNvPr id="28" name="对象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2941828"/>
              </p:ext>
            </p:extLst>
          </p:nvPr>
        </p:nvGraphicFramePr>
        <p:xfrm>
          <a:off x="4212747" y="5136584"/>
          <a:ext cx="2408238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88" name="AxMath" r:id="rId5" imgW="1280880" imgH="228960" progId="Equation.AxMath">
                  <p:embed/>
                </p:oleObj>
              </mc:Choice>
              <mc:Fallback>
                <p:oleObj name="AxMath" r:id="rId5" imgW="1280880" imgH="228960" progId="Equation.AxMath">
                  <p:embed/>
                  <p:pic>
                    <p:nvPicPr>
                      <p:cNvPr id="28" name="对象 2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212747" y="5136584"/>
                        <a:ext cx="2408238" cy="4302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1280717"/>
              </p:ext>
            </p:extLst>
          </p:nvPr>
        </p:nvGraphicFramePr>
        <p:xfrm>
          <a:off x="2940917" y="2090807"/>
          <a:ext cx="498277" cy="2989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89" name="AxMath" r:id="rId7" imgW="380520" imgH="228600" progId="Equation.AxMath">
                  <p:embed/>
                </p:oleObj>
              </mc:Choice>
              <mc:Fallback>
                <p:oleObj name="AxMath" r:id="rId7" imgW="380520" imgH="22860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940917" y="2090807"/>
                        <a:ext cx="498277" cy="2989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1949942"/>
              </p:ext>
            </p:extLst>
          </p:nvPr>
        </p:nvGraphicFramePr>
        <p:xfrm>
          <a:off x="5540376" y="3192934"/>
          <a:ext cx="645076" cy="315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90" name="AxGlyph" r:id="rId9" imgW="68400" imgH="33840" progId="AxGlyph.Document">
                  <p:embed/>
                </p:oleObj>
              </mc:Choice>
              <mc:Fallback>
                <p:oleObj name="AxGlyph" r:id="rId9" imgW="68400" imgH="33840" progId="AxGlyph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540376" y="3192934"/>
                        <a:ext cx="645076" cy="3150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7522"/>
              </p:ext>
            </p:extLst>
          </p:nvPr>
        </p:nvGraphicFramePr>
        <p:xfrm>
          <a:off x="6342816" y="2698944"/>
          <a:ext cx="2751846" cy="13030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91" name="AxMath" r:id="rId11" imgW="1407600" imgH="666360" progId="Equation.AxMath">
                  <p:embed/>
                </p:oleObj>
              </mc:Choice>
              <mc:Fallback>
                <p:oleObj name="AxMath" r:id="rId11" imgW="1407600" imgH="66636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342816" y="2698944"/>
                        <a:ext cx="2751846" cy="13030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矩形 17"/>
          <p:cNvSpPr/>
          <p:nvPr/>
        </p:nvSpPr>
        <p:spPr>
          <a:xfrm>
            <a:off x="2289810" y="4303344"/>
            <a:ext cx="775773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 用一组 </a:t>
            </a:r>
            <a:r>
              <a:rPr lang="en-US" altLang="zh-CN" dirty="0">
                <a:solidFill>
                  <a:srgbClr val="FF0000"/>
                </a:solidFill>
              </a:rPr>
              <a:t>n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zh-CN" altLang="en-US" dirty="0">
                <a:solidFill>
                  <a:srgbClr val="FF0000"/>
                </a:solidFill>
              </a:rPr>
              <a:t>阶微分方程对</a:t>
            </a:r>
            <a:r>
              <a:rPr lang="zh-CN" altLang="en-US" dirty="0" smtClean="0">
                <a:solidFill>
                  <a:srgbClr val="FF0000"/>
                </a:solidFill>
              </a:rPr>
              <a:t>系统建模， </a:t>
            </a:r>
            <a:r>
              <a:rPr lang="zh-CN" altLang="en-US" dirty="0">
                <a:solidFill>
                  <a:srgbClr val="FF0000"/>
                </a:solidFill>
              </a:rPr>
              <a:t>将它们转换为一组</a:t>
            </a:r>
            <a:r>
              <a:rPr lang="zh-CN" altLang="en-US" dirty="0" smtClean="0">
                <a:solidFill>
                  <a:srgbClr val="FF0000"/>
                </a:solidFill>
              </a:rPr>
              <a:t>等效的</a:t>
            </a:r>
            <a:r>
              <a:rPr lang="zh-CN" altLang="en-US" dirty="0">
                <a:solidFill>
                  <a:srgbClr val="FF0000"/>
                </a:solidFill>
              </a:rPr>
              <a:t>一阶微分方程</a:t>
            </a:r>
          </a:p>
        </p:txBody>
      </p:sp>
      <p:sp>
        <p:nvSpPr>
          <p:cNvPr id="19" name="矩形 18"/>
          <p:cNvSpPr/>
          <p:nvPr/>
        </p:nvSpPr>
        <p:spPr>
          <a:xfrm>
            <a:off x="2295091" y="5676214"/>
            <a:ext cx="29546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状态转移矩阵</a:t>
            </a:r>
            <a:r>
              <a:rPr lang="zh-CN" altLang="en-US" dirty="0" smtClean="0"/>
              <a:t>称为</a:t>
            </a:r>
            <a:r>
              <a:rPr lang="zh-CN" altLang="en-US" dirty="0" smtClean="0">
                <a:solidFill>
                  <a:srgbClr val="FF0000"/>
                </a:solidFill>
              </a:rPr>
              <a:t>基本矩阵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289810" y="6137525"/>
            <a:ext cx="23487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许多人使用 </a:t>
            </a:r>
            <a:r>
              <a:rPr lang="zh-CN" altLang="en-US" dirty="0" smtClean="0"/>
              <a:t>     而不是</a:t>
            </a:r>
            <a:endParaRPr lang="zh-CN" altLang="en-US" dirty="0"/>
          </a:p>
        </p:txBody>
      </p:sp>
      <p:sp>
        <p:nvSpPr>
          <p:cNvPr id="30" name="椭圆 29"/>
          <p:cNvSpPr/>
          <p:nvPr/>
        </p:nvSpPr>
        <p:spPr>
          <a:xfrm>
            <a:off x="2146935" y="5791174"/>
            <a:ext cx="142875" cy="139412"/>
          </a:xfrm>
          <a:prstGeom prst="ellipse">
            <a:avLst/>
          </a:prstGeom>
          <a:solidFill>
            <a:srgbClr val="FF0000"/>
          </a:solidFill>
          <a:ln w="19050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>
            <a:off x="2146935" y="6234489"/>
            <a:ext cx="142875" cy="139412"/>
          </a:xfrm>
          <a:prstGeom prst="ellipse">
            <a:avLst/>
          </a:prstGeom>
          <a:solidFill>
            <a:srgbClr val="FF0000"/>
          </a:solidFill>
          <a:ln w="19050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9519134"/>
              </p:ext>
            </p:extLst>
          </p:nvPr>
        </p:nvGraphicFramePr>
        <p:xfrm>
          <a:off x="4542168" y="6177183"/>
          <a:ext cx="192723" cy="3264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92" name="AxMath" r:id="rId13" imgW="134640" imgH="227880" progId="Equation.AxMath">
                  <p:embed/>
                </p:oleObj>
              </mc:Choice>
              <mc:Fallback>
                <p:oleObj name="AxMath" r:id="rId13" imgW="134640" imgH="22788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542168" y="6177183"/>
                        <a:ext cx="192723" cy="3264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615220"/>
              </p:ext>
            </p:extLst>
          </p:nvPr>
        </p:nvGraphicFramePr>
        <p:xfrm>
          <a:off x="3570543" y="6177183"/>
          <a:ext cx="253311" cy="3647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93" name="AxMath" r:id="rId15" imgW="158040" imgH="227880" progId="Equation.AxMath">
                  <p:embed/>
                </p:oleObj>
              </mc:Choice>
              <mc:Fallback>
                <p:oleObj name="AxMath" r:id="rId15" imgW="158040" imgH="22788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570543" y="6177183"/>
                        <a:ext cx="253311" cy="3647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36930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-635" y="403860"/>
            <a:ext cx="12176125" cy="817880"/>
            <a:chOff x="-1" y="636"/>
            <a:chExt cx="19175" cy="1288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16841" y="1226"/>
              <a:ext cx="2333" cy="5"/>
            </a:xfrm>
            <a:prstGeom prst="line">
              <a:avLst/>
            </a:prstGeom>
            <a:ln w="22225" cmpd="sng">
              <a:solidFill>
                <a:schemeClr val="bg2"/>
              </a:solidFill>
              <a:prstDash val="soli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8" name="组合 7"/>
            <p:cNvGrpSpPr/>
            <p:nvPr/>
          </p:nvGrpSpPr>
          <p:grpSpPr>
            <a:xfrm>
              <a:off x="-1" y="636"/>
              <a:ext cx="18008" cy="1288"/>
              <a:chOff x="-1" y="636"/>
              <a:chExt cx="18008" cy="1288"/>
            </a:xfrm>
          </p:grpSpPr>
          <p:cxnSp>
            <p:nvCxnSpPr>
              <p:cNvPr id="5" name="直接连接符 4"/>
              <p:cNvCxnSpPr/>
              <p:nvPr/>
            </p:nvCxnSpPr>
            <p:spPr>
              <a:xfrm flipV="1">
                <a:off x="-1" y="1238"/>
                <a:ext cx="3968" cy="7"/>
              </a:xfrm>
              <a:prstGeom prst="line">
                <a:avLst/>
              </a:prstGeom>
              <a:ln w="22225" cmpd="sng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11" name="椭圆 10"/>
              <p:cNvSpPr/>
              <p:nvPr/>
            </p:nvSpPr>
            <p:spPr>
              <a:xfrm>
                <a:off x="1315" y="636"/>
                <a:ext cx="1336" cy="1288"/>
              </a:xfrm>
              <a:prstGeom prst="ellipse">
                <a:avLst/>
              </a:prstGeom>
              <a:solidFill>
                <a:srgbClr val="FF993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4800" dirty="0">
                    <a:latin typeface="微软雅黑" panose="020B0503020204020204" charset="-122"/>
                    <a:ea typeface="微软雅黑" panose="020B0503020204020204" charset="-122"/>
                  </a:rPr>
                  <a:t>8</a:t>
                </a:r>
              </a:p>
            </p:txBody>
          </p:sp>
          <p:sp>
            <p:nvSpPr>
              <p:cNvPr id="7" name="文本框 6"/>
              <p:cNvSpPr txBox="1"/>
              <p:nvPr/>
            </p:nvSpPr>
            <p:spPr>
              <a:xfrm>
                <a:off x="3878" y="734"/>
                <a:ext cx="14129" cy="9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200" b="1" dirty="0" smtClean="0"/>
                  <a:t>State-Space </a:t>
                </a:r>
                <a:r>
                  <a:rPr lang="en-US" altLang="zh-CN" sz="3200" b="1" dirty="0"/>
                  <a:t>Representation </a:t>
                </a:r>
                <a:r>
                  <a:rPr lang="en-US" altLang="zh-CN" sz="3200" b="1" dirty="0" smtClean="0"/>
                  <a:t>of </a:t>
                </a:r>
                <a:r>
                  <a:rPr lang="en-US" altLang="zh-CN" sz="3200" b="1" dirty="0"/>
                  <a:t>Dynamic Systems </a:t>
                </a:r>
                <a:endParaRPr lang="en-US" altLang="zh-CN" sz="3600" b="1" dirty="0"/>
              </a:p>
            </p:txBody>
          </p:sp>
        </p:grpSp>
      </p:grpSp>
      <p:sp>
        <p:nvSpPr>
          <p:cNvPr id="12" name="文本框 11"/>
          <p:cNvSpPr txBox="1"/>
          <p:nvPr/>
        </p:nvSpPr>
        <p:spPr>
          <a:xfrm>
            <a:off x="1924050" y="1454661"/>
            <a:ext cx="7810154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400" b="1" dirty="0"/>
              <a:t>Forming First Order Equations from Higher Order Equations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1517650" y="1522400"/>
            <a:ext cx="331470" cy="323850"/>
            <a:chOff x="3085" y="2274"/>
            <a:chExt cx="522" cy="510"/>
          </a:xfrm>
        </p:grpSpPr>
        <p:sp>
          <p:nvSpPr>
            <p:cNvPr id="37" name="椭圆 36"/>
            <p:cNvSpPr/>
            <p:nvPr/>
          </p:nvSpPr>
          <p:spPr>
            <a:xfrm>
              <a:off x="3202" y="2387"/>
              <a:ext cx="288" cy="286"/>
            </a:xfrm>
            <a:prstGeom prst="ellipse">
              <a:avLst/>
            </a:prstGeom>
            <a:solidFill>
              <a:srgbClr val="FF9933"/>
            </a:solidFill>
            <a:ln>
              <a:solidFill>
                <a:srgbClr val="FF99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>
              <a:off x="3085" y="2274"/>
              <a:ext cx="523" cy="511"/>
            </a:xfrm>
            <a:prstGeom prst="ellipse">
              <a:avLst/>
            </a:prstGeom>
            <a:noFill/>
            <a:ln w="47625" cmpd="sng">
              <a:solidFill>
                <a:srgbClr val="FF9933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2289810" y="2055495"/>
            <a:ext cx="52324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dirty="0"/>
              <a:t>物理系统模型</a:t>
            </a:r>
            <a:endParaRPr lang="en-US" altLang="zh-CN" dirty="0"/>
          </a:p>
        </p:txBody>
      </p:sp>
      <p:sp>
        <p:nvSpPr>
          <p:cNvPr id="21" name="矩形 20"/>
          <p:cNvSpPr/>
          <p:nvPr/>
        </p:nvSpPr>
        <p:spPr>
          <a:xfrm>
            <a:off x="1997075" y="2161540"/>
            <a:ext cx="224790" cy="22225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/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7290156"/>
              </p:ext>
            </p:extLst>
          </p:nvPr>
        </p:nvGraphicFramePr>
        <p:xfrm>
          <a:off x="3539778" y="2436021"/>
          <a:ext cx="5257800" cy="627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15" name="AxMath" r:id="rId3" imgW="3519000" imgH="419760" progId="Equation.AxMath">
                  <p:embed/>
                </p:oleObj>
              </mc:Choice>
              <mc:Fallback>
                <p:oleObj name="AxMath" r:id="rId3" imgW="3519000" imgH="419760" progId="Equation.AxMath">
                  <p:embed/>
                  <p:pic>
                    <p:nvPicPr>
                      <p:cNvPr id="2" name="对象 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539778" y="2436021"/>
                        <a:ext cx="5257800" cy="6270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矩形 26"/>
          <p:cNvSpPr/>
          <p:nvPr/>
        </p:nvSpPr>
        <p:spPr>
          <a:xfrm>
            <a:off x="1997075" y="3046143"/>
            <a:ext cx="224790" cy="22225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/>
          </a:p>
        </p:txBody>
      </p:sp>
      <p:graphicFrame>
        <p:nvGraphicFramePr>
          <p:cNvPr id="28" name="对象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4846303"/>
              </p:ext>
            </p:extLst>
          </p:nvPr>
        </p:nvGraphicFramePr>
        <p:xfrm>
          <a:off x="4734891" y="3432201"/>
          <a:ext cx="1870336" cy="3947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16" name="AxMath" r:id="rId5" imgW="1085040" imgH="228600" progId="Equation.AxMath">
                  <p:embed/>
                </p:oleObj>
              </mc:Choice>
              <mc:Fallback>
                <p:oleObj name="AxMath" r:id="rId5" imgW="1085040" imgH="228600" progId="Equation.AxMath">
                  <p:embed/>
                  <p:pic>
                    <p:nvPicPr>
                      <p:cNvPr id="28" name="对象 2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734891" y="3432201"/>
                        <a:ext cx="1870336" cy="3947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矩形 17"/>
          <p:cNvSpPr/>
          <p:nvPr/>
        </p:nvSpPr>
        <p:spPr>
          <a:xfrm>
            <a:off x="2289810" y="3013747"/>
            <a:ext cx="775773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例子：高阶</a:t>
            </a:r>
            <a:r>
              <a:rPr lang="zh-CN" altLang="en-US" dirty="0" smtClean="0">
                <a:solidFill>
                  <a:srgbClr val="FF0000"/>
                </a:solidFill>
              </a:rPr>
              <a:t>方程组简化</a:t>
            </a:r>
            <a:r>
              <a:rPr lang="zh-CN" altLang="en-US" dirty="0">
                <a:solidFill>
                  <a:srgbClr val="FF0000"/>
                </a:solidFill>
              </a:rPr>
              <a:t>为一</a:t>
            </a:r>
            <a:r>
              <a:rPr lang="zh-CN" altLang="en-US" dirty="0" smtClean="0">
                <a:solidFill>
                  <a:srgbClr val="FF0000"/>
                </a:solidFill>
              </a:rPr>
              <a:t>阶状态空间表示形式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2289810" y="3692931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定义了两个新变量</a:t>
            </a:r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3679289"/>
              </p:ext>
            </p:extLst>
          </p:nvPr>
        </p:nvGraphicFramePr>
        <p:xfrm>
          <a:off x="4734891" y="3958590"/>
          <a:ext cx="1158833" cy="7121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17" name="AxMath" r:id="rId7" imgW="720360" imgH="443520" progId="Equation.AxMath">
                  <p:embed/>
                </p:oleObj>
              </mc:Choice>
              <mc:Fallback>
                <p:oleObj name="AxMath" r:id="rId7" imgW="720360" imgH="44352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734891" y="3958590"/>
                        <a:ext cx="1158833" cy="71214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矩形 23"/>
          <p:cNvSpPr/>
          <p:nvPr/>
        </p:nvSpPr>
        <p:spPr>
          <a:xfrm>
            <a:off x="2289810" y="4675013"/>
            <a:ext cx="16706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知道 </a:t>
            </a:r>
            <a:r>
              <a:rPr lang="zh-CN" altLang="en-US" dirty="0" smtClean="0"/>
              <a:t>            和  </a:t>
            </a:r>
            <a:endParaRPr lang="zh-CN" altLang="en-US" dirty="0"/>
          </a:p>
        </p:txBody>
      </p:sp>
      <p:graphicFrame>
        <p:nvGraphicFramePr>
          <p:cNvPr id="25" name="对象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1183188"/>
              </p:ext>
            </p:extLst>
          </p:nvPr>
        </p:nvGraphicFramePr>
        <p:xfrm>
          <a:off x="2855180" y="4691633"/>
          <a:ext cx="684598" cy="3253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18" name="AxMath" r:id="rId9" imgW="480240" imgH="229320" progId="Equation.AxMath">
                  <p:embed/>
                </p:oleObj>
              </mc:Choice>
              <mc:Fallback>
                <p:oleObj name="AxMath" r:id="rId9" imgW="480240" imgH="22932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855180" y="4691633"/>
                        <a:ext cx="684598" cy="32535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对象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2834846"/>
              </p:ext>
            </p:extLst>
          </p:nvPr>
        </p:nvGraphicFramePr>
        <p:xfrm>
          <a:off x="3772418" y="4727418"/>
          <a:ext cx="590204" cy="3057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19" name="AxMath" r:id="rId11" imgW="440640" imgH="229320" progId="Equation.AxMath">
                  <p:embed/>
                </p:oleObj>
              </mc:Choice>
              <mc:Fallback>
                <p:oleObj name="AxMath" r:id="rId11" imgW="440640" imgH="22932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772418" y="4727418"/>
                        <a:ext cx="590204" cy="3057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1835065"/>
              </p:ext>
            </p:extLst>
          </p:nvPr>
        </p:nvGraphicFramePr>
        <p:xfrm>
          <a:off x="3304534" y="5284626"/>
          <a:ext cx="1605078" cy="8497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20" name="AxMath" r:id="rId13" imgW="1241640" imgH="657000" progId="Equation.AxMath">
                  <p:embed/>
                </p:oleObj>
              </mc:Choice>
              <mc:Fallback>
                <p:oleObj name="AxMath" r:id="rId13" imgW="1241640" imgH="65700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304534" y="5284626"/>
                        <a:ext cx="1605078" cy="84974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对象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9929440"/>
              </p:ext>
            </p:extLst>
          </p:nvPr>
        </p:nvGraphicFramePr>
        <p:xfrm>
          <a:off x="6072879" y="5507339"/>
          <a:ext cx="1751216" cy="6270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21" name="AxMath" r:id="rId15" imgW="1241640" imgH="444240" progId="Equation.AxMath">
                  <p:embed/>
                </p:oleObj>
              </mc:Choice>
              <mc:Fallback>
                <p:oleObj name="AxMath" r:id="rId15" imgW="1241640" imgH="44424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6072879" y="5507339"/>
                        <a:ext cx="1751216" cy="62703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对象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8209089"/>
              </p:ext>
            </p:extLst>
          </p:nvPr>
        </p:nvGraphicFramePr>
        <p:xfrm>
          <a:off x="5092597" y="5679848"/>
          <a:ext cx="577462" cy="2820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22" name="AxGlyph" r:id="rId17" imgW="68400" imgH="33840" progId="AxGlyph.Document">
                  <p:embed/>
                </p:oleObj>
              </mc:Choice>
              <mc:Fallback>
                <p:oleObj name="AxGlyph" r:id="rId17" imgW="68400" imgH="33840" progId="AxGlyph.Document">
                  <p:embed/>
                  <p:pic>
                    <p:nvPicPr>
                      <p:cNvPr id="16" name="对象 15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5092597" y="5679848"/>
                        <a:ext cx="577462" cy="2820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59521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-635" y="403860"/>
            <a:ext cx="12176125" cy="817880"/>
            <a:chOff x="-1" y="636"/>
            <a:chExt cx="19175" cy="1288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16841" y="1226"/>
              <a:ext cx="2333" cy="5"/>
            </a:xfrm>
            <a:prstGeom prst="line">
              <a:avLst/>
            </a:prstGeom>
            <a:ln w="22225" cmpd="sng">
              <a:solidFill>
                <a:schemeClr val="bg2"/>
              </a:solidFill>
              <a:prstDash val="soli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8" name="组合 7"/>
            <p:cNvGrpSpPr/>
            <p:nvPr/>
          </p:nvGrpSpPr>
          <p:grpSpPr>
            <a:xfrm>
              <a:off x="-1" y="636"/>
              <a:ext cx="18008" cy="1288"/>
              <a:chOff x="-1" y="636"/>
              <a:chExt cx="18008" cy="1288"/>
            </a:xfrm>
          </p:grpSpPr>
          <p:cxnSp>
            <p:nvCxnSpPr>
              <p:cNvPr id="5" name="直接连接符 4"/>
              <p:cNvCxnSpPr/>
              <p:nvPr/>
            </p:nvCxnSpPr>
            <p:spPr>
              <a:xfrm flipV="1">
                <a:off x="-1" y="1238"/>
                <a:ext cx="3968" cy="7"/>
              </a:xfrm>
              <a:prstGeom prst="line">
                <a:avLst/>
              </a:prstGeom>
              <a:ln w="22225" cmpd="sng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11" name="椭圆 10"/>
              <p:cNvSpPr/>
              <p:nvPr/>
            </p:nvSpPr>
            <p:spPr>
              <a:xfrm>
                <a:off x="1315" y="636"/>
                <a:ext cx="1336" cy="1288"/>
              </a:xfrm>
              <a:prstGeom prst="ellipse">
                <a:avLst/>
              </a:prstGeom>
              <a:solidFill>
                <a:srgbClr val="FF993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4800" dirty="0">
                    <a:latin typeface="微软雅黑" panose="020B0503020204020204" charset="-122"/>
                    <a:ea typeface="微软雅黑" panose="020B0503020204020204" charset="-122"/>
                  </a:rPr>
                  <a:t>9</a:t>
                </a:r>
              </a:p>
            </p:txBody>
          </p:sp>
          <p:sp>
            <p:nvSpPr>
              <p:cNvPr id="7" name="文本框 6"/>
              <p:cNvSpPr txBox="1"/>
              <p:nvPr/>
            </p:nvSpPr>
            <p:spPr>
              <a:xfrm>
                <a:off x="3878" y="734"/>
                <a:ext cx="14129" cy="9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200" b="1" dirty="0" smtClean="0"/>
                  <a:t>State-Space </a:t>
                </a:r>
                <a:r>
                  <a:rPr lang="en-US" altLang="zh-CN" sz="3200" b="1" dirty="0"/>
                  <a:t>Representation </a:t>
                </a:r>
                <a:r>
                  <a:rPr lang="en-US" altLang="zh-CN" sz="3200" b="1" dirty="0" smtClean="0"/>
                  <a:t>of </a:t>
                </a:r>
                <a:r>
                  <a:rPr lang="en-US" altLang="zh-CN" sz="3200" b="1" dirty="0"/>
                  <a:t>Dynamic Systems </a:t>
                </a:r>
                <a:endParaRPr lang="en-US" altLang="zh-CN" sz="3600" b="1" dirty="0"/>
              </a:p>
            </p:txBody>
          </p:sp>
        </p:grpSp>
      </p:grpSp>
      <p:sp>
        <p:nvSpPr>
          <p:cNvPr id="12" name="文本框 11"/>
          <p:cNvSpPr txBox="1"/>
          <p:nvPr/>
        </p:nvSpPr>
        <p:spPr>
          <a:xfrm>
            <a:off x="1924050" y="1459304"/>
            <a:ext cx="7394517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400" b="1" dirty="0"/>
              <a:t>First Order Differential Equations In State-Space Form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1517650" y="1522400"/>
            <a:ext cx="331470" cy="323850"/>
            <a:chOff x="3085" y="2274"/>
            <a:chExt cx="522" cy="510"/>
          </a:xfrm>
        </p:grpSpPr>
        <p:sp>
          <p:nvSpPr>
            <p:cNvPr id="37" name="椭圆 36"/>
            <p:cNvSpPr/>
            <p:nvPr/>
          </p:nvSpPr>
          <p:spPr>
            <a:xfrm>
              <a:off x="3202" y="2387"/>
              <a:ext cx="288" cy="286"/>
            </a:xfrm>
            <a:prstGeom prst="ellipse">
              <a:avLst/>
            </a:prstGeom>
            <a:solidFill>
              <a:srgbClr val="FF9933"/>
            </a:solidFill>
            <a:ln>
              <a:solidFill>
                <a:srgbClr val="FF99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>
              <a:off x="3085" y="2274"/>
              <a:ext cx="523" cy="511"/>
            </a:xfrm>
            <a:prstGeom prst="ellipse">
              <a:avLst/>
            </a:prstGeom>
            <a:noFill/>
            <a:ln w="47625" cmpd="sng">
              <a:solidFill>
                <a:srgbClr val="FF9933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2289810" y="2055495"/>
            <a:ext cx="52324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dirty="0"/>
              <a:t>向量矩阵表</a:t>
            </a:r>
            <a:endParaRPr lang="en-US" altLang="zh-CN" dirty="0"/>
          </a:p>
        </p:txBody>
      </p:sp>
      <p:sp>
        <p:nvSpPr>
          <p:cNvPr id="21" name="矩形 20"/>
          <p:cNvSpPr/>
          <p:nvPr/>
        </p:nvSpPr>
        <p:spPr>
          <a:xfrm>
            <a:off x="2010525" y="2128520"/>
            <a:ext cx="224790" cy="22225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/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5482391"/>
              </p:ext>
            </p:extLst>
          </p:nvPr>
        </p:nvGraphicFramePr>
        <p:xfrm>
          <a:off x="3135429" y="2423795"/>
          <a:ext cx="6283325" cy="216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18" name="AxMath" r:id="rId3" imgW="4206240" imgH="1449360" progId="Equation.AxMath">
                  <p:embed/>
                </p:oleObj>
              </mc:Choice>
              <mc:Fallback>
                <p:oleObj name="AxMath" r:id="rId3" imgW="4206240" imgH="1449360" progId="Equation.AxMath">
                  <p:embed/>
                  <p:pic>
                    <p:nvPicPr>
                      <p:cNvPr id="2" name="对象 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35429" y="2423795"/>
                        <a:ext cx="6283325" cy="2168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矩形 32"/>
          <p:cNvSpPr/>
          <p:nvPr/>
        </p:nvSpPr>
        <p:spPr>
          <a:xfrm>
            <a:off x="2010525" y="4592320"/>
            <a:ext cx="224790" cy="22225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/>
          </a:p>
        </p:txBody>
      </p:sp>
      <p:sp>
        <p:nvSpPr>
          <p:cNvPr id="34" name="文本框 33"/>
          <p:cNvSpPr txBox="1"/>
          <p:nvPr/>
        </p:nvSpPr>
        <p:spPr>
          <a:xfrm>
            <a:off x="2356312" y="4519295"/>
            <a:ext cx="52324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dirty="0"/>
              <a:t>写成</a:t>
            </a:r>
            <a:r>
              <a:rPr lang="zh-CN" altLang="en-US" dirty="0" smtClean="0"/>
              <a:t>矩阵</a:t>
            </a:r>
            <a:endParaRPr lang="en-US" altLang="zh-CN" dirty="0"/>
          </a:p>
        </p:txBody>
      </p:sp>
      <p:graphicFrame>
        <p:nvGraphicFramePr>
          <p:cNvPr id="35" name="对象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1040874"/>
              </p:ext>
            </p:extLst>
          </p:nvPr>
        </p:nvGraphicFramePr>
        <p:xfrm>
          <a:off x="3135429" y="5021840"/>
          <a:ext cx="1368425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19" name="AxMath" r:id="rId5" imgW="916200" imgH="229320" progId="Equation.AxMath">
                  <p:embed/>
                </p:oleObj>
              </mc:Choice>
              <mc:Fallback>
                <p:oleObj name="AxMath" r:id="rId5" imgW="916200" imgH="229320" progId="Equation.AxMath">
                  <p:embed/>
                  <p:pic>
                    <p:nvPicPr>
                      <p:cNvPr id="2" name="对象 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135429" y="5021840"/>
                        <a:ext cx="1368425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73394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313</Words>
  <Application>Microsoft Office PowerPoint</Application>
  <PresentationFormat>宽屏</PresentationFormat>
  <Paragraphs>78</Paragraphs>
  <Slides>13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13</vt:i4>
      </vt:variant>
    </vt:vector>
  </HeadingPairs>
  <TitlesOfParts>
    <vt:vector size="21" baseType="lpstr">
      <vt:lpstr>宋体</vt:lpstr>
      <vt:lpstr>微软雅黑</vt:lpstr>
      <vt:lpstr>Arial</vt:lpstr>
      <vt:lpstr>Calibri</vt:lpstr>
      <vt:lpstr>Calibri Light</vt:lpstr>
      <vt:lpstr>Office 主题</vt:lpstr>
      <vt:lpstr>AxMath</vt:lpstr>
      <vt:lpstr>AxGlyph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Administrator</cp:lastModifiedBy>
  <cp:revision>224</cp:revision>
  <dcterms:created xsi:type="dcterms:W3CDTF">2022-03-12T03:15:00Z</dcterms:created>
  <dcterms:modified xsi:type="dcterms:W3CDTF">2022-03-13T03:29:22Z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2052-10.8.2.6726</vt:lpwstr>
  </property>
</Properties>
</file>