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7" r:id="rId8"/>
    <p:sldId id="262" r:id="rId9"/>
    <p:sldId id="268" r:id="rId10"/>
    <p:sldId id="263" r:id="rId11"/>
    <p:sldId id="269" r:id="rId12"/>
    <p:sldId id="264" r:id="rId13"/>
    <p:sldId id="270" r:id="rId14"/>
    <p:sldId id="265" r:id="rId15"/>
    <p:sldId id="271" r:id="rId16"/>
    <p:sldId id="266" r:id="rId17"/>
    <p:sldId id="272" r:id="rId18"/>
    <p:sldId id="26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7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ithub.com/duyongquan/LTSLAM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drive.google.com/file/d/0By_SW19c1BfhSVFzNHc0SjduNzg/view?resourcekey=0-41olC9ht9xE3wQe2zHZ45A&#13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nbviewer.ipython.org/github/rlabbe/Kalman-and-Bayesian-Filters-in-Python/blob/master/Appendix-A-Installation.ipyn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hyperlink" Target="https://matplotlib.org/stable/tutorials/index&#13;" TargetMode="External"/><Relationship Id="rId1" Type="http://schemas.openxmlformats.org/officeDocument/2006/relationships/hyperlink" Target="https://scipy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nbviewer.org/github/rlabbe/Kalman-and-Bayesian-Filters-in-Python/tree/master/&#13;" TargetMode="External"/><Relationship Id="rId2" Type="http://schemas.openxmlformats.org/officeDocument/2006/relationships/hyperlink" Target="http://mybinder.org/repo/rlabbe/Kalman-and-Bayesian-Filters-in-Python" TargetMode="External"/><Relationship Id="rId1" Type="http://schemas.openxmlformats.org/officeDocument/2006/relationships/hyperlink" Target="https://github.com/rlabbe/Kalman-and-Bayesian-Filters-in-Pyth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dist"/>
                <a:r>
                  <a:rPr lang="zh-CN" altLang="en-US" sz="3200" b="1" i="1"/>
                  <a:t>Kalman-and-Bayesian-Filters-in-Python</a:t>
                </a:r>
                <a:endParaRPr lang="zh-CN" altLang="en-US" sz="3200" b="1" i="1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71" y="3278"/>
              <a:ext cx="8486" cy="4348"/>
              <a:chOff x="6271" y="3278"/>
              <a:chExt cx="8486" cy="4348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6271" y="4479"/>
                <a:ext cx="4000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4800" b="1"/>
                  <a:t>Preface</a:t>
                </a:r>
                <a:endParaRPr lang="zh-CN" altLang="en-US" sz="48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8" cy="1447"/>
              <a:chOff x="0" y="7616"/>
              <a:chExt cx="19198" cy="1447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3" action="ppaction://hlinkfile"/>
                  </a:rPr>
                  <a:t>https://github.com/duyongquan/LTSLAM</a:t>
                </a:r>
                <a:endParaRPr lang="en-US" altLang="zh-CN" sz="2400" b="1">
                  <a:solidFill>
                    <a:srgbClr val="00B050"/>
                  </a:solidFill>
                  <a:hlinkClick r:id="rId3" action="ppaction://hlinkfile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  <a:endParaRPr lang="en-US" altLang="zh-CN" sz="2000" b="1">
                  <a:solidFill>
                    <a:srgbClr val="801A24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PDF book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400">
                  <a:sym typeface="+mn-ea"/>
                  <a:hlinkClick r:id="rId1" tooltip="" action="ppaction://hlinkfile"/>
                </a:rPr>
                <a:t>https://drive.google.com/file/d/0By_SW19c1BfhSVFzNHc0SjduNzg/view?resourcekey=0-41olC9ht9xE3wQe2zHZ45A</a:t>
              </a:r>
              <a:endParaRPr lang="zh-CN" altLang="en-US" sz="1400">
                <a:sym typeface="+mn-ea"/>
                <a:hlinkClick r:id="rId1" tooltip="" action="ppaction://hlinkfile"/>
              </a:endParaRPr>
            </a:p>
            <a:p>
              <a:pPr algn="l"/>
              <a:endParaRPr lang="zh-CN" altLang="en-US" sz="1400">
                <a:sym typeface="+mn-ea"/>
                <a:hlinkClick r:id="rId1" tooltip="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5400" b="1">
                <a:sym typeface="+mn-ea"/>
              </a:rPr>
              <a:t>Downloading and Running </a:t>
            </a:r>
            <a:endParaRPr lang="zh-CN" altLang="en-US" sz="5400" b="1">
              <a:sym typeface="+mn-ea"/>
            </a:endParaRP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 b="1">
                <a:sym typeface="+mn-ea"/>
              </a:rPr>
              <a:t>下载和运行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Installation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400">
                  <a:sym typeface="+mn-ea"/>
                  <a:hlinkClick r:id="rId1" tooltip="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Introduce 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 b="1">
                <a:sym typeface="+mn-ea"/>
              </a:rPr>
              <a:t>开发环境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jupyter notebook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</a:t>
              </a:r>
              <a:r>
                <a:rPr lang="en-US" altLang="zh-CN" sz="1400">
                  <a:sym typeface="+mn-ea"/>
                </a:rPr>
                <a:t>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linear algebra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random numbers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1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  <a:hlinkClick r:id="rId2" tooltip="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-635" y="403860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4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/>
                <a:t>Outline</a:t>
              </a:r>
              <a:endParaRPr lang="en-US" altLang="zh-CN" sz="4400" b="1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958340" y="1376045"/>
            <a:ext cx="4662170" cy="4750435"/>
            <a:chOff x="6726" y="2631"/>
            <a:chExt cx="7342" cy="7481"/>
          </a:xfrm>
        </p:grpSpPr>
        <p:grpSp>
          <p:nvGrpSpPr>
            <p:cNvPr id="34" name="组合 33"/>
            <p:cNvGrpSpPr/>
            <p:nvPr/>
          </p:nvGrpSpPr>
          <p:grpSpPr>
            <a:xfrm>
              <a:off x="6727" y="2631"/>
              <a:ext cx="7341" cy="725"/>
              <a:chOff x="2128" y="2541"/>
              <a:chExt cx="7341" cy="725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3032" y="2541"/>
                <a:ext cx="6437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/>
                  <a:t>Kalman and Bayesian </a:t>
                </a:r>
                <a:r>
                  <a:rPr lang="zh-CN" altLang="en-US" sz="2400"/>
                  <a:t>Filters</a:t>
                </a:r>
                <a:endParaRPr lang="zh-CN" altLang="en-US" sz="200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 rot="0">
                <a:off x="2128" y="2648"/>
                <a:ext cx="523" cy="511"/>
                <a:chOff x="13708" y="3122"/>
                <a:chExt cx="762" cy="749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6727" y="3854"/>
              <a:ext cx="7341" cy="628"/>
              <a:chOff x="2128" y="2541"/>
              <a:chExt cx="7341" cy="628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3032" y="2541"/>
                <a:ext cx="6437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>
                    <a:sym typeface="+mn-ea"/>
                  </a:rPr>
                  <a:t>Motivation for this Book</a:t>
                </a:r>
                <a:endParaRPr lang="zh-CN" altLang="en-US" sz="2000"/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 rot="0"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9" name="组合 78"/>
            <p:cNvGrpSpPr/>
            <p:nvPr/>
          </p:nvGrpSpPr>
          <p:grpSpPr>
            <a:xfrm>
              <a:off x="6727" y="4980"/>
              <a:ext cx="7341" cy="628"/>
              <a:chOff x="2128" y="2541"/>
              <a:chExt cx="7341" cy="628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3032" y="2541"/>
                <a:ext cx="6437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>
                    <a:sym typeface="+mn-ea"/>
                  </a:rPr>
                  <a:t>Reading Online</a:t>
                </a:r>
                <a:endParaRPr lang="zh-CN" altLang="en-US" sz="200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 rot="0"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4" name="组合 83"/>
            <p:cNvGrpSpPr/>
            <p:nvPr/>
          </p:nvGrpSpPr>
          <p:grpSpPr>
            <a:xfrm>
              <a:off x="6726" y="6106"/>
              <a:ext cx="7342" cy="628"/>
              <a:chOff x="2128" y="2541"/>
              <a:chExt cx="7342" cy="628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>
                    <a:sym typeface="+mn-ea"/>
                  </a:rPr>
                  <a:t>PDF Version</a:t>
                </a:r>
                <a:endParaRPr lang="zh-CN" altLang="en-US" sz="2000"/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 rot="0"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87" name="椭圆 86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/>
          </p:nvGrpSpPr>
          <p:grpSpPr>
            <a:xfrm>
              <a:off x="6726" y="8358"/>
              <a:ext cx="7342" cy="628"/>
              <a:chOff x="2128" y="2541"/>
              <a:chExt cx="7342" cy="628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>
                    <a:sym typeface="+mn-ea"/>
                  </a:rPr>
                  <a:t>Jupyter</a:t>
                </a:r>
                <a:endParaRPr lang="zh-CN" altLang="en-US" sz="2000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 rot="0"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4" name="组合 93"/>
            <p:cNvGrpSpPr/>
            <p:nvPr/>
          </p:nvGrpSpPr>
          <p:grpSpPr>
            <a:xfrm>
              <a:off x="6726" y="7232"/>
              <a:ext cx="7342" cy="628"/>
              <a:chOff x="2128" y="2541"/>
              <a:chExt cx="7342" cy="628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>
                    <a:sym typeface="+mn-ea"/>
                  </a:rPr>
                  <a:t>Downloading and Running the Book</a:t>
                </a:r>
                <a:endParaRPr lang="zh-CN" altLang="en-US" sz="2000"/>
              </a:p>
            </p:txBody>
          </p:sp>
          <p:grpSp>
            <p:nvGrpSpPr>
              <p:cNvPr id="96" name="组合 95"/>
              <p:cNvGrpSpPr/>
              <p:nvPr/>
            </p:nvGrpSpPr>
            <p:grpSpPr>
              <a:xfrm rot="0">
                <a:off x="2128" y="2648"/>
                <a:ext cx="523" cy="511"/>
                <a:chOff x="13708" y="3122"/>
                <a:chExt cx="762" cy="749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13882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/>
            <p:cNvGrpSpPr/>
            <p:nvPr/>
          </p:nvGrpSpPr>
          <p:grpSpPr>
            <a:xfrm>
              <a:off x="6726" y="9484"/>
              <a:ext cx="7342" cy="628"/>
              <a:chOff x="2128" y="2541"/>
              <a:chExt cx="7342" cy="628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>
                    <a:sym typeface="+mn-ea"/>
                  </a:rPr>
                  <a:t>SciPy, NumPy, and Matplotlib</a:t>
                </a:r>
                <a:endParaRPr lang="zh-CN" altLang="en-US" sz="2000"/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 rot="0"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102" name="椭圆 10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  <a:endParaRPr lang="en-US" altLang="zh-CN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1159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 b="1">
                <a:sym typeface="+mn-ea"/>
              </a:rPr>
              <a:t>Kalman and Bayesian Filters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63836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 b="1">
                <a:sym typeface="+mn-ea"/>
              </a:rPr>
              <a:t>卡尔曼和贝叶斯滤波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4633" cy="1288"/>
              <a:chOff x="-1" y="636"/>
              <a:chExt cx="14633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lang="en-US" altLang="zh-CN" sz="4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0464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Kalman and Bayesian Filters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8087995" y="3999230"/>
            <a:ext cx="30264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Rudolf Emil Kálmán </a:t>
            </a:r>
            <a:endParaRPr lang="zh-CN" altLang="en-US" sz="1400"/>
          </a:p>
          <a:p>
            <a:r>
              <a:rPr lang="zh-CN" altLang="en-US" sz="1400"/>
              <a:t>鲁道夫·卡尔曼 匈牙利裔美国数学家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995" y="1916430"/>
            <a:ext cx="3026410" cy="20180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55495" y="1595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Sensors are nois</a:t>
            </a:r>
            <a:r>
              <a:rPr lang="en-US" altLang="zh-CN" sz="2400"/>
              <a:t>y</a:t>
            </a:r>
            <a:endParaRPr lang="en-US" altLang="zh-CN" sz="2400"/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GPS in my car reports altitud</a:t>
            </a:r>
            <a:r>
              <a:rPr lang="en-US" altLang="zh-CN"/>
              <a:t>e, Each time  pass the same point, it reports a slightly different altitude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289810" y="2851150"/>
            <a:ext cx="5575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K</a:t>
            </a:r>
            <a:r>
              <a:rPr lang="zh-CN" altLang="en-US"/>
              <a:t>itchen scale gives different readings weigh the same object twice.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97075" y="296799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89810" y="3659505"/>
            <a:ext cx="5231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</a:t>
            </a:r>
            <a:r>
              <a:rPr lang="zh-CN" altLang="en-US"/>
              <a:t>ensor is very noisy</a:t>
            </a:r>
            <a:r>
              <a:rPr lang="en-US" altLang="zh-CN"/>
              <a:t>,</a:t>
            </a:r>
            <a:r>
              <a:rPr lang="zh-CN" altLang="en-US"/>
              <a:t> environment makes data collection difficult</a:t>
            </a:r>
            <a:r>
              <a:rPr lang="en-US" altLang="zh-CN"/>
              <a:t>. How can track?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1997075" y="377698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8135" y="4478655"/>
            <a:ext cx="3007360" cy="460375"/>
            <a:chOff x="2501" y="7053"/>
            <a:chExt cx="4736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Introduction </a:t>
              </a:r>
              <a:endParaRPr lang="en-US" altLang="zh-CN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7075" y="5073015"/>
            <a:ext cx="3127375" cy="368300"/>
            <a:chOff x="3145" y="7989"/>
            <a:chExt cx="4925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446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Apollo missions to the moo</a:t>
              </a:r>
              <a:r>
                <a:rPr lang="en-US" altLang="zh-CN">
                  <a:sym typeface="+mn-ea"/>
                </a:rPr>
                <a:t>n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32120" y="5073015"/>
            <a:ext cx="3893185" cy="368300"/>
            <a:chOff x="3145" y="7989"/>
            <a:chExt cx="6131" cy="580"/>
          </a:xfrm>
        </p:grpSpPr>
        <p:sp>
          <p:nvSpPr>
            <p:cNvPr id="40" name="矩形 3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06" y="7989"/>
              <a:ext cx="56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aircraft, submarines, cruise missiles</a:t>
              </a: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32120" y="5566410"/>
            <a:ext cx="5704205" cy="368300"/>
            <a:chOff x="3145" y="7989"/>
            <a:chExt cx="8983" cy="580"/>
          </a:xfrm>
        </p:grpSpPr>
        <p:sp>
          <p:nvSpPr>
            <p:cNvPr id="46" name="矩形 4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06" y="7989"/>
              <a:ext cx="852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R</a:t>
              </a:r>
              <a:r>
                <a:rPr lang="zh-CN" altLang="en-US">
                  <a:sym typeface="+mn-ea"/>
                </a:rPr>
                <a:t>obots, IoT (Internet of Things) ,  laboratory instruments</a:t>
              </a: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97075" y="5566410"/>
            <a:ext cx="2049145" cy="368300"/>
            <a:chOff x="3145" y="7989"/>
            <a:chExt cx="3227" cy="580"/>
          </a:xfrm>
        </p:grpSpPr>
        <p:sp>
          <p:nvSpPr>
            <p:cNvPr id="50" name="矩形 4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606" y="7989"/>
              <a:ext cx="276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M</a:t>
              </a:r>
              <a:r>
                <a:rPr lang="zh-CN" altLang="en-US">
                  <a:sym typeface="+mn-ea"/>
                </a:rPr>
                <a:t>edical imaging 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12851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5400" b="1">
                <a:sym typeface="+mn-ea"/>
              </a:rPr>
              <a:t>Motivation for this Book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 b="1">
                <a:sym typeface="+mn-ea"/>
              </a:rPr>
              <a:t>书的目标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549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3366" cy="1288"/>
              <a:chOff x="-1" y="636"/>
              <a:chExt cx="1336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endParaRPr lang="en-US" altLang="zh-CN" sz="4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9197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Motivation for this Book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59740"/>
            <a:chOff x="2896" y="2388"/>
            <a:chExt cx="10694" cy="724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The theory is beautiful, but quite difficult to learn</a:t>
              </a:r>
              <a:endParaRPr lang="zh-CN" altLang="en-US" sz="240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2044700" cy="368300"/>
            <a:chOff x="3145" y="7989"/>
            <a:chExt cx="3220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75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signal processing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1801495" cy="368300"/>
            <a:chOff x="3145" y="7989"/>
            <a:chExt cx="2837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237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control theory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2781935" cy="368300"/>
            <a:chOff x="3145" y="7989"/>
            <a:chExt cx="4381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392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 probability and statistics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  <a:endParaRPr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450977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5400" b="1">
                <a:sym typeface="+mn-ea"/>
              </a:rPr>
              <a:t>Reading Online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 b="1">
                <a:sym typeface="+mn-ea"/>
              </a:rPr>
              <a:t>在线阅读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0006" cy="1288"/>
              <a:chOff x="-1" y="636"/>
              <a:chExt cx="1000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  <a:endParaRPr lang="en-US" altLang="zh-CN" sz="4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837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400" b="1">
                    <a:sym typeface="+mn-ea"/>
                  </a:rPr>
                  <a:t>Reading Online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GitHub</a:t>
              </a:r>
              <a:endParaRPr lang="zh-CN" altLang="en-US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683385" y="2562860"/>
            <a:ext cx="6790690" cy="460375"/>
            <a:chOff x="2896" y="2388"/>
            <a:chExt cx="10694" cy="725"/>
          </a:xfrm>
        </p:grpSpPr>
        <p:sp>
          <p:nvSpPr>
            <p:cNvPr id="18" name="文本框 1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n</a:t>
              </a:r>
              <a:r>
                <a:rPr lang="zh-CN" altLang="en-US" sz="2400"/>
                <a:t>inder</a:t>
              </a:r>
              <a:endParaRPr lang="zh-CN" altLang="en-US" sz="24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682750" y="4165600"/>
            <a:ext cx="6790690" cy="460375"/>
            <a:chOff x="2896" y="2388"/>
            <a:chExt cx="10694" cy="725"/>
          </a:xfrm>
        </p:grpSpPr>
        <p:sp>
          <p:nvSpPr>
            <p:cNvPr id="23" name="文本框 2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nbviewe</a:t>
              </a:r>
              <a:endParaRPr lang="zh-CN" altLang="en-US" sz="240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72360" y="3033395"/>
            <a:ext cx="4472305" cy="368300"/>
            <a:chOff x="3145" y="7989"/>
            <a:chExt cx="704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658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binder serves interactive notebooks online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6608445" cy="368300"/>
            <a:chOff x="3145" y="7989"/>
            <a:chExt cx="10407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994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  <a:hlinkClick r:id="rId1" action="ppaction://hlinkfile"/>
                </a:rPr>
                <a:t>https://github.com/rlabbe/Kalman-and-Bayesian-Filters-in-Python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72360" y="3604260"/>
            <a:ext cx="7277735" cy="368300"/>
            <a:chOff x="3145" y="7989"/>
            <a:chExt cx="1146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100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  <a:hlinkClick r:id="rId2" tooltip=""/>
                </a:rPr>
                <a:t>http://mybinder.org/repo/rlabbe/Kalman-and-Bayesian-Filters-in-Pytho</a:t>
              </a:r>
              <a:r>
                <a:rPr lang="zh-CN" altLang="en-US">
                  <a:sym typeface="+mn-ea"/>
                  <a:hlinkClick r:id="rId2" tooltip=""/>
                </a:rPr>
                <a:t>n</a:t>
              </a:r>
              <a:r>
                <a:rPr lang="zh-CN" altLang="en-US">
                  <a:sym typeface="+mn-ea"/>
                </a:rPr>
                <a:t>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72360" y="4889500"/>
            <a:ext cx="8792845" cy="368300"/>
            <a:chOff x="3145" y="7989"/>
            <a:chExt cx="13847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1338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  <a:hlinkClick r:id="rId3" tooltip="" action="ppaction://hlinkfile"/>
                </a:rPr>
                <a:t>https://nbviewer.org/github/rlabbe/Kalman-and-Bayesian-Filters-in-Python/tree/master/</a:t>
              </a:r>
              <a:r>
                <a:rPr lang="zh-CN" altLang="en-US">
                  <a:sym typeface="+mn-ea"/>
                </a:rPr>
                <a:t> </a:t>
              </a:r>
              <a:endParaRPr lang="zh-CN" alt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58013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5400" b="1">
                <a:sym typeface="+mn-ea"/>
              </a:rPr>
              <a:t>PDF Version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8282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 b="1">
                <a:sym typeface="+mn-ea"/>
              </a:rPr>
              <a:t>PDF </a:t>
            </a:r>
            <a:r>
              <a:rPr lang="zh-CN" altLang="en-US" sz="5400" b="1">
                <a:sym typeface="+mn-ea"/>
              </a:rPr>
              <a:t>版本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2940</Words>
  <Application>WPS 演示</Application>
  <PresentationFormat>宽屏</PresentationFormat>
  <Paragraphs>250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58</cp:revision>
  <dcterms:created xsi:type="dcterms:W3CDTF">2022-03-12T03:15:00Z</dcterms:created>
  <dcterms:modified xsi:type="dcterms:W3CDTF">2022-03-12T07:14:17Z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