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8" r:id="rId5"/>
    <p:sldId id="285" r:id="rId6"/>
    <p:sldId id="261" r:id="rId7"/>
    <p:sldId id="265" r:id="rId8"/>
    <p:sldId id="266" r:id="rId9"/>
    <p:sldId id="284" r:id="rId10"/>
    <p:sldId id="262" r:id="rId11"/>
    <p:sldId id="263" r:id="rId12"/>
    <p:sldId id="276" r:id="rId13"/>
    <p:sldId id="286" r:id="rId14"/>
    <p:sldId id="277" r:id="rId15"/>
    <p:sldId id="287" r:id="rId16"/>
    <p:sldId id="289" r:id="rId17"/>
    <p:sldId id="282" r:id="rId18"/>
    <p:sldId id="2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not </a:t>
            </a:r>
            <a:r>
              <a:rPr lang="en-US" altLang="zh-CN"/>
              <a:t>ELMO</a:t>
            </a:r>
            <a:r>
              <a:rPr lang="zh-CN" altLang="en-US"/>
              <a:t>等在下游任务加上权重做全局池化</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句子和句子对的上层表示都得到了，那么当然对于文本分类任务和文本匹配任务（文本匹配其实也是一种文本分类任务，只不过输入是文本对）来说，只需要用得到的表示（即encoder在[CLS]词位的顶层输出）加上一层MLP就好</a:t>
            </a:r>
            <a:r>
              <a:rPr lang="en-US" altLang="zh-CN" dirty="0"/>
              <a:t>——</a:t>
            </a:r>
            <a:r>
              <a:rPr lang="zh-CN" altLang="en-US" dirty="0"/>
              <a:t>左边两幅图</a:t>
            </a:r>
            <a:endParaRPr lang="zh-CN" altLang="en-US" dirty="0"/>
          </a:p>
          <a:p>
            <a:endParaRPr lang="zh-CN" altLang="en-US" dirty="0"/>
          </a:p>
          <a:p>
            <a:r>
              <a:rPr lang="zh-CN" altLang="en-US" dirty="0"/>
              <a:t>文本匹配（文本对关系判断）</a:t>
            </a:r>
            <a:r>
              <a:rPr lang="en-US" altLang="zh-CN" dirty="0"/>
              <a:t>a</a:t>
            </a:r>
            <a:r>
              <a:rPr lang="zh-CN" altLang="en-US" dirty="0"/>
              <a:t>：</a:t>
            </a:r>
            <a:r>
              <a:rPr lang="en-US" altLang="zh-CN" dirty="0"/>
              <a:t>MultiNLI</a:t>
            </a:r>
            <a:r>
              <a:rPr lang="zh-CN" altLang="en-US" dirty="0"/>
              <a:t>文本蕴含识别（</a:t>
            </a:r>
            <a:r>
              <a:rPr lang="en-US" altLang="zh-CN" dirty="0"/>
              <a:t>M</a:t>
            </a:r>
            <a:r>
              <a:rPr lang="zh-CN" altLang="en-US" dirty="0"/>
              <a:t>推理出</a:t>
            </a:r>
            <a:r>
              <a:rPr lang="en-US" altLang="zh-CN" dirty="0"/>
              <a:t>N</a:t>
            </a:r>
            <a:r>
              <a:rPr lang="zh-CN" altLang="en-US" dirty="0"/>
              <a:t>，蕴含</a:t>
            </a:r>
            <a:r>
              <a:rPr lang="en-US" altLang="zh-CN" dirty="0"/>
              <a:t>/</a:t>
            </a:r>
            <a:r>
              <a:rPr lang="zh-CN" altLang="en-US" dirty="0"/>
              <a:t>矛盾</a:t>
            </a:r>
            <a:r>
              <a:rPr lang="en-US" altLang="zh-CN" dirty="0"/>
              <a:t>/</a:t>
            </a:r>
            <a:r>
              <a:rPr lang="zh-CN" altLang="en-US" dirty="0"/>
              <a:t>中立），</a:t>
            </a:r>
            <a:r>
              <a:rPr lang="en-US" altLang="zh-CN" dirty="0"/>
              <a:t>QQP</a:t>
            </a:r>
            <a:r>
              <a:rPr lang="zh-CN" altLang="en-US" dirty="0"/>
              <a:t>（文本匹配），</a:t>
            </a:r>
            <a:r>
              <a:rPr lang="en-US" altLang="zh-CN" dirty="0"/>
              <a:t>QNLI</a:t>
            </a:r>
            <a:r>
              <a:rPr lang="zh-CN" altLang="en-US" dirty="0"/>
              <a:t>（自然语言问题推理），</a:t>
            </a:r>
            <a:r>
              <a:rPr lang="en-US" altLang="zh-CN" dirty="0"/>
              <a:t>STS-B</a:t>
            </a:r>
            <a:r>
              <a:rPr lang="zh-CN" altLang="en-US" dirty="0"/>
              <a:t>（语义文本相似度</a:t>
            </a:r>
            <a:r>
              <a:rPr lang="en-US" altLang="zh-CN" dirty="0"/>
              <a:t>1-5</a:t>
            </a:r>
            <a:r>
              <a:rPr lang="zh-CN" altLang="en-US" dirty="0"/>
              <a:t>），</a:t>
            </a:r>
            <a:r>
              <a:rPr lang="en-US" altLang="zh-CN" dirty="0"/>
              <a:t>MRPC</a:t>
            </a:r>
            <a:r>
              <a:rPr lang="zh-CN" altLang="en-US" dirty="0"/>
              <a:t>（微软研究释义语料库，判断文本对语音信息是否等价）、</a:t>
            </a:r>
            <a:r>
              <a:rPr lang="en-US" altLang="zh-CN" dirty="0"/>
              <a:t>RTE</a:t>
            </a:r>
            <a:r>
              <a:rPr lang="zh-CN" altLang="en-US" dirty="0"/>
              <a:t>（同</a:t>
            </a:r>
            <a:r>
              <a:rPr lang="en-US" altLang="zh-CN" dirty="0"/>
              <a:t>MNLI</a:t>
            </a:r>
            <a:r>
              <a:rPr lang="zh-CN" altLang="en-US" dirty="0"/>
              <a:t>，小数据），</a:t>
            </a:r>
            <a:r>
              <a:rPr lang="en-US" altLang="zh-CN" dirty="0"/>
              <a:t>SWAG</a:t>
            </a:r>
            <a:r>
              <a:rPr lang="zh-CN" altLang="en-US" dirty="0"/>
              <a:t>（</a:t>
            </a:r>
            <a:r>
              <a:rPr lang="en-US" altLang="zh-CN" dirty="0"/>
              <a:t>113k</a:t>
            </a:r>
            <a:r>
              <a:rPr lang="zh-CN" altLang="en-US" dirty="0"/>
              <a:t>多项选择问题组成的数据集，涉及丰富的基础情境）</a:t>
            </a:r>
            <a:endParaRPr lang="en-US" altLang="zh-CN" dirty="0"/>
          </a:p>
          <a:p>
            <a:endParaRPr lang="zh-CN" altLang="en-US" dirty="0"/>
          </a:p>
          <a:p>
            <a:r>
              <a:rPr lang="zh-CN" altLang="en-US" dirty="0"/>
              <a:t>文本分类</a:t>
            </a:r>
            <a:r>
              <a:rPr lang="en-US" altLang="zh-CN" dirty="0"/>
              <a:t>b</a:t>
            </a:r>
            <a:r>
              <a:rPr lang="zh-CN" altLang="en-US" dirty="0"/>
              <a:t>：</a:t>
            </a:r>
            <a:r>
              <a:rPr lang="en-US" altLang="zh-CN" dirty="0"/>
              <a:t>SST-2</a:t>
            </a:r>
            <a:r>
              <a:rPr lang="zh-CN" altLang="en-US" dirty="0"/>
              <a:t>（斯坦福情感分类树），</a:t>
            </a:r>
            <a:r>
              <a:rPr lang="en-US" altLang="zh-CN" dirty="0"/>
              <a:t>CoLA</a:t>
            </a:r>
            <a:r>
              <a:rPr lang="zh-CN" altLang="en-US" dirty="0"/>
              <a:t>（语言可接受性预测）</a:t>
            </a:r>
            <a:endParaRPr lang="zh-CN" altLang="en-US" dirty="0"/>
          </a:p>
          <a:p>
            <a:r>
              <a:rPr lang="zh-CN" altLang="en-US" dirty="0"/>
              <a:t>文本抽取</a:t>
            </a:r>
            <a:r>
              <a:rPr lang="en-US" altLang="zh-CN" dirty="0"/>
              <a:t>c</a:t>
            </a:r>
            <a:r>
              <a:rPr lang="zh-CN" altLang="en-US" dirty="0"/>
              <a:t>：</a:t>
            </a:r>
            <a:r>
              <a:rPr lang="en-US" altLang="zh-CN" dirty="0"/>
              <a:t>SQuAD</a:t>
            </a:r>
            <a:r>
              <a:rPr lang="zh-CN" altLang="en-US" dirty="0"/>
              <a:t>（斯坦福问答数据集，从</a:t>
            </a:r>
            <a:r>
              <a:rPr lang="en-US" altLang="zh-CN" dirty="0"/>
              <a:t>phrase</a:t>
            </a:r>
            <a:r>
              <a:rPr lang="zh-CN" altLang="en-US" dirty="0"/>
              <a:t>中选取</a:t>
            </a:r>
            <a:r>
              <a:rPr lang="en-US" altLang="zh-CN" dirty="0"/>
              <a:t>answer</a:t>
            </a:r>
            <a:r>
              <a:rPr lang="zh-CN" altLang="en-US" dirty="0"/>
              <a:t>）</a:t>
            </a:r>
            <a:endParaRPr lang="zh-CN" altLang="en-US" dirty="0"/>
          </a:p>
          <a:p>
            <a:r>
              <a:rPr lang="en-US" altLang="zh-CN" dirty="0"/>
              <a:t>d</a:t>
            </a:r>
            <a:r>
              <a:rPr lang="zh-CN" altLang="en-US" dirty="0"/>
              <a:t>：</a:t>
            </a:r>
            <a:r>
              <a:rPr lang="en-US" altLang="zh-CN" dirty="0"/>
              <a:t>NER</a:t>
            </a:r>
            <a:r>
              <a:rPr lang="zh-CN" altLang="en-US" dirty="0"/>
              <a:t>命名实体识别</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NLP的四大类任务</a:t>
            </a:r>
            <a:endParaRPr lang="zh-CN" altLang="en-US" dirty="0"/>
          </a:p>
          <a:p>
            <a:r>
              <a:rPr lang="zh-CN" altLang="en-US" dirty="0">
                <a:sym typeface="+mn-ea"/>
              </a:rPr>
              <a:t>（1）序列标注：分词、实体识别、语义标注……</a:t>
            </a:r>
            <a:endParaRPr lang="zh-CN" altLang="en-US" dirty="0"/>
          </a:p>
          <a:p>
            <a:r>
              <a:rPr lang="zh-CN" altLang="en-US" dirty="0">
                <a:sym typeface="+mn-ea"/>
              </a:rPr>
              <a:t>（2）分类任务：文本分类、情感计算……</a:t>
            </a:r>
            <a:endParaRPr lang="zh-CN" altLang="en-US" dirty="0"/>
          </a:p>
          <a:p>
            <a:r>
              <a:rPr lang="zh-CN" altLang="en-US" dirty="0">
                <a:sym typeface="+mn-ea"/>
              </a:rPr>
              <a:t>（3）句子关系判断：entailment、QA、自然语言推理</a:t>
            </a:r>
            <a:endParaRPr lang="zh-CN" altLang="en-US" dirty="0"/>
          </a:p>
          <a:p>
            <a:r>
              <a:rPr lang="zh-CN" altLang="en-US" dirty="0">
                <a:sym typeface="+mn-ea"/>
              </a:rPr>
              <a:t>（4）生成式任务：机器翻译、文本摘要</a:t>
            </a:r>
            <a:endParaRPr lang="en-US" altLang="zh-CN" dirty="0">
              <a:sym typeface="+mn-ea"/>
            </a:endParaRPr>
          </a:p>
          <a:p>
            <a:r>
              <a:rPr lang="en-US" altLang="zh-CN" dirty="0">
                <a:sym typeface="+mn-ea"/>
              </a:rPr>
              <a:t>1</a:t>
            </a:r>
            <a:r>
              <a:rPr lang="zh-CN" altLang="en-US" dirty="0">
                <a:sym typeface="+mn-ea"/>
              </a:rPr>
              <a:t>：</a:t>
            </a:r>
            <a:r>
              <a:rPr lang="en-US" altLang="zh-CN" dirty="0">
                <a:sym typeface="+mn-ea"/>
              </a:rPr>
              <a:t>MultiNLI</a:t>
            </a:r>
            <a:r>
              <a:rPr lang="zh-CN" altLang="en-US" dirty="0">
                <a:sym typeface="+mn-ea"/>
              </a:rPr>
              <a:t>文本蕴含识别（</a:t>
            </a:r>
            <a:r>
              <a:rPr lang="en-US" altLang="zh-CN" dirty="0">
                <a:sym typeface="+mn-ea"/>
              </a:rPr>
              <a:t>M</a:t>
            </a:r>
            <a:r>
              <a:rPr lang="zh-CN" altLang="en-US" dirty="0">
                <a:sym typeface="+mn-ea"/>
              </a:rPr>
              <a:t>推理出</a:t>
            </a:r>
            <a:r>
              <a:rPr lang="en-US" altLang="zh-CN" dirty="0">
                <a:sym typeface="+mn-ea"/>
              </a:rPr>
              <a:t>N</a:t>
            </a:r>
            <a:r>
              <a:rPr lang="zh-CN" altLang="en-US" dirty="0">
                <a:sym typeface="+mn-ea"/>
              </a:rPr>
              <a:t>，蕴含</a:t>
            </a:r>
            <a:r>
              <a:rPr lang="en-US" altLang="zh-CN" dirty="0">
                <a:sym typeface="+mn-ea"/>
              </a:rPr>
              <a:t>/</a:t>
            </a:r>
            <a:r>
              <a:rPr lang="zh-CN" altLang="en-US" dirty="0">
                <a:sym typeface="+mn-ea"/>
              </a:rPr>
              <a:t>矛盾</a:t>
            </a:r>
            <a:r>
              <a:rPr lang="en-US" altLang="zh-CN" dirty="0">
                <a:sym typeface="+mn-ea"/>
              </a:rPr>
              <a:t>/</a:t>
            </a:r>
            <a:r>
              <a:rPr lang="zh-CN" altLang="en-US" dirty="0">
                <a:sym typeface="+mn-ea"/>
              </a:rPr>
              <a:t>中立），</a:t>
            </a:r>
            <a:r>
              <a:rPr lang="en-US" altLang="zh-CN" dirty="0">
                <a:sym typeface="+mn-ea"/>
              </a:rPr>
              <a:t>QQP</a:t>
            </a:r>
            <a:r>
              <a:rPr lang="zh-CN" altLang="en-US" dirty="0">
                <a:sym typeface="+mn-ea"/>
              </a:rPr>
              <a:t>（文本匹配），</a:t>
            </a:r>
            <a:r>
              <a:rPr lang="en-US" altLang="zh-CN" dirty="0">
                <a:sym typeface="+mn-ea"/>
              </a:rPr>
              <a:t>QNLI</a:t>
            </a:r>
            <a:r>
              <a:rPr lang="zh-CN" altLang="en-US" dirty="0">
                <a:sym typeface="+mn-ea"/>
              </a:rPr>
              <a:t>（自然语言问题推理），</a:t>
            </a:r>
            <a:r>
              <a:rPr lang="en-US" altLang="zh-CN" dirty="0">
                <a:sym typeface="+mn-ea"/>
              </a:rPr>
              <a:t>STS-B</a:t>
            </a:r>
            <a:r>
              <a:rPr lang="zh-CN" altLang="en-US" dirty="0">
                <a:sym typeface="+mn-ea"/>
              </a:rPr>
              <a:t>（语义文本相似度</a:t>
            </a:r>
            <a:r>
              <a:rPr lang="en-US" altLang="zh-CN" dirty="0">
                <a:sym typeface="+mn-ea"/>
              </a:rPr>
              <a:t>1-5</a:t>
            </a:r>
            <a:r>
              <a:rPr lang="zh-CN" altLang="en-US" dirty="0">
                <a:sym typeface="+mn-ea"/>
              </a:rPr>
              <a:t>），</a:t>
            </a:r>
            <a:r>
              <a:rPr lang="en-US" altLang="zh-CN" dirty="0">
                <a:sym typeface="+mn-ea"/>
              </a:rPr>
              <a:t>MRPC</a:t>
            </a:r>
            <a:r>
              <a:rPr lang="zh-CN" altLang="en-US" dirty="0">
                <a:sym typeface="+mn-ea"/>
              </a:rPr>
              <a:t>（微软研究释义语料库，判断文本对语音信息是否等价）、</a:t>
            </a:r>
            <a:r>
              <a:rPr lang="en-US" altLang="zh-CN" dirty="0">
                <a:sym typeface="+mn-ea"/>
              </a:rPr>
              <a:t>RTE</a:t>
            </a:r>
            <a:r>
              <a:rPr lang="zh-CN" altLang="en-US" dirty="0">
                <a:sym typeface="+mn-ea"/>
              </a:rPr>
              <a:t>（同</a:t>
            </a:r>
            <a:r>
              <a:rPr lang="en-US" altLang="zh-CN" dirty="0">
                <a:sym typeface="+mn-ea"/>
              </a:rPr>
              <a:t>MNLI</a:t>
            </a:r>
            <a:r>
              <a:rPr lang="zh-CN" altLang="en-US" dirty="0">
                <a:sym typeface="+mn-ea"/>
              </a:rPr>
              <a:t>，小数据），</a:t>
            </a:r>
            <a:r>
              <a:rPr lang="en-US" altLang="zh-CN" dirty="0">
                <a:sym typeface="+mn-ea"/>
              </a:rPr>
              <a:t>SST-2</a:t>
            </a:r>
            <a:r>
              <a:rPr lang="zh-CN" altLang="en-US" dirty="0">
                <a:sym typeface="+mn-ea"/>
              </a:rPr>
              <a:t>（斯坦福情感分类树），</a:t>
            </a:r>
            <a:r>
              <a:rPr lang="en-US" altLang="zh-CN" dirty="0">
                <a:sym typeface="+mn-ea"/>
              </a:rPr>
              <a:t>CoLA</a:t>
            </a:r>
            <a:r>
              <a:rPr lang="zh-CN" altLang="en-US" dirty="0">
                <a:sym typeface="+mn-ea"/>
              </a:rPr>
              <a:t>（语言可接受性预测）</a:t>
            </a:r>
            <a:endParaRPr lang="zh-CN" altLang="en-US" dirty="0"/>
          </a:p>
          <a:p>
            <a:r>
              <a:rPr lang="en-US" altLang="zh-CN" dirty="0">
                <a:sym typeface="+mn-ea"/>
              </a:rPr>
              <a:t>2</a:t>
            </a:r>
            <a:r>
              <a:rPr lang="zh-CN" altLang="en-US" dirty="0">
                <a:sym typeface="+mn-ea"/>
              </a:rPr>
              <a:t>：</a:t>
            </a:r>
            <a:r>
              <a:rPr lang="en-US" altLang="zh-CN" dirty="0">
                <a:sym typeface="+mn-ea"/>
              </a:rPr>
              <a:t>SQuAD</a:t>
            </a:r>
            <a:r>
              <a:rPr lang="zh-CN" altLang="en-US" dirty="0">
                <a:sym typeface="+mn-ea"/>
              </a:rPr>
              <a:t>（斯坦福问答数据集，从</a:t>
            </a:r>
            <a:r>
              <a:rPr lang="en-US" altLang="zh-CN" dirty="0">
                <a:sym typeface="+mn-ea"/>
              </a:rPr>
              <a:t>phrase</a:t>
            </a:r>
            <a:r>
              <a:rPr lang="zh-CN" altLang="en-US" dirty="0">
                <a:sym typeface="+mn-ea"/>
              </a:rPr>
              <a:t>中选取</a:t>
            </a:r>
            <a:r>
              <a:rPr lang="en-US" altLang="zh-CN" dirty="0">
                <a:sym typeface="+mn-ea"/>
              </a:rPr>
              <a:t>answer</a:t>
            </a:r>
            <a:r>
              <a:rPr lang="zh-CN" altLang="en-US" dirty="0">
                <a:sym typeface="+mn-ea"/>
              </a:rPr>
              <a:t>）</a:t>
            </a:r>
            <a:endParaRPr lang="zh-CN" altLang="en-US" dirty="0"/>
          </a:p>
          <a:p>
            <a:r>
              <a:rPr lang="en-US" altLang="zh-CN" dirty="0">
                <a:sym typeface="+mn-ea"/>
              </a:rPr>
              <a:t>3</a:t>
            </a:r>
            <a:r>
              <a:rPr lang="zh-CN" altLang="en-US" dirty="0">
                <a:sym typeface="+mn-ea"/>
              </a:rPr>
              <a:t>：</a:t>
            </a:r>
            <a:r>
              <a:rPr lang="en-US" altLang="zh-CN" dirty="0">
                <a:sym typeface="+mn-ea"/>
              </a:rPr>
              <a:t>NER</a:t>
            </a:r>
            <a:r>
              <a:rPr lang="zh-CN" altLang="en-US" dirty="0">
                <a:sym typeface="+mn-ea"/>
              </a:rPr>
              <a:t>命名实体识别</a:t>
            </a:r>
            <a:endParaRPr lang="zh-CN" altLang="en-US" dirty="0"/>
          </a:p>
          <a:p>
            <a:r>
              <a:rPr lang="en-US" altLang="zh-CN"/>
              <a:t>4</a:t>
            </a:r>
            <a:r>
              <a:rPr lang="zh-CN" altLang="en-US"/>
              <a:t>：</a:t>
            </a:r>
            <a:r>
              <a:rPr lang="en-US" altLang="zh-CN"/>
              <a:t>S</a:t>
            </a:r>
            <a:r>
              <a:rPr lang="en-US" altLang="zh-CN" dirty="0">
                <a:sym typeface="+mn-ea"/>
              </a:rPr>
              <a:t>SWAG</a:t>
            </a:r>
            <a:r>
              <a:rPr lang="zh-CN" altLang="en-US" dirty="0">
                <a:sym typeface="+mn-ea"/>
              </a:rPr>
              <a:t>（</a:t>
            </a:r>
            <a:r>
              <a:rPr lang="en-US" altLang="zh-CN" dirty="0">
                <a:sym typeface="+mn-ea"/>
              </a:rPr>
              <a:t>113k</a:t>
            </a:r>
            <a:r>
              <a:rPr lang="zh-CN" altLang="en-US" dirty="0">
                <a:sym typeface="+mn-ea"/>
              </a:rPr>
              <a:t>多项选择问题组成的数据集，涉及丰富的基础情境），</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目标</a:t>
            </a:r>
            <a:r>
              <a:rPr lang="en-US" altLang="zh-CN"/>
              <a:t>not</a:t>
            </a:r>
            <a:r>
              <a:rPr lang="zh-CN" altLang="en-US"/>
              <a:t>精准的语言模型，</a:t>
            </a:r>
            <a:r>
              <a:rPr lang="en-US" altLang="zh-CN"/>
              <a:t>but</a:t>
            </a:r>
            <a:r>
              <a:rPr lang="zh-CN" altLang="en-US"/>
              <a:t>副产物-词向量，</a:t>
            </a:r>
            <a:r>
              <a:rPr lang="en-US" altLang="zh-CN"/>
              <a:t>only need</a:t>
            </a:r>
            <a:r>
              <a:rPr lang="zh-CN" altLang="en-US"/>
              <a:t>代价更小子任务</a:t>
            </a:r>
            <a:endParaRPr lang="zh-CN" altLang="en-US"/>
          </a:p>
          <a:p>
            <a:r>
              <a:rPr lang="zh-CN" altLang="en-US"/>
              <a:t>直接给定这个词（即正例）和几个随机采样的噪声词（即采样出来的负例），只要模型能从这里面找出正确的词就认为完成目标。</a:t>
            </a:r>
            <a:endParaRPr lang="zh-CN" altLang="en-US"/>
          </a:p>
          <a:p>
            <a:r>
              <a:rPr lang="zh-CN" altLang="en-US"/>
              <a:t>这种负采样的思想被成功的应用在了BERT模型中，只不过粒度从词变成了句子</a:t>
            </a:r>
            <a:endParaRPr lang="zh-CN" altLang="en-US"/>
          </a:p>
          <a:p>
            <a:endParaRPr lang="zh-CN" altLang="en-US"/>
          </a:p>
          <a:p>
            <a:r>
              <a:rPr lang="zh-CN" altLang="en-US"/>
              <a:t>为了让整句语义可以表示，在具体的下游任务中基于单词词向量的序列来做encoding</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隐层都设置一个可训练参数，通过softmax层归一化后乘到其相应的层上并求和便起到了加权的作用</a:t>
            </a:r>
            <a:endParaRPr lang="zh-CN" altLang="en-US"/>
          </a:p>
          <a:p>
            <a:r>
              <a:rPr lang="zh-CN" altLang="en-US"/>
              <a:t>L=2就是ELMo论文设定，</a:t>
            </a:r>
            <a:endParaRPr lang="zh-CN" altLang="en-US"/>
          </a:p>
          <a:p>
            <a:r>
              <a:rPr lang="zh-CN" altLang="en-US"/>
              <a:t>j=0时代表原始词向量层，</a:t>
            </a:r>
            <a:endParaRPr lang="zh-CN" altLang="en-US"/>
          </a:p>
          <a:p>
            <a:r>
              <a:rPr lang="zh-CN" altLang="en-US"/>
              <a:t>j=1是lstm的第一隐层，对词性、句法有明显需求的任务则可能对第一隐层的参数学习到比较大的值（实验结论）</a:t>
            </a:r>
            <a:endParaRPr lang="zh-CN" altLang="en-US"/>
          </a:p>
          <a:p>
            <a:r>
              <a:rPr lang="zh-CN" altLang="en-US"/>
              <a:t>j=2是第二隐层，对词义消歧有需求的任务就更容易通过训练给第二隐层一个很大的权重。</a:t>
            </a:r>
            <a:endParaRPr lang="zh-CN" altLang="en-US"/>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进一步增加词向量模型泛化能力，充分描述</a:t>
            </a:r>
            <a:r>
              <a:rPr lang="zh-CN" altLang="en-US">
                <a:sym typeface="+mn-ea"/>
              </a:rPr>
              <a:t>字符级、词级、句子级甚至句间关系特征</a:t>
            </a:r>
            <a:endParaRPr lang="zh-CN" altLang="en-US"/>
          </a:p>
          <a:p>
            <a:endParaRPr lang="zh-CN" altLang="en-US"/>
          </a:p>
          <a:p>
            <a:r>
              <a:rPr lang="zh-CN" altLang="en-US"/>
              <a:t>Masked LM：像完形填空，尽管仍旧看到所有位置信息，但需要预测词已被特殊符号代替，可以放心双向encoding</a:t>
            </a:r>
            <a:endParaRPr lang="zh-CN" altLang="en-US"/>
          </a:p>
          <a:p>
            <a:r>
              <a:rPr lang="zh-CN" altLang="en-US">
                <a:sym typeface="+mn-ea"/>
              </a:rPr>
              <a:t>Transformer：</a:t>
            </a:r>
            <a:r>
              <a:rPr lang="zh-CN" altLang="en-US"/>
              <a:t>更深、具有更好并行性。并且线性的Transformer比lstm更易免受mask标记影响，self-attention减小权重，lstm黑盒模型</a:t>
            </a:r>
            <a:endParaRPr lang="zh-CN" altLang="en-US"/>
          </a:p>
          <a:p>
            <a:r>
              <a:rPr lang="zh-CN" altLang="en-US"/>
              <a:t>负采样：首先给定的一个句子，下一句子正例（正确词），随机采样一句负例（随机采样词）</a:t>
            </a:r>
            <a:r>
              <a:rPr lang="en-US" altLang="zh-CN"/>
              <a:t>,</a:t>
            </a:r>
            <a:r>
              <a:rPr lang="zh-CN" altLang="en-US"/>
              <a:t>句子级上来做二分类（即判断句子是当前句子的下一句还是噪声）</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FD1E3519-AA41-4C8F-81B1-98F81BDCD14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Arial" panose="020B0604020202020204" pitchFamily="34" charset="0"/>
              <a:buNone/>
            </a:pP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position encoding: </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循环函数增加泛化能力</a:t>
            </a:r>
            <a:endPar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position embedding</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a:t>
            </a:r>
            <a:r>
              <a:rPr lang="zh-CN" altLang="en-US"/>
              <a:t>比如50长度，50个表征位置的单词，即从位置0一直到位置49。。。然后给每个位置词一个随机初始化的词向量，再随他们训练去吧。另外，position embedding和word embedding的结合方式上，BERT里选择了直接相加。</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9" name="任意多边形: 形状 38"/>
          <p:cNvSpPr/>
          <p:nvPr>
            <p:custDataLst>
              <p:tags r:id="rId2"/>
            </p:custDataLst>
          </p:nvPr>
        </p:nvSpPr>
        <p:spPr>
          <a:xfrm rot="20640000">
            <a:off x="6236362" y="-169584"/>
            <a:ext cx="5113655" cy="5863408"/>
          </a:xfrm>
          <a:custGeom>
            <a:avLst/>
            <a:gdLst>
              <a:gd name="connsiteX0" fmla="*/ 2353606 w 5113655"/>
              <a:gd name="connsiteY0" fmla="*/ 0 h 5863408"/>
              <a:gd name="connsiteX1" fmla="*/ 2812917 w 5113655"/>
              <a:gd name="connsiteY1" fmla="*/ 131705 h 5863408"/>
              <a:gd name="connsiteX2" fmla="*/ 5113655 w 5113655"/>
              <a:gd name="connsiteY2" fmla="*/ 5863408 h 5863408"/>
              <a:gd name="connsiteX3" fmla="*/ 0 w 5113655"/>
              <a:gd name="connsiteY3" fmla="*/ 5863408 h 5863408"/>
            </a:gdLst>
            <a:ahLst/>
            <a:cxnLst>
              <a:cxn ang="0">
                <a:pos x="connsiteX0" y="connsiteY0"/>
              </a:cxn>
              <a:cxn ang="0">
                <a:pos x="connsiteX1" y="connsiteY1"/>
              </a:cxn>
              <a:cxn ang="0">
                <a:pos x="connsiteX2" y="connsiteY2"/>
              </a:cxn>
              <a:cxn ang="0">
                <a:pos x="connsiteX3" y="connsiteY3"/>
              </a:cxn>
            </a:cxnLst>
            <a:rect l="l" t="t" r="r" b="b"/>
            <a:pathLst>
              <a:path w="5113655" h="5863408">
                <a:moveTo>
                  <a:pt x="2353606" y="0"/>
                </a:moveTo>
                <a:lnTo>
                  <a:pt x="2812917" y="131705"/>
                </a:lnTo>
                <a:lnTo>
                  <a:pt x="5113655" y="5863408"/>
                </a:lnTo>
                <a:lnTo>
                  <a:pt x="0" y="5863408"/>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2" name="任意多边形: 形状 51"/>
          <p:cNvSpPr/>
          <p:nvPr>
            <p:custDataLst>
              <p:tags r:id="rId3"/>
            </p:custDataLst>
          </p:nvPr>
        </p:nvSpPr>
        <p:spPr>
          <a:xfrm rot="20640000">
            <a:off x="6370240" y="-160812"/>
            <a:ext cx="5113655" cy="5959515"/>
          </a:xfrm>
          <a:custGeom>
            <a:avLst/>
            <a:gdLst>
              <a:gd name="connsiteX0" fmla="*/ 2392183 w 5113655"/>
              <a:gd name="connsiteY0" fmla="*/ 0 h 5959515"/>
              <a:gd name="connsiteX1" fmla="*/ 2764304 w 5113655"/>
              <a:gd name="connsiteY1" fmla="*/ 106704 h 5959515"/>
              <a:gd name="connsiteX2" fmla="*/ 5113655 w 5113655"/>
              <a:gd name="connsiteY2" fmla="*/ 5959515 h 5959515"/>
              <a:gd name="connsiteX3" fmla="*/ 0 w 5113655"/>
              <a:gd name="connsiteY3" fmla="*/ 5959515 h 5959515"/>
            </a:gdLst>
            <a:ahLst/>
            <a:cxnLst>
              <a:cxn ang="0">
                <a:pos x="connsiteX0" y="connsiteY0"/>
              </a:cxn>
              <a:cxn ang="0">
                <a:pos x="connsiteX1" y="connsiteY1"/>
              </a:cxn>
              <a:cxn ang="0">
                <a:pos x="connsiteX2" y="connsiteY2"/>
              </a:cxn>
              <a:cxn ang="0">
                <a:pos x="connsiteX3" y="connsiteY3"/>
              </a:cxn>
            </a:cxnLst>
            <a:rect l="l" t="t" r="r" b="b"/>
            <a:pathLst>
              <a:path w="5113655" h="5959515">
                <a:moveTo>
                  <a:pt x="2392183" y="0"/>
                </a:moveTo>
                <a:lnTo>
                  <a:pt x="2764304" y="106704"/>
                </a:lnTo>
                <a:lnTo>
                  <a:pt x="5113655" y="5959515"/>
                </a:lnTo>
                <a:lnTo>
                  <a:pt x="0" y="595951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任意多边形: 形状 49"/>
          <p:cNvSpPr/>
          <p:nvPr>
            <p:custDataLst>
              <p:tags r:id="rId4"/>
            </p:custDataLst>
          </p:nvPr>
        </p:nvSpPr>
        <p:spPr>
          <a:xfrm rot="20640000">
            <a:off x="6505846" y="-139737"/>
            <a:ext cx="5024379" cy="6055622"/>
          </a:xfrm>
          <a:custGeom>
            <a:avLst/>
            <a:gdLst>
              <a:gd name="connsiteX0" fmla="*/ 2430761 w 5024379"/>
              <a:gd name="connsiteY0" fmla="*/ 0 h 6055622"/>
              <a:gd name="connsiteX1" fmla="*/ 2715691 w 5024379"/>
              <a:gd name="connsiteY1" fmla="*/ 81703 h 6055622"/>
              <a:gd name="connsiteX2" fmla="*/ 5024379 w 5024379"/>
              <a:gd name="connsiteY2" fmla="*/ 5833213 h 6055622"/>
              <a:gd name="connsiteX3" fmla="*/ 4960604 w 5024379"/>
              <a:gd name="connsiteY3" fmla="*/ 6055622 h 6055622"/>
              <a:gd name="connsiteX4" fmla="*/ 0 w 5024379"/>
              <a:gd name="connsiteY4" fmla="*/ 6055622 h 6055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4379" h="6055622">
                <a:moveTo>
                  <a:pt x="2430761" y="0"/>
                </a:moveTo>
                <a:lnTo>
                  <a:pt x="2715691" y="81703"/>
                </a:lnTo>
                <a:lnTo>
                  <a:pt x="5024379" y="5833213"/>
                </a:lnTo>
                <a:lnTo>
                  <a:pt x="4960604" y="6055622"/>
                </a:lnTo>
                <a:lnTo>
                  <a:pt x="0" y="605562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8" name="任意多边形: 形状 47"/>
          <p:cNvSpPr/>
          <p:nvPr>
            <p:custDataLst>
              <p:tags r:id="rId5"/>
            </p:custDataLst>
          </p:nvPr>
        </p:nvSpPr>
        <p:spPr>
          <a:xfrm rot="20640000">
            <a:off x="6641455" y="-118660"/>
            <a:ext cx="4935101" cy="6151728"/>
          </a:xfrm>
          <a:custGeom>
            <a:avLst/>
            <a:gdLst>
              <a:gd name="connsiteX0" fmla="*/ 2667077 w 4935101"/>
              <a:gd name="connsiteY0" fmla="*/ 56700 h 6151728"/>
              <a:gd name="connsiteX1" fmla="*/ 4935101 w 4935101"/>
              <a:gd name="connsiteY1" fmla="*/ 5706906 h 6151728"/>
              <a:gd name="connsiteX2" fmla="*/ 4807550 w 4935101"/>
              <a:gd name="connsiteY2" fmla="*/ 6151728 h 6151728"/>
              <a:gd name="connsiteX3" fmla="*/ 0 w 4935101"/>
              <a:gd name="connsiteY3" fmla="*/ 6151728 h 6151728"/>
              <a:gd name="connsiteX4" fmla="*/ 2469339 w 4935101"/>
              <a:gd name="connsiteY4" fmla="*/ 0 h 6151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5101" h="6151728">
                <a:moveTo>
                  <a:pt x="2667077" y="56700"/>
                </a:moveTo>
                <a:lnTo>
                  <a:pt x="4935101" y="5706906"/>
                </a:lnTo>
                <a:lnTo>
                  <a:pt x="4807550" y="6151728"/>
                </a:lnTo>
                <a:lnTo>
                  <a:pt x="0" y="6151728"/>
                </a:lnTo>
                <a:lnTo>
                  <a:pt x="2469339" y="0"/>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6" name="任意多边形: 形状 45"/>
          <p:cNvSpPr/>
          <p:nvPr>
            <p:custDataLst>
              <p:tags r:id="rId6"/>
            </p:custDataLst>
          </p:nvPr>
        </p:nvSpPr>
        <p:spPr>
          <a:xfrm rot="20640000">
            <a:off x="6777063" y="-97585"/>
            <a:ext cx="4845824" cy="6247836"/>
          </a:xfrm>
          <a:custGeom>
            <a:avLst/>
            <a:gdLst>
              <a:gd name="connsiteX0" fmla="*/ 2507917 w 4845824"/>
              <a:gd name="connsiteY0" fmla="*/ 0 h 6247836"/>
              <a:gd name="connsiteX1" fmla="*/ 2618463 w 4845824"/>
              <a:gd name="connsiteY1" fmla="*/ 31699 h 6247836"/>
              <a:gd name="connsiteX2" fmla="*/ 4845824 w 4845824"/>
              <a:gd name="connsiteY2" fmla="*/ 5580603 h 6247836"/>
              <a:gd name="connsiteX3" fmla="*/ 4654498 w 4845824"/>
              <a:gd name="connsiteY3" fmla="*/ 6247836 h 6247836"/>
              <a:gd name="connsiteX4" fmla="*/ 0 w 4845824"/>
              <a:gd name="connsiteY4" fmla="*/ 6247836 h 6247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5824" h="6247836">
                <a:moveTo>
                  <a:pt x="2507917" y="0"/>
                </a:moveTo>
                <a:lnTo>
                  <a:pt x="2618463" y="31699"/>
                </a:lnTo>
                <a:lnTo>
                  <a:pt x="4845824" y="5580603"/>
                </a:lnTo>
                <a:lnTo>
                  <a:pt x="4654498" y="6247836"/>
                </a:lnTo>
                <a:lnTo>
                  <a:pt x="0" y="6247836"/>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4" name="任意多边形: 形状 43"/>
          <p:cNvSpPr/>
          <p:nvPr>
            <p:custDataLst>
              <p:tags r:id="rId7"/>
            </p:custDataLst>
          </p:nvPr>
        </p:nvSpPr>
        <p:spPr>
          <a:xfrm rot="20640000">
            <a:off x="6912671" y="-76508"/>
            <a:ext cx="4756546" cy="6343942"/>
          </a:xfrm>
          <a:custGeom>
            <a:avLst/>
            <a:gdLst>
              <a:gd name="connsiteX0" fmla="*/ 2546495 w 4756546"/>
              <a:gd name="connsiteY0" fmla="*/ 0 h 6343942"/>
              <a:gd name="connsiteX1" fmla="*/ 2569849 w 4756546"/>
              <a:gd name="connsiteY1" fmla="*/ 6697 h 6343942"/>
              <a:gd name="connsiteX2" fmla="*/ 4756546 w 4756546"/>
              <a:gd name="connsiteY2" fmla="*/ 5454296 h 6343942"/>
              <a:gd name="connsiteX3" fmla="*/ 4501445 w 4756546"/>
              <a:gd name="connsiteY3" fmla="*/ 6343942 h 6343942"/>
              <a:gd name="connsiteX4" fmla="*/ 0 w 4756546"/>
              <a:gd name="connsiteY4" fmla="*/ 6343942 h 63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6546" h="6343942">
                <a:moveTo>
                  <a:pt x="2546495" y="0"/>
                </a:moveTo>
                <a:lnTo>
                  <a:pt x="2569849" y="6697"/>
                </a:lnTo>
                <a:lnTo>
                  <a:pt x="4756546" y="5454296"/>
                </a:lnTo>
                <a:lnTo>
                  <a:pt x="4501445" y="6343942"/>
                </a:lnTo>
                <a:lnTo>
                  <a:pt x="0" y="634394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2" name="任意多边形: 形状 41"/>
          <p:cNvSpPr/>
          <p:nvPr>
            <p:custDataLst>
              <p:tags r:id="rId8"/>
            </p:custDataLst>
          </p:nvPr>
        </p:nvSpPr>
        <p:spPr>
          <a:xfrm rot="20640000">
            <a:off x="7081054" y="10325"/>
            <a:ext cx="4638306" cy="6331057"/>
          </a:xfrm>
          <a:custGeom>
            <a:avLst/>
            <a:gdLst>
              <a:gd name="connsiteX0" fmla="*/ 2556828 w 4667269"/>
              <a:gd name="connsiteY0" fmla="*/ 0 h 6369685"/>
              <a:gd name="connsiteX1" fmla="*/ 4667269 w 4667269"/>
              <a:gd name="connsiteY1" fmla="*/ 5257628 h 6369685"/>
              <a:gd name="connsiteX2" fmla="*/ 4348392 w 4667269"/>
              <a:gd name="connsiteY2" fmla="*/ 6369685 h 6369685"/>
              <a:gd name="connsiteX3" fmla="*/ 0 w 4667269"/>
              <a:gd name="connsiteY3" fmla="*/ 6369685 h 6369685"/>
            </a:gdLst>
            <a:ahLst/>
            <a:cxnLst>
              <a:cxn ang="0">
                <a:pos x="connsiteX0" y="connsiteY0"/>
              </a:cxn>
              <a:cxn ang="0">
                <a:pos x="connsiteX1" y="connsiteY1"/>
              </a:cxn>
              <a:cxn ang="0">
                <a:pos x="connsiteX2" y="connsiteY2"/>
              </a:cxn>
              <a:cxn ang="0">
                <a:pos x="connsiteX3" y="connsiteY3"/>
              </a:cxn>
            </a:cxnLst>
            <a:rect l="l" t="t" r="r" b="b"/>
            <a:pathLst>
              <a:path w="4667269" h="6369685">
                <a:moveTo>
                  <a:pt x="2556828" y="0"/>
                </a:moveTo>
                <a:lnTo>
                  <a:pt x="4667269" y="5257628"/>
                </a:lnTo>
                <a:lnTo>
                  <a:pt x="4348392" y="6369685"/>
                </a:lnTo>
                <a:lnTo>
                  <a:pt x="0" y="6369685"/>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3" name="任意多边形: 形状 52"/>
          <p:cNvSpPr/>
          <p:nvPr>
            <p:custDataLst>
              <p:tags r:id="rId9"/>
            </p:custDataLst>
          </p:nvPr>
        </p:nvSpPr>
        <p:spPr>
          <a:xfrm rot="20640000">
            <a:off x="7255987" y="121982"/>
            <a:ext cx="4527862" cy="6369685"/>
          </a:xfrm>
          <a:custGeom>
            <a:avLst/>
            <a:gdLst>
              <a:gd name="connsiteX0" fmla="*/ 2506699 w 4527862"/>
              <a:gd name="connsiteY0" fmla="*/ 0 h 6369685"/>
              <a:gd name="connsiteX1" fmla="*/ 4527862 w 4527862"/>
              <a:gd name="connsiteY1" fmla="*/ 5035216 h 6369685"/>
              <a:gd name="connsiteX2" fmla="*/ 4145210 w 4527862"/>
              <a:gd name="connsiteY2" fmla="*/ 6369685 h 6369685"/>
              <a:gd name="connsiteX3" fmla="*/ 435518 w 4527862"/>
              <a:gd name="connsiteY3" fmla="*/ 6369685 h 6369685"/>
              <a:gd name="connsiteX4" fmla="*/ 0 w 4527862"/>
              <a:gd name="connsiteY4" fmla="*/ 6244802 h 6369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7862" h="6369685">
                <a:moveTo>
                  <a:pt x="2506699" y="0"/>
                </a:moveTo>
                <a:lnTo>
                  <a:pt x="4527862" y="5035216"/>
                </a:lnTo>
                <a:lnTo>
                  <a:pt x="4145210" y="6369685"/>
                </a:lnTo>
                <a:lnTo>
                  <a:pt x="435518" y="6369685"/>
                </a:lnTo>
                <a:lnTo>
                  <a:pt x="0" y="6244802"/>
                </a:lnTo>
                <a:close/>
              </a:path>
            </a:pathLst>
          </a:custGeom>
          <a:noFill/>
          <a:ln w="12700"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cxnSp>
        <p:nvCxnSpPr>
          <p:cNvPr id="19" name="Straight Connector 2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CxnSpPr/>
          <p:nvPr>
            <p:custDataLst>
              <p:tags r:id="rId10"/>
            </p:custDataLst>
          </p:nvPr>
        </p:nvCxnSpPr>
        <p:spPr>
          <a:xfrm rot="16200000">
            <a:off x="1407031" y="2814716"/>
            <a:ext cx="0" cy="65338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custDataLst>
              <p:tags r:id="rId11"/>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2" name="等腰三角形 21"/>
          <p:cNvSpPr/>
          <p:nvPr>
            <p:custDataLst>
              <p:tags r:id="rId12"/>
            </p:custDataLst>
          </p:nvPr>
        </p:nvSpPr>
        <p:spPr>
          <a:xfrm rot="1620000">
            <a:off x="59436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3" name="等腰三角形 22"/>
          <p:cNvSpPr/>
          <p:nvPr>
            <p:custDataLst>
              <p:tags r:id="rId13"/>
            </p:custDataLst>
          </p:nvPr>
        </p:nvSpPr>
        <p:spPr>
          <a:xfrm rot="18060000">
            <a:off x="5106035"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14"/>
            </p:custDataLst>
          </p:nvPr>
        </p:nvSpPr>
        <p:spPr>
          <a:xfrm>
            <a:off x="977180" y="1848397"/>
            <a:ext cx="5641929" cy="998210"/>
          </a:xfrm>
        </p:spPr>
        <p:txBody>
          <a:bodyPr anchor="b">
            <a:noAutofit/>
          </a:bodyPr>
          <a:lstStyle>
            <a:lvl1pPr algn="l">
              <a:defRPr sz="4400" spc="600">
                <a:solidFill>
                  <a:schemeClr val="tx1">
                    <a:lumMod val="85000"/>
                    <a:lumOff val="15000"/>
                  </a:schemeClr>
                </a:solidFill>
              </a:defRPr>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6"/>
            </p:custDataLst>
          </p:nvPr>
        </p:nvSpPr>
        <p:spPr/>
        <p:txBody>
          <a:bodyPr/>
          <a:lstStyle/>
          <a:p>
            <a:endParaRPr lang="zh-CN" altLang="en-US" dirty="0"/>
          </a:p>
        </p:txBody>
      </p:sp>
      <p:sp>
        <p:nvSpPr>
          <p:cNvPr id="18" name="灯片编号占位符 17"/>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8"/>
            </p:custDataLst>
          </p:nvPr>
        </p:nvSpPr>
        <p:spPr>
          <a:xfrm>
            <a:off x="1081088" y="3777232"/>
            <a:ext cx="2700000" cy="432000"/>
          </a:xfrm>
        </p:spPr>
        <p:txBody>
          <a:bodyPr anchor="ctr">
            <a:normAutofit/>
          </a:bodyPr>
          <a:lstStyle>
            <a:lvl1pPr marL="0" indent="0">
              <a:buNone/>
              <a:defRPr sz="1800">
                <a:solidFill>
                  <a:schemeClr val="bg1">
                    <a:lumMod val="50000"/>
                  </a:schemeClr>
                </a:solidFill>
              </a:defRPr>
            </a:lvl1pPr>
            <a:lvl2pPr marL="457200" indent="0">
              <a:buNone/>
              <a:defRPr/>
            </a:lvl2pPr>
          </a:lstStyle>
          <a:p>
            <a:pPr lvl="0"/>
            <a:r>
              <a:rPr lang="zh-CN" altLang="en-US" dirty="0"/>
              <a:t>编辑文本</a:t>
            </a:r>
            <a:endParaRPr lang="zh-CN" altLang="en-US" dirty="0"/>
          </a:p>
        </p:txBody>
      </p:sp>
      <p:sp>
        <p:nvSpPr>
          <p:cNvPr id="20" name="等腰三角形 19"/>
          <p:cNvSpPr/>
          <p:nvPr>
            <p:custDataLst>
              <p:tags r:id="rId19"/>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5" name="等腰三角形 14"/>
          <p:cNvSpPr/>
          <p:nvPr>
            <p:custDataLst>
              <p:tags r:id="rId2"/>
            </p:custDataLst>
          </p:nvPr>
        </p:nvSpPr>
        <p:spPr>
          <a:xfrm rot="19860000" flipH="1">
            <a:off x="524274" y="68701"/>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6" name="等腰三角形 15"/>
          <p:cNvSpPr/>
          <p:nvPr>
            <p:custDataLst>
              <p:tags r:id="rId3"/>
            </p:custDataLst>
          </p:nvPr>
        </p:nvSpPr>
        <p:spPr>
          <a:xfrm rot="19980000" flipH="1">
            <a:off x="10808970" y="5480160"/>
            <a:ext cx="1430020" cy="1129030"/>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7" name="等腰三角形 16"/>
          <p:cNvSpPr/>
          <p:nvPr>
            <p:custDataLst>
              <p:tags r:id="rId4"/>
            </p:custDataLst>
          </p:nvPr>
        </p:nvSpPr>
        <p:spPr>
          <a:xfrm rot="3540000" flipH="1">
            <a:off x="6350000" y="62865"/>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8" name="等腰三角形 17"/>
          <p:cNvSpPr/>
          <p:nvPr>
            <p:custDataLst>
              <p:tags r:id="rId5"/>
            </p:custDataLst>
          </p:nvPr>
        </p:nvSpPr>
        <p:spPr>
          <a:xfrm rot="19860000" flipH="1">
            <a:off x="836694" y="-291979"/>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hasCustomPrompt="1"/>
            <p:custDataLst>
              <p:tags r:id="rId6"/>
            </p:custDataLst>
          </p:nvPr>
        </p:nvSpPr>
        <p:spPr>
          <a:xfrm>
            <a:off x="5474375" y="2247742"/>
            <a:ext cx="6125805" cy="144811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等腰三角形 10"/>
          <p:cNvSpPr/>
          <p:nvPr>
            <p:custDataLst>
              <p:tags r:id="rId2"/>
            </p:custDataLst>
          </p:nvPr>
        </p:nvSpPr>
        <p:spPr>
          <a:xfrm rot="19860000" flipH="1">
            <a:off x="285787" y="-80820"/>
            <a:ext cx="552379" cy="680849"/>
          </a:xfrm>
          <a:prstGeom prst="triangle">
            <a:avLst>
              <a:gd name="adj" fmla="val 77406"/>
            </a:avLst>
          </a:prstGeom>
          <a:noFill/>
          <a:ln w="28575"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7" name="等腰三角形 6"/>
          <p:cNvSpPr/>
          <p:nvPr>
            <p:custDataLst>
              <p:tags r:id="rId3"/>
            </p:custDataLst>
          </p:nvPr>
        </p:nvSpPr>
        <p:spPr>
          <a:xfrm rot="1620000">
            <a:off x="203748" y="5691645"/>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等腰三角形 7"/>
          <p:cNvSpPr/>
          <p:nvPr>
            <p:custDataLst>
              <p:tags r:id="rId4"/>
            </p:custDataLst>
          </p:nvPr>
        </p:nvSpPr>
        <p:spPr>
          <a:xfrm rot="18060000">
            <a:off x="10542743" y="515900"/>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9" name="等腰三角形 8"/>
          <p:cNvSpPr/>
          <p:nvPr>
            <p:custDataLst>
              <p:tags r:id="rId10"/>
            </p:custDataLst>
          </p:nvPr>
        </p:nvSpPr>
        <p:spPr>
          <a:xfrm rot="1620000">
            <a:off x="340757" y="5875274"/>
            <a:ext cx="541712" cy="427693"/>
          </a:xfrm>
          <a:prstGeom prst="triangle">
            <a:avLst>
              <a:gd name="adj" fmla="val 76973"/>
            </a:avLst>
          </a:prstGeom>
          <a:solidFill>
            <a:schemeClr val="accent1">
              <a:alpha val="10000"/>
            </a:schemeClr>
          </a:solidFill>
          <a:ln w="508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等腰三角形 9"/>
          <p:cNvSpPr/>
          <p:nvPr>
            <p:custDataLst>
              <p:tags r:id="rId11"/>
            </p:custDataLst>
          </p:nvPr>
        </p:nvSpPr>
        <p:spPr>
          <a:xfrm rot="18060000">
            <a:off x="10523550" y="-31419"/>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等腰三角形 9"/>
          <p:cNvSpPr/>
          <p:nvPr>
            <p:custDataLst>
              <p:tags r:id="rId2"/>
            </p:custDataLst>
          </p:nvPr>
        </p:nvSpPr>
        <p:spPr>
          <a:xfrm rot="18060000">
            <a:off x="2477135" y="3091132"/>
            <a:ext cx="1377315" cy="1096010"/>
          </a:xfrm>
          <a:prstGeom prst="triangle">
            <a:avLst>
              <a:gd name="adj" fmla="val 23574"/>
            </a:avLst>
          </a:prstGeom>
          <a:noFill/>
          <a:ln w="50800" cmpd="sng">
            <a:solidFill>
              <a:schemeClr val="accent1">
                <a:alpha val="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custDataLst>
              <p:tags r:id="rId3"/>
            </p:custDataLst>
          </p:nvPr>
        </p:nvGrpSpPr>
        <p:grpSpPr>
          <a:xfrm>
            <a:off x="4926035" y="191367"/>
            <a:ext cx="2339931" cy="2869334"/>
            <a:chOff x="7734300" y="541020"/>
            <a:chExt cx="3856355" cy="4728845"/>
          </a:xfrm>
        </p:grpSpPr>
        <p:sp>
          <p:nvSpPr>
            <p:cNvPr id="7" name="等腰三角形 6"/>
            <p:cNvSpPr/>
            <p:nvPr>
              <p:custDataLst>
                <p:tags r:id="rId4"/>
              </p:custDataLst>
            </p:nvPr>
          </p:nvSpPr>
          <p:spPr>
            <a:xfrm rot="1740000">
              <a:off x="8046720" y="901700"/>
              <a:ext cx="3543935" cy="4368165"/>
            </a:xfrm>
            <a:prstGeom prst="triangle">
              <a:avLst>
                <a:gd name="adj" fmla="val 77406"/>
              </a:avLst>
            </a:prstGeom>
            <a:noFill/>
            <a:ln w="317500"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等腰三角形 7"/>
            <p:cNvSpPr/>
            <p:nvPr>
              <p:custDataLst>
                <p:tags r:id="rId5"/>
              </p:custDataLst>
            </p:nvPr>
          </p:nvSpPr>
          <p:spPr>
            <a:xfrm rot="1740000">
              <a:off x="7734300" y="541020"/>
              <a:ext cx="3543935" cy="4368165"/>
            </a:xfrm>
            <a:prstGeom prst="triangle">
              <a:avLst>
                <a:gd name="adj" fmla="val 77406"/>
              </a:avLst>
            </a:prstGeom>
            <a:noFill/>
            <a:ln w="279400" cmpd="sng">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2" name="标题 1"/>
          <p:cNvSpPr>
            <a:spLocks noGrp="1"/>
          </p:cNvSpPr>
          <p:nvPr>
            <p:ph type="title" hasCustomPrompt="1"/>
            <p:custDataLst>
              <p:tags r:id="rId6"/>
            </p:custDataLst>
          </p:nvPr>
        </p:nvSpPr>
        <p:spPr>
          <a:xfrm>
            <a:off x="3564724" y="3581400"/>
            <a:ext cx="5062649" cy="852175"/>
          </a:xfrm>
        </p:spPr>
        <p:txBody>
          <a:bodyPr lIns="101600" tIns="38100" rIns="63500" bIns="38100" anchor="b" anchorCtr="0">
            <a:noAutofit/>
          </a:bodyPr>
          <a:lstStyle>
            <a:lvl1pPr algn="ct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3564719" y="4511675"/>
            <a:ext cx="5062649" cy="1520825"/>
          </a:xfrm>
        </p:spPr>
        <p:txBody>
          <a:bodyPr lIns="101600" tIns="38100" rIns="76200" bIns="38100">
            <a:noAutofit/>
          </a:bodyPr>
          <a:lstStyle>
            <a:lvl1pPr marL="0" indent="0" algn="ctr" eaLnBrk="1" fontAlgn="auto" latinLnBrk="0" hangingPunct="1">
              <a:buNone/>
              <a:defRPr kumimoji="0" lang="zh-CN" altLang="en-US" sz="2000" b="0" i="0" u="none" strike="noStrike" kern="1200" cap="none" spc="150" normalizeH="0" baseline="0" noProof="1">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17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73.xml"/></Relationships>
</file>

<file path=ppt/slides/_rels/slide11.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1" Type="http://schemas.openxmlformats.org/officeDocument/2006/relationships/notesSlide" Target="../notesSlides/notesSlide11.xml"/><Relationship Id="rId20" Type="http://schemas.openxmlformats.org/officeDocument/2006/relationships/slideLayout" Target="../slideLayouts/slideLayout7.xml"/><Relationship Id="rId2" Type="http://schemas.openxmlformats.org/officeDocument/2006/relationships/tags" Target="../tags/tag176.xml"/><Relationship Id="rId19" Type="http://schemas.openxmlformats.org/officeDocument/2006/relationships/tags" Target="../tags/tag193.xml"/><Relationship Id="rId18" Type="http://schemas.openxmlformats.org/officeDocument/2006/relationships/tags" Target="../tags/tag192.xml"/><Relationship Id="rId17" Type="http://schemas.openxmlformats.org/officeDocument/2006/relationships/tags" Target="../tags/tag191.xml"/><Relationship Id="rId16" Type="http://schemas.openxmlformats.org/officeDocument/2006/relationships/tags" Target="../tags/tag190.xml"/><Relationship Id="rId15" Type="http://schemas.openxmlformats.org/officeDocument/2006/relationships/tags" Target="../tags/tag189.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196.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95.xml"/><Relationship Id="rId1" Type="http://schemas.openxmlformats.org/officeDocument/2006/relationships/tags" Target="../tags/tag194.xml"/></Relationships>
</file>

<file path=ppt/slides/_rels/slide13.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1" Type="http://schemas.openxmlformats.org/officeDocument/2006/relationships/notesSlide" Target="../notesSlides/notesSlide13.xml"/><Relationship Id="rId20" Type="http://schemas.openxmlformats.org/officeDocument/2006/relationships/slideLayout" Target="../slideLayouts/slideLayout7.xml"/><Relationship Id="rId2" Type="http://schemas.openxmlformats.org/officeDocument/2006/relationships/tags" Target="../tags/tag198.xml"/><Relationship Id="rId19" Type="http://schemas.openxmlformats.org/officeDocument/2006/relationships/tags" Target="../tags/tag215.xml"/><Relationship Id="rId18" Type="http://schemas.openxmlformats.org/officeDocument/2006/relationships/tags" Target="../tags/tag214.xml"/><Relationship Id="rId17" Type="http://schemas.openxmlformats.org/officeDocument/2006/relationships/tags" Target="../tags/tag213.xml"/><Relationship Id="rId16" Type="http://schemas.openxmlformats.org/officeDocument/2006/relationships/tags" Target="../tags/tag212.xml"/><Relationship Id="rId15" Type="http://schemas.openxmlformats.org/officeDocument/2006/relationships/tags" Target="../tags/tag211.xml"/><Relationship Id="rId14" Type="http://schemas.openxmlformats.org/officeDocument/2006/relationships/tags" Target="../tags/tag210.xml"/><Relationship Id="rId13" Type="http://schemas.openxmlformats.org/officeDocument/2006/relationships/tags" Target="../tags/tag20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tags" Target="../tags/tag19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22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222.xml"/><Relationship Id="rId1" Type="http://schemas.openxmlformats.org/officeDocument/2006/relationships/tags" Target="../tags/tag2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5.xml"/><Relationship Id="rId1" Type="http://schemas.openxmlformats.org/officeDocument/2006/relationships/tags" Target="../tags/tag224.xml"/></Relationships>
</file>

<file path=ppt/slides/_rels/slide2.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1" Type="http://schemas.openxmlformats.org/officeDocument/2006/relationships/notesSlide" Target="../notesSlides/notesSlide2.xml"/><Relationship Id="rId20" Type="http://schemas.openxmlformats.org/officeDocument/2006/relationships/slideLayout" Target="../slideLayouts/slideLayout7.xml"/><Relationship Id="rId2" Type="http://schemas.openxmlformats.org/officeDocument/2006/relationships/tags" Target="../tags/tag90.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1" Type="http://schemas.openxmlformats.org/officeDocument/2006/relationships/notesSlide" Target="../notesSlides/notesSlide3.xml"/><Relationship Id="rId20" Type="http://schemas.openxmlformats.org/officeDocument/2006/relationships/slideLayout" Target="../slideLayouts/slideLayout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tags" Target="../tags/tag10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133.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44.xml"/><Relationship Id="rId6" Type="http://schemas.openxmlformats.org/officeDocument/2006/relationships/image" Target="../media/image5.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7.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1" Type="http://schemas.openxmlformats.org/officeDocument/2006/relationships/notesSlide" Target="../notesSlides/notesSlide7.xml"/><Relationship Id="rId20" Type="http://schemas.openxmlformats.org/officeDocument/2006/relationships/slideLayout" Target="../slideLayouts/slideLayout7.xml"/><Relationship Id="rId2" Type="http://schemas.openxmlformats.org/officeDocument/2006/relationships/tags" Target="../tags/tag146.xml"/><Relationship Id="rId19" Type="http://schemas.openxmlformats.org/officeDocument/2006/relationships/tags" Target="../tags/tag16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167.xml"/><Relationship Id="rId4" Type="http://schemas.openxmlformats.org/officeDocument/2006/relationships/image" Target="../media/image6.png"/><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172.xml"/><Relationship Id="rId6" Type="http://schemas.openxmlformats.org/officeDocument/2006/relationships/image" Target="../media/image8.png"/><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77265" y="2101850"/>
            <a:ext cx="8101330" cy="998220"/>
          </a:xfrm>
        </p:spPr>
        <p:txBody>
          <a:bodyPr/>
          <a:p>
            <a:r>
              <a:rPr lang="zh-CN" altLang="en-US" sz="2000"/>
              <a:t>Bidirectional Encoder Representation from Transformers</a:t>
            </a:r>
            <a:endParaRPr lang="zh-CN" altLang="en-US" sz="2000"/>
          </a:p>
        </p:txBody>
      </p:sp>
      <p:pic>
        <p:nvPicPr>
          <p:cNvPr id="4" name="图片 3"/>
          <p:cNvPicPr>
            <a:picLocks noChangeAspect="1"/>
          </p:cNvPicPr>
          <p:nvPr/>
        </p:nvPicPr>
        <p:blipFill>
          <a:blip r:embed="rId1"/>
          <a:stretch>
            <a:fillRect/>
          </a:stretch>
        </p:blipFill>
        <p:spPr>
          <a:xfrm>
            <a:off x="2002790" y="3776980"/>
            <a:ext cx="4681220" cy="2216785"/>
          </a:xfrm>
          <a:prstGeom prst="rect">
            <a:avLst/>
          </a:prstGeom>
        </p:spPr>
      </p:pic>
      <p:sp>
        <p:nvSpPr>
          <p:cNvPr id="7" name="标题 1"/>
          <p:cNvSpPr>
            <a:spLocks noGrp="1"/>
          </p:cNvSpPr>
          <p:nvPr/>
        </p:nvSpPr>
        <p:spPr>
          <a:xfrm>
            <a:off x="977265" y="1103630"/>
            <a:ext cx="6059805" cy="998220"/>
          </a:xfrm>
          <a:prstGeom prst="rect">
            <a:avLst/>
          </a:prstGeom>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4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defRPr>
            </a:lvl1pPr>
          </a:lstStyle>
          <a:p>
            <a:r>
              <a:rPr lang="en-US" altLang="zh-CN" sz="4800"/>
              <a:t>BERT</a:t>
            </a:r>
            <a:endParaRPr lang="en-US" altLang="zh-CN" sz="48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a:solidFill>
                  <a:schemeClr val="tx1">
                    <a:lumMod val="85000"/>
                    <a:lumOff val="15000"/>
                  </a:schemeClr>
                </a:solidFill>
                <a:sym typeface="+mn-ea"/>
              </a:rPr>
              <a:t>sentence-level representation</a:t>
            </a:r>
            <a:b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br>
            <a:endParaRPr lang="zh-CN" altLang="en-US" dirty="0"/>
          </a:p>
        </p:txBody>
      </p:sp>
      <p:sp>
        <p:nvSpPr>
          <p:cNvPr id="5" name="内容占位符 4"/>
          <p:cNvSpPr/>
          <p:nvPr>
            <p:ph idx="1"/>
          </p:nvPr>
        </p:nvSpPr>
        <p:spPr/>
        <p:txBody>
          <a:bodyPr/>
          <a:p>
            <a:r>
              <a:rPr lang="zh-CN" altLang="en-US" b="1"/>
              <a:t>句子级负采样</a:t>
            </a:r>
            <a:endParaRPr lang="zh-CN" altLang="en-US"/>
          </a:p>
          <a:p>
            <a:pPr marL="0" indent="0">
              <a:buNone/>
            </a:pPr>
            <a:r>
              <a:rPr lang="en-US" altLang="zh-CN"/>
              <a:t>	句子级别的连续性预测任务</a:t>
            </a:r>
            <a:r>
              <a:t>，即预测输入BERT的两端文本是否为连续的文本。</a:t>
            </a:r>
            <a:r>
              <a:rPr lang="zh-CN" altLang="en-US"/>
              <a:t>训练的时候，输入模型的第二个片段会以50%的概率从全部文本中随机选取，剩下50%的概率选取第一个片段的后续的文本。</a:t>
            </a:r>
            <a:endParaRPr lang="zh-CN" altLang="en-US"/>
          </a:p>
          <a:p>
            <a:r>
              <a:rPr lang="zh-CN" altLang="en-US" b="1"/>
              <a:t>句子级表示</a:t>
            </a:r>
            <a:endParaRPr lang="zh-CN" altLang="en-US"/>
          </a:p>
          <a:p>
            <a:pPr marL="0" indent="0">
              <a:buNone/>
            </a:pPr>
            <a:r>
              <a:rPr lang="en-US" altLang="zh-CN"/>
              <a:t>	</a:t>
            </a:r>
            <a:endParaRPr lang="en-US" altLang="zh-CN"/>
          </a:p>
          <a:p>
            <a:pPr marL="0" indent="0">
              <a:buNone/>
            </a:pPr>
            <a:r>
              <a:rPr lang="en-US" altLang="zh-CN"/>
              <a:t>	</a:t>
            </a:r>
            <a:r>
              <a:rPr lang="zh-CN" altLang="en-US"/>
              <a:t>每个</a:t>
            </a:r>
            <a:r>
              <a:rPr lang="en-US" altLang="zh-CN"/>
              <a:t>input</a:t>
            </a:r>
            <a:r>
              <a:rPr lang="zh-CN" altLang="en-US"/>
              <a:t>前面加一个特殊的记号[CLS]，然后让</a:t>
            </a:r>
            <a:r>
              <a:rPr lang="en-US" altLang="zh-CN"/>
              <a:t>Transformer</a:t>
            </a:r>
            <a:r>
              <a:rPr lang="zh-CN" altLang="en-US"/>
              <a:t>对[CLS]进行深度encoding，</a:t>
            </a:r>
            <a:r>
              <a:rPr>
                <a:sym typeface="+mn-ea"/>
              </a:rPr>
              <a:t>由于Transformer是可以无视空间和距离的把全局信息encoding进每个位置的，而[CLS]的最高隐层作为句子/句对的表示直接跟</a:t>
            </a:r>
            <a:r>
              <a:rPr lang="en-US" altLang="zh-CN">
                <a:sym typeface="+mn-ea"/>
              </a:rPr>
              <a:t>softmax</a:t>
            </a:r>
            <a:r>
              <a:rPr>
                <a:sym typeface="+mn-ea"/>
              </a:rPr>
              <a:t>的输出层连接，因此其作为梯度反向传播路径上的“关卡”可以学到</a:t>
            </a:r>
            <a:r>
              <a:rPr lang="zh-CN" altLang="en-US"/>
              <a:t>整个</a:t>
            </a:r>
            <a:r>
              <a:rPr lang="en-US" altLang="zh-CN"/>
              <a:t>input</a:t>
            </a:r>
            <a:r>
              <a:rPr lang="zh-CN" altLang="en-US"/>
              <a:t>的上层特征。</a:t>
            </a:r>
            <a:endParaRPr lang="zh-CN" altLang="en-US"/>
          </a:p>
          <a:p>
            <a:r>
              <a:rPr lang="en-US" altLang="zh-CN" b="1">
                <a:sym typeface="+mn-ea"/>
              </a:rPr>
              <a:t>segment embedding</a:t>
            </a:r>
            <a:endParaRPr lang="en-US" altLang="zh-CN" b="1">
              <a:sym typeface="+mn-ea"/>
            </a:endParaRPr>
          </a:p>
          <a:p>
            <a:pPr marL="0" indent="0">
              <a:buNone/>
            </a:pPr>
            <a:r>
              <a:rPr lang="en-US" altLang="zh-CN"/>
              <a:t>	对于句对来说，EA和EB分别代表左句子和右句子；对于句子来说，只有EA。这个EA和EB也是随模型训练出来的。</a:t>
            </a:r>
            <a:endParaRPr lang="en-US" altLang="zh-CN"/>
          </a:p>
        </p:txBody>
      </p:sp>
      <p:pic>
        <p:nvPicPr>
          <p:cNvPr id="8" name="图片 7"/>
          <p:cNvPicPr>
            <a:picLocks noChangeAspect="1"/>
          </p:cNvPicPr>
          <p:nvPr/>
        </p:nvPicPr>
        <p:blipFill>
          <a:blip r:embed="rId2"/>
          <a:stretch>
            <a:fillRect/>
          </a:stretch>
        </p:blipFill>
        <p:spPr>
          <a:xfrm>
            <a:off x="1383030" y="2515235"/>
            <a:ext cx="6858000" cy="504825"/>
          </a:xfrm>
          <a:prstGeom prst="rect">
            <a:avLst/>
          </a:prstGeom>
        </p:spPr>
      </p:pic>
      <p:pic>
        <p:nvPicPr>
          <p:cNvPr id="10" name="图片 9"/>
          <p:cNvPicPr>
            <a:picLocks noChangeAspect="1"/>
          </p:cNvPicPr>
          <p:nvPr/>
        </p:nvPicPr>
        <p:blipFill>
          <a:blip r:embed="rId3"/>
          <a:stretch>
            <a:fillRect/>
          </a:stretch>
        </p:blipFill>
        <p:spPr>
          <a:xfrm>
            <a:off x="41910" y="885825"/>
            <a:ext cx="12108815" cy="470471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28"/>
          <p:cNvSpPr/>
          <p:nvPr>
            <p:custDataLst>
              <p:tags r:id="rId1"/>
            </p:custDataLst>
          </p:nvPr>
        </p:nvSpPr>
        <p:spPr bwMode="auto">
          <a:xfrm>
            <a:off x="669925" y="1137506"/>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endParaRPr lang="en-US" altLang="zh-CN" sz="32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0" name="菱形 29"/>
          <p:cNvSpPr/>
          <p:nvPr>
            <p:custDataLst>
              <p:tags r:id="rId2"/>
            </p:custDataLst>
          </p:nvPr>
        </p:nvSpPr>
        <p:spPr>
          <a:xfrm>
            <a:off x="5719445" y="24987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1" name="矩形 30"/>
          <p:cNvSpPr/>
          <p:nvPr>
            <p:custDataLst>
              <p:tags r:id="rId3"/>
            </p:custDataLst>
          </p:nvPr>
        </p:nvSpPr>
        <p:spPr bwMode="auto">
          <a:xfrm>
            <a:off x="7757795" y="26263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word2vec</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ELMo</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BERT</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比较</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4"/>
            </p:custDataLst>
          </p:nvPr>
        </p:nvSpPr>
        <p:spPr bwMode="auto">
          <a:xfrm>
            <a:off x="6362700" y="262636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词向量模型</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3" name="菱形 32"/>
          <p:cNvSpPr/>
          <p:nvPr>
            <p:custDataLst>
              <p:tags r:id="rId5"/>
            </p:custDataLst>
          </p:nvPr>
        </p:nvSpPr>
        <p:spPr>
          <a:xfrm>
            <a:off x="5719445" y="3467100"/>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2</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4" name="矩形 33"/>
          <p:cNvSpPr/>
          <p:nvPr>
            <p:custDataLst>
              <p:tags r:id="rId6"/>
            </p:custDataLst>
          </p:nvPr>
        </p:nvSpPr>
        <p:spPr bwMode="auto">
          <a:xfrm>
            <a:off x="7757795" y="359537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Masked LM</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transformer</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sentence-level</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5" name="文本框 34"/>
          <p:cNvSpPr txBox="1"/>
          <p:nvPr>
            <p:custDataLst>
              <p:tags r:id="rId7"/>
            </p:custDataLst>
          </p:nvPr>
        </p:nvSpPr>
        <p:spPr bwMode="auto">
          <a:xfrm>
            <a:off x="6362700" y="359537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BERT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细则</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6" name="菱形 35"/>
          <p:cNvSpPr/>
          <p:nvPr>
            <p:custDataLst>
              <p:tags r:id="rId8"/>
            </p:custDataLst>
          </p:nvPr>
        </p:nvSpPr>
        <p:spPr>
          <a:xfrm>
            <a:off x="5719445" y="43148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3</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custDataLst>
              <p:tags r:id="rId9"/>
            </p:custDataLst>
          </p:nvPr>
        </p:nvSpPr>
        <p:spPr bwMode="auto">
          <a:xfrm>
            <a:off x="7757795" y="44424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下游</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任务接口</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10"/>
            </p:custDataLst>
          </p:nvPr>
        </p:nvSpPr>
        <p:spPr bwMode="auto">
          <a:xfrm>
            <a:off x="6310630" y="4442460"/>
            <a:ext cx="1499235" cy="3873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迁移策略</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9" name="菱形 38"/>
          <p:cNvSpPr/>
          <p:nvPr>
            <p:custDataLst>
              <p:tags r:id="rId11"/>
            </p:custDataLst>
          </p:nvPr>
        </p:nvSpPr>
        <p:spPr>
          <a:xfrm>
            <a:off x="5719445" y="517588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4</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0" name="矩形 39"/>
          <p:cNvSpPr/>
          <p:nvPr>
            <p:custDataLst>
              <p:tags r:id="rId12"/>
            </p:custDataLst>
          </p:nvPr>
        </p:nvSpPr>
        <p:spPr bwMode="auto">
          <a:xfrm>
            <a:off x="7757795" y="530352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破</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11</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项</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任务最优记录</a:t>
            </a:r>
            <a:endPar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custDataLst>
              <p:tags r:id="rId13"/>
            </p:custDataLst>
          </p:nvPr>
        </p:nvSpPr>
        <p:spPr bwMode="auto">
          <a:xfrm>
            <a:off x="6362700" y="5304155"/>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运行结果</a:t>
            </a:r>
            <a:endPar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cxnSp>
        <p:nvCxnSpPr>
          <p:cNvPr id="48" name="直接连接符 47"/>
          <p:cNvCxnSpPr/>
          <p:nvPr>
            <p:custDataLst>
              <p:tags r:id="rId14"/>
            </p:custDataLst>
          </p:nvPr>
        </p:nvCxnSpPr>
        <p:spPr>
          <a:xfrm>
            <a:off x="6534150" y="330454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15"/>
            </p:custDataLst>
          </p:nvPr>
        </p:nvCxnSpPr>
        <p:spPr>
          <a:xfrm>
            <a:off x="6534150" y="419290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16"/>
            </p:custDataLst>
          </p:nvPr>
        </p:nvCxnSpPr>
        <p:spPr>
          <a:xfrm>
            <a:off x="6534150" y="505396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17"/>
            </p:custDataLst>
          </p:nvPr>
        </p:nvCxnSpPr>
        <p:spPr>
          <a:xfrm>
            <a:off x="6534150" y="590169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1257300" y="1286156"/>
            <a:ext cx="2752725" cy="583565"/>
          </a:xfrm>
          <a:prstGeom prst="rect">
            <a:avLst/>
          </a:prstGeom>
          <a:noFill/>
        </p:spPr>
        <p:txBody>
          <a:bodyPr wrap="square" rtlCol="0">
            <a:spAutoFit/>
          </a:bodyPr>
          <a:lstStyle/>
          <a:p>
            <a:pPr algn="r"/>
            <a:r>
              <a:rPr lang="en-US" altLang="zh-CN" sz="3200" b="1" dirty="0">
                <a:solidFill>
                  <a:schemeClr val="tx2"/>
                </a:solidFill>
                <a:latin typeface="微软雅黑" panose="020B0503020204020204" charset="-122"/>
                <a:ea typeface="微软雅黑" panose="020B0503020204020204" charset="-122"/>
                <a:cs typeface="微软雅黑" panose="020B0503020204020204" charset="-122"/>
              </a:rPr>
              <a:t>CONTENT</a:t>
            </a:r>
            <a:endParaRPr lang="en-US" altLang="zh-CN" sz="3200" b="1" dirty="0">
              <a:solidFill>
                <a:schemeClr val="tx2"/>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789940" y="4387850"/>
            <a:ext cx="10650855" cy="1337310"/>
          </a:xfrm>
          <a:prstGeom prst="rect">
            <a:avLst/>
          </a:prstGeom>
        </p:spPr>
        <p:txBody>
          <a:bodyPr wrap="square">
            <a:normAutofit fontScale="80000"/>
          </a:bodyPr>
          <a:lstStyle>
            <a:defPPr>
              <a:defRPr lang="zh-CN"/>
            </a:defPPr>
            <a:lvl1pPr algn="ctr">
              <a:lnSpc>
                <a:spcPct val="130000"/>
              </a:lnSpc>
              <a:spcBef>
                <a:spcPts val="600"/>
              </a:spcBef>
              <a:spcAft>
                <a:spcPts val="600"/>
              </a:spcAft>
              <a:defRPr sz="1600">
                <a:solidFill>
                  <a:schemeClr val="tx1">
                    <a:lumMod val="65000"/>
                    <a:lumOff val="35000"/>
                  </a:schemeClr>
                </a:solidFill>
              </a:defRPr>
            </a:lvl1pPr>
          </a:lstStyle>
          <a:p>
            <a:pPr marL="285750" indent="-285750" algn="l">
              <a:lnSpc>
                <a:spcPct val="120000"/>
              </a:lnSpc>
              <a:spcBef>
                <a:spcPts val="0"/>
              </a:spcBef>
              <a:spcAft>
                <a:spcPts val="0"/>
              </a:spcAft>
              <a:buFont typeface="Wingdings" panose="05000000000000000000" charset="0"/>
              <a:buChar char="Ø"/>
            </a:pPr>
            <a:r>
              <a:rPr lang="zh-CN" altLang="en-US" dirty="0">
                <a:solidFill>
                  <a:schemeClr val="tx1"/>
                </a:solidFill>
                <a:sym typeface="+mn-ea"/>
              </a:rPr>
              <a:t>NLP的四大类任务：（1）序列标注（2）分类任务（3）句子关系判断（4）生成式任务</a:t>
            </a:r>
            <a:endParaRPr lang="zh-CN" altLang="en-US" dirty="0">
              <a:solidFill>
                <a:schemeClr val="tx1"/>
              </a:solidFill>
              <a:sym typeface="+mn-ea"/>
            </a:endParaRPr>
          </a:p>
          <a:p>
            <a:pPr marL="285750" indent="-285750" algn="l">
              <a:lnSpc>
                <a:spcPct val="120000"/>
              </a:lnSpc>
              <a:spcBef>
                <a:spcPts val="0"/>
              </a:spcBef>
              <a:spcAft>
                <a:spcPts val="0"/>
              </a:spcAft>
              <a:buFont typeface="Wingdings" panose="05000000000000000000" charset="0"/>
              <a:buChar char="Ø"/>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对于文本分类（文本）任务和文本匹配（文本对）任务来说，只需用得到encoder在[CLS]词位的顶层输出，加上一层MLP来对应序列</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class label</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就好</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a,b</a:t>
            </a:r>
            <a:endPar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gn="l">
              <a:lnSpc>
                <a:spcPct val="120000"/>
              </a:lnSpc>
              <a:spcBef>
                <a:spcPts val="0"/>
              </a:spcBef>
              <a:spcAft>
                <a:spcPts val="0"/>
              </a:spcAft>
              <a:buFont typeface="Wingdings" panose="05000000000000000000" charset="0"/>
              <a:buChar char="Ø"/>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抽取式任务如SQuAD上，用两个线性分类器分别输出span的起点和终点</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c</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gn="l">
              <a:lnSpc>
                <a:spcPct val="120000"/>
              </a:lnSpc>
              <a:spcBef>
                <a:spcPts val="0"/>
              </a:spcBef>
              <a:spcAft>
                <a:spcPts val="0"/>
              </a:spcAft>
              <a:buFont typeface="Wingdings" panose="05000000000000000000" charset="0"/>
              <a:buChar char="Ø"/>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序列标注任务就只需要加softmax输出层</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d</a:t>
            </a:r>
            <a:endPar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custDataLst>
              <p:tags r:id="rId2"/>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迁移策略</a:t>
            </a:r>
            <a:r>
              <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下游任务接口</a:t>
            </a:r>
            <a:endPar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3"/>
          <a:stretch>
            <a:fillRect/>
          </a:stretch>
        </p:blipFill>
        <p:spPr>
          <a:xfrm>
            <a:off x="337185" y="1258570"/>
            <a:ext cx="5551170" cy="2829560"/>
          </a:xfrm>
          <a:prstGeom prst="rect">
            <a:avLst/>
          </a:prstGeom>
        </p:spPr>
      </p:pic>
      <p:pic>
        <p:nvPicPr>
          <p:cNvPr id="5" name="图片 4"/>
          <p:cNvPicPr>
            <a:picLocks noChangeAspect="1"/>
          </p:cNvPicPr>
          <p:nvPr/>
        </p:nvPicPr>
        <p:blipFill>
          <a:blip r:embed="rId4"/>
          <a:stretch>
            <a:fillRect/>
          </a:stretch>
        </p:blipFill>
        <p:spPr>
          <a:xfrm>
            <a:off x="6280785" y="1382395"/>
            <a:ext cx="2588895" cy="2571750"/>
          </a:xfrm>
          <a:prstGeom prst="rect">
            <a:avLst/>
          </a:prstGeom>
        </p:spPr>
      </p:pic>
      <p:pic>
        <p:nvPicPr>
          <p:cNvPr id="15" name="图片 14"/>
          <p:cNvPicPr>
            <a:picLocks noChangeAspect="1"/>
          </p:cNvPicPr>
          <p:nvPr/>
        </p:nvPicPr>
        <p:blipFill>
          <a:blip r:embed="rId5"/>
          <a:stretch>
            <a:fillRect/>
          </a:stretch>
        </p:blipFill>
        <p:spPr>
          <a:xfrm>
            <a:off x="9262745" y="1258570"/>
            <a:ext cx="2602865" cy="269557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28"/>
          <p:cNvSpPr/>
          <p:nvPr>
            <p:custDataLst>
              <p:tags r:id="rId1"/>
            </p:custDataLst>
          </p:nvPr>
        </p:nvSpPr>
        <p:spPr bwMode="auto">
          <a:xfrm>
            <a:off x="669925" y="1137506"/>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endParaRPr lang="en-US" altLang="zh-CN" sz="32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0" name="菱形 29"/>
          <p:cNvSpPr/>
          <p:nvPr>
            <p:custDataLst>
              <p:tags r:id="rId2"/>
            </p:custDataLst>
          </p:nvPr>
        </p:nvSpPr>
        <p:spPr>
          <a:xfrm>
            <a:off x="5719445" y="24987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1" name="矩形 30"/>
          <p:cNvSpPr/>
          <p:nvPr>
            <p:custDataLst>
              <p:tags r:id="rId3"/>
            </p:custDataLst>
          </p:nvPr>
        </p:nvSpPr>
        <p:spPr bwMode="auto">
          <a:xfrm>
            <a:off x="7757795" y="26263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word2vec</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ELMo</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BERT</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比较</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4"/>
            </p:custDataLst>
          </p:nvPr>
        </p:nvSpPr>
        <p:spPr bwMode="auto">
          <a:xfrm>
            <a:off x="6362700" y="262636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词向量模型</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3" name="菱形 32"/>
          <p:cNvSpPr/>
          <p:nvPr>
            <p:custDataLst>
              <p:tags r:id="rId5"/>
            </p:custDataLst>
          </p:nvPr>
        </p:nvSpPr>
        <p:spPr>
          <a:xfrm>
            <a:off x="5719445" y="3467100"/>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2</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4" name="矩形 33"/>
          <p:cNvSpPr/>
          <p:nvPr>
            <p:custDataLst>
              <p:tags r:id="rId6"/>
            </p:custDataLst>
          </p:nvPr>
        </p:nvSpPr>
        <p:spPr bwMode="auto">
          <a:xfrm>
            <a:off x="7757795" y="359537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Masked LM</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transformer</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sentence-level</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5" name="文本框 34"/>
          <p:cNvSpPr txBox="1"/>
          <p:nvPr>
            <p:custDataLst>
              <p:tags r:id="rId7"/>
            </p:custDataLst>
          </p:nvPr>
        </p:nvSpPr>
        <p:spPr bwMode="auto">
          <a:xfrm>
            <a:off x="6362700" y="359537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BERT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细则</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6" name="菱形 35"/>
          <p:cNvSpPr/>
          <p:nvPr>
            <p:custDataLst>
              <p:tags r:id="rId8"/>
            </p:custDataLst>
          </p:nvPr>
        </p:nvSpPr>
        <p:spPr>
          <a:xfrm>
            <a:off x="5719445" y="43148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3</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custDataLst>
              <p:tags r:id="rId9"/>
            </p:custDataLst>
          </p:nvPr>
        </p:nvSpPr>
        <p:spPr bwMode="auto">
          <a:xfrm>
            <a:off x="7757795" y="44424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下游</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任务调用接口</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10"/>
            </p:custDataLst>
          </p:nvPr>
        </p:nvSpPr>
        <p:spPr bwMode="auto">
          <a:xfrm>
            <a:off x="6310630" y="4442460"/>
            <a:ext cx="1499235" cy="3873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迁移策略</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9" name="菱形 38"/>
          <p:cNvSpPr/>
          <p:nvPr>
            <p:custDataLst>
              <p:tags r:id="rId11"/>
            </p:custDataLst>
          </p:nvPr>
        </p:nvSpPr>
        <p:spPr>
          <a:xfrm>
            <a:off x="5719445" y="517588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4</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40" name="矩形 39"/>
          <p:cNvSpPr/>
          <p:nvPr>
            <p:custDataLst>
              <p:tags r:id="rId12"/>
            </p:custDataLst>
          </p:nvPr>
        </p:nvSpPr>
        <p:spPr bwMode="auto">
          <a:xfrm>
            <a:off x="7757795" y="530352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破</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11</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项</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任务最优记录</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custDataLst>
              <p:tags r:id="rId13"/>
            </p:custDataLst>
          </p:nvPr>
        </p:nvSpPr>
        <p:spPr bwMode="auto">
          <a:xfrm>
            <a:off x="6362700" y="5304155"/>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运行结果</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48" name="直接连接符 47"/>
          <p:cNvCxnSpPr/>
          <p:nvPr>
            <p:custDataLst>
              <p:tags r:id="rId14"/>
            </p:custDataLst>
          </p:nvPr>
        </p:nvCxnSpPr>
        <p:spPr>
          <a:xfrm>
            <a:off x="6534150" y="330454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15"/>
            </p:custDataLst>
          </p:nvPr>
        </p:nvCxnSpPr>
        <p:spPr>
          <a:xfrm>
            <a:off x="6534150" y="419290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16"/>
            </p:custDataLst>
          </p:nvPr>
        </p:nvCxnSpPr>
        <p:spPr>
          <a:xfrm>
            <a:off x="6534150" y="505396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17"/>
            </p:custDataLst>
          </p:nvPr>
        </p:nvCxnSpPr>
        <p:spPr>
          <a:xfrm>
            <a:off x="6534150" y="590169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1257300" y="1286156"/>
            <a:ext cx="2752725" cy="583565"/>
          </a:xfrm>
          <a:prstGeom prst="rect">
            <a:avLst/>
          </a:prstGeom>
          <a:noFill/>
        </p:spPr>
        <p:txBody>
          <a:bodyPr wrap="square" rtlCol="0">
            <a:spAutoFit/>
          </a:bodyPr>
          <a:lstStyle/>
          <a:p>
            <a:pPr algn="r"/>
            <a:r>
              <a:rPr lang="en-US" altLang="zh-CN" sz="3200" b="1" dirty="0">
                <a:solidFill>
                  <a:schemeClr val="tx2"/>
                </a:solidFill>
                <a:latin typeface="微软雅黑" panose="020B0503020204020204" charset="-122"/>
                <a:ea typeface="微软雅黑" panose="020B0503020204020204" charset="-122"/>
                <a:cs typeface="微软雅黑" panose="020B0503020204020204" charset="-122"/>
              </a:rPr>
              <a:t>CONTENT</a:t>
            </a:r>
            <a:endParaRPr lang="en-US" altLang="zh-CN" sz="3200" b="1" dirty="0">
              <a:solidFill>
                <a:schemeClr val="tx2"/>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2"/>
            </p:custDataLst>
          </p:nvPr>
        </p:nvSpPr>
        <p:spPr>
          <a:xfrm>
            <a:off x="874711" y="185420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数据：BooksCropus与英文维基百科数据一共有33亿个词。</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nSpc>
                <a:spcPct val="180000"/>
              </a:lnSpc>
              <a:spcBef>
                <a:spcPts val="0"/>
              </a:spcBef>
            </a:pP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模型：BERT模型的标准版本有1亿的参数量，与GPT持平；BERT的大号版本有3亿多参数量，这应该是目前自然语言处理中最大的预训练模型了。</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7" name="内容占位符 9"/>
          <p:cNvSpPr txBox="1"/>
          <p:nvPr>
            <p:custDataLst>
              <p:tags r:id="rId3"/>
            </p:custDataLst>
          </p:nvPr>
        </p:nvSpPr>
        <p:spPr>
          <a:xfrm>
            <a:off x="6271263" y="1856339"/>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训练代价：</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google</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用了16个TPU集群（一共64块TPU）来训练大号版本的BERT，花了4天时间。对于是否可以复现预训练，作者在 [Reddit]上有一个大致的回复，指出OpenAI当时训练GPT用了将近1个月的时间，而如果用同等的硬件条件来训练BERT估计需要1年的时间。不过他们会将已经训练好的模型和代码开源，方便大家训练好的模型上进行后续任务。</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4"/>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数据量与</a:t>
            </a: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模型大小</a:t>
            </a:r>
            <a:endPar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运行结果</a:t>
            </a:r>
            <a:endParaRPr lang="zh-CN" altLang="en-US" dirty="0"/>
          </a:p>
        </p:txBody>
      </p:sp>
      <p:sp>
        <p:nvSpPr>
          <p:cNvPr id="3" name="内容占位符 2"/>
          <p:cNvSpPr>
            <a:spLocks noGrp="1"/>
          </p:cNvSpPr>
          <p:nvPr>
            <p:ph idx="1"/>
            <p:custDataLst>
              <p:tags r:id="rId2"/>
            </p:custDataLst>
          </p:nvPr>
        </p:nvSpPr>
        <p:spPr/>
        <p:txBody>
          <a:bodyPr/>
          <a:lstStyle/>
          <a:p>
            <a:r>
              <a:rPr lang="en-US" altLang="zh-CN" dirty="0"/>
              <a:t>Table1 </a:t>
            </a:r>
            <a:r>
              <a:rPr lang="zh-CN" altLang="en-US" dirty="0"/>
              <a:t>句子关系判断及分类任务</a:t>
            </a:r>
            <a:endParaRPr lang="zh-CN" altLang="en-US" dirty="0"/>
          </a:p>
          <a:p>
            <a:r>
              <a:rPr lang="en-US" altLang="zh-CN" dirty="0"/>
              <a:t>Table2 </a:t>
            </a:r>
            <a:r>
              <a:rPr lang="zh-CN" altLang="en-US" dirty="0"/>
              <a:t>抽取式任务：</a:t>
            </a:r>
            <a:r>
              <a:rPr lang="en-US" altLang="zh-CN" dirty="0"/>
              <a:t>SQuAD</a:t>
            </a:r>
            <a:endParaRPr lang="zh-CN" altLang="en-US" dirty="0"/>
          </a:p>
          <a:p>
            <a:r>
              <a:rPr lang="en-US" altLang="zh-CN" dirty="0"/>
              <a:t>Table3 </a:t>
            </a:r>
            <a:r>
              <a:rPr lang="zh-CN" altLang="en-US" dirty="0"/>
              <a:t>序列标注：命名实体识别</a:t>
            </a:r>
            <a:endParaRPr lang="zh-CN" altLang="en-US" dirty="0"/>
          </a:p>
          <a:p>
            <a:r>
              <a:rPr lang="en-US" altLang="zh-CN" dirty="0"/>
              <a:t>Table4 </a:t>
            </a:r>
            <a:r>
              <a:rPr lang="zh-CN" altLang="en-US" dirty="0"/>
              <a:t>分类任务：</a:t>
            </a:r>
            <a:r>
              <a:rPr lang="en-US" altLang="zh-CN" dirty="0"/>
              <a:t>SWAG</a:t>
            </a:r>
            <a:endParaRPr lang="zh-CN" altLang="en-US" dirty="0"/>
          </a:p>
          <a:p>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4755515" y="952500"/>
            <a:ext cx="6858000" cy="1685925"/>
          </a:xfrm>
          <a:prstGeom prst="rect">
            <a:avLst/>
          </a:prstGeom>
        </p:spPr>
      </p:pic>
      <p:pic>
        <p:nvPicPr>
          <p:cNvPr id="7" name="图片 6"/>
          <p:cNvPicPr>
            <a:picLocks noChangeAspect="1"/>
          </p:cNvPicPr>
          <p:nvPr/>
        </p:nvPicPr>
        <p:blipFill>
          <a:blip r:embed="rId4"/>
          <a:stretch>
            <a:fillRect/>
          </a:stretch>
        </p:blipFill>
        <p:spPr>
          <a:xfrm>
            <a:off x="669925" y="2842895"/>
            <a:ext cx="3279775" cy="3676015"/>
          </a:xfrm>
          <a:prstGeom prst="rect">
            <a:avLst/>
          </a:prstGeom>
        </p:spPr>
      </p:pic>
      <p:pic>
        <p:nvPicPr>
          <p:cNvPr id="8" name="图片 7"/>
          <p:cNvPicPr>
            <a:picLocks noChangeAspect="1"/>
          </p:cNvPicPr>
          <p:nvPr/>
        </p:nvPicPr>
        <p:blipFill>
          <a:blip r:embed="rId5"/>
          <a:stretch>
            <a:fillRect/>
          </a:stretch>
        </p:blipFill>
        <p:spPr>
          <a:xfrm>
            <a:off x="4350385" y="2952115"/>
            <a:ext cx="7667625" cy="301434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474375" y="2674462"/>
            <a:ext cx="6125805" cy="1448117"/>
          </a:xfrm>
        </p:spPr>
        <p:txBody>
          <a:bodyPr/>
          <a:lstStyle/>
          <a:p>
            <a:r>
              <a:rPr lang="en-US" altLang="zh-CN" sz="4400" dirty="0"/>
              <a:t>THANKS</a:t>
            </a:r>
            <a:endParaRPr lang="en-US" altLang="zh-CN" sz="4400"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28"/>
          <p:cNvSpPr/>
          <p:nvPr>
            <p:custDataLst>
              <p:tags r:id="rId1"/>
            </p:custDataLst>
          </p:nvPr>
        </p:nvSpPr>
        <p:spPr bwMode="auto">
          <a:xfrm>
            <a:off x="669925" y="1137506"/>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endParaRPr lang="en-US" altLang="zh-CN" sz="32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0" name="菱形 29"/>
          <p:cNvSpPr/>
          <p:nvPr>
            <p:custDataLst>
              <p:tags r:id="rId2"/>
            </p:custDataLst>
          </p:nvPr>
        </p:nvSpPr>
        <p:spPr>
          <a:xfrm>
            <a:off x="5719445" y="24987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1" name="矩形 30"/>
          <p:cNvSpPr/>
          <p:nvPr>
            <p:custDataLst>
              <p:tags r:id="rId3"/>
            </p:custDataLst>
          </p:nvPr>
        </p:nvSpPr>
        <p:spPr bwMode="auto">
          <a:xfrm>
            <a:off x="7757795" y="26263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word2vec</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ELMo</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BERT</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比较</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4"/>
            </p:custDataLst>
          </p:nvPr>
        </p:nvSpPr>
        <p:spPr bwMode="auto">
          <a:xfrm>
            <a:off x="6362700" y="262636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词向量模型</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3" name="菱形 32"/>
          <p:cNvSpPr/>
          <p:nvPr>
            <p:custDataLst>
              <p:tags r:id="rId5"/>
            </p:custDataLst>
          </p:nvPr>
        </p:nvSpPr>
        <p:spPr>
          <a:xfrm>
            <a:off x="5719445" y="3467100"/>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2</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4" name="矩形 33"/>
          <p:cNvSpPr/>
          <p:nvPr>
            <p:custDataLst>
              <p:tags r:id="rId6"/>
            </p:custDataLst>
          </p:nvPr>
        </p:nvSpPr>
        <p:spPr bwMode="auto">
          <a:xfrm>
            <a:off x="7757795" y="359537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Masked LM</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transformer</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sentence-level</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5" name="文本框 34"/>
          <p:cNvSpPr txBox="1"/>
          <p:nvPr>
            <p:custDataLst>
              <p:tags r:id="rId7"/>
            </p:custDataLst>
          </p:nvPr>
        </p:nvSpPr>
        <p:spPr bwMode="auto">
          <a:xfrm>
            <a:off x="6362700" y="359537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BERT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细则</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6" name="菱形 35"/>
          <p:cNvSpPr/>
          <p:nvPr>
            <p:custDataLst>
              <p:tags r:id="rId8"/>
            </p:custDataLst>
          </p:nvPr>
        </p:nvSpPr>
        <p:spPr>
          <a:xfrm>
            <a:off x="5719445" y="43148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3</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custDataLst>
              <p:tags r:id="rId9"/>
            </p:custDataLst>
          </p:nvPr>
        </p:nvSpPr>
        <p:spPr bwMode="auto">
          <a:xfrm>
            <a:off x="7757795" y="44424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下游</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任务调用接口</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10"/>
            </p:custDataLst>
          </p:nvPr>
        </p:nvSpPr>
        <p:spPr bwMode="auto">
          <a:xfrm>
            <a:off x="6310630" y="4442460"/>
            <a:ext cx="1499235" cy="3873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r>
              <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迁移策略</a:t>
            </a:r>
            <a:endParaRPr lang="zh-CN" altLang="en-US"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9" name="菱形 38"/>
          <p:cNvSpPr/>
          <p:nvPr>
            <p:custDataLst>
              <p:tags r:id="rId11"/>
            </p:custDataLst>
          </p:nvPr>
        </p:nvSpPr>
        <p:spPr>
          <a:xfrm>
            <a:off x="5719445" y="517588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4</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40" name="矩形 39"/>
          <p:cNvSpPr/>
          <p:nvPr>
            <p:custDataLst>
              <p:tags r:id="rId12"/>
            </p:custDataLst>
          </p:nvPr>
        </p:nvSpPr>
        <p:spPr bwMode="auto">
          <a:xfrm>
            <a:off x="7757795" y="530352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破</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11</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项</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任务最优记录</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custDataLst>
              <p:tags r:id="rId13"/>
            </p:custDataLst>
          </p:nvPr>
        </p:nvSpPr>
        <p:spPr bwMode="auto">
          <a:xfrm>
            <a:off x="6362700" y="5304155"/>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运行结果</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48" name="直接连接符 47"/>
          <p:cNvCxnSpPr/>
          <p:nvPr>
            <p:custDataLst>
              <p:tags r:id="rId14"/>
            </p:custDataLst>
          </p:nvPr>
        </p:nvCxnSpPr>
        <p:spPr>
          <a:xfrm>
            <a:off x="6534150" y="330454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15"/>
            </p:custDataLst>
          </p:nvPr>
        </p:nvCxnSpPr>
        <p:spPr>
          <a:xfrm>
            <a:off x="6534150" y="419290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16"/>
            </p:custDataLst>
          </p:nvPr>
        </p:nvCxnSpPr>
        <p:spPr>
          <a:xfrm>
            <a:off x="6534150" y="505396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17"/>
            </p:custDataLst>
          </p:nvPr>
        </p:nvCxnSpPr>
        <p:spPr>
          <a:xfrm>
            <a:off x="6534150" y="590169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1257300" y="1286156"/>
            <a:ext cx="2752725" cy="583565"/>
          </a:xfrm>
          <a:prstGeom prst="rect">
            <a:avLst/>
          </a:prstGeom>
          <a:noFill/>
        </p:spPr>
        <p:txBody>
          <a:bodyPr wrap="square" rtlCol="0">
            <a:spAutoFit/>
          </a:bodyPr>
          <a:lstStyle/>
          <a:p>
            <a:pPr algn="r"/>
            <a:r>
              <a:rPr lang="en-US" altLang="zh-CN" sz="3200" b="1" dirty="0">
                <a:solidFill>
                  <a:schemeClr val="tx2"/>
                </a:solidFill>
                <a:latin typeface="微软雅黑" panose="020B0503020204020204" charset="-122"/>
                <a:ea typeface="微软雅黑" panose="020B0503020204020204" charset="-122"/>
                <a:cs typeface="微软雅黑" panose="020B0503020204020204" charset="-122"/>
              </a:rPr>
              <a:t>CONTENT</a:t>
            </a:r>
            <a:endParaRPr lang="en-US" altLang="zh-CN" sz="3200" b="1" dirty="0">
              <a:solidFill>
                <a:schemeClr val="tx2"/>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28"/>
          <p:cNvSpPr/>
          <p:nvPr>
            <p:custDataLst>
              <p:tags r:id="rId1"/>
            </p:custDataLst>
          </p:nvPr>
        </p:nvSpPr>
        <p:spPr bwMode="auto">
          <a:xfrm>
            <a:off x="669925" y="1137506"/>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endParaRPr lang="en-US" altLang="zh-CN" sz="32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0" name="菱形 29"/>
          <p:cNvSpPr/>
          <p:nvPr>
            <p:custDataLst>
              <p:tags r:id="rId2"/>
            </p:custDataLst>
          </p:nvPr>
        </p:nvSpPr>
        <p:spPr>
          <a:xfrm>
            <a:off x="5719445" y="24987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1" name="矩形 30"/>
          <p:cNvSpPr/>
          <p:nvPr>
            <p:custDataLst>
              <p:tags r:id="rId3"/>
            </p:custDataLst>
          </p:nvPr>
        </p:nvSpPr>
        <p:spPr bwMode="auto">
          <a:xfrm>
            <a:off x="7757795" y="26263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word2vec</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ELMo</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BERT</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比较</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4"/>
            </p:custDataLst>
          </p:nvPr>
        </p:nvSpPr>
        <p:spPr bwMode="auto">
          <a:xfrm>
            <a:off x="6362700" y="262636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词向量模型</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3" name="菱形 32"/>
          <p:cNvSpPr/>
          <p:nvPr>
            <p:custDataLst>
              <p:tags r:id="rId5"/>
            </p:custDataLst>
          </p:nvPr>
        </p:nvSpPr>
        <p:spPr>
          <a:xfrm>
            <a:off x="5719445" y="3467100"/>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2</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4" name="矩形 33"/>
          <p:cNvSpPr/>
          <p:nvPr>
            <p:custDataLst>
              <p:tags r:id="rId6"/>
            </p:custDataLst>
          </p:nvPr>
        </p:nvSpPr>
        <p:spPr bwMode="auto">
          <a:xfrm>
            <a:off x="7757795" y="359537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Masked LM</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transformer</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sentence-level</a:t>
            </a:r>
            <a:endPar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5" name="文本框 34"/>
          <p:cNvSpPr txBox="1"/>
          <p:nvPr>
            <p:custDataLst>
              <p:tags r:id="rId7"/>
            </p:custDataLst>
          </p:nvPr>
        </p:nvSpPr>
        <p:spPr bwMode="auto">
          <a:xfrm>
            <a:off x="6362700" y="359537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rPr>
              <a:t>BERT</a:t>
            </a:r>
            <a:r>
              <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rPr>
              <a:t>细则</a:t>
            </a:r>
            <a:endPar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6" name="菱形 35"/>
          <p:cNvSpPr/>
          <p:nvPr>
            <p:custDataLst>
              <p:tags r:id="rId8"/>
            </p:custDataLst>
          </p:nvPr>
        </p:nvSpPr>
        <p:spPr>
          <a:xfrm>
            <a:off x="5719445" y="43148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3</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custDataLst>
              <p:tags r:id="rId9"/>
            </p:custDataLst>
          </p:nvPr>
        </p:nvSpPr>
        <p:spPr bwMode="auto">
          <a:xfrm>
            <a:off x="7757795" y="44424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下游</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任务调用接口</a:t>
            </a:r>
            <a:endPar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10"/>
            </p:custDataLst>
          </p:nvPr>
        </p:nvSpPr>
        <p:spPr bwMode="auto">
          <a:xfrm>
            <a:off x="6310630" y="4442460"/>
            <a:ext cx="1499235" cy="3873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r>
              <a:rPr lang="zh-CN" altLang="en-US"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rPr>
              <a:t>迁移策略</a:t>
            </a:r>
            <a:endParaRPr lang="zh-CN" altLang="en-US"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9" name="菱形 38"/>
          <p:cNvSpPr/>
          <p:nvPr>
            <p:custDataLst>
              <p:tags r:id="rId11"/>
            </p:custDataLst>
          </p:nvPr>
        </p:nvSpPr>
        <p:spPr>
          <a:xfrm>
            <a:off x="5719445" y="517588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4</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0" name="矩形 39"/>
          <p:cNvSpPr/>
          <p:nvPr>
            <p:custDataLst>
              <p:tags r:id="rId12"/>
            </p:custDataLst>
          </p:nvPr>
        </p:nvSpPr>
        <p:spPr bwMode="auto">
          <a:xfrm>
            <a:off x="7757795" y="530352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破</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11</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项</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任务最优记录</a:t>
            </a:r>
            <a:endPar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custDataLst>
              <p:tags r:id="rId13"/>
            </p:custDataLst>
          </p:nvPr>
        </p:nvSpPr>
        <p:spPr bwMode="auto">
          <a:xfrm>
            <a:off x="6362700" y="5304155"/>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运行结果</a:t>
            </a:r>
            <a:endPar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cxnSp>
        <p:nvCxnSpPr>
          <p:cNvPr id="48" name="直接连接符 47"/>
          <p:cNvCxnSpPr/>
          <p:nvPr>
            <p:custDataLst>
              <p:tags r:id="rId14"/>
            </p:custDataLst>
          </p:nvPr>
        </p:nvCxnSpPr>
        <p:spPr>
          <a:xfrm>
            <a:off x="6534150" y="330454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15"/>
            </p:custDataLst>
          </p:nvPr>
        </p:nvCxnSpPr>
        <p:spPr>
          <a:xfrm>
            <a:off x="6534150" y="419290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16"/>
            </p:custDataLst>
          </p:nvPr>
        </p:nvCxnSpPr>
        <p:spPr>
          <a:xfrm>
            <a:off x="6534150" y="505396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17"/>
            </p:custDataLst>
          </p:nvPr>
        </p:nvCxnSpPr>
        <p:spPr>
          <a:xfrm>
            <a:off x="6534150" y="590169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1257300" y="1286156"/>
            <a:ext cx="2752725" cy="583565"/>
          </a:xfrm>
          <a:prstGeom prst="rect">
            <a:avLst/>
          </a:prstGeom>
          <a:noFill/>
        </p:spPr>
        <p:txBody>
          <a:bodyPr wrap="square" rtlCol="0">
            <a:spAutoFit/>
          </a:bodyPr>
          <a:lstStyle/>
          <a:p>
            <a:pPr algn="r"/>
            <a:r>
              <a:rPr lang="en-US" altLang="zh-CN" sz="3200" b="1" dirty="0">
                <a:solidFill>
                  <a:schemeClr val="tx2"/>
                </a:solidFill>
                <a:latin typeface="微软雅黑" panose="020B0503020204020204" charset="-122"/>
                <a:ea typeface="微软雅黑" panose="020B0503020204020204" charset="-122"/>
                <a:cs typeface="微软雅黑" panose="020B0503020204020204" charset="-122"/>
              </a:rPr>
              <a:t>CONTENT</a:t>
            </a:r>
            <a:endParaRPr lang="en-US" altLang="zh-CN" sz="3200" b="1" dirty="0">
              <a:solidFill>
                <a:schemeClr val="tx2"/>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936557" y="2666682"/>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2"/>
            </p:custDataLst>
          </p:nvPr>
        </p:nvSpPr>
        <p:spPr>
          <a:xfrm>
            <a:off x="2936558" y="2225992"/>
            <a:ext cx="4626610" cy="41498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Word2vec</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30"/>
          <p:cNvSpPr txBox="1"/>
          <p:nvPr>
            <p:custDataLst>
              <p:tags r:id="rId3"/>
            </p:custDataLst>
          </p:nvPr>
        </p:nvSpPr>
        <p:spPr>
          <a:xfrm>
            <a:off x="2936240" y="2672080"/>
            <a:ext cx="6336030" cy="141795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线性模型：</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king - man = queen - woman</a:t>
            </a:r>
            <a:endPar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负采样：用几个词的</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sigmoid</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计算代替全体几万词的</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softmax</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计算</a:t>
            </a:r>
            <a:endPar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上下文无关（静态）：在下游任务中做</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encoding</a:t>
            </a:r>
            <a:endPar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None/>
            </a:pP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custDataLst>
              <p:tags r:id="rId4"/>
            </p:custDataLst>
          </p:nvPr>
        </p:nvSpPr>
        <p:spPr>
          <a:xfrm>
            <a:off x="2510472" y="2390457"/>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16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词向量模型</a:t>
            </a:r>
            <a:r>
              <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aphicFrame>
        <p:nvGraphicFramePr>
          <p:cNvPr id="20" name="表格 19"/>
          <p:cNvGraphicFramePr/>
          <p:nvPr/>
        </p:nvGraphicFramePr>
        <p:xfrm>
          <a:off x="616585" y="5013960"/>
          <a:ext cx="11032490" cy="814070"/>
        </p:xfrm>
        <a:graphic>
          <a:graphicData uri="http://schemas.openxmlformats.org/drawingml/2006/table">
            <a:tbl>
              <a:tblPr firstRow="1" bandRow="1">
                <a:tableStyleId>{5C22544A-7EE6-4342-B048-85BDC9FD1C3A}</a:tableStyleId>
              </a:tblPr>
              <a:tblGrid>
                <a:gridCol w="3188970"/>
                <a:gridCol w="2131695"/>
                <a:gridCol w="1415415"/>
                <a:gridCol w="1982470"/>
                <a:gridCol w="1023620"/>
                <a:gridCol w="1290320"/>
              </a:tblGrid>
              <a:tr h="448310">
                <a:tc>
                  <a:txBody>
                    <a:bodyPr/>
                    <a:p>
                      <a:pPr>
                        <a:buNone/>
                      </a:pPr>
                      <a:r>
                        <a:rPr lang="zh-CN" altLang="en-US" sz="1800">
                          <a:sym typeface="+mn-ea"/>
                        </a:rPr>
                        <a:t>预训练</a:t>
                      </a:r>
                      <a:r>
                        <a:rPr lang="en-US" altLang="zh-CN" sz="1800">
                          <a:sym typeface="+mn-ea"/>
                        </a:rPr>
                        <a:t>encoding(</a:t>
                      </a:r>
                      <a:r>
                        <a:rPr lang="zh-CN" altLang="en-US" sz="1800">
                          <a:sym typeface="+mn-ea"/>
                        </a:rPr>
                        <a:t>上下文相关</a:t>
                      </a:r>
                      <a:r>
                        <a:rPr lang="en-US" altLang="zh-CN" sz="1800">
                          <a:sym typeface="+mn-ea"/>
                        </a:rPr>
                        <a:t>)</a:t>
                      </a:r>
                      <a:endParaRPr lang="zh-CN" altLang="en-US"/>
                    </a:p>
                  </a:txBody>
                  <a:tcPr/>
                </a:tc>
                <a:tc>
                  <a:txBody>
                    <a:bodyPr/>
                    <a:p>
                      <a:pPr>
                        <a:buNone/>
                      </a:pPr>
                      <a:r>
                        <a:rPr lang="zh-CN" altLang="en-US"/>
                        <a:t>模型</a:t>
                      </a:r>
                      <a:endParaRPr lang="zh-CN" altLang="en-US"/>
                    </a:p>
                  </a:txBody>
                  <a:tcPr/>
                </a:tc>
                <a:tc>
                  <a:txBody>
                    <a:bodyPr/>
                    <a:p>
                      <a:pPr>
                        <a:buNone/>
                      </a:pPr>
                      <a:r>
                        <a:rPr lang="zh-CN" altLang="en-US"/>
                        <a:t>预测目标</a:t>
                      </a:r>
                      <a:endParaRPr lang="zh-CN" altLang="en-US"/>
                    </a:p>
                  </a:txBody>
                  <a:tcPr/>
                </a:tc>
                <a:tc>
                  <a:txBody>
                    <a:bodyPr/>
                    <a:p>
                      <a:pPr>
                        <a:buNone/>
                      </a:pPr>
                      <a:r>
                        <a:rPr lang="zh-CN" altLang="en-US" sz="1800">
                          <a:sym typeface="+mn-ea"/>
                        </a:rPr>
                        <a:t>下游具体任务</a:t>
                      </a:r>
                      <a:endParaRPr lang="en-US" altLang="zh-CN"/>
                    </a:p>
                  </a:txBody>
                  <a:tcPr/>
                </a:tc>
                <a:tc>
                  <a:txBody>
                    <a:bodyPr/>
                    <a:p>
                      <a:pPr>
                        <a:buNone/>
                      </a:pPr>
                      <a:r>
                        <a:rPr lang="zh-CN" altLang="en-US" sz="1800">
                          <a:sym typeface="+mn-ea"/>
                        </a:rPr>
                        <a:t>负采样</a:t>
                      </a:r>
                      <a:endParaRPr lang="zh-CN" altLang="en-US"/>
                    </a:p>
                  </a:txBody>
                  <a:tcPr/>
                </a:tc>
                <a:tc>
                  <a:txBody>
                    <a:bodyPr/>
                    <a:p>
                      <a:pPr>
                        <a:buNone/>
                      </a:pPr>
                      <a:r>
                        <a:rPr lang="zh-CN" altLang="en-US"/>
                        <a:t>级别</a:t>
                      </a:r>
                      <a:endParaRPr lang="zh-CN" altLang="en-US"/>
                    </a:p>
                  </a:txBody>
                  <a:tcPr/>
                </a:tc>
              </a:tr>
              <a:tr h="361315">
                <a:tc>
                  <a:txBody>
                    <a:bodyPr/>
                    <a:p>
                      <a:pPr>
                        <a:buNone/>
                      </a:pPr>
                      <a:r>
                        <a:rPr lang="en-US" altLang="zh-CN"/>
                        <a:t>No</a:t>
                      </a:r>
                      <a:endParaRPr lang="en-US" altLang="zh-CN"/>
                    </a:p>
                  </a:txBody>
                  <a:tcPr/>
                </a:tc>
                <a:tc>
                  <a:txBody>
                    <a:bodyPr/>
                    <a:p>
                      <a:pPr>
                        <a:buNone/>
                      </a:pPr>
                      <a:r>
                        <a:rPr lang="en-US" altLang="zh-CN" sz="1800">
                          <a:sym typeface="+mn-ea"/>
                        </a:rPr>
                        <a:t>CBOW/Skip-Gram</a:t>
                      </a:r>
                      <a:endParaRPr lang="en-US" altLang="zh-CN"/>
                    </a:p>
                  </a:txBody>
                  <a:tcPr/>
                </a:tc>
                <a:tc>
                  <a:txBody>
                    <a:bodyPr/>
                    <a:p>
                      <a:pPr>
                        <a:buNone/>
                      </a:pPr>
                      <a:r>
                        <a:rPr lang="en-US" altLang="zh-CN" sz="1800">
                          <a:sym typeface="+mn-ea"/>
                        </a:rPr>
                        <a:t>next word</a:t>
                      </a:r>
                      <a:endParaRPr lang="en-US" altLang="zh-CN"/>
                    </a:p>
                  </a:txBody>
                  <a:tcPr/>
                </a:tc>
                <a:tc>
                  <a:txBody>
                    <a:bodyPr/>
                    <a:p>
                      <a:pPr>
                        <a:buNone/>
                      </a:pPr>
                      <a:r>
                        <a:rPr lang="zh-CN" altLang="en-US" sz="1800">
                          <a:sym typeface="+mn-ea"/>
                        </a:rPr>
                        <a:t>需要</a:t>
                      </a:r>
                      <a:r>
                        <a:rPr lang="en-US" altLang="zh-CN" sz="1800">
                          <a:sym typeface="+mn-ea"/>
                        </a:rPr>
                        <a:t>encoding</a:t>
                      </a:r>
                      <a:endParaRPr lang="en-US" altLang="zh-CN"/>
                    </a:p>
                  </a:txBody>
                  <a:tcPr/>
                </a:tc>
                <a:tc>
                  <a:txBody>
                    <a:bodyPr/>
                    <a:p>
                      <a:pPr>
                        <a:buNone/>
                      </a:pPr>
                      <a:r>
                        <a:rPr lang="en-US" altLang="zh-CN"/>
                        <a:t>No</a:t>
                      </a:r>
                      <a:endParaRPr lang="en-US" altLang="zh-CN"/>
                    </a:p>
                  </a:txBody>
                  <a:tcPr/>
                </a:tc>
                <a:tc>
                  <a:txBody>
                    <a:bodyPr/>
                    <a:p>
                      <a:pPr>
                        <a:buNone/>
                      </a:pPr>
                      <a:r>
                        <a:rPr lang="en-US" altLang="zh-CN" sz="1800">
                          <a:sym typeface="+mn-ea"/>
                        </a:rPr>
                        <a:t>word</a:t>
                      </a:r>
                      <a:r>
                        <a:rPr lang="en-US" altLang="zh-CN"/>
                        <a:t>-level</a:t>
                      </a:r>
                      <a:endParaRPr lang="en-US" altLang="zh-CN"/>
                    </a:p>
                  </a:txBody>
                  <a:tcPr/>
                </a:tc>
              </a:tr>
            </a:tbl>
          </a:graphicData>
        </a:graphic>
      </p:graphicFrame>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936557" y="2666682"/>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2"/>
            </p:custDataLst>
          </p:nvPr>
        </p:nvSpPr>
        <p:spPr>
          <a:xfrm>
            <a:off x="2936558" y="2225992"/>
            <a:ext cx="4626610" cy="414985"/>
          </a:xfrm>
          <a:prstGeom prst="rect">
            <a:avLst/>
          </a:prstGeom>
          <a:noFill/>
        </p:spPr>
        <p:txBody>
          <a:bodyPr wrap="square"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ELMo(Embeddings from Language Models)</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30"/>
          <p:cNvSpPr txBox="1"/>
          <p:nvPr>
            <p:custDataLst>
              <p:tags r:id="rId3"/>
            </p:custDataLst>
          </p:nvPr>
        </p:nvSpPr>
        <p:spPr>
          <a:xfrm>
            <a:off x="2936875" y="2722245"/>
            <a:ext cx="6598285" cy="191833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上下文相关（动态）：</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stacked bi-lstm</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做</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encoder</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，但</a:t>
            </a:r>
            <a:r>
              <a:rPr 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不完全双向，会存在自己看见自己问题</a:t>
            </a: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迁移策略：不同层</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RNN</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学到的特征有差异，迁移到下游时</a:t>
            </a:r>
            <a:r>
              <a:rPr lang="zh-CN" altLang="en-US" sz="1600">
                <a:sym typeface="+mn-ea"/>
              </a:rPr>
              <a:t>原始词向量层、每一个</a:t>
            </a:r>
            <a:r>
              <a:rPr lang="en-US" altLang="zh-CN" sz="1600">
                <a:sym typeface="+mn-ea"/>
              </a:rPr>
              <a:t>RNN</a:t>
            </a:r>
            <a:r>
              <a:rPr lang="zh-CN" altLang="en-US" sz="1600">
                <a:sym typeface="+mn-ea"/>
              </a:rPr>
              <a:t>的隐层</a:t>
            </a:r>
            <a:r>
              <a:rPr lang="zh-CN" altLang="en-US" sz="1600">
                <a:sym typeface="+mn-ea"/>
              </a:rPr>
              <a:t>设置一个可训练参数。</a:t>
            </a: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椭圆 5"/>
          <p:cNvSpPr/>
          <p:nvPr>
            <p:custDataLst>
              <p:tags r:id="rId4"/>
            </p:custDataLst>
          </p:nvPr>
        </p:nvSpPr>
        <p:spPr>
          <a:xfrm>
            <a:off x="2510472" y="2390457"/>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latin typeface="微软雅黑" panose="020B0503020204020204" charset="-122"/>
                <a:ea typeface="微软雅黑" panose="020B0503020204020204" charset="-122"/>
                <a:cs typeface="微软雅黑" panose="020B0503020204020204" charset="-122"/>
              </a:rPr>
              <a:t>2</a:t>
            </a:r>
            <a:endParaRPr lang="en-US" altLang="zh-CN" sz="16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词向量模型</a:t>
            </a:r>
            <a:r>
              <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endPar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6"/>
          <a:stretch>
            <a:fillRect/>
          </a:stretch>
        </p:blipFill>
        <p:spPr>
          <a:xfrm>
            <a:off x="2416810" y="3255645"/>
            <a:ext cx="7638415" cy="346710"/>
          </a:xfrm>
          <a:prstGeom prst="rect">
            <a:avLst/>
          </a:prstGeom>
        </p:spPr>
      </p:pic>
      <p:pic>
        <p:nvPicPr>
          <p:cNvPr id="2" name="图片 1"/>
          <p:cNvPicPr>
            <a:picLocks noChangeAspect="1"/>
          </p:cNvPicPr>
          <p:nvPr/>
        </p:nvPicPr>
        <p:blipFill>
          <a:blip r:embed="rId7"/>
          <a:stretch>
            <a:fillRect/>
          </a:stretch>
        </p:blipFill>
        <p:spPr>
          <a:xfrm>
            <a:off x="7313930" y="479425"/>
            <a:ext cx="4523105" cy="2192655"/>
          </a:xfrm>
          <a:prstGeom prst="rect">
            <a:avLst/>
          </a:prstGeom>
        </p:spPr>
      </p:pic>
      <p:graphicFrame>
        <p:nvGraphicFramePr>
          <p:cNvPr id="20" name="表格 19"/>
          <p:cNvGraphicFramePr/>
          <p:nvPr/>
        </p:nvGraphicFramePr>
        <p:xfrm>
          <a:off x="616585" y="5013960"/>
          <a:ext cx="11032490" cy="1088390"/>
        </p:xfrm>
        <a:graphic>
          <a:graphicData uri="http://schemas.openxmlformats.org/drawingml/2006/table">
            <a:tbl>
              <a:tblPr firstRow="1" bandRow="1">
                <a:tableStyleId>{5C22544A-7EE6-4342-B048-85BDC9FD1C3A}</a:tableStyleId>
              </a:tblPr>
              <a:tblGrid>
                <a:gridCol w="3311525"/>
                <a:gridCol w="1119505"/>
                <a:gridCol w="1380490"/>
                <a:gridCol w="2139315"/>
                <a:gridCol w="1250315"/>
                <a:gridCol w="1831340"/>
              </a:tblGrid>
              <a:tr h="448310">
                <a:tc>
                  <a:txBody>
                    <a:bodyPr/>
                    <a:p>
                      <a:pPr>
                        <a:buNone/>
                      </a:pPr>
                      <a:r>
                        <a:rPr lang="zh-CN" altLang="en-US" sz="1800">
                          <a:sym typeface="+mn-ea"/>
                        </a:rPr>
                        <a:t>预训练</a:t>
                      </a:r>
                      <a:r>
                        <a:rPr lang="en-US" altLang="zh-CN" sz="1800">
                          <a:sym typeface="+mn-ea"/>
                        </a:rPr>
                        <a:t>encoding(</a:t>
                      </a:r>
                      <a:r>
                        <a:rPr lang="zh-CN" altLang="en-US" sz="1800">
                          <a:sym typeface="+mn-ea"/>
                        </a:rPr>
                        <a:t>上下文相关</a:t>
                      </a:r>
                      <a:r>
                        <a:rPr lang="en-US" altLang="zh-CN" sz="1800">
                          <a:sym typeface="+mn-ea"/>
                        </a:rPr>
                        <a:t>)</a:t>
                      </a:r>
                      <a:endParaRPr lang="zh-CN" altLang="en-US"/>
                    </a:p>
                  </a:txBody>
                  <a:tcPr/>
                </a:tc>
                <a:tc>
                  <a:txBody>
                    <a:bodyPr/>
                    <a:p>
                      <a:pPr>
                        <a:buNone/>
                      </a:pPr>
                      <a:r>
                        <a:rPr lang="zh-CN" altLang="en-US"/>
                        <a:t>模型</a:t>
                      </a:r>
                      <a:endParaRPr lang="zh-CN" altLang="en-US"/>
                    </a:p>
                  </a:txBody>
                  <a:tcPr/>
                </a:tc>
                <a:tc>
                  <a:txBody>
                    <a:bodyPr/>
                    <a:p>
                      <a:pPr>
                        <a:buNone/>
                      </a:pPr>
                      <a:r>
                        <a:rPr lang="zh-CN" altLang="en-US"/>
                        <a:t>预测目标</a:t>
                      </a:r>
                      <a:endParaRPr lang="zh-CN" altLang="en-US"/>
                    </a:p>
                  </a:txBody>
                  <a:tcPr/>
                </a:tc>
                <a:tc>
                  <a:txBody>
                    <a:bodyPr/>
                    <a:p>
                      <a:pPr>
                        <a:buNone/>
                      </a:pPr>
                      <a:r>
                        <a:rPr lang="zh-CN" altLang="en-US" sz="1800">
                          <a:sym typeface="+mn-ea"/>
                        </a:rPr>
                        <a:t>下游具体任务</a:t>
                      </a:r>
                      <a:endParaRPr lang="en-US" altLang="zh-CN"/>
                    </a:p>
                  </a:txBody>
                  <a:tcPr/>
                </a:tc>
                <a:tc>
                  <a:txBody>
                    <a:bodyPr/>
                    <a:p>
                      <a:pPr>
                        <a:buNone/>
                      </a:pPr>
                      <a:r>
                        <a:rPr lang="zh-CN" altLang="en-US" sz="1800">
                          <a:sym typeface="+mn-ea"/>
                        </a:rPr>
                        <a:t>负采样</a:t>
                      </a:r>
                      <a:endParaRPr lang="zh-CN" altLang="en-US"/>
                    </a:p>
                  </a:txBody>
                  <a:tcPr/>
                </a:tc>
                <a:tc>
                  <a:txBody>
                    <a:bodyPr/>
                    <a:p>
                      <a:pPr>
                        <a:buNone/>
                      </a:pPr>
                      <a:r>
                        <a:rPr lang="zh-CN" altLang="en-US"/>
                        <a:t>级别</a:t>
                      </a:r>
                      <a:endParaRPr lang="zh-CN" altLang="en-US"/>
                    </a:p>
                  </a:txBody>
                  <a:tcPr/>
                </a:tc>
              </a:tr>
              <a:tr h="381000">
                <a:tc>
                  <a:txBody>
                    <a:bodyPr/>
                    <a:p>
                      <a:pPr>
                        <a:buNone/>
                      </a:pPr>
                      <a:r>
                        <a:rPr lang="en-US" altLang="zh-CN"/>
                        <a:t>Yes</a:t>
                      </a:r>
                      <a:endParaRPr lang="en-US" altLang="zh-CN"/>
                    </a:p>
                  </a:txBody>
                  <a:tcPr/>
                </a:tc>
                <a:tc>
                  <a:txBody>
                    <a:bodyPr/>
                    <a:p>
                      <a:pPr>
                        <a:buNone/>
                      </a:pPr>
                      <a:r>
                        <a:rPr lang="en-US" altLang="zh-CN" sz="1800">
                          <a:sym typeface="+mn-ea"/>
                        </a:rPr>
                        <a:t>bi-lstm</a:t>
                      </a:r>
                      <a:endParaRPr lang="en-US" altLang="zh-CN"/>
                    </a:p>
                  </a:txBody>
                  <a:tcPr/>
                </a:tc>
                <a:tc>
                  <a:txBody>
                    <a:bodyPr/>
                    <a:p>
                      <a:pPr>
                        <a:buNone/>
                      </a:pPr>
                      <a:r>
                        <a:rPr lang="en-US" altLang="zh-CN" sz="1800">
                          <a:sym typeface="+mn-ea"/>
                        </a:rPr>
                        <a:t>next word</a:t>
                      </a:r>
                      <a:endParaRPr lang="en-US" altLang="zh-CN"/>
                    </a:p>
                  </a:txBody>
                  <a:tcPr/>
                </a:tc>
                <a:tc>
                  <a:txBody>
                    <a:bodyPr/>
                    <a:p>
                      <a:pPr>
                        <a:buNone/>
                      </a:pPr>
                      <a:r>
                        <a:rPr lang="zh-CN" altLang="en-US" sz="1800">
                          <a:sym typeface="+mn-ea"/>
                        </a:rPr>
                        <a:t>需要设置每层参数</a:t>
                      </a:r>
                      <a:endParaRPr lang="en-US" altLang="zh-CN"/>
                    </a:p>
                  </a:txBody>
                  <a:tcPr/>
                </a:tc>
                <a:tc>
                  <a:txBody>
                    <a:bodyPr/>
                    <a:p>
                      <a:pPr>
                        <a:buNone/>
                      </a:pPr>
                      <a:r>
                        <a:rPr lang="en-US" altLang="zh-CN"/>
                        <a:t>No</a:t>
                      </a:r>
                      <a:endParaRPr lang="en-US" altLang="zh-CN"/>
                    </a:p>
                  </a:txBody>
                  <a:tcPr/>
                </a:tc>
                <a:tc>
                  <a:txBody>
                    <a:bodyPr/>
                    <a:p>
                      <a:pPr>
                        <a:buNone/>
                      </a:pPr>
                      <a:r>
                        <a:rPr lang="en-US" altLang="zh-CN" sz="1800">
                          <a:sym typeface="+mn-ea"/>
                        </a:rPr>
                        <a:t>word</a:t>
                      </a:r>
                      <a:r>
                        <a:rPr lang="en-US" altLang="zh-CN"/>
                        <a:t>-level</a:t>
                      </a:r>
                      <a:endParaRPr lang="en-US" altLang="zh-CN"/>
                    </a:p>
                  </a:txBody>
                  <a:tcPr/>
                </a:tc>
              </a:tr>
            </a:tbl>
          </a:graphicData>
        </a:graphic>
      </p:graphicFrame>
      <p:pic>
        <p:nvPicPr>
          <p:cNvPr id="21" name="图片 20"/>
          <p:cNvPicPr>
            <a:picLocks noChangeAspect="1"/>
          </p:cNvPicPr>
          <p:nvPr/>
        </p:nvPicPr>
        <p:blipFill>
          <a:blip r:embed="rId8"/>
          <a:stretch>
            <a:fillRect/>
          </a:stretch>
        </p:blipFill>
        <p:spPr>
          <a:xfrm>
            <a:off x="1924050" y="1089025"/>
            <a:ext cx="7419975" cy="5184775"/>
          </a:xfrm>
          <a:prstGeom prst="rect">
            <a:avLst/>
          </a:prstGeom>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936557" y="2666682"/>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29"/>
          <p:cNvSpPr txBox="1"/>
          <p:nvPr>
            <p:custDataLst>
              <p:tags r:id="rId2"/>
            </p:custDataLst>
          </p:nvPr>
        </p:nvSpPr>
        <p:spPr>
          <a:xfrm>
            <a:off x="2936875" y="2119630"/>
            <a:ext cx="5831205" cy="521335"/>
          </a:xfrm>
          <a:prstGeom prst="rect">
            <a:avLst/>
          </a:prstGeom>
          <a:noFill/>
        </p:spPr>
        <p:txBody>
          <a:bodyPr wrap="square"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BERT(</a:t>
            </a:r>
            <a:r>
              <a:rPr lang="zh-CN" altLang="en-US">
                <a:sym typeface="+mn-ea"/>
              </a:rPr>
              <a:t>Bidirectional Encoder Representation from Transformers</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30"/>
          <p:cNvSpPr txBox="1"/>
          <p:nvPr>
            <p:custDataLst>
              <p:tags r:id="rId3"/>
            </p:custDataLst>
          </p:nvPr>
        </p:nvSpPr>
        <p:spPr>
          <a:xfrm>
            <a:off x="2936875" y="2722245"/>
            <a:ext cx="5831205" cy="1610360"/>
          </a:xfrm>
          <a:prstGeom prst="rect">
            <a:avLst/>
          </a:prstGeom>
          <a:noFill/>
        </p:spPr>
        <p:txBody>
          <a:bodyPr wrap="square"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真正的双向</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encoding</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Masked LM，完形填空</a:t>
            </a: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上下文相关（动态）：使用</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transformer</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而不是</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bi-LSTM</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做</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encoder</a:t>
            </a:r>
            <a:endPar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Wingdings" panose="05000000000000000000" charset="0"/>
              <a:buChar char="p"/>
            </a:pP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提升至句子级别：学习句子</a:t>
            </a:r>
            <a:r>
              <a:rPr lang="en-US" altLang="zh-CN"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句对关系表示，句子级负采样</a:t>
            </a: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pP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custDataLst>
              <p:tags r:id="rId4"/>
            </p:custDataLst>
          </p:nvPr>
        </p:nvSpPr>
        <p:spPr>
          <a:xfrm>
            <a:off x="2510472" y="2390457"/>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latin typeface="微软雅黑" panose="020B0503020204020204" charset="-122"/>
                <a:ea typeface="微软雅黑" panose="020B0503020204020204" charset="-122"/>
                <a:cs typeface="微软雅黑" panose="020B0503020204020204" charset="-122"/>
              </a:rPr>
              <a:t>3</a:t>
            </a:r>
            <a:endParaRPr lang="en-US" altLang="zh-CN" sz="16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词向量模型</a:t>
            </a:r>
            <a:endPar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6"/>
          <a:stretch>
            <a:fillRect/>
          </a:stretch>
        </p:blipFill>
        <p:spPr>
          <a:xfrm>
            <a:off x="8768080" y="227965"/>
            <a:ext cx="3226435" cy="2872740"/>
          </a:xfrm>
          <a:prstGeom prst="rect">
            <a:avLst/>
          </a:prstGeom>
        </p:spPr>
      </p:pic>
      <p:graphicFrame>
        <p:nvGraphicFramePr>
          <p:cNvPr id="9" name="表格 8"/>
          <p:cNvGraphicFramePr/>
          <p:nvPr/>
        </p:nvGraphicFramePr>
        <p:xfrm>
          <a:off x="616585" y="5013960"/>
          <a:ext cx="11032490" cy="829310"/>
        </p:xfrm>
        <a:graphic>
          <a:graphicData uri="http://schemas.openxmlformats.org/drawingml/2006/table">
            <a:tbl>
              <a:tblPr firstRow="1" bandRow="1">
                <a:tableStyleId>{5C22544A-7EE6-4342-B048-85BDC9FD1C3A}</a:tableStyleId>
              </a:tblPr>
              <a:tblGrid>
                <a:gridCol w="3311525"/>
                <a:gridCol w="1555750"/>
                <a:gridCol w="1310640"/>
                <a:gridCol w="1772920"/>
                <a:gridCol w="1250315"/>
                <a:gridCol w="1831340"/>
              </a:tblGrid>
              <a:tr h="448310">
                <a:tc>
                  <a:txBody>
                    <a:bodyPr/>
                    <a:p>
                      <a:pPr>
                        <a:buNone/>
                      </a:pPr>
                      <a:r>
                        <a:rPr lang="zh-CN" altLang="en-US" sz="1800">
                          <a:sym typeface="+mn-ea"/>
                        </a:rPr>
                        <a:t>预训练</a:t>
                      </a:r>
                      <a:r>
                        <a:rPr lang="en-US" altLang="zh-CN" sz="1800">
                          <a:sym typeface="+mn-ea"/>
                        </a:rPr>
                        <a:t>encoding(</a:t>
                      </a:r>
                      <a:r>
                        <a:rPr lang="zh-CN" altLang="en-US" sz="1800">
                          <a:sym typeface="+mn-ea"/>
                        </a:rPr>
                        <a:t>上下文相关</a:t>
                      </a:r>
                      <a:r>
                        <a:rPr lang="en-US" altLang="zh-CN" sz="1800">
                          <a:sym typeface="+mn-ea"/>
                        </a:rPr>
                        <a:t>)</a:t>
                      </a:r>
                      <a:endParaRPr lang="zh-CN" altLang="en-US"/>
                    </a:p>
                  </a:txBody>
                  <a:tcPr/>
                </a:tc>
                <a:tc>
                  <a:txBody>
                    <a:bodyPr/>
                    <a:p>
                      <a:pPr>
                        <a:buNone/>
                      </a:pPr>
                      <a:r>
                        <a:rPr lang="zh-CN" altLang="en-US"/>
                        <a:t>模型</a:t>
                      </a:r>
                      <a:endParaRPr lang="zh-CN" altLang="en-US"/>
                    </a:p>
                  </a:txBody>
                  <a:tcPr/>
                </a:tc>
                <a:tc>
                  <a:txBody>
                    <a:bodyPr/>
                    <a:p>
                      <a:pPr>
                        <a:buNone/>
                      </a:pPr>
                      <a:r>
                        <a:rPr lang="zh-CN" altLang="en-US"/>
                        <a:t>预测目标</a:t>
                      </a:r>
                      <a:endParaRPr lang="zh-CN" altLang="en-US"/>
                    </a:p>
                  </a:txBody>
                  <a:tcPr/>
                </a:tc>
                <a:tc>
                  <a:txBody>
                    <a:bodyPr/>
                    <a:p>
                      <a:pPr>
                        <a:buNone/>
                      </a:pPr>
                      <a:r>
                        <a:rPr lang="zh-CN" altLang="en-US" sz="1800">
                          <a:sym typeface="+mn-ea"/>
                        </a:rPr>
                        <a:t>下游具体任务</a:t>
                      </a:r>
                      <a:endParaRPr lang="en-US" altLang="zh-CN"/>
                    </a:p>
                  </a:txBody>
                  <a:tcPr/>
                </a:tc>
                <a:tc>
                  <a:txBody>
                    <a:bodyPr/>
                    <a:p>
                      <a:pPr>
                        <a:buNone/>
                      </a:pPr>
                      <a:r>
                        <a:rPr lang="zh-CN" altLang="en-US" sz="1800">
                          <a:sym typeface="+mn-ea"/>
                        </a:rPr>
                        <a:t>负采样</a:t>
                      </a:r>
                      <a:endParaRPr lang="zh-CN" altLang="en-US"/>
                    </a:p>
                  </a:txBody>
                  <a:tcPr/>
                </a:tc>
                <a:tc>
                  <a:txBody>
                    <a:bodyPr/>
                    <a:p>
                      <a:pPr>
                        <a:buNone/>
                      </a:pPr>
                      <a:r>
                        <a:rPr lang="zh-CN" altLang="en-US"/>
                        <a:t>级别</a:t>
                      </a:r>
                      <a:endParaRPr lang="zh-CN" altLang="en-US"/>
                    </a:p>
                  </a:txBody>
                  <a:tcPr/>
                </a:tc>
              </a:tr>
              <a:tr h="381000">
                <a:tc>
                  <a:txBody>
                    <a:bodyPr/>
                    <a:p>
                      <a:pPr>
                        <a:buNone/>
                      </a:pPr>
                      <a:r>
                        <a:rPr lang="en-US" altLang="zh-CN"/>
                        <a:t>Yes</a:t>
                      </a:r>
                      <a:endParaRPr lang="en-US" altLang="zh-CN"/>
                    </a:p>
                  </a:txBody>
                  <a:tcPr/>
                </a:tc>
                <a:tc>
                  <a:txBody>
                    <a:bodyPr/>
                    <a:p>
                      <a:pPr>
                        <a:buNone/>
                      </a:pPr>
                      <a:r>
                        <a:rPr lang="en-US" altLang="zh-CN"/>
                        <a:t>Transformer</a:t>
                      </a:r>
                      <a:endParaRPr lang="en-US" altLang="zh-CN"/>
                    </a:p>
                  </a:txBody>
                  <a:tcPr/>
                </a:tc>
                <a:tc>
                  <a:txBody>
                    <a:bodyPr/>
                    <a:p>
                      <a:pPr>
                        <a:buNone/>
                      </a:pPr>
                      <a:r>
                        <a:rPr lang="en-US" altLang="zh-CN"/>
                        <a:t>masked</a:t>
                      </a:r>
                      <a:endParaRPr lang="en-US" altLang="zh-CN"/>
                    </a:p>
                  </a:txBody>
                  <a:tcPr/>
                </a:tc>
                <a:tc>
                  <a:txBody>
                    <a:bodyPr/>
                    <a:p>
                      <a:pPr>
                        <a:buNone/>
                      </a:pPr>
                      <a:r>
                        <a:rPr lang="zh-CN" altLang="en-US" sz="1800">
                          <a:sym typeface="+mn-ea"/>
                        </a:rPr>
                        <a:t>简单</a:t>
                      </a:r>
                      <a:r>
                        <a:rPr lang="en-US" altLang="zh-CN" sz="1800">
                          <a:sym typeface="+mn-ea"/>
                        </a:rPr>
                        <a:t>MLP</a:t>
                      </a:r>
                      <a:endParaRPr lang="en-US" altLang="zh-CN"/>
                    </a:p>
                  </a:txBody>
                  <a:tcPr/>
                </a:tc>
                <a:tc>
                  <a:txBody>
                    <a:bodyPr/>
                    <a:p>
                      <a:pPr>
                        <a:buNone/>
                      </a:pPr>
                      <a:r>
                        <a:rPr lang="en-US" altLang="zh-CN" sz="1800">
                          <a:sym typeface="+mn-ea"/>
                        </a:rPr>
                        <a:t>Yes</a:t>
                      </a:r>
                      <a:endParaRPr lang="en-US" altLang="zh-CN"/>
                    </a:p>
                  </a:txBody>
                  <a:tcPr/>
                </a:tc>
                <a:tc>
                  <a:txBody>
                    <a:bodyPr/>
                    <a:p>
                      <a:pPr>
                        <a:buNone/>
                      </a:pPr>
                      <a:r>
                        <a:rPr lang="en-US" altLang="zh-CN"/>
                        <a:t>sentence-level</a:t>
                      </a:r>
                      <a:endParaRPr lang="en-US" altLang="zh-CN"/>
                    </a:p>
                  </a:txBody>
                  <a:tcPr/>
                </a:tc>
              </a:tr>
            </a:tbl>
          </a:graphicData>
        </a:graphic>
      </p:graphicFrame>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28"/>
          <p:cNvSpPr/>
          <p:nvPr>
            <p:custDataLst>
              <p:tags r:id="rId1"/>
            </p:custDataLst>
          </p:nvPr>
        </p:nvSpPr>
        <p:spPr bwMode="auto">
          <a:xfrm>
            <a:off x="669925" y="1137506"/>
            <a:ext cx="3643214" cy="762000"/>
          </a:xfrm>
          <a:prstGeom prst="homePlate">
            <a:avLst/>
          </a:prstGeom>
          <a:solidFill>
            <a:schemeClr val="bg1"/>
          </a:solidFill>
          <a:ln w="19050">
            <a:noFill/>
            <a:round/>
          </a:ln>
          <a:effectLst>
            <a:outerShdw dist="38100" dir="2700000" sx="103000" sy="103000" algn="tl" rotWithShape="0">
              <a:prstClr val="black">
                <a:alpha val="10000"/>
              </a:prstClr>
            </a:outerShdw>
          </a:effectLst>
        </p:spPr>
        <p:txBody>
          <a:bodyPr rot="0" spcFirstLastPara="0" vert="horz" wrap="square" lIns="91440" tIns="45720" rIns="91440" bIns="45720" anchor="b" anchorCtr="0" forceAA="0" compatLnSpc="1">
            <a:normAutofit/>
          </a:bodyPr>
          <a:lstStyle/>
          <a:p>
            <a:pPr algn="r"/>
            <a:endParaRPr lang="en-US" altLang="zh-CN" sz="32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0" name="菱形 29"/>
          <p:cNvSpPr/>
          <p:nvPr>
            <p:custDataLst>
              <p:tags r:id="rId2"/>
            </p:custDataLst>
          </p:nvPr>
        </p:nvSpPr>
        <p:spPr>
          <a:xfrm>
            <a:off x="5719445" y="24987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1</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1" name="矩形 30"/>
          <p:cNvSpPr/>
          <p:nvPr>
            <p:custDataLst>
              <p:tags r:id="rId3"/>
            </p:custDataLst>
          </p:nvPr>
        </p:nvSpPr>
        <p:spPr bwMode="auto">
          <a:xfrm>
            <a:off x="7757795" y="26263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word2vec</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ELMo</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BERT</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比较</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4"/>
            </p:custDataLst>
          </p:nvPr>
        </p:nvSpPr>
        <p:spPr bwMode="auto">
          <a:xfrm>
            <a:off x="6362700" y="262636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词向量模型</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3" name="菱形 32"/>
          <p:cNvSpPr/>
          <p:nvPr>
            <p:custDataLst>
              <p:tags r:id="rId5"/>
            </p:custDataLst>
          </p:nvPr>
        </p:nvSpPr>
        <p:spPr>
          <a:xfrm>
            <a:off x="5719445" y="3467100"/>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rPr>
              <a:t>2</a:t>
            </a:r>
            <a:endParaRPr lang="en-US" altLang="zh-CN" sz="2000" b="1"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4" name="矩形 33"/>
          <p:cNvSpPr/>
          <p:nvPr>
            <p:custDataLst>
              <p:tags r:id="rId6"/>
            </p:custDataLst>
          </p:nvPr>
        </p:nvSpPr>
        <p:spPr bwMode="auto">
          <a:xfrm>
            <a:off x="7757795" y="359537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Masked LM</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transformer</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sentence-level</a:t>
            </a:r>
            <a:endPar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5" name="文本框 34"/>
          <p:cNvSpPr txBox="1"/>
          <p:nvPr>
            <p:custDataLst>
              <p:tags r:id="rId7"/>
            </p:custDataLst>
          </p:nvPr>
        </p:nvSpPr>
        <p:spPr bwMode="auto">
          <a:xfrm>
            <a:off x="6362700" y="3595370"/>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BERT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细则</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6" name="菱形 35"/>
          <p:cNvSpPr/>
          <p:nvPr>
            <p:custDataLst>
              <p:tags r:id="rId8"/>
            </p:custDataLst>
          </p:nvPr>
        </p:nvSpPr>
        <p:spPr>
          <a:xfrm>
            <a:off x="5719445" y="431482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3</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7" name="矩形 36"/>
          <p:cNvSpPr/>
          <p:nvPr>
            <p:custDataLst>
              <p:tags r:id="rId9"/>
            </p:custDataLst>
          </p:nvPr>
        </p:nvSpPr>
        <p:spPr bwMode="auto">
          <a:xfrm>
            <a:off x="7757795" y="444246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下游</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任务调用接口</a:t>
            </a:r>
            <a:endPar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10"/>
            </p:custDataLst>
          </p:nvPr>
        </p:nvSpPr>
        <p:spPr bwMode="auto">
          <a:xfrm>
            <a:off x="6310630" y="4442460"/>
            <a:ext cx="1499235" cy="38735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r>
              <a:rPr lang="zh-CN" altLang="en-US"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rPr>
              <a:t>迁移策略</a:t>
            </a:r>
            <a:endParaRPr lang="zh-CN" altLang="en-US"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9" name="菱形 38"/>
          <p:cNvSpPr/>
          <p:nvPr>
            <p:custDataLst>
              <p:tags r:id="rId11"/>
            </p:custDataLst>
          </p:nvPr>
        </p:nvSpPr>
        <p:spPr>
          <a:xfrm>
            <a:off x="5719445" y="5175885"/>
            <a:ext cx="643255" cy="643255"/>
          </a:xfrm>
          <a:prstGeom prst="diamond">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anchor="ctr">
            <a:normAutofit lnSpcReduction="10000"/>
          </a:bodyPr>
          <a:lstStyle/>
          <a:p>
            <a:pPr algn="ctr"/>
            <a:r>
              <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4</a:t>
            </a:r>
            <a:endParaRPr lang="en-US" altLang="zh-CN"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0" name="矩形 39"/>
          <p:cNvSpPr/>
          <p:nvPr>
            <p:custDataLst>
              <p:tags r:id="rId12"/>
            </p:custDataLst>
          </p:nvPr>
        </p:nvSpPr>
        <p:spPr bwMode="auto">
          <a:xfrm>
            <a:off x="7757795" y="5303520"/>
            <a:ext cx="376301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破</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11</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项</a:t>
            </a:r>
            <a:r>
              <a:rPr lang="en-US" altLang="zh-CN"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NLP</a:t>
            </a:r>
            <a:r>
              <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任务最优记录</a:t>
            </a:r>
            <a:endParaRPr lang="zh-CN" altLang="en-US" sz="1400"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custDataLst>
              <p:tags r:id="rId13"/>
            </p:custDataLst>
          </p:nvPr>
        </p:nvSpPr>
        <p:spPr bwMode="auto">
          <a:xfrm>
            <a:off x="6362700" y="5304155"/>
            <a:ext cx="139509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rPr>
              <a:t>运行结果</a:t>
            </a:r>
            <a:endParaRPr lang="zh-CN" altLang="en-US" sz="2000" b="1" dirty="0">
              <a:solidFill>
                <a:schemeClr val="accent6">
                  <a:lumMod val="40000"/>
                  <a:lumOff val="60000"/>
                </a:schemeClr>
              </a:solidFill>
              <a:latin typeface="微软雅黑" panose="020B0503020204020204" charset="-122"/>
              <a:ea typeface="微软雅黑" panose="020B0503020204020204" charset="-122"/>
              <a:cs typeface="微软雅黑" panose="020B0503020204020204" charset="-122"/>
            </a:endParaRPr>
          </a:p>
        </p:txBody>
      </p:sp>
      <p:cxnSp>
        <p:nvCxnSpPr>
          <p:cNvPr id="48" name="直接连接符 47"/>
          <p:cNvCxnSpPr/>
          <p:nvPr>
            <p:custDataLst>
              <p:tags r:id="rId14"/>
            </p:custDataLst>
          </p:nvPr>
        </p:nvCxnSpPr>
        <p:spPr>
          <a:xfrm>
            <a:off x="6534150" y="330454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custDataLst>
              <p:tags r:id="rId15"/>
            </p:custDataLst>
          </p:nvPr>
        </p:nvCxnSpPr>
        <p:spPr>
          <a:xfrm>
            <a:off x="6534150" y="419290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custDataLst>
              <p:tags r:id="rId16"/>
            </p:custDataLst>
          </p:nvPr>
        </p:nvCxnSpPr>
        <p:spPr>
          <a:xfrm>
            <a:off x="6534150" y="5053965"/>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custDataLst>
              <p:tags r:id="rId17"/>
            </p:custDataLst>
          </p:nvPr>
        </p:nvCxnSpPr>
        <p:spPr>
          <a:xfrm>
            <a:off x="6534150" y="5901690"/>
            <a:ext cx="498602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18"/>
            </p:custDataLst>
          </p:nvPr>
        </p:nvSpPr>
        <p:spPr>
          <a:xfrm>
            <a:off x="1257300" y="1286156"/>
            <a:ext cx="2752725" cy="583565"/>
          </a:xfrm>
          <a:prstGeom prst="rect">
            <a:avLst/>
          </a:prstGeom>
          <a:noFill/>
        </p:spPr>
        <p:txBody>
          <a:bodyPr wrap="square" rtlCol="0">
            <a:spAutoFit/>
          </a:bodyPr>
          <a:lstStyle/>
          <a:p>
            <a:pPr algn="r"/>
            <a:r>
              <a:rPr lang="en-US" altLang="zh-CN" sz="3200" b="1" dirty="0">
                <a:solidFill>
                  <a:schemeClr val="tx2"/>
                </a:solidFill>
                <a:latin typeface="微软雅黑" panose="020B0503020204020204" charset="-122"/>
                <a:ea typeface="微软雅黑" panose="020B0503020204020204" charset="-122"/>
                <a:cs typeface="微软雅黑" panose="020B0503020204020204" charset="-122"/>
              </a:rPr>
              <a:t>CONTENT</a:t>
            </a:r>
            <a:endParaRPr lang="en-US" altLang="zh-CN" sz="3200" b="1" dirty="0">
              <a:solidFill>
                <a:schemeClr val="tx2"/>
              </a:solidFill>
              <a:latin typeface="微软雅黑" panose="020B0503020204020204" charset="-122"/>
              <a:ea typeface="微软雅黑" panose="020B0503020204020204" charset="-122"/>
              <a:cs typeface="微软雅黑" panose="020B0503020204020204" charset="-122"/>
            </a:endParaRPr>
          </a:p>
        </p:txBody>
      </p:sp>
    </p:spTree>
    <p:custDataLst>
      <p:tags r:id="rId1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725568" y="1844676"/>
            <a:ext cx="8740864" cy="3282296"/>
          </a:xfrm>
          <a:prstGeom prst="rect">
            <a:avLst/>
          </a:prstGeom>
          <a:noFill/>
        </p:spPr>
        <p:txBody>
          <a:bodyPr wrap="square" lIns="90000" tIns="46800" rIns="90000" bIns="46800"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随机</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mask</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语料中</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15%</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的</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token</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然后将masked token 位置输出的最终隐层向量送入softmax，来预测masked token。</a:t>
            </a:r>
            <a:endPar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285750"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对于盖住词的特殊标记，在下游</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NLP</a:t>
            </a: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任务中不存在。因此，为了和后续任务保持一致，作者按一定的比例在需要预测的词位置上输入原词或者输入某个随机的词。如：my dog is hairy</a:t>
            </a:r>
            <a:endPar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742950" lvl="1"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有80%的概率用“[mask]”标记来替换</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——my dog is [MASK]</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742950" lvl="1"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有10%的概率用随机采样的一个单词来替换</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——my dog is apple</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marL="742950" lvl="1" indent="-285750">
              <a:lnSpc>
                <a:spcPct val="180000"/>
              </a:lnSpc>
              <a:buFont typeface="Arial" panose="020B0604020202020204" pitchFamily="34" charset="0"/>
              <a:buChar char="•"/>
            </a:pPr>
            <a:r>
              <a:rPr lang="zh-CN" altLang="en-US"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有10%的概率不做替换</a:t>
            </a:r>
            <a:r>
              <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——my dog is hairy</a:t>
            </a:r>
            <a:endParaRPr lang="en-US" altLang="zh-CN"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cxnSp>
        <p:nvCxnSpPr>
          <p:cNvPr id="6" name="直接连接符 5"/>
          <p:cNvCxnSpPr/>
          <p:nvPr>
            <p:custDataLst>
              <p:tags r:id="rId2"/>
            </p:custDataLst>
          </p:nvPr>
        </p:nvCxnSpPr>
        <p:spPr>
          <a:xfrm>
            <a:off x="1494790" y="1958972"/>
            <a:ext cx="0" cy="3168000"/>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Masked Language Model——</a:t>
            </a:r>
            <a:r>
              <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cloze test</a:t>
            </a:r>
            <a:endParaRPr lang="zh-CN" altLang="en-US"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4"/>
          <a:stretch>
            <a:fillRect/>
          </a:stretch>
        </p:blipFill>
        <p:spPr>
          <a:xfrm>
            <a:off x="1918970" y="5307965"/>
            <a:ext cx="7846060" cy="74231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381750" y="428625"/>
            <a:ext cx="4706620" cy="6177280"/>
          </a:xfrm>
          <a:prstGeom prst="rect">
            <a:avLst/>
          </a:prstGeom>
        </p:spPr>
      </p:pic>
      <p:cxnSp>
        <p:nvCxnSpPr>
          <p:cNvPr id="12" name="直接连接符 11"/>
          <p:cNvCxnSpPr/>
          <p:nvPr>
            <p:custDataLst>
              <p:tags r:id="rId2"/>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3"/>
            </p:custDataLst>
          </p:nvPr>
        </p:nvSpPr>
        <p:spPr>
          <a:xfrm>
            <a:off x="874711" y="1854200"/>
            <a:ext cx="5046025" cy="4321175"/>
          </a:xfrm>
          <a:prstGeom prst="rect">
            <a:avLst/>
          </a:prstGeom>
        </p:spPr>
        <p:txBody>
          <a:bodyPr wrap="square">
            <a:normAutofit fontScale="9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RNN</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缺陷：没有并行化，序列化有内存限制</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nSpc>
                <a:spcPct val="180000"/>
              </a:lnSpc>
              <a:spcBef>
                <a:spcPts val="0"/>
              </a:spcBef>
            </a:pPr>
            <a:r>
              <a:rPr lang="en-US" altLang="zh-CN" sz="18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multi-head attention</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将一个词的vector切分成h个维度，求attention相似度时每个h维度计算</a:t>
            </a:r>
            <a:endPar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nSpc>
                <a:spcPct val="180000"/>
              </a:lnSpc>
              <a:spcBef>
                <a:spcPts val="0"/>
              </a:spcBef>
            </a:pPr>
            <a:r>
              <a:rPr lang="en-US" altLang="zh-CN" sz="18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self-attention</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：每个词位的词都可以无视方向和距离，</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有机会</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直接和句子中的每个词encoding。</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nSpc>
                <a:spcPct val="180000"/>
              </a:lnSpc>
              <a:spcBef>
                <a:spcPts val="0"/>
              </a:spcBef>
            </a:pPr>
            <a:r>
              <a:rPr lang="en-US" altLang="zh-CN" sz="18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position encoding</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因为既没有</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recurrence</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也没有</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convolution</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但需利用序列顺序信息。使用正弦波来计算，模拟信号传播周期性变化。（但</a:t>
            </a: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BERT直接训练一个position embedding</a:t>
            </a:r>
            <a:r>
              <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保留位置信息）</a:t>
            </a:r>
            <a:endParaRPr lang="zh-CN" altLang="en-US"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7" name="内容占位符 9"/>
          <p:cNvSpPr txBox="1"/>
          <p:nvPr>
            <p:custDataLst>
              <p:tags r:id="rId4"/>
            </p:custDataLst>
          </p:nvPr>
        </p:nvSpPr>
        <p:spPr>
          <a:xfrm>
            <a:off x="6271263" y="1856339"/>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spcBef>
                <a:spcPts val="0"/>
              </a:spcBef>
              <a:buNone/>
            </a:pPr>
            <a:r>
              <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endParaRPr lang="en-US" altLang="zh-CN" sz="1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5"/>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Transformer——attention is all you need</a:t>
            </a:r>
            <a:endParaRPr lang="en-US" altLang="zh-CN" sz="28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6"/>
          <a:stretch>
            <a:fillRect/>
          </a:stretch>
        </p:blipFill>
        <p:spPr>
          <a:xfrm rot="5400000">
            <a:off x="5497195" y="1022350"/>
            <a:ext cx="6826250" cy="481393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1706_2*m_h_f*1_4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40"/>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4_1"/>
  <p:tag name="KSO_WM_UNIT_ID" val="custom20191706_2*m_h_a*1_4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4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1706_2*m_z*1_1"/>
  <p:tag name="KSO_WM_TEMPLATE_CATEGORY" val="custom"/>
  <p:tag name="KSO_WM_TEMPLATE_INDEX" val="20191706"/>
  <p:tag name="KSO_WM_UNIT_LAYERLEVEL" val="1_1"/>
  <p:tag name="KSO_WM_TAG_VERSION" val="1.0"/>
  <p:tag name="KSO_WM_BEAUTIFY_FLAG" val="#wm#"/>
  <p:tag name="KSO_WM_UNIT_COLOR_SCHEME_SHAPE_ID" val="48"/>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03.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1706_2*m_z*1_2"/>
  <p:tag name="KSO_WM_TEMPLATE_CATEGORY" val="custom"/>
  <p:tag name="KSO_WM_TEMPLATE_INDEX" val="20191706"/>
  <p:tag name="KSO_WM_UNIT_LAYERLEVEL" val="1_1"/>
  <p:tag name="KSO_WM_TAG_VERSION" val="1.0"/>
  <p:tag name="KSO_WM_BEAUTIFY_FLAG" val="#wm#"/>
  <p:tag name="KSO_WM_UNIT_COLOR_SCHEME_SHAPE_ID" val="49"/>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04.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1706_2*m_z*1_3"/>
  <p:tag name="KSO_WM_TEMPLATE_CATEGORY" val="custom"/>
  <p:tag name="KSO_WM_TEMPLATE_INDEX" val="20191706"/>
  <p:tag name="KSO_WM_UNIT_LAYERLEVEL" val="1_1"/>
  <p:tag name="KSO_WM_TAG_VERSION" val="1.0"/>
  <p:tag name="KSO_WM_BEAUTIFY_FLAG" val="#wm#"/>
  <p:tag name="KSO_WM_UNIT_COLOR_SCHEME_SHAPE_ID" val="50"/>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05.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1706_2*m_z*1_4"/>
  <p:tag name="KSO_WM_TEMPLATE_CATEGORY" val="custom"/>
  <p:tag name="KSO_WM_TEMPLATE_INDEX" val="20191706"/>
  <p:tag name="KSO_WM_UNIT_LAYERLEVEL" val="1_1"/>
  <p:tag name="KSO_WM_TAG_VERSION" val="1.0"/>
  <p:tag name="KSO_WM_BEAUTIFY_FLAG" val="#wm#"/>
  <p:tag name="KSO_WM_UNIT_COLOR_SCHEME_SHAPE_ID" val="51"/>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06.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91706_2*a*1"/>
  <p:tag name="KSO_WM_TEMPLATE_CATEGORY" val="custom"/>
  <p:tag name="KSO_WM_TEMPLATE_INDEX" val="20191706"/>
  <p:tag name="KSO_WM_UNIT_LAYERLEVEL" val="1"/>
  <p:tag name="KSO_WM_TAG_VERSION" val="1.0"/>
  <p:tag name="KSO_WM_BEAUTIFY_FLAG" val="#wm#"/>
  <p:tag name="KSO_WM_UNIT_PRESET_TEXT" val="CONTENT"/>
  <p:tag name="KSO_WM_UNIT_COLOR_SCHEME_SHAPE_ID" val="22"/>
  <p:tag name="KSO_WM_UNIT_COLOR_SCHEME_PARENT_PAGE" val="0_4"/>
  <p:tag name="KSO_WM_UNIT_DIAGRAM_ISNUMVISUAL" val="0"/>
  <p:tag name="KSO_WM_UNIT_DIAGRAM_ISREFERUNIT" val="0"/>
  <p:tag name="KSO_WM_UNIT_NOCLEAR" val="0"/>
  <p:tag name="KSO_WM_UNIT_TEXT_FILL_FORE_SCHEMECOLOR_INDEX" val="15"/>
  <p:tag name="KSO_WM_UNIT_TEXT_FILL_TYPE" val="1"/>
  <p:tag name="KSO_WM_UNIT_USESOURCEFORMAT_APPLY" val="1"/>
</p:tagLst>
</file>

<file path=ppt/tags/tag107.xml><?xml version="1.0" encoding="utf-8"?>
<p:tagLst xmlns:p="http://schemas.openxmlformats.org/presentationml/2006/main">
  <p:tag name="KSO_WM_SLIDE_ID" val="custom20191706_2"/>
  <p:tag name="KSO_WM_SLIDE_ITEM_CNT" val="5"/>
  <p:tag name="KSO_WM_SLIDE_INDEX" val="2"/>
  <p:tag name="KSO_WM_TAG_VERSION" val="1.0"/>
  <p:tag name="KSO_WM_BEAUTIFY_FLAG" val="#wm#"/>
  <p:tag name="KSO_WM_TEMPLATE_CATEGORY" val="custom"/>
  <p:tag name="KSO_WM_TEMPLATE_INDEX" val="20191706"/>
  <p:tag name="KSO_WM_DIAGRAM_GROUP_CODE" val="m1-1"/>
  <p:tag name="KSO_WM_SLIDE_DIAGTYPE" val="m"/>
  <p:tag name="KSO_WM_SLIDE_LAYOUT" val="a_m"/>
  <p:tag name="KSO_WM_SLIDE_LAYOUT_CNT" val="1_1"/>
  <p:tag name="KSO_WM_SLIDE_TYPE" val="text"/>
  <p:tag name="KSO_WM_SLIDE_SUBTYPE" val="diag"/>
  <p:tag name="KSO_WM_SLIDE_SIZE" val="456.8*317.7"/>
  <p:tag name="KSO_WM_SLIDE_POSITION" val="450.35*166.3"/>
  <p:tag name="KSO_WM_SLIDE_COLORSCHEME_VERSION" val="3.2"/>
  <p:tag name="KSO_WM_TEMPLATE_SUBCATEGORY" val="0"/>
</p:tagLst>
</file>

<file path=ppt/tags/tag108.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1706_2*i*1"/>
  <p:tag name="KSO_WM_TEMPLATE_CATEGORY" val="custom"/>
  <p:tag name="KSO_WM_TEMPLATE_INDEX" val="20191706"/>
  <p:tag name="KSO_WM_UNIT_LAYERLEVEL" val="1"/>
  <p:tag name="KSO_WM_TAG_VERSION" val="1.0"/>
  <p:tag name="KSO_WM_BEAUTIFY_FLAG" val="#wm#"/>
  <p:tag name="KSO_WM_UNIT_COLOR_SCHEME_SHAPE_ID" val="29"/>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5"/>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706_2*m_h_i*1_1_1"/>
  <p:tag name="KSO_WM_TEMPLATE_CATEGORY" val="custom"/>
  <p:tag name="KSO_WM_TEMPLATE_INDEX" val="20191706"/>
  <p:tag name="KSO_WM_UNIT_LAYERLEVEL" val="1_1_1"/>
  <p:tag name="KSO_WM_TAG_VERSION" val="1.0"/>
  <p:tag name="KSO_WM_BEAUTIFY_FLAG" val="#wm#"/>
  <p:tag name="KSO_WM_UNIT_COLOR_SCHEME_SHAPE_ID" val="3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1706_2*m_h_f*1_1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1_1"/>
  <p:tag name="KSO_WM_UNIT_ID" val="custom20191706_2*m_h_a*1_1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2"/>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706_2*m_h_i*1_2_1"/>
  <p:tag name="KSO_WM_TEMPLATE_CATEGORY" val="custom"/>
  <p:tag name="KSO_WM_TEMPLATE_INDEX" val="20191706"/>
  <p:tag name="KSO_WM_UNIT_LAYERLEVEL" val="1_1_1"/>
  <p:tag name="KSO_WM_TAG_VERSION" val="1.0"/>
  <p:tag name="KSO_WM_BEAUTIFY_FLAG" val="#wm#"/>
  <p:tag name="KSO_WM_UNIT_COLOR_SCHEME_SHAPE_ID" val="33"/>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1706_2*m_h_f*1_2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4"/>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2_1"/>
  <p:tag name="KSO_WM_UNIT_ID" val="custom20191706_2*m_h_a*1_2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5"/>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706_2*m_h_i*1_3_1"/>
  <p:tag name="KSO_WM_TEMPLATE_CATEGORY" val="custom"/>
  <p:tag name="KSO_WM_TEMPLATE_INDEX" val="20191706"/>
  <p:tag name="KSO_WM_UNIT_LAYERLEVEL" val="1_1_1"/>
  <p:tag name="KSO_WM_TAG_VERSION" val="1.0"/>
  <p:tag name="KSO_WM_BEAUTIFY_FLAG" val="#wm#"/>
  <p:tag name="KSO_WM_UNIT_COLOR_SCHEME_SHAPE_ID" val="3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1706_2*m_h_f*1_3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7"/>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3_1"/>
  <p:tag name="KSO_WM_UNIT_ID" val="custom20191706_2*m_h_a*1_3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8"/>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706_2*m_h_i*1_4_1"/>
  <p:tag name="KSO_WM_TEMPLATE_CATEGORY" val="custom"/>
  <p:tag name="KSO_WM_TEMPLATE_INDEX" val="20191706"/>
  <p:tag name="KSO_WM_UNIT_LAYERLEVEL" val="1_1_1"/>
  <p:tag name="KSO_WM_TAG_VERSION" val="1.0"/>
  <p:tag name="KSO_WM_BEAUTIFY_FLAG" val="#wm#"/>
  <p:tag name="KSO_WM_UNIT_COLOR_SCHEME_SHAPE_ID" val="3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1706_2*m_h_f*1_4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40"/>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4_1"/>
  <p:tag name="KSO_WM_UNIT_ID" val="custom20191706_2*m_h_a*1_4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4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1706_2*m_z*1_1"/>
  <p:tag name="KSO_WM_TEMPLATE_CATEGORY" val="custom"/>
  <p:tag name="KSO_WM_TEMPLATE_INDEX" val="20191706"/>
  <p:tag name="KSO_WM_UNIT_LAYERLEVEL" val="1_1"/>
  <p:tag name="KSO_WM_TAG_VERSION" val="1.0"/>
  <p:tag name="KSO_WM_BEAUTIFY_FLAG" val="#wm#"/>
  <p:tag name="KSO_WM_UNIT_COLOR_SCHEME_SHAPE_ID" val="48"/>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22.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1706_2*m_z*1_2"/>
  <p:tag name="KSO_WM_TEMPLATE_CATEGORY" val="custom"/>
  <p:tag name="KSO_WM_TEMPLATE_INDEX" val="20191706"/>
  <p:tag name="KSO_WM_UNIT_LAYERLEVEL" val="1_1"/>
  <p:tag name="KSO_WM_TAG_VERSION" val="1.0"/>
  <p:tag name="KSO_WM_BEAUTIFY_FLAG" val="#wm#"/>
  <p:tag name="KSO_WM_UNIT_COLOR_SCHEME_SHAPE_ID" val="49"/>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23.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1706_2*m_z*1_3"/>
  <p:tag name="KSO_WM_TEMPLATE_CATEGORY" val="custom"/>
  <p:tag name="KSO_WM_TEMPLATE_INDEX" val="20191706"/>
  <p:tag name="KSO_WM_UNIT_LAYERLEVEL" val="1_1"/>
  <p:tag name="KSO_WM_TAG_VERSION" val="1.0"/>
  <p:tag name="KSO_WM_BEAUTIFY_FLAG" val="#wm#"/>
  <p:tag name="KSO_WM_UNIT_COLOR_SCHEME_SHAPE_ID" val="50"/>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24.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1706_2*m_z*1_4"/>
  <p:tag name="KSO_WM_TEMPLATE_CATEGORY" val="custom"/>
  <p:tag name="KSO_WM_TEMPLATE_INDEX" val="20191706"/>
  <p:tag name="KSO_WM_UNIT_LAYERLEVEL" val="1_1"/>
  <p:tag name="KSO_WM_TAG_VERSION" val="1.0"/>
  <p:tag name="KSO_WM_BEAUTIFY_FLAG" val="#wm#"/>
  <p:tag name="KSO_WM_UNIT_COLOR_SCHEME_SHAPE_ID" val="51"/>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25.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91706_2*a*1"/>
  <p:tag name="KSO_WM_TEMPLATE_CATEGORY" val="custom"/>
  <p:tag name="KSO_WM_TEMPLATE_INDEX" val="20191706"/>
  <p:tag name="KSO_WM_UNIT_LAYERLEVEL" val="1"/>
  <p:tag name="KSO_WM_TAG_VERSION" val="1.0"/>
  <p:tag name="KSO_WM_BEAUTIFY_FLAG" val="#wm#"/>
  <p:tag name="KSO_WM_UNIT_PRESET_TEXT" val="CONTENT"/>
  <p:tag name="KSO_WM_UNIT_COLOR_SCHEME_SHAPE_ID" val="22"/>
  <p:tag name="KSO_WM_UNIT_COLOR_SCHEME_PARENT_PAGE" val="0_4"/>
  <p:tag name="KSO_WM_UNIT_DIAGRAM_ISNUMVISUAL" val="0"/>
  <p:tag name="KSO_WM_UNIT_DIAGRAM_ISREFERUNIT" val="0"/>
  <p:tag name="KSO_WM_UNIT_NOCLEAR" val="0"/>
  <p:tag name="KSO_WM_UNIT_TEXT_FILL_FORE_SCHEMECOLOR_INDEX" val="15"/>
  <p:tag name="KSO_WM_UNIT_TEXT_FILL_TYPE" val="1"/>
  <p:tag name="KSO_WM_UNIT_USESOURCEFORMAT_APPLY" val="1"/>
</p:tagLst>
</file>

<file path=ppt/tags/tag126.xml><?xml version="1.0" encoding="utf-8"?>
<p:tagLst xmlns:p="http://schemas.openxmlformats.org/presentationml/2006/main">
  <p:tag name="KSO_WM_SLIDE_ID" val="custom20191706_2"/>
  <p:tag name="KSO_WM_SLIDE_ITEM_CNT" val="5"/>
  <p:tag name="KSO_WM_SLIDE_INDEX" val="2"/>
  <p:tag name="KSO_WM_TAG_VERSION" val="1.0"/>
  <p:tag name="KSO_WM_BEAUTIFY_FLAG" val="#wm#"/>
  <p:tag name="KSO_WM_TEMPLATE_CATEGORY" val="custom"/>
  <p:tag name="KSO_WM_TEMPLATE_INDEX" val="20191706"/>
  <p:tag name="KSO_WM_DIAGRAM_GROUP_CODE" val="m1-1"/>
  <p:tag name="KSO_WM_SLIDE_DIAGTYPE" val="m"/>
  <p:tag name="KSO_WM_SLIDE_LAYOUT" val="a_m"/>
  <p:tag name="KSO_WM_SLIDE_LAYOUT_CNT" val="1_1"/>
  <p:tag name="KSO_WM_SLIDE_TYPE" val="text"/>
  <p:tag name="KSO_WM_SLIDE_SUBTYPE" val="diag"/>
  <p:tag name="KSO_WM_SLIDE_SIZE" val="456.8*317.7"/>
  <p:tag name="KSO_WM_SLIDE_POSITION" val="450.35*166.3"/>
  <p:tag name="KSO_WM_SLIDE_COLORSCHEME_VERSION" val="3.2"/>
  <p:tag name="KSO_WM_TEMPLATE_SUBCATEGORY" val="0"/>
</p:tagLst>
</file>

<file path=ppt/tags/tag127.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1"/>
  <p:tag name="KSO_WM_UNIT_ID" val="custom20191706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28.xml><?xml version="1.0" encoding="utf-8"?>
<p:tagLst xmlns:p="http://schemas.openxmlformats.org/presentationml/2006/main">
  <p:tag name="KSO_WM_TEMPLATE_CATEGORY" val="custom"/>
  <p:tag name="KSO_WM_TEMPLATE_INDEX" val="20191706"/>
  <p:tag name="KSO_WM_TAG_VERSION" val="1.0"/>
  <p:tag name="KSO_WM_UNIT_TYPE" val="m_h_a"/>
  <p:tag name="KSO_WM_UNIT_INDEX" val="1_1_1"/>
  <p:tag name="KSO_WM_UNIT_ID" val="custom20191706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TEMPLATE_CATEGORY" val="custom"/>
  <p:tag name="KSO_WM_TEMPLATE_INDEX" val="20191706"/>
  <p:tag name="KSO_WM_TAG_VERSION" val="1.0"/>
  <p:tag name="KSO_WM_UNIT_TYPE" val="m_h_f"/>
  <p:tag name="KSO_WM_UNIT_INDEX" val="1_1_1"/>
  <p:tag name="KSO_WM_UNIT_ID" val="custom20191706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2"/>
  <p:tag name="KSO_WM_UNIT_ID" val="custom20191706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31.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5*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SLIDE_ID" val="custom20191706_5"/>
  <p:tag name="KSO_WM_SLIDE_TYPE" val="text"/>
  <p:tag name="KSO_WM_SLIDE_SUBTYPE" val="diag"/>
  <p:tag name="KSO_WM_SLIDE_ITEM_CNT" val="1"/>
  <p:tag name="KSO_WM_SLIDE_INDEX" val="5"/>
  <p:tag name="KSO_WM_SLIDE_SIZE" val="397.85*152.95"/>
  <p:tag name="KSO_WM_SLIDE_POSITION" val="197.675*188.225"/>
  <p:tag name="KSO_WM_TAG_VERSION" val="1.0"/>
  <p:tag name="KSO_WM_BEAUTIFY_FLAG" val="#wm#"/>
  <p:tag name="KSO_WM_TEMPLATE_CATEGORY" val="custom"/>
  <p:tag name="KSO_WM_TEMPLATE_INDEX" val="20191706"/>
  <p:tag name="KSO_WM_SLIDE_LAYOUT" val="a_m"/>
  <p:tag name="KSO_WM_SLIDE_LAYOUT_CNT" val="1_1"/>
  <p:tag name="KSO_WM_DIAGRAM_GROUP_CODE" val="m1-2"/>
  <p:tag name="KSO_WM_SLIDE_DIAGTYPE" val="m"/>
  <p:tag name="KSO_WM_TEMPLATE_THUMBS_INDEX" val="1、2、3、4、5、6"/>
  <p:tag name="KSO_WM_TEMPLATE_SUBCATEGORY" val="0"/>
</p:tagLst>
</file>

<file path=ppt/tags/tag133.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1"/>
  <p:tag name="KSO_WM_UNIT_ID" val="custom20191706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34.xml><?xml version="1.0" encoding="utf-8"?>
<p:tagLst xmlns:p="http://schemas.openxmlformats.org/presentationml/2006/main">
  <p:tag name="KSO_WM_TEMPLATE_CATEGORY" val="custom"/>
  <p:tag name="KSO_WM_TEMPLATE_INDEX" val="20191706"/>
  <p:tag name="KSO_WM_TAG_VERSION" val="1.0"/>
  <p:tag name="KSO_WM_UNIT_TYPE" val="m_h_a"/>
  <p:tag name="KSO_WM_UNIT_INDEX" val="1_1_1"/>
  <p:tag name="KSO_WM_UNIT_ID" val="custom20191706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TEMPLATE_CATEGORY" val="custom"/>
  <p:tag name="KSO_WM_TEMPLATE_INDEX" val="20191706"/>
  <p:tag name="KSO_WM_TAG_VERSION" val="1.0"/>
  <p:tag name="KSO_WM_UNIT_TYPE" val="m_h_f"/>
  <p:tag name="KSO_WM_UNIT_INDEX" val="1_1_1"/>
  <p:tag name="KSO_WM_UNIT_ID" val="custom20191706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2"/>
  <p:tag name="KSO_WM_UNIT_ID" val="custom20191706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37.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5*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SLIDE_ID" val="custom20191706_5"/>
  <p:tag name="KSO_WM_SLIDE_TYPE" val="text"/>
  <p:tag name="KSO_WM_SLIDE_SUBTYPE" val="diag"/>
  <p:tag name="KSO_WM_SLIDE_ITEM_CNT" val="1"/>
  <p:tag name="KSO_WM_SLIDE_INDEX" val="5"/>
  <p:tag name="KSO_WM_SLIDE_SIZE" val="397.85*152.95"/>
  <p:tag name="KSO_WM_SLIDE_POSITION" val="197.675*188.225"/>
  <p:tag name="KSO_WM_TAG_VERSION" val="1.0"/>
  <p:tag name="KSO_WM_BEAUTIFY_FLAG" val="#wm#"/>
  <p:tag name="KSO_WM_TEMPLATE_CATEGORY" val="custom"/>
  <p:tag name="KSO_WM_TEMPLATE_INDEX" val="20191706"/>
  <p:tag name="KSO_WM_SLIDE_LAYOUT" val="a_m"/>
  <p:tag name="KSO_WM_SLIDE_LAYOUT_CNT" val="1_1"/>
  <p:tag name="KSO_WM_DIAGRAM_GROUP_CODE" val="m1-2"/>
  <p:tag name="KSO_WM_SLIDE_DIAGTYPE" val="m"/>
  <p:tag name="KSO_WM_TEMPLATE_THUMBS_INDEX" val="1、2、3、4、5、6"/>
  <p:tag name="KSO_WM_TEMPLATE_SUBCATEGORY" val="0"/>
</p:tagLst>
</file>

<file path=ppt/tags/tag139.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1"/>
  <p:tag name="KSO_WM_UNIT_ID" val="custom20191706_5*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91706"/>
  <p:tag name="KSO_WM_TAG_VERSION" val="1.0"/>
  <p:tag name="KSO_WM_UNIT_TYPE" val="m_h_a"/>
  <p:tag name="KSO_WM_UNIT_INDEX" val="1_1_1"/>
  <p:tag name="KSO_WM_UNIT_ID" val="custom20191706_5*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TEMPLATE_CATEGORY" val="custom"/>
  <p:tag name="KSO_WM_TEMPLATE_INDEX" val="20191706"/>
  <p:tag name="KSO_WM_TAG_VERSION" val="1.0"/>
  <p:tag name="KSO_WM_UNIT_TYPE" val="m_h_f"/>
  <p:tag name="KSO_WM_UNIT_INDEX" val="1_1_1"/>
  <p:tag name="KSO_WM_UNIT_ID" val="custom20191706_5*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TEMPLATE_CATEGORY" val="custom"/>
  <p:tag name="KSO_WM_TEMPLATE_INDEX" val="20191706"/>
  <p:tag name="KSO_WM_TAG_VERSION" val="1.0"/>
  <p:tag name="KSO_WM_UNIT_TYPE" val="m_h_i"/>
  <p:tag name="KSO_WM_UNIT_INDEX" val="1_1_2"/>
  <p:tag name="KSO_WM_UNIT_ID" val="custom20191706_5*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43.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5*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SLIDE_ID" val="custom20191706_5"/>
  <p:tag name="KSO_WM_SLIDE_TYPE" val="text"/>
  <p:tag name="KSO_WM_SLIDE_SUBTYPE" val="diag"/>
  <p:tag name="KSO_WM_SLIDE_ITEM_CNT" val="1"/>
  <p:tag name="KSO_WM_SLIDE_INDEX" val="5"/>
  <p:tag name="KSO_WM_SLIDE_SIZE" val="397.85*152.95"/>
  <p:tag name="KSO_WM_SLIDE_POSITION" val="197.675*188.225"/>
  <p:tag name="KSO_WM_TAG_VERSION" val="1.0"/>
  <p:tag name="KSO_WM_BEAUTIFY_FLAG" val="#wm#"/>
  <p:tag name="KSO_WM_TEMPLATE_CATEGORY" val="custom"/>
  <p:tag name="KSO_WM_TEMPLATE_INDEX" val="20191706"/>
  <p:tag name="KSO_WM_SLIDE_LAYOUT" val="a_m"/>
  <p:tag name="KSO_WM_SLIDE_LAYOUT_CNT" val="1_1"/>
  <p:tag name="KSO_WM_DIAGRAM_GROUP_CODE" val="m1-2"/>
  <p:tag name="KSO_WM_SLIDE_DIAGTYPE" val="m"/>
  <p:tag name="KSO_WM_TEMPLATE_THUMBS_INDEX" val="1、2、3、4、5、6"/>
  <p:tag name="KSO_WM_TEMPLATE_SUBCATEGORY" val="0"/>
</p:tagLst>
</file>

<file path=ppt/tags/tag145.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1706_2*i*1"/>
  <p:tag name="KSO_WM_TEMPLATE_CATEGORY" val="custom"/>
  <p:tag name="KSO_WM_TEMPLATE_INDEX" val="20191706"/>
  <p:tag name="KSO_WM_UNIT_LAYERLEVEL" val="1"/>
  <p:tag name="KSO_WM_TAG_VERSION" val="1.0"/>
  <p:tag name="KSO_WM_BEAUTIFY_FLAG" val="#wm#"/>
  <p:tag name="KSO_WM_UNIT_COLOR_SCHEME_SHAPE_ID" val="29"/>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706_2*m_h_i*1_1_1"/>
  <p:tag name="KSO_WM_TEMPLATE_CATEGORY" val="custom"/>
  <p:tag name="KSO_WM_TEMPLATE_INDEX" val="20191706"/>
  <p:tag name="KSO_WM_UNIT_LAYERLEVEL" val="1_1_1"/>
  <p:tag name="KSO_WM_TAG_VERSION" val="1.0"/>
  <p:tag name="KSO_WM_BEAUTIFY_FLAG" val="#wm#"/>
  <p:tag name="KSO_WM_UNIT_COLOR_SCHEME_SHAPE_ID" val="3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1706_2*m_h_f*1_1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1_1"/>
  <p:tag name="KSO_WM_UNIT_ID" val="custom20191706_2*m_h_a*1_1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2"/>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706_2*m_h_i*1_2_1"/>
  <p:tag name="KSO_WM_TEMPLATE_CATEGORY" val="custom"/>
  <p:tag name="KSO_WM_TEMPLATE_INDEX" val="20191706"/>
  <p:tag name="KSO_WM_UNIT_LAYERLEVEL" val="1_1_1"/>
  <p:tag name="KSO_WM_TAG_VERSION" val="1.0"/>
  <p:tag name="KSO_WM_BEAUTIFY_FLAG" val="#wm#"/>
  <p:tag name="KSO_WM_UNIT_COLOR_SCHEME_SHAPE_ID" val="33"/>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1706_2*m_h_f*1_2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4"/>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2_1"/>
  <p:tag name="KSO_WM_UNIT_ID" val="custom20191706_2*m_h_a*1_2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5"/>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706_2*m_h_i*1_3_1"/>
  <p:tag name="KSO_WM_TEMPLATE_CATEGORY" val="custom"/>
  <p:tag name="KSO_WM_TEMPLATE_INDEX" val="20191706"/>
  <p:tag name="KSO_WM_UNIT_LAYERLEVEL" val="1_1_1"/>
  <p:tag name="KSO_WM_TAG_VERSION" val="1.0"/>
  <p:tag name="KSO_WM_BEAUTIFY_FLAG" val="#wm#"/>
  <p:tag name="KSO_WM_UNIT_COLOR_SCHEME_SHAPE_ID" val="3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1706_2*m_h_f*1_3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7"/>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3_1"/>
  <p:tag name="KSO_WM_UNIT_ID" val="custom20191706_2*m_h_a*1_3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8"/>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706_2*m_h_i*1_4_1"/>
  <p:tag name="KSO_WM_TEMPLATE_CATEGORY" val="custom"/>
  <p:tag name="KSO_WM_TEMPLATE_INDEX" val="20191706"/>
  <p:tag name="KSO_WM_UNIT_LAYERLEVEL" val="1_1_1"/>
  <p:tag name="KSO_WM_TAG_VERSION" val="1.0"/>
  <p:tag name="KSO_WM_BEAUTIFY_FLAG" val="#wm#"/>
  <p:tag name="KSO_WM_UNIT_COLOR_SCHEME_SHAPE_ID" val="3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1706_2*m_h_f*1_4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40"/>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4_1"/>
  <p:tag name="KSO_WM_UNIT_ID" val="custom20191706_2*m_h_a*1_4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4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1706_2*m_z*1_1"/>
  <p:tag name="KSO_WM_TEMPLATE_CATEGORY" val="custom"/>
  <p:tag name="KSO_WM_TEMPLATE_INDEX" val="20191706"/>
  <p:tag name="KSO_WM_UNIT_LAYERLEVEL" val="1_1"/>
  <p:tag name="KSO_WM_TAG_VERSION" val="1.0"/>
  <p:tag name="KSO_WM_BEAUTIFY_FLAG" val="#wm#"/>
  <p:tag name="KSO_WM_UNIT_COLOR_SCHEME_SHAPE_ID" val="48"/>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59.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1706_2*m_z*1_2"/>
  <p:tag name="KSO_WM_TEMPLATE_CATEGORY" val="custom"/>
  <p:tag name="KSO_WM_TEMPLATE_INDEX" val="20191706"/>
  <p:tag name="KSO_WM_UNIT_LAYERLEVEL" val="1_1"/>
  <p:tag name="KSO_WM_TAG_VERSION" val="1.0"/>
  <p:tag name="KSO_WM_BEAUTIFY_FLAG" val="#wm#"/>
  <p:tag name="KSO_WM_UNIT_COLOR_SCHEME_SHAPE_ID" val="49"/>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1706_2*m_z*1_3"/>
  <p:tag name="KSO_WM_TEMPLATE_CATEGORY" val="custom"/>
  <p:tag name="KSO_WM_TEMPLATE_INDEX" val="20191706"/>
  <p:tag name="KSO_WM_UNIT_LAYERLEVEL" val="1_1"/>
  <p:tag name="KSO_WM_TAG_VERSION" val="1.0"/>
  <p:tag name="KSO_WM_BEAUTIFY_FLAG" val="#wm#"/>
  <p:tag name="KSO_WM_UNIT_COLOR_SCHEME_SHAPE_ID" val="50"/>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61.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1706_2*m_z*1_4"/>
  <p:tag name="KSO_WM_TEMPLATE_CATEGORY" val="custom"/>
  <p:tag name="KSO_WM_TEMPLATE_INDEX" val="20191706"/>
  <p:tag name="KSO_WM_UNIT_LAYERLEVEL" val="1_1"/>
  <p:tag name="KSO_WM_TAG_VERSION" val="1.0"/>
  <p:tag name="KSO_WM_BEAUTIFY_FLAG" val="#wm#"/>
  <p:tag name="KSO_WM_UNIT_COLOR_SCHEME_SHAPE_ID" val="51"/>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62.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91706_2*a*1"/>
  <p:tag name="KSO_WM_TEMPLATE_CATEGORY" val="custom"/>
  <p:tag name="KSO_WM_TEMPLATE_INDEX" val="20191706"/>
  <p:tag name="KSO_WM_UNIT_LAYERLEVEL" val="1"/>
  <p:tag name="KSO_WM_TAG_VERSION" val="1.0"/>
  <p:tag name="KSO_WM_BEAUTIFY_FLAG" val="#wm#"/>
  <p:tag name="KSO_WM_UNIT_PRESET_TEXT" val="CONTENT"/>
  <p:tag name="KSO_WM_UNIT_COLOR_SCHEME_SHAPE_ID" val="22"/>
  <p:tag name="KSO_WM_UNIT_COLOR_SCHEME_PARENT_PAGE" val="0_4"/>
  <p:tag name="KSO_WM_UNIT_DIAGRAM_ISNUMVISUAL" val="0"/>
  <p:tag name="KSO_WM_UNIT_DIAGRAM_ISREFERUNIT" val="0"/>
  <p:tag name="KSO_WM_UNIT_NOCLEAR" val="0"/>
  <p:tag name="KSO_WM_UNIT_TEXT_FILL_FORE_SCHEMECOLOR_INDEX" val="15"/>
  <p:tag name="KSO_WM_UNIT_TEXT_FILL_TYPE" val="1"/>
  <p:tag name="KSO_WM_UNIT_USESOURCEFORMAT_APPLY" val="1"/>
</p:tagLst>
</file>

<file path=ppt/tags/tag163.xml><?xml version="1.0" encoding="utf-8"?>
<p:tagLst xmlns:p="http://schemas.openxmlformats.org/presentationml/2006/main">
  <p:tag name="KSO_WM_SLIDE_ID" val="custom20191706_2"/>
  <p:tag name="KSO_WM_SLIDE_ITEM_CNT" val="5"/>
  <p:tag name="KSO_WM_SLIDE_INDEX" val="2"/>
  <p:tag name="KSO_WM_TAG_VERSION" val="1.0"/>
  <p:tag name="KSO_WM_BEAUTIFY_FLAG" val="#wm#"/>
  <p:tag name="KSO_WM_TEMPLATE_CATEGORY" val="custom"/>
  <p:tag name="KSO_WM_TEMPLATE_INDEX" val="20191706"/>
  <p:tag name="KSO_WM_DIAGRAM_GROUP_CODE" val="m1-1"/>
  <p:tag name="KSO_WM_SLIDE_DIAGTYPE" val="m"/>
  <p:tag name="KSO_WM_SLIDE_LAYOUT" val="a_m"/>
  <p:tag name="KSO_WM_SLIDE_LAYOUT_CNT" val="1_1"/>
  <p:tag name="KSO_WM_SLIDE_TYPE" val="text"/>
  <p:tag name="KSO_WM_SLIDE_SUBTYPE" val="diag"/>
  <p:tag name="KSO_WM_SLIDE_SIZE" val="456.8*317.7"/>
  <p:tag name="KSO_WM_SLIDE_POSITION" val="450.35*166.3"/>
  <p:tag name="KSO_WM_SLIDE_COLORSCHEME_VERSION" val="3.2"/>
  <p:tag name="KSO_WM_TEMPLATE_SUBCATEGORY" val="0"/>
</p:tagLst>
</file>

<file path=ppt/tags/tag164.xml><?xml version="1.0" encoding="utf-8"?>
<p:tagLst xmlns:p="http://schemas.openxmlformats.org/presentationml/2006/main">
  <p:tag name="KSO_WM_TEMPLATE_CATEGORY" val="custom"/>
  <p:tag name="KSO_WM_TEMPLATE_INDEX" val="20191706"/>
  <p:tag name="KSO_WM_UNIT_TYPE" val="f"/>
  <p:tag name="KSO_WM_UNIT_INDEX" val="1"/>
  <p:tag name="KSO_WM_UNIT_ID" val="custom20191706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65.xml><?xml version="1.0" encoding="utf-8"?>
<p:tagLst xmlns:p="http://schemas.openxmlformats.org/presentationml/2006/main">
  <p:tag name="KSO_WM_TAG_VERSION" val="1.0"/>
  <p:tag name="KSO_WM_BEAUTIFY_FLAG" val="#wm#"/>
  <p:tag name="KSO_WM_UNIT_TYPE" val="i"/>
  <p:tag name="KSO_WM_UNIT_ID" val="custom20191706_7*i*1"/>
  <p:tag name="KSO_WM_TEMPLATE_CATEGORY" val="custom"/>
  <p:tag name="KSO_WM_TEMPLATE_INDEX" val="20191706"/>
  <p:tag name="KSO_WM_UNIT_INDEX" val="1"/>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67.xml><?xml version="1.0" encoding="utf-8"?>
<p:tagLst xmlns:p="http://schemas.openxmlformats.org/presentationml/2006/main">
  <p:tag name="KSO_WM_TEMPLATE_CATEGORY" val="custom"/>
  <p:tag name="KSO_WM_TEMPLATE_INDEX" val="20191706"/>
  <p:tag name="KSO_WM_TAG_VERSION" val="1.0"/>
  <p:tag name="KSO_WM_SLIDE_ID" val="custom20191706_7"/>
  <p:tag name="KSO_WM_SLIDE_INDEX" val="7"/>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57"/>
  <p:tag name="KSO_WM_TEMPLATE_SUBCATEGORY" val="0"/>
</p:tagLst>
</file>

<file path=ppt/tags/tag168.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706_8*i*1"/>
  <p:tag name="KSO_WM_TEMPLATE_CATEGORY" val="custom"/>
  <p:tag name="KSO_WM_TEMPLATE_INDEX" val="20191706"/>
  <p:tag name="KSO_WM_UNIT_INDEX" val="1"/>
  <p:tag name="KSO_WM_UNIT_HIGHLIGHT" val="0"/>
  <p:tag name="KSO_WM_UNIT_DIAGRAM_ISNUMVISUAL" val="0"/>
  <p:tag name="KSO_WM_UNIT_DIAGRAM_ISREFERUNIT" val="0"/>
</p:tagLst>
</file>

<file path=ppt/tags/tag169.xml><?xml version="1.0" encoding="utf-8"?>
<p:tagLst xmlns:p="http://schemas.openxmlformats.org/presentationml/2006/main">
  <p:tag name="KSO_WM_TEMPLATE_CATEGORY" val="custom"/>
  <p:tag name="KSO_WM_TEMPLATE_INDEX" val="20191706"/>
  <p:tag name="KSO_WM_UNIT_TYPE" val="f"/>
  <p:tag name="KSO_WM_UNIT_INDEX" val="1"/>
  <p:tag name="KSO_WM_UNIT_ID" val="custom20191706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91706"/>
  <p:tag name="KSO_WM_UNIT_TYPE" val="f"/>
  <p:tag name="KSO_WM_UNIT_INDEX" val="2"/>
  <p:tag name="KSO_WM_UNIT_ID" val="custom20191706_8*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71.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72.xml><?xml version="1.0" encoding="utf-8"?>
<p:tagLst xmlns:p="http://schemas.openxmlformats.org/presentationml/2006/main">
  <p:tag name="KSO_WM_SLIDE_ID" val="custom20191706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706"/>
  <p:tag name="KSO_WM_SLIDE_LAYOUT" val="a_f"/>
  <p:tag name="KSO_WM_SLIDE_LAYOUT_CNT" val="1_2"/>
  <p:tag name="KSO_WM_TEMPLATE_SUBCATEGORY" val="0"/>
</p:tagLst>
</file>

<file path=ppt/tags/tag17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191706_4*a*1"/>
  <p:tag name="KSO_WM_TEMPLATE_CATEGORY" val="custom"/>
  <p:tag name="KSO_WM_TEMPLATE_INDEX" val="20191706"/>
  <p:tag name="KSO_WM_UNIT_LAYERLEVEL" val="1"/>
  <p:tag name="KSO_WM_TAG_VERSION" val="1.0"/>
  <p:tag name="KSO_WM_BEAUTIFY_FLAG" val="#wm#"/>
</p:tagLst>
</file>

<file path=ppt/tags/tag174.xml><?xml version="1.0" encoding="utf-8"?>
<p:tagLst xmlns:p="http://schemas.openxmlformats.org/presentationml/2006/main">
  <p:tag name="KSO_WM_SLIDE_ID" val="custom20191706_4"/>
  <p:tag name="KSO_WM_TEMPLATE_SUBCATEGORY" val="0"/>
  <p:tag name="KSO_WM_SLIDE_TYPE" val="text"/>
  <p:tag name="KSO_WM_SLIDE_SUBTYPE" val="pureTxt"/>
  <p:tag name="KSO_WM_SLIDE_ITEM_CNT" val="0"/>
  <p:tag name="KSO_WM_SLIDE_INDEX" val="4"/>
  <p:tag name="KSO_WM_SLIDE_SIZE" val="854*465"/>
  <p:tag name="KSO_WM_SLIDE_POSITION" val="52*34"/>
  <p:tag name="KSO_WM_TAG_VERSION" val="1.0"/>
  <p:tag name="KSO_WM_BEAUTIFY_FLAG" val="#wm#"/>
  <p:tag name="KSO_WM_TEMPLATE_CATEGORY" val="custom"/>
  <p:tag name="KSO_WM_TEMPLATE_INDEX" val="20191706"/>
  <p:tag name="KSO_WM_SLIDE_LAYOUT" val="a_f"/>
  <p:tag name="KSO_WM_SLIDE_LAYOUT_CNT" val="1_1"/>
</p:tagLst>
</file>

<file path=ppt/tags/tag175.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1706_2*i*1"/>
  <p:tag name="KSO_WM_TEMPLATE_CATEGORY" val="custom"/>
  <p:tag name="KSO_WM_TEMPLATE_INDEX" val="20191706"/>
  <p:tag name="KSO_WM_UNIT_LAYERLEVEL" val="1"/>
  <p:tag name="KSO_WM_TAG_VERSION" val="1.0"/>
  <p:tag name="KSO_WM_BEAUTIFY_FLAG" val="#wm#"/>
  <p:tag name="KSO_WM_UNIT_COLOR_SCHEME_SHAPE_ID" val="29"/>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5"/>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706_2*m_h_i*1_1_1"/>
  <p:tag name="KSO_WM_TEMPLATE_CATEGORY" val="custom"/>
  <p:tag name="KSO_WM_TEMPLATE_INDEX" val="20191706"/>
  <p:tag name="KSO_WM_UNIT_LAYERLEVEL" val="1_1_1"/>
  <p:tag name="KSO_WM_TAG_VERSION" val="1.0"/>
  <p:tag name="KSO_WM_BEAUTIFY_FLAG" val="#wm#"/>
  <p:tag name="KSO_WM_UNIT_COLOR_SCHEME_SHAPE_ID" val="3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1706_2*m_h_f*1_1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1_1"/>
  <p:tag name="KSO_WM_UNIT_ID" val="custom20191706_2*m_h_a*1_1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2"/>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706_2*m_h_i*1_2_1"/>
  <p:tag name="KSO_WM_TEMPLATE_CATEGORY" val="custom"/>
  <p:tag name="KSO_WM_TEMPLATE_INDEX" val="20191706"/>
  <p:tag name="KSO_WM_UNIT_LAYERLEVEL" val="1_1_1"/>
  <p:tag name="KSO_WM_TAG_VERSION" val="1.0"/>
  <p:tag name="KSO_WM_BEAUTIFY_FLAG" val="#wm#"/>
  <p:tag name="KSO_WM_UNIT_COLOR_SCHEME_SHAPE_ID" val="33"/>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1706_2*m_h_f*1_2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4"/>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2_1"/>
  <p:tag name="KSO_WM_UNIT_ID" val="custom20191706_2*m_h_a*1_2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5"/>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706_2*m_h_i*1_3_1"/>
  <p:tag name="KSO_WM_TEMPLATE_CATEGORY" val="custom"/>
  <p:tag name="KSO_WM_TEMPLATE_INDEX" val="20191706"/>
  <p:tag name="KSO_WM_UNIT_LAYERLEVEL" val="1_1_1"/>
  <p:tag name="KSO_WM_TAG_VERSION" val="1.0"/>
  <p:tag name="KSO_WM_BEAUTIFY_FLAG" val="#wm#"/>
  <p:tag name="KSO_WM_UNIT_COLOR_SCHEME_SHAPE_ID" val="3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83.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1706_2*m_h_f*1_3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7"/>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3_1"/>
  <p:tag name="KSO_WM_UNIT_ID" val="custom20191706_2*m_h_a*1_3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8"/>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706_2*m_h_i*1_4_1"/>
  <p:tag name="KSO_WM_TEMPLATE_CATEGORY" val="custom"/>
  <p:tag name="KSO_WM_TEMPLATE_INDEX" val="20191706"/>
  <p:tag name="KSO_WM_UNIT_LAYERLEVEL" val="1_1_1"/>
  <p:tag name="KSO_WM_TAG_VERSION" val="1.0"/>
  <p:tag name="KSO_WM_BEAUTIFY_FLAG" val="#wm#"/>
  <p:tag name="KSO_WM_UNIT_COLOR_SCHEME_SHAPE_ID" val="3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1706_2*m_h_f*1_4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40"/>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4_1"/>
  <p:tag name="KSO_WM_UNIT_ID" val="custom20191706_2*m_h_a*1_4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4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1706_2*m_z*1_1"/>
  <p:tag name="KSO_WM_TEMPLATE_CATEGORY" val="custom"/>
  <p:tag name="KSO_WM_TEMPLATE_INDEX" val="20191706"/>
  <p:tag name="KSO_WM_UNIT_LAYERLEVEL" val="1_1"/>
  <p:tag name="KSO_WM_TAG_VERSION" val="1.0"/>
  <p:tag name="KSO_WM_BEAUTIFY_FLAG" val="#wm#"/>
  <p:tag name="KSO_WM_UNIT_COLOR_SCHEME_SHAPE_ID" val="48"/>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89.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1706_2*m_z*1_2"/>
  <p:tag name="KSO_WM_TEMPLATE_CATEGORY" val="custom"/>
  <p:tag name="KSO_WM_TEMPLATE_INDEX" val="20191706"/>
  <p:tag name="KSO_WM_UNIT_LAYERLEVEL" val="1_1"/>
  <p:tag name="KSO_WM_TAG_VERSION" val="1.0"/>
  <p:tag name="KSO_WM_BEAUTIFY_FLAG" val="#wm#"/>
  <p:tag name="KSO_WM_UNIT_COLOR_SCHEME_SHAPE_ID" val="49"/>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1706_2*m_z*1_3"/>
  <p:tag name="KSO_WM_TEMPLATE_CATEGORY" val="custom"/>
  <p:tag name="KSO_WM_TEMPLATE_INDEX" val="20191706"/>
  <p:tag name="KSO_WM_UNIT_LAYERLEVEL" val="1_1"/>
  <p:tag name="KSO_WM_TAG_VERSION" val="1.0"/>
  <p:tag name="KSO_WM_BEAUTIFY_FLAG" val="#wm#"/>
  <p:tag name="KSO_WM_UNIT_COLOR_SCHEME_SHAPE_ID" val="50"/>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91.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1706_2*m_z*1_4"/>
  <p:tag name="KSO_WM_TEMPLATE_CATEGORY" val="custom"/>
  <p:tag name="KSO_WM_TEMPLATE_INDEX" val="20191706"/>
  <p:tag name="KSO_WM_UNIT_LAYERLEVEL" val="1_1"/>
  <p:tag name="KSO_WM_TAG_VERSION" val="1.0"/>
  <p:tag name="KSO_WM_BEAUTIFY_FLAG" val="#wm#"/>
  <p:tag name="KSO_WM_UNIT_COLOR_SCHEME_SHAPE_ID" val="51"/>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192.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91706_2*a*1"/>
  <p:tag name="KSO_WM_TEMPLATE_CATEGORY" val="custom"/>
  <p:tag name="KSO_WM_TEMPLATE_INDEX" val="20191706"/>
  <p:tag name="KSO_WM_UNIT_LAYERLEVEL" val="1"/>
  <p:tag name="KSO_WM_TAG_VERSION" val="1.0"/>
  <p:tag name="KSO_WM_BEAUTIFY_FLAG" val="#wm#"/>
  <p:tag name="KSO_WM_UNIT_PRESET_TEXT" val="CONTENT"/>
  <p:tag name="KSO_WM_UNIT_COLOR_SCHEME_SHAPE_ID" val="22"/>
  <p:tag name="KSO_WM_UNIT_COLOR_SCHEME_PARENT_PAGE" val="0_4"/>
  <p:tag name="KSO_WM_UNIT_DIAGRAM_ISNUMVISUAL" val="0"/>
  <p:tag name="KSO_WM_UNIT_DIAGRAM_ISREFERUNIT" val="0"/>
  <p:tag name="KSO_WM_UNIT_NOCLEAR" val="0"/>
  <p:tag name="KSO_WM_UNIT_TEXT_FILL_FORE_SCHEMECOLOR_INDEX" val="15"/>
  <p:tag name="KSO_WM_UNIT_TEXT_FILL_TYPE" val="1"/>
  <p:tag name="KSO_WM_UNIT_USESOURCEFORMAT_APPLY" val="1"/>
</p:tagLst>
</file>

<file path=ppt/tags/tag193.xml><?xml version="1.0" encoding="utf-8"?>
<p:tagLst xmlns:p="http://schemas.openxmlformats.org/presentationml/2006/main">
  <p:tag name="KSO_WM_SLIDE_ID" val="custom20191706_2"/>
  <p:tag name="KSO_WM_SLIDE_ITEM_CNT" val="5"/>
  <p:tag name="KSO_WM_SLIDE_INDEX" val="2"/>
  <p:tag name="KSO_WM_TAG_VERSION" val="1.0"/>
  <p:tag name="KSO_WM_BEAUTIFY_FLAG" val="#wm#"/>
  <p:tag name="KSO_WM_TEMPLATE_CATEGORY" val="custom"/>
  <p:tag name="KSO_WM_TEMPLATE_INDEX" val="20191706"/>
  <p:tag name="KSO_WM_DIAGRAM_GROUP_CODE" val="m1-1"/>
  <p:tag name="KSO_WM_SLIDE_DIAGTYPE" val="m"/>
  <p:tag name="KSO_WM_SLIDE_LAYOUT" val="a_m"/>
  <p:tag name="KSO_WM_SLIDE_LAYOUT_CNT" val="1_1"/>
  <p:tag name="KSO_WM_SLIDE_TYPE" val="text"/>
  <p:tag name="KSO_WM_SLIDE_SUBTYPE" val="diag"/>
  <p:tag name="KSO_WM_SLIDE_SIZE" val="456.8*317.7"/>
  <p:tag name="KSO_WM_SLIDE_POSITION" val="450.35*166.3"/>
  <p:tag name="KSO_WM_SLIDE_COLORSCHEME_VERSION" val="3.2"/>
  <p:tag name="KSO_WM_TEMPLATE_SUBCATEGORY" val="0"/>
</p:tagLst>
</file>

<file path=ppt/tags/tag194.xml><?xml version="1.0" encoding="utf-8"?>
<p:tagLst xmlns:p="http://schemas.openxmlformats.org/presentationml/2006/main">
  <p:tag name="KSO_WM_TEMPLATE_CATEGORY" val="custom"/>
  <p:tag name="KSO_WM_TEMPLATE_INDEX" val="20191706"/>
  <p:tag name="KSO_WM_UNIT_TYPE" val="f"/>
  <p:tag name="KSO_WM_UNIT_INDEX" val="1"/>
  <p:tag name="KSO_WM_UNIT_ID" val="custom20191706_10*f*1"/>
  <p:tag name="KSO_WM_UNIT_LAYERLEVEL" val="1"/>
  <p:tag name="KSO_WM_UNIT_VALUE" val="102"/>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95.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96.xml><?xml version="1.0" encoding="utf-8"?>
<p:tagLst xmlns:p="http://schemas.openxmlformats.org/presentationml/2006/main">
  <p:tag name="KSO_WM_SLIDE_ID" val="custom20191706_10"/>
  <p:tag name="KSO_WM_SLIDE_TYPE" val="text"/>
  <p:tag name="KSO_WM_SLIDE_SUBTYPE" val="picTxt"/>
  <p:tag name="KSO_WM_SLIDE_ITEM_CNT" val="0"/>
  <p:tag name="KSO_WM_SLIDE_INDEX" val="10"/>
  <p:tag name="KSO_WM_SLIDE_SIZE" val="821*385"/>
  <p:tag name="KSO_WM_SLIDE_POSITION" val="70*46"/>
  <p:tag name="KSO_WM_TAG_VERSION" val="1.0"/>
  <p:tag name="KSO_WM_BEAUTIFY_FLAG" val="#wm#"/>
  <p:tag name="KSO_WM_TEMPLATE_CATEGORY" val="custom"/>
  <p:tag name="KSO_WM_TEMPLATE_INDEX" val="20191706"/>
  <p:tag name="KSO_WM_SLIDE_LAYOUT" val="a_d_f"/>
  <p:tag name="KSO_WM_SLIDE_LAYOUT_CNT" val="1_3_1"/>
  <p:tag name="KSO_WM_TEMPLATE_SUBCATEGORY" val="0"/>
</p:tagLst>
</file>

<file path=ppt/tags/tag197.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1706_2*i*1"/>
  <p:tag name="KSO_WM_TEMPLATE_CATEGORY" val="custom"/>
  <p:tag name="KSO_WM_TEMPLATE_INDEX" val="20191706"/>
  <p:tag name="KSO_WM_UNIT_LAYERLEVEL" val="1"/>
  <p:tag name="KSO_WM_TAG_VERSION" val="1.0"/>
  <p:tag name="KSO_WM_BEAUTIFY_FLAG" val="#wm#"/>
  <p:tag name="KSO_WM_UNIT_COLOR_SCHEME_SHAPE_ID" val="29"/>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5"/>
  <p:tag name="KSO_WM_UNIT_TEXT_FILL_TYPE" val="1"/>
  <p:tag name="KSO_WM_UNIT_USESOURCEFORMAT_APPLY" val="1"/>
</p:tagLst>
</file>

<file path=ppt/tags/tag198.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706_2*m_h_i*1_1_1"/>
  <p:tag name="KSO_WM_TEMPLATE_CATEGORY" val="custom"/>
  <p:tag name="KSO_WM_TEMPLATE_INDEX" val="20191706"/>
  <p:tag name="KSO_WM_UNIT_LAYERLEVEL" val="1_1_1"/>
  <p:tag name="KSO_WM_TAG_VERSION" val="1.0"/>
  <p:tag name="KSO_WM_BEAUTIFY_FLAG" val="#wm#"/>
  <p:tag name="KSO_WM_UNIT_COLOR_SCHEME_SHAPE_ID" val="3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199.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1706_2*m_h_f*1_1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1_1"/>
  <p:tag name="KSO_WM_UNIT_ID" val="custom20191706_2*m_h_a*1_1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2"/>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1.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706_2*m_h_i*1_2_1"/>
  <p:tag name="KSO_WM_TEMPLATE_CATEGORY" val="custom"/>
  <p:tag name="KSO_WM_TEMPLATE_INDEX" val="20191706"/>
  <p:tag name="KSO_WM_UNIT_LAYERLEVEL" val="1_1_1"/>
  <p:tag name="KSO_WM_TAG_VERSION" val="1.0"/>
  <p:tag name="KSO_WM_BEAUTIFY_FLAG" val="#wm#"/>
  <p:tag name="KSO_WM_UNIT_COLOR_SCHEME_SHAPE_ID" val="33"/>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202.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1706_2*m_h_f*1_2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4"/>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2_1"/>
  <p:tag name="KSO_WM_UNIT_ID" val="custom20191706_2*m_h_a*1_2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5"/>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706_2*m_h_i*1_3_1"/>
  <p:tag name="KSO_WM_TEMPLATE_CATEGORY" val="custom"/>
  <p:tag name="KSO_WM_TEMPLATE_INDEX" val="20191706"/>
  <p:tag name="KSO_WM_UNIT_LAYERLEVEL" val="1_1_1"/>
  <p:tag name="KSO_WM_TAG_VERSION" val="1.0"/>
  <p:tag name="KSO_WM_BEAUTIFY_FLAG" val="#wm#"/>
  <p:tag name="KSO_WM_UNIT_COLOR_SCHEME_SHAPE_ID" val="3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205.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1706_2*m_h_f*1_3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7"/>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3_1"/>
  <p:tag name="KSO_WM_UNIT_ID" val="custom20191706_2*m_h_a*1_3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8"/>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706_2*m_h_i*1_4_1"/>
  <p:tag name="KSO_WM_TEMPLATE_CATEGORY" val="custom"/>
  <p:tag name="KSO_WM_TEMPLATE_INDEX" val="20191706"/>
  <p:tag name="KSO_WM_UNIT_LAYERLEVEL" val="1_1_1"/>
  <p:tag name="KSO_WM_TAG_VERSION" val="1.0"/>
  <p:tag name="KSO_WM_BEAUTIFY_FLAG" val="#wm#"/>
  <p:tag name="KSO_WM_UNIT_COLOR_SCHEME_SHAPE_ID" val="3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208.xml><?xml version="1.0" encoding="utf-8"?>
<p:tagLst xmlns:p="http://schemas.openxmlformats.org/presentationml/2006/main">
  <p:tag name="KSO_WM_UNIT_HIGHLIGHT" val="0"/>
  <p:tag name="KSO_WM_UNIT_COMPATIBLE" val="0"/>
  <p:tag name="KSO_WM_DIAGRAM_GROUP_CODE" val="m1-1"/>
  <p:tag name="KSO_WM_UNIT_TYPE" val="m_h_f"/>
  <p:tag name="KSO_WM_UNIT_INDEX" val="1_4_1"/>
  <p:tag name="KSO_WM_UNIT_ID" val="custom20191706_2*m_h_f*1_4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40"/>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09.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4_1"/>
  <p:tag name="KSO_WM_UNIT_ID" val="custom20191706_2*m_h_a*1_4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4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DIAGRAM_GROUP_CODE" val="m1-1"/>
  <p:tag name="KSO_WM_UNIT_TYPE" val="m_z"/>
  <p:tag name="KSO_WM_UNIT_INDEX" val="1_1"/>
  <p:tag name="KSO_WM_UNIT_ID" val="custom20191706_2*m_z*1_1"/>
  <p:tag name="KSO_WM_TEMPLATE_CATEGORY" val="custom"/>
  <p:tag name="KSO_WM_TEMPLATE_INDEX" val="20191706"/>
  <p:tag name="KSO_WM_UNIT_LAYERLEVEL" val="1_1"/>
  <p:tag name="KSO_WM_TAG_VERSION" val="1.0"/>
  <p:tag name="KSO_WM_BEAUTIFY_FLAG" val="#wm#"/>
  <p:tag name="KSO_WM_UNIT_COLOR_SCHEME_SHAPE_ID" val="48"/>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211.xml><?xml version="1.0" encoding="utf-8"?>
<p:tagLst xmlns:p="http://schemas.openxmlformats.org/presentationml/2006/main">
  <p:tag name="KSO_WM_UNIT_HIGHLIGHT" val="0"/>
  <p:tag name="KSO_WM_UNIT_COMPATIBLE" val="0"/>
  <p:tag name="KSO_WM_DIAGRAM_GROUP_CODE" val="m1-1"/>
  <p:tag name="KSO_WM_UNIT_TYPE" val="m_z"/>
  <p:tag name="KSO_WM_UNIT_INDEX" val="1_2"/>
  <p:tag name="KSO_WM_UNIT_ID" val="custom20191706_2*m_z*1_2"/>
  <p:tag name="KSO_WM_TEMPLATE_CATEGORY" val="custom"/>
  <p:tag name="KSO_WM_TEMPLATE_INDEX" val="20191706"/>
  <p:tag name="KSO_WM_UNIT_LAYERLEVEL" val="1_1"/>
  <p:tag name="KSO_WM_TAG_VERSION" val="1.0"/>
  <p:tag name="KSO_WM_BEAUTIFY_FLAG" val="#wm#"/>
  <p:tag name="KSO_WM_UNIT_COLOR_SCHEME_SHAPE_ID" val="49"/>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212.xml><?xml version="1.0" encoding="utf-8"?>
<p:tagLst xmlns:p="http://schemas.openxmlformats.org/presentationml/2006/main">
  <p:tag name="KSO_WM_UNIT_HIGHLIGHT" val="0"/>
  <p:tag name="KSO_WM_UNIT_COMPATIBLE" val="0"/>
  <p:tag name="KSO_WM_DIAGRAM_GROUP_CODE" val="m1-1"/>
  <p:tag name="KSO_WM_UNIT_TYPE" val="m_z"/>
  <p:tag name="KSO_WM_UNIT_INDEX" val="1_3"/>
  <p:tag name="KSO_WM_UNIT_ID" val="custom20191706_2*m_z*1_3"/>
  <p:tag name="KSO_WM_TEMPLATE_CATEGORY" val="custom"/>
  <p:tag name="KSO_WM_TEMPLATE_INDEX" val="20191706"/>
  <p:tag name="KSO_WM_UNIT_LAYERLEVEL" val="1_1"/>
  <p:tag name="KSO_WM_TAG_VERSION" val="1.0"/>
  <p:tag name="KSO_WM_BEAUTIFY_FLAG" val="#wm#"/>
  <p:tag name="KSO_WM_UNIT_COLOR_SCHEME_SHAPE_ID" val="50"/>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213.xml><?xml version="1.0" encoding="utf-8"?>
<p:tagLst xmlns:p="http://schemas.openxmlformats.org/presentationml/2006/main">
  <p:tag name="KSO_WM_UNIT_HIGHLIGHT" val="0"/>
  <p:tag name="KSO_WM_UNIT_COMPATIBLE" val="0"/>
  <p:tag name="KSO_WM_DIAGRAM_GROUP_CODE" val="m1-1"/>
  <p:tag name="KSO_WM_UNIT_TYPE" val="m_z"/>
  <p:tag name="KSO_WM_UNIT_INDEX" val="1_4"/>
  <p:tag name="KSO_WM_UNIT_ID" val="custom20191706_2*m_z*1_4"/>
  <p:tag name="KSO_WM_TEMPLATE_CATEGORY" val="custom"/>
  <p:tag name="KSO_WM_TEMPLATE_INDEX" val="20191706"/>
  <p:tag name="KSO_WM_UNIT_LAYERLEVEL" val="1_1"/>
  <p:tag name="KSO_WM_TAG_VERSION" val="1.0"/>
  <p:tag name="KSO_WM_BEAUTIFY_FLAG" val="#wm#"/>
  <p:tag name="KSO_WM_UNIT_COLOR_SCHEME_SHAPE_ID" val="51"/>
  <p:tag name="KSO_WM_UNIT_COLOR_SCHEME_PARENT_PAGE" val="0_4"/>
  <p:tag name="KSO_WM_UNIT_ABSOLUTE_COLOR" val="1"/>
  <p:tag name="KSO_WM_UNIT_DIAGRAM_ISNUMVISUAL" val="0"/>
  <p:tag name="KSO_WM_UNIT_DIAGRAM_ISREFERUNIT" val="0"/>
  <p:tag name="KSO_WM_UNIT_LINE_FORE_SCHEMECOLOR_INDEX" val="14"/>
  <p:tag name="KSO_WM_UNIT_LINE_FILL_TYPE" val="2"/>
  <p:tag name="KSO_WM_UNIT_USESOURCEFORMAT_APPLY" val="1"/>
</p:tagLst>
</file>

<file path=ppt/tags/tag214.xml><?xml version="1.0" encoding="utf-8"?>
<p:tagLst xmlns:p="http://schemas.openxmlformats.org/presentationml/2006/main">
  <p:tag name="KSO_WM_UNIT_ISCONTENTSTITLE" val="1"/>
  <p:tag name="KSO_WM_UNIT_VALUE" val="7"/>
  <p:tag name="KSO_WM_UNIT_HIGHLIGHT" val="0"/>
  <p:tag name="KSO_WM_UNIT_COMPATIBLE" val="0"/>
  <p:tag name="KSO_WM_DIAGRAM_GROUP_CODE" val="m1-1"/>
  <p:tag name="KSO_WM_UNIT_TYPE" val="a"/>
  <p:tag name="KSO_WM_UNIT_INDEX" val="1"/>
  <p:tag name="KSO_WM_UNIT_ID" val="custom20191706_2*a*1"/>
  <p:tag name="KSO_WM_TEMPLATE_CATEGORY" val="custom"/>
  <p:tag name="KSO_WM_TEMPLATE_INDEX" val="20191706"/>
  <p:tag name="KSO_WM_UNIT_LAYERLEVEL" val="1"/>
  <p:tag name="KSO_WM_TAG_VERSION" val="1.0"/>
  <p:tag name="KSO_WM_BEAUTIFY_FLAG" val="#wm#"/>
  <p:tag name="KSO_WM_UNIT_PRESET_TEXT" val="CONTENT"/>
  <p:tag name="KSO_WM_UNIT_COLOR_SCHEME_SHAPE_ID" val="22"/>
  <p:tag name="KSO_WM_UNIT_COLOR_SCHEME_PARENT_PAGE" val="0_4"/>
  <p:tag name="KSO_WM_UNIT_DIAGRAM_ISNUMVISUAL" val="0"/>
  <p:tag name="KSO_WM_UNIT_DIAGRAM_ISREFERUNIT" val="0"/>
  <p:tag name="KSO_WM_UNIT_NOCLEAR" val="0"/>
  <p:tag name="KSO_WM_UNIT_TEXT_FILL_FORE_SCHEMECOLOR_INDEX" val="15"/>
  <p:tag name="KSO_WM_UNIT_TEXT_FILL_TYPE" val="1"/>
  <p:tag name="KSO_WM_UNIT_USESOURCEFORMAT_APPLY" val="1"/>
</p:tagLst>
</file>

<file path=ppt/tags/tag215.xml><?xml version="1.0" encoding="utf-8"?>
<p:tagLst xmlns:p="http://schemas.openxmlformats.org/presentationml/2006/main">
  <p:tag name="KSO_WM_SLIDE_ID" val="custom20191706_2"/>
  <p:tag name="KSO_WM_SLIDE_ITEM_CNT" val="5"/>
  <p:tag name="KSO_WM_SLIDE_INDEX" val="2"/>
  <p:tag name="KSO_WM_TAG_VERSION" val="1.0"/>
  <p:tag name="KSO_WM_BEAUTIFY_FLAG" val="#wm#"/>
  <p:tag name="KSO_WM_TEMPLATE_CATEGORY" val="custom"/>
  <p:tag name="KSO_WM_TEMPLATE_INDEX" val="20191706"/>
  <p:tag name="KSO_WM_DIAGRAM_GROUP_CODE" val="m1-1"/>
  <p:tag name="KSO_WM_SLIDE_DIAGTYPE" val="m"/>
  <p:tag name="KSO_WM_SLIDE_LAYOUT" val="a_m"/>
  <p:tag name="KSO_WM_SLIDE_LAYOUT_CNT" val="1_1"/>
  <p:tag name="KSO_WM_SLIDE_TYPE" val="text"/>
  <p:tag name="KSO_WM_SLIDE_SUBTYPE" val="diag"/>
  <p:tag name="KSO_WM_SLIDE_SIZE" val="456.8*317.7"/>
  <p:tag name="KSO_WM_SLIDE_POSITION" val="450.35*166.3"/>
  <p:tag name="KSO_WM_SLIDE_COLORSCHEME_VERSION" val="3.2"/>
  <p:tag name="KSO_WM_TEMPLATE_SUBCATEGORY" val="0"/>
</p:tagLst>
</file>

<file path=ppt/tags/tag216.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706_8*i*1"/>
  <p:tag name="KSO_WM_TEMPLATE_CATEGORY" val="custom"/>
  <p:tag name="KSO_WM_TEMPLATE_INDEX" val="20191706"/>
  <p:tag name="KSO_WM_UNIT_INDEX" val="1"/>
  <p:tag name="KSO_WM_UNIT_HIGHLIGHT"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91706"/>
  <p:tag name="KSO_WM_UNIT_TYPE" val="f"/>
  <p:tag name="KSO_WM_UNIT_INDEX" val="1"/>
  <p:tag name="KSO_WM_UNIT_ID" val="custom20191706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218.xml><?xml version="1.0" encoding="utf-8"?>
<p:tagLst xmlns:p="http://schemas.openxmlformats.org/presentationml/2006/main">
  <p:tag name="KSO_WM_TEMPLATE_CATEGORY" val="custom"/>
  <p:tag name="KSO_WM_TEMPLATE_INDEX" val="20191706"/>
  <p:tag name="KSO_WM_UNIT_TYPE" val="f"/>
  <p:tag name="KSO_WM_UNIT_INDEX" val="2"/>
  <p:tag name="KSO_WM_UNIT_ID" val="custom20191706_8*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219.xml><?xml version="1.0" encoding="utf-8"?>
<p:tagLst xmlns:p="http://schemas.openxmlformats.org/presentationml/2006/main">
  <p:tag name="KSO_WM_TEMPLATE_CATEGORY" val="custom"/>
  <p:tag name="KSO_WM_TEMPLATE_INDEX" val="20191706"/>
  <p:tag name="KSO_WM_UNIT_TYPE" val="a"/>
  <p:tag name="KSO_WM_UNIT_INDEX" val="1"/>
  <p:tag name="KSO_WM_UNIT_ID" val="custom20191706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SLIDE_ID" val="custom20191706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706"/>
  <p:tag name="KSO_WM_SLIDE_LAYOUT" val="a_f"/>
  <p:tag name="KSO_WM_SLIDE_LAYOUT_CNT" val="1_2"/>
  <p:tag name="KSO_WM_TEMPLATE_SUBCATEGORY" val="0"/>
</p:tagLst>
</file>

<file path=ppt/tags/tag2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191706_4*a*1"/>
  <p:tag name="KSO_WM_TEMPLATE_CATEGORY" val="custom"/>
  <p:tag name="KSO_WM_TEMPLATE_INDEX" val="20191706"/>
  <p:tag name="KSO_WM_UNIT_LAYERLEVEL" val="1"/>
  <p:tag name="KSO_WM_TAG_VERSION" val="1.0"/>
  <p:tag name="KSO_WM_BEAUTIFY_FLAG" val="#wm#"/>
</p:tagLst>
</file>

<file path=ppt/tags/tag22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832"/>
  <p:tag name="KSO_WM_UNIT_HIGHLIGHT" val="0"/>
  <p:tag name="KSO_WM_UNIT_COMPATIBLE" val="0"/>
  <p:tag name="KSO_WM_UNIT_DIAGRAM_ISNUMVISUAL" val="0"/>
  <p:tag name="KSO_WM_UNIT_DIAGRAM_ISREFERUNIT" val="0"/>
  <p:tag name="KSO_WM_UNIT_TYPE" val="f"/>
  <p:tag name="KSO_WM_UNIT_INDEX" val="1"/>
  <p:tag name="KSO_WM_UNIT_ID" val="custom20191706_4*f*1"/>
  <p:tag name="KSO_WM_TEMPLATE_CATEGORY" val="custom"/>
  <p:tag name="KSO_WM_TEMPLATE_INDEX" val="20191706"/>
  <p:tag name="KSO_WM_UNIT_LAYERLEVEL" val="1"/>
  <p:tag name="KSO_WM_TAG_VERSION" val="1.0"/>
  <p:tag name="KSO_WM_BEAUTIFY_FLAG" val="#wm#"/>
</p:tagLst>
</file>

<file path=ppt/tags/tag223.xml><?xml version="1.0" encoding="utf-8"?>
<p:tagLst xmlns:p="http://schemas.openxmlformats.org/presentationml/2006/main">
  <p:tag name="KSO_WM_SLIDE_ID" val="custom20191706_4"/>
  <p:tag name="KSO_WM_TEMPLATE_SUBCATEGORY" val="0"/>
  <p:tag name="KSO_WM_SLIDE_TYPE" val="text"/>
  <p:tag name="KSO_WM_SLIDE_SUBTYPE" val="pureTxt"/>
  <p:tag name="KSO_WM_SLIDE_ITEM_CNT" val="0"/>
  <p:tag name="KSO_WM_SLIDE_INDEX" val="4"/>
  <p:tag name="KSO_WM_SLIDE_SIZE" val="854*465"/>
  <p:tag name="KSO_WM_SLIDE_POSITION" val="52*34"/>
  <p:tag name="KSO_WM_TAG_VERSION" val="1.0"/>
  <p:tag name="KSO_WM_BEAUTIFY_FLAG" val="#wm#"/>
  <p:tag name="KSO_WM_TEMPLATE_CATEGORY" val="custom"/>
  <p:tag name="KSO_WM_TEMPLATE_INDEX" val="20191706"/>
  <p:tag name="KSO_WM_SLIDE_LAYOUT" val="a_f"/>
  <p:tag name="KSO_WM_SLIDE_LAYOUT_CNT" val="1_1"/>
</p:tagLst>
</file>

<file path=ppt/tags/tag224.xml><?xml version="1.0" encoding="utf-8"?>
<p:tagLst xmlns:p="http://schemas.openxmlformats.org/presentationml/2006/main">
  <p:tag name="KSO_WM_UNIT_ISCONTENTSTITLE" val="0"/>
  <p:tag name="KSO_WM_UNIT_PRESET_TEXT" val="THANKS"/>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191706_15*a*1"/>
  <p:tag name="KSO_WM_TEMPLATE_CATEGORY" val="custom"/>
  <p:tag name="KSO_WM_TEMPLATE_INDEX" val="20191706"/>
  <p:tag name="KSO_WM_UNIT_LAYERLEVEL" val="1"/>
  <p:tag name="KSO_WM_TAG_VERSION" val="1.0"/>
  <p:tag name="KSO_WM_BEAUTIFY_FLAG" val="#wm#"/>
</p:tagLst>
</file>

<file path=ppt/tags/tag225.xml><?xml version="1.0" encoding="utf-8"?>
<p:tagLst xmlns:p="http://schemas.openxmlformats.org/presentationml/2006/main">
  <p:tag name="KSO_WM_SLIDE_ID" val="custom20191706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191706"/>
  <p:tag name="KSO_WM_SLIDE_LAYOUT" val="a"/>
  <p:tag name="KSO_WM_SLIDE_LAYOUT_CN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06"/>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1706"/>
  <p:tag name="KSO_WM_TEMPLATE_THUMBS_INDEX" val="1、2、3、4、5、6、7、8、9、10、11、12、13、14、15"/>
</p:tagLst>
</file>

<file path=ppt/tags/tag88.xml><?xml version="1.0" encoding="utf-8"?>
<p:tagLst xmlns:p="http://schemas.openxmlformats.org/presentationml/2006/main">
  <p:tag name="KSO_WM_TEMPLATE_CATEGORY" val="custom"/>
  <p:tag name="KSO_WM_TEMPLATE_INDEX" val="20191706"/>
</p:tagLst>
</file>

<file path=ppt/tags/tag89.xml><?xml version="1.0" encoding="utf-8"?>
<p:tagLst xmlns:p="http://schemas.openxmlformats.org/presentationml/2006/main">
  <p:tag name="KSO_WM_UNIT_HIGHLIGHT" val="0"/>
  <p:tag name="KSO_WM_UNIT_COMPATIBLE" val="0"/>
  <p:tag name="KSO_WM_DIAGRAM_GROUP_CODE" val="m1-1"/>
  <p:tag name="KSO_WM_UNIT_TYPE" val="i"/>
  <p:tag name="KSO_WM_UNIT_INDEX" val="1"/>
  <p:tag name="KSO_WM_UNIT_ID" val="custom20191706_2*i*1"/>
  <p:tag name="KSO_WM_TEMPLATE_CATEGORY" val="custom"/>
  <p:tag name="KSO_WM_TEMPLATE_INDEX" val="20191706"/>
  <p:tag name="KSO_WM_UNIT_LAYERLEVEL" val="1"/>
  <p:tag name="KSO_WM_TAG_VERSION" val="1.0"/>
  <p:tag name="KSO_WM_BEAUTIFY_FLAG" val="#wm#"/>
  <p:tag name="KSO_WM_UNIT_COLOR_SCHEME_SHAPE_ID" val="29"/>
  <p:tag name="KSO_WM_UNIT_COLOR_SCHEME_PARENT_PAGE" val="0_4"/>
  <p:tag name="KSO_WM_UNIT_DIAGRAM_ISNUMVISUAL" val="0"/>
  <p:tag name="KSO_WM_UNIT_DIAGRAM_ISREFERUNIT" val="0"/>
  <p:tag name="KSO_WM_UNIT_FILL_FORE_SCHEMECOLOR_INDEX" val="14"/>
  <p:tag name="KSO_WM_UNIT_FILL_TYPE" val="1"/>
  <p:tag name="KSO_WM_UNIT_TEXT_FILL_FORE_SCHEMECOLOR_INDEX" val="5"/>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DIAGRAM_GROUP_CODE" val="m1-1"/>
  <p:tag name="KSO_WM_UNIT_TYPE" val="m_h_i"/>
  <p:tag name="KSO_WM_UNIT_INDEX" val="1_1_1"/>
  <p:tag name="KSO_WM_UNIT_ID" val="custom20191706_2*m_h_i*1_1_1"/>
  <p:tag name="KSO_WM_TEMPLATE_CATEGORY" val="custom"/>
  <p:tag name="KSO_WM_TEMPLATE_INDEX" val="20191706"/>
  <p:tag name="KSO_WM_UNIT_LAYERLEVEL" val="1_1_1"/>
  <p:tag name="KSO_WM_TAG_VERSION" val="1.0"/>
  <p:tag name="KSO_WM_BEAUTIFY_FLAG" val="#wm#"/>
  <p:tag name="KSO_WM_UNIT_COLOR_SCHEME_SHAPE_ID" val="30"/>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91.xml><?xml version="1.0" encoding="utf-8"?>
<p:tagLst xmlns:p="http://schemas.openxmlformats.org/presentationml/2006/main">
  <p:tag name="KSO_WM_UNIT_HIGHLIGHT" val="0"/>
  <p:tag name="KSO_WM_UNIT_COMPATIBLE" val="0"/>
  <p:tag name="KSO_WM_DIAGRAM_GROUP_CODE" val="m1-1"/>
  <p:tag name="KSO_WM_UNIT_TYPE" val="m_h_f"/>
  <p:tag name="KSO_WM_UNIT_INDEX" val="1_1_1"/>
  <p:tag name="KSO_WM_UNIT_ID" val="custom20191706_2*m_h_f*1_1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1"/>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1_1"/>
  <p:tag name="KSO_WM_UNIT_ID" val="custom20191706_2*m_h_a*1_1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2"/>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DIAGRAM_GROUP_CODE" val="m1-1"/>
  <p:tag name="KSO_WM_UNIT_TYPE" val="m_h_i"/>
  <p:tag name="KSO_WM_UNIT_INDEX" val="1_2_1"/>
  <p:tag name="KSO_WM_UNIT_ID" val="custom20191706_2*m_h_i*1_2_1"/>
  <p:tag name="KSO_WM_TEMPLATE_CATEGORY" val="custom"/>
  <p:tag name="KSO_WM_TEMPLATE_INDEX" val="20191706"/>
  <p:tag name="KSO_WM_UNIT_LAYERLEVEL" val="1_1_1"/>
  <p:tag name="KSO_WM_TAG_VERSION" val="1.0"/>
  <p:tag name="KSO_WM_BEAUTIFY_FLAG" val="#wm#"/>
  <p:tag name="KSO_WM_UNIT_COLOR_SCHEME_SHAPE_ID" val="33"/>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94.xml><?xml version="1.0" encoding="utf-8"?>
<p:tagLst xmlns:p="http://schemas.openxmlformats.org/presentationml/2006/main">
  <p:tag name="KSO_WM_UNIT_HIGHLIGHT" val="0"/>
  <p:tag name="KSO_WM_UNIT_COMPATIBLE" val="0"/>
  <p:tag name="KSO_WM_DIAGRAM_GROUP_CODE" val="m1-1"/>
  <p:tag name="KSO_WM_UNIT_TYPE" val="m_h_f"/>
  <p:tag name="KSO_WM_UNIT_INDEX" val="1_2_1"/>
  <p:tag name="KSO_WM_UNIT_ID" val="custom20191706_2*m_h_f*1_2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4"/>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2_1"/>
  <p:tag name="KSO_WM_UNIT_ID" val="custom20191706_2*m_h_a*1_2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5"/>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DIAGRAM_GROUP_CODE" val="m1-1"/>
  <p:tag name="KSO_WM_UNIT_TYPE" val="m_h_i"/>
  <p:tag name="KSO_WM_UNIT_INDEX" val="1_3_1"/>
  <p:tag name="KSO_WM_UNIT_ID" val="custom20191706_2*m_h_i*1_3_1"/>
  <p:tag name="KSO_WM_TEMPLATE_CATEGORY" val="custom"/>
  <p:tag name="KSO_WM_TEMPLATE_INDEX" val="20191706"/>
  <p:tag name="KSO_WM_UNIT_LAYERLEVEL" val="1_1_1"/>
  <p:tag name="KSO_WM_TAG_VERSION" val="1.0"/>
  <p:tag name="KSO_WM_BEAUTIFY_FLAG" val="#wm#"/>
  <p:tag name="KSO_WM_UNIT_COLOR_SCHEME_SHAPE_ID" val="3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ags/tag97.xml><?xml version="1.0" encoding="utf-8"?>
<p:tagLst xmlns:p="http://schemas.openxmlformats.org/presentationml/2006/main">
  <p:tag name="KSO_WM_UNIT_HIGHLIGHT" val="0"/>
  <p:tag name="KSO_WM_UNIT_COMPATIBLE" val="0"/>
  <p:tag name="KSO_WM_DIAGRAM_GROUP_CODE" val="m1-1"/>
  <p:tag name="KSO_WM_UNIT_TYPE" val="m_h_f"/>
  <p:tag name="KSO_WM_UNIT_INDEX" val="1_3_1"/>
  <p:tag name="KSO_WM_UNIT_ID" val="custom20191706_2*m_h_f*1_3_1"/>
  <p:tag name="KSO_WM_TEMPLATE_CATEGORY" val="custom"/>
  <p:tag name="KSO_WM_TEMPLATE_INDEX" val="20191706"/>
  <p:tag name="KSO_WM_UNIT_LAYERLEVEL" val="1_1_1"/>
  <p:tag name="KSO_WM_TAG_VERSION" val="1.0"/>
  <p:tag name="KSO_WM_BEAUTIFY_FLAG" val="#wm#"/>
  <p:tag name="KSO_WM_UNIT_PRESET_TEXT" val="单击此处添加文本具体内容"/>
  <p:tag name="KSO_WM_UNIT_VALUE" val="25"/>
  <p:tag name="KSO_WM_UNIT_COLOR_SCHEME_SHAPE_ID" val="37"/>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ISCONTENTSTITLE" val="0"/>
  <p:tag name="KSO_WM_UNIT_HIGHLIGHT" val="0"/>
  <p:tag name="KSO_WM_UNIT_COMPATIBLE" val="0"/>
  <p:tag name="KSO_WM_DIAGRAM_GROUP_CODE" val="m1-1"/>
  <p:tag name="KSO_WM_UNIT_TYPE" val="m_h_a"/>
  <p:tag name="KSO_WM_UNIT_INDEX" val="1_3_1"/>
  <p:tag name="KSO_WM_UNIT_ID" val="custom20191706_2*m_h_a*1_3_1"/>
  <p:tag name="KSO_WM_TEMPLATE_CATEGORY" val="custom"/>
  <p:tag name="KSO_WM_TEMPLATE_INDEX" val="20191706"/>
  <p:tag name="KSO_WM_UNIT_LAYERLEVEL" val="1_1_1"/>
  <p:tag name="KSO_WM_TAG_VERSION" val="1.0"/>
  <p:tag name="KSO_WM_BEAUTIFY_FLAG" val="#wm#"/>
  <p:tag name="KSO_WM_UNIT_PRESET_TEXT" val="添加标题"/>
  <p:tag name="KSO_WM_UNIT_VALUE" val="5"/>
  <p:tag name="KSO_WM_UNIT_COLOR_SCHEME_SHAPE_ID" val="38"/>
  <p:tag name="KSO_WM_UNIT_COLOR_SCHEME_PARENT_PAGE" val="0_4"/>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DIAGRAM_GROUP_CODE" val="m1-1"/>
  <p:tag name="KSO_WM_UNIT_TYPE" val="m_h_i"/>
  <p:tag name="KSO_WM_UNIT_INDEX" val="1_4_1"/>
  <p:tag name="KSO_WM_UNIT_ID" val="custom20191706_2*m_h_i*1_4_1"/>
  <p:tag name="KSO_WM_TEMPLATE_CATEGORY" val="custom"/>
  <p:tag name="KSO_WM_TEMPLATE_INDEX" val="20191706"/>
  <p:tag name="KSO_WM_UNIT_LAYERLEVEL" val="1_1_1"/>
  <p:tag name="KSO_WM_TAG_VERSION" val="1.0"/>
  <p:tag name="KSO_WM_BEAUTIFY_FLAG" val="#wm#"/>
  <p:tag name="KSO_WM_UNIT_COLOR_SCHEME_SHAPE_ID" val="3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5"/>
  <p:tag name="KSO_WM_UNIT_TEXT_FILL_TYPE" val="1"/>
  <p:tag name="KSO_WM_UNIT_USESOURCEFORMAT_APPLY" val="1"/>
</p:tagLst>
</file>

<file path=ppt/theme/theme1.xml><?xml version="1.0" encoding="utf-8"?>
<a:theme xmlns:a="http://schemas.openxmlformats.org/drawingml/2006/main" name="Office 主题​​">
  <a:themeElements>
    <a:clrScheme name="20191706.">
      <a:dk1>
        <a:srgbClr val="000000"/>
      </a:dk1>
      <a:lt1>
        <a:srgbClr val="FFFFFF"/>
      </a:lt1>
      <a:dk2>
        <a:srgbClr val="1478FE"/>
      </a:dk2>
      <a:lt2>
        <a:srgbClr val="D7D7D7"/>
      </a:lt2>
      <a:accent1>
        <a:srgbClr val="1478FE"/>
      </a:accent1>
      <a:accent2>
        <a:srgbClr val="E4EEFC"/>
      </a:accent2>
      <a:accent3>
        <a:srgbClr val="F0F5FC"/>
      </a:accent3>
      <a:accent4>
        <a:srgbClr val="BFBFBF"/>
      </a:accent4>
      <a:accent5>
        <a:srgbClr val="BFBFBF"/>
      </a:accent5>
      <a:accent6>
        <a:srgbClr val="BFBFBF"/>
      </a:accent6>
      <a:hlink>
        <a:srgbClr val="BFBFBF"/>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2791</Words>
  <Application>WPS 演示</Application>
  <PresentationFormat>宽屏</PresentationFormat>
  <Paragraphs>289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Arial Unicode MS</vt:lpstr>
      <vt:lpstr>Calibri</vt:lpstr>
      <vt:lpstr>Montserrat</vt:lpstr>
      <vt:lpstr>Sitka Text</vt:lpstr>
      <vt:lpstr>Wingdings</vt:lpstr>
      <vt:lpstr>Office 主题​​</vt:lpstr>
      <vt:lpstr>Bidirectional Encoder Representation from Transformers - BERT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sentence-level representation </vt:lpstr>
      <vt:lpstr>PowerPoint 演示文稿</vt:lpstr>
      <vt:lpstr>PowerPoint 演示文稿</vt:lpstr>
      <vt:lpstr>PowerPoint 演示文稿</vt:lpstr>
      <vt:lpstr>PowerPoint 演示文稿</vt:lpstr>
      <vt:lpstr>单击此处添加标题</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thinkpad</dc:creator>
  <cp:lastModifiedBy>thinkpad</cp:lastModifiedBy>
  <cp:revision>15</cp:revision>
  <dcterms:created xsi:type="dcterms:W3CDTF">2019-01-10T01:17:00Z</dcterms:created>
  <dcterms:modified xsi:type="dcterms:W3CDTF">2019-01-11T05:41:48Z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