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32918400" cy="21945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326532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653064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979596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306128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1632661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1959193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2285725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2612257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DFCB"/>
          </a:solidFill>
        </a:fill>
      </a:tcStyle>
    </a:wholeTbl>
    <a:band2H>
      <a:tcTxStyle b="def" i="def"/>
      <a:tcStyle>
        <a:tcBdr/>
        <a:fill>
          <a:solidFill>
            <a:srgbClr val="FFF0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D2D1"/>
          </a:solidFill>
        </a:fill>
      </a:tcStyle>
    </a:wholeTbl>
    <a:band2H>
      <a:tcTxStyle b="def" i="def"/>
      <a:tcStyle>
        <a:tcBdr/>
        <a:fill>
          <a:solidFill>
            <a:srgbClr val="EBEA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6ECCB"/>
          </a:solidFill>
        </a:fill>
      </a:tcStyle>
    </a:wholeTbl>
    <a:band2H>
      <a:tcTxStyle b="def" i="def"/>
      <a:tcStyle>
        <a:tcBdr/>
        <a:fill>
          <a:solidFill>
            <a:srgbClr val="F3F5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9" name="Shape 10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algn="ctr" latinLnBrk="0">
      <a:defRPr b="1" sz="1200">
        <a:solidFill>
          <a:srgbClr val="FF9900"/>
        </a:solidFill>
        <a:latin typeface="+mj-lt"/>
        <a:ea typeface="+mj-ea"/>
        <a:cs typeface="+mj-cs"/>
        <a:sym typeface="Arial"/>
      </a:defRPr>
    </a:lvl1pPr>
    <a:lvl2pPr indent="228600" algn="ctr" latinLnBrk="0">
      <a:defRPr b="1" sz="1200">
        <a:solidFill>
          <a:srgbClr val="FF9900"/>
        </a:solidFill>
        <a:latin typeface="+mj-lt"/>
        <a:ea typeface="+mj-ea"/>
        <a:cs typeface="+mj-cs"/>
        <a:sym typeface="Arial"/>
      </a:defRPr>
    </a:lvl2pPr>
    <a:lvl3pPr indent="457200" algn="ctr" latinLnBrk="0">
      <a:defRPr b="1" sz="1200">
        <a:solidFill>
          <a:srgbClr val="FF9900"/>
        </a:solidFill>
        <a:latin typeface="+mj-lt"/>
        <a:ea typeface="+mj-ea"/>
        <a:cs typeface="+mj-cs"/>
        <a:sym typeface="Arial"/>
      </a:defRPr>
    </a:lvl3pPr>
    <a:lvl4pPr indent="685800" algn="ctr" latinLnBrk="0">
      <a:defRPr b="1" sz="1200">
        <a:solidFill>
          <a:srgbClr val="FF9900"/>
        </a:solidFill>
        <a:latin typeface="+mj-lt"/>
        <a:ea typeface="+mj-ea"/>
        <a:cs typeface="+mj-cs"/>
        <a:sym typeface="Arial"/>
      </a:defRPr>
    </a:lvl4pPr>
    <a:lvl5pPr indent="914400" algn="ctr" latinLnBrk="0">
      <a:defRPr b="1" sz="1200">
        <a:solidFill>
          <a:srgbClr val="FF9900"/>
        </a:solidFill>
        <a:latin typeface="+mj-lt"/>
        <a:ea typeface="+mj-ea"/>
        <a:cs typeface="+mj-cs"/>
        <a:sym typeface="Arial"/>
      </a:defRPr>
    </a:lvl5pPr>
    <a:lvl6pPr indent="1143000" algn="ctr" latinLnBrk="0">
      <a:defRPr b="1" sz="1200">
        <a:solidFill>
          <a:srgbClr val="FF9900"/>
        </a:solidFill>
        <a:latin typeface="+mj-lt"/>
        <a:ea typeface="+mj-ea"/>
        <a:cs typeface="+mj-cs"/>
        <a:sym typeface="Arial"/>
      </a:defRPr>
    </a:lvl6pPr>
    <a:lvl7pPr indent="1371600" algn="ctr" latinLnBrk="0">
      <a:defRPr b="1" sz="1200">
        <a:solidFill>
          <a:srgbClr val="FF9900"/>
        </a:solidFill>
        <a:latin typeface="+mj-lt"/>
        <a:ea typeface="+mj-ea"/>
        <a:cs typeface="+mj-cs"/>
        <a:sym typeface="Arial"/>
      </a:defRPr>
    </a:lvl7pPr>
    <a:lvl8pPr indent="1600200" algn="ctr" latinLnBrk="0">
      <a:defRPr b="1" sz="1200">
        <a:solidFill>
          <a:srgbClr val="FF9900"/>
        </a:solidFill>
        <a:latin typeface="+mj-lt"/>
        <a:ea typeface="+mj-ea"/>
        <a:cs typeface="+mj-cs"/>
        <a:sym typeface="Arial"/>
      </a:defRPr>
    </a:lvl8pPr>
    <a:lvl9pPr indent="1828800" algn="ctr" latinLnBrk="0">
      <a:defRPr b="1" sz="1200">
        <a:solidFill>
          <a:srgbClr val="FF9900"/>
        </a:solidFill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/>
          <p:nvPr>
            <p:ph type="title"/>
          </p:nvPr>
        </p:nvSpPr>
        <p:spPr>
          <a:xfrm>
            <a:off x="2469357" y="6817783"/>
            <a:ext cx="27979689" cy="470323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6" name="Body Level One…"/>
          <p:cNvSpPr txBox="1"/>
          <p:nvPr>
            <p:ph type="body" sz="quarter" idx="1"/>
          </p:nvPr>
        </p:nvSpPr>
        <p:spPr>
          <a:xfrm>
            <a:off x="4937523" y="12435416"/>
            <a:ext cx="23043357" cy="5609168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</a:lvl1pPr>
            <a:lvl2pPr marL="0" indent="304814" algn="ctr">
              <a:buSzTx/>
              <a:buNone/>
            </a:lvl2pPr>
            <a:lvl3pPr marL="0" indent="609629" algn="ctr">
              <a:buSzTx/>
              <a:buNone/>
            </a:lvl3pPr>
            <a:lvl4pPr marL="0" indent="914446" algn="ctr">
              <a:buSzTx/>
              <a:buNone/>
            </a:lvl4pPr>
            <a:lvl5pPr marL="0" indent="1219261" algn="ctr"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New picture" descr="New pictur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-11074400" y="10972800"/>
            <a:ext cx="14274800" cy="3937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New picture" descr="New pictur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29718000" y="10972800"/>
            <a:ext cx="14274800" cy="3937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New picture" descr="New pictur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66850" y="22453600"/>
            <a:ext cx="29984700" cy="14605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New shape"/>
          <p:cNvSpPr txBox="1"/>
          <p:nvPr/>
        </p:nvSpPr>
        <p:spPr>
          <a:xfrm>
            <a:off x="1512569" y="23281035"/>
            <a:ext cx="16367762" cy="758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l">
              <a:defRPr sz="4600">
                <a:solidFill>
                  <a:srgbClr val="808080"/>
                </a:solidFill>
              </a:defRPr>
            </a:lvl1pPr>
          </a:lstStyle>
          <a:p>
            <a:pPr/>
            <a:r>
              <a:t>Template ID: perceptualpewter  Size: 36x24</a:t>
            </a:r>
          </a:p>
        </p:txBody>
      </p:sp>
      <p:sp>
        <p:nvSpPr>
          <p:cNvPr id="100" name="Title Text"/>
          <p:cNvSpPr txBox="1"/>
          <p:nvPr>
            <p:ph type="title"/>
          </p:nvPr>
        </p:nvSpPr>
        <p:spPr>
          <a:xfrm>
            <a:off x="1645444" y="878417"/>
            <a:ext cx="29627514" cy="36576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1" name="Body Level One…"/>
          <p:cNvSpPr txBox="1"/>
          <p:nvPr>
            <p:ph type="body" sz="quarter" idx="1"/>
          </p:nvPr>
        </p:nvSpPr>
        <p:spPr>
          <a:xfrm>
            <a:off x="1645446" y="5120218"/>
            <a:ext cx="14756607" cy="719137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/>
          <p:nvPr>
            <p:ph type="title"/>
          </p:nvPr>
        </p:nvSpPr>
        <p:spPr>
          <a:xfrm>
            <a:off x="2600325" y="14102294"/>
            <a:ext cx="27980879" cy="4358218"/>
          </a:xfrm>
          <a:prstGeom prst="rect">
            <a:avLst/>
          </a:prstGeom>
        </p:spPr>
        <p:txBody>
          <a:bodyPr anchor="t"/>
          <a:lstStyle>
            <a:lvl1pPr algn="l">
              <a:defRPr b="1" cap="all" sz="2600"/>
            </a:lvl1pPr>
          </a:lstStyle>
          <a:p>
            <a:pPr/>
            <a:r>
              <a:t>Title Text</a:t>
            </a:r>
          </a:p>
        </p:txBody>
      </p:sp>
      <p:sp>
        <p:nvSpPr>
          <p:cNvPr id="34" name="Body Level One…"/>
          <p:cNvSpPr txBox="1"/>
          <p:nvPr>
            <p:ph type="body" sz="quarter" idx="1"/>
          </p:nvPr>
        </p:nvSpPr>
        <p:spPr>
          <a:xfrm>
            <a:off x="2600325" y="9301691"/>
            <a:ext cx="27980879" cy="480060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300"/>
              </a:spcBef>
              <a:buSzTx/>
              <a:buNone/>
              <a:defRPr sz="1300"/>
            </a:lvl1pPr>
            <a:lvl2pPr marL="0" indent="304814">
              <a:spcBef>
                <a:spcPts val="300"/>
              </a:spcBef>
              <a:buSzTx/>
              <a:buNone/>
              <a:defRPr sz="1300"/>
            </a:lvl2pPr>
            <a:lvl3pPr marL="0" indent="609629">
              <a:spcBef>
                <a:spcPts val="300"/>
              </a:spcBef>
              <a:buSzTx/>
              <a:buNone/>
              <a:defRPr sz="1300"/>
            </a:lvl3pPr>
            <a:lvl4pPr marL="0" indent="914446">
              <a:spcBef>
                <a:spcPts val="300"/>
              </a:spcBef>
              <a:buSzTx/>
              <a:buNone/>
              <a:defRPr sz="1300"/>
            </a:lvl4pPr>
            <a:lvl5pPr marL="0" indent="1219261">
              <a:spcBef>
                <a:spcPts val="300"/>
              </a:spcBef>
              <a:buSzTx/>
              <a:buNone/>
              <a:defRPr sz="13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sz="half" idx="1"/>
          </p:nvPr>
        </p:nvSpPr>
        <p:spPr>
          <a:xfrm>
            <a:off x="1645446" y="5120216"/>
            <a:ext cx="14756607" cy="14484351"/>
          </a:xfrm>
          <a:prstGeom prst="rect">
            <a:avLst/>
          </a:prstGeom>
        </p:spPr>
        <p:txBody>
          <a:bodyPr/>
          <a:lstStyle>
            <a:lvl1pPr>
              <a:spcBef>
                <a:spcPts val="400"/>
              </a:spcBef>
              <a:defRPr sz="1800"/>
            </a:lvl1pPr>
            <a:lvl2pPr marL="2136485" indent="-882298">
              <a:spcBef>
                <a:spcPts val="400"/>
              </a:spcBef>
              <a:defRPr sz="1800"/>
            </a:lvl2pPr>
            <a:lvl3pPr marL="3375926" indent="-867551">
              <a:spcBef>
                <a:spcPts val="400"/>
              </a:spcBef>
              <a:defRPr sz="1800"/>
            </a:lvl3pPr>
            <a:lvl4pPr marL="4702410" indent="-939847">
              <a:spcBef>
                <a:spcPts val="400"/>
              </a:spcBef>
              <a:defRPr sz="1800"/>
            </a:lvl4pPr>
            <a:lvl5pPr marL="5958185" indent="-941434">
              <a:spcBef>
                <a:spcPts val="400"/>
              </a:spcBef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2" name="Body Level One…"/>
          <p:cNvSpPr txBox="1"/>
          <p:nvPr>
            <p:ph type="body" sz="quarter" idx="1"/>
          </p:nvPr>
        </p:nvSpPr>
        <p:spPr>
          <a:xfrm>
            <a:off x="1645443" y="4912785"/>
            <a:ext cx="14544676" cy="2046817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300"/>
              </a:spcBef>
              <a:buSzTx/>
              <a:buNone/>
              <a:defRPr b="1" sz="1600"/>
            </a:lvl1pPr>
            <a:lvl2pPr marL="0" indent="304814">
              <a:spcBef>
                <a:spcPts val="300"/>
              </a:spcBef>
              <a:buSzTx/>
              <a:buNone/>
              <a:defRPr b="1" sz="1600"/>
            </a:lvl2pPr>
            <a:lvl3pPr marL="0" indent="609629">
              <a:spcBef>
                <a:spcPts val="300"/>
              </a:spcBef>
              <a:buSzTx/>
              <a:buNone/>
              <a:defRPr b="1" sz="1600"/>
            </a:lvl3pPr>
            <a:lvl4pPr marL="0" indent="914446">
              <a:spcBef>
                <a:spcPts val="300"/>
              </a:spcBef>
              <a:buSzTx/>
              <a:buNone/>
              <a:defRPr b="1" sz="1600"/>
            </a:lvl4pPr>
            <a:lvl5pPr marL="0" indent="1219261">
              <a:spcBef>
                <a:spcPts val="300"/>
              </a:spcBef>
              <a:buSzTx/>
              <a:buNone/>
              <a:defRPr b="1"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Text Placeholder 4"/>
          <p:cNvSpPr/>
          <p:nvPr>
            <p:ph type="body" sz="quarter" idx="21"/>
          </p:nvPr>
        </p:nvSpPr>
        <p:spPr>
          <a:xfrm>
            <a:off x="16722328" y="4912785"/>
            <a:ext cx="14550630" cy="2046816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300"/>
              </a:spcBef>
              <a:buSzTx/>
              <a:buNone/>
              <a:defRPr b="1" sz="1600"/>
            </a:pP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Text"/>
          <p:cNvSpPr txBox="1"/>
          <p:nvPr>
            <p:ph type="title"/>
          </p:nvPr>
        </p:nvSpPr>
        <p:spPr>
          <a:xfrm>
            <a:off x="1645443" y="874184"/>
            <a:ext cx="10829926" cy="3717926"/>
          </a:xfrm>
          <a:prstGeom prst="rect">
            <a:avLst/>
          </a:prstGeom>
        </p:spPr>
        <p:txBody>
          <a:bodyPr anchor="b"/>
          <a:lstStyle>
            <a:lvl1pPr algn="l">
              <a:defRPr b="1" sz="1300"/>
            </a:lvl1pPr>
          </a:lstStyle>
          <a:p>
            <a:pPr/>
            <a:r>
              <a:t>Title Text</a:t>
            </a:r>
          </a:p>
        </p:txBody>
      </p:sp>
      <p:sp>
        <p:nvSpPr>
          <p:cNvPr id="77" name="Body Level One…"/>
          <p:cNvSpPr txBox="1"/>
          <p:nvPr>
            <p:ph type="body" idx="1"/>
          </p:nvPr>
        </p:nvSpPr>
        <p:spPr>
          <a:xfrm>
            <a:off x="12870656" y="874184"/>
            <a:ext cx="18402301" cy="18729326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2100"/>
            </a:lvl1pPr>
            <a:lvl2pPr marL="2169162" indent="-914975">
              <a:spcBef>
                <a:spcPts val="500"/>
              </a:spcBef>
              <a:defRPr sz="2100"/>
            </a:lvl2pPr>
            <a:lvl3pPr marL="3330741" indent="-822366">
              <a:spcBef>
                <a:spcPts val="500"/>
              </a:spcBef>
              <a:defRPr sz="2100"/>
            </a:lvl3pPr>
            <a:lvl4pPr marL="4774706" indent="-1012143">
              <a:spcBef>
                <a:spcPts val="500"/>
              </a:spcBef>
              <a:defRPr sz="2100"/>
            </a:lvl4pPr>
            <a:lvl5pPr marL="6030603" indent="-1013852">
              <a:spcBef>
                <a:spcPts val="500"/>
              </a:spcBef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Text Placeholder 3"/>
          <p:cNvSpPr/>
          <p:nvPr>
            <p:ph type="body" sz="half" idx="21"/>
          </p:nvPr>
        </p:nvSpPr>
        <p:spPr>
          <a:xfrm>
            <a:off x="1645443" y="4592108"/>
            <a:ext cx="10829926" cy="150114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None/>
              <a:defRPr sz="900"/>
            </a:pPr>
          </a:p>
        </p:txBody>
      </p:sp>
      <p:sp>
        <p:nvSpPr>
          <p:cNvPr id="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Text"/>
          <p:cNvSpPr txBox="1"/>
          <p:nvPr>
            <p:ph type="title"/>
          </p:nvPr>
        </p:nvSpPr>
        <p:spPr>
          <a:xfrm>
            <a:off x="6451998" y="15361711"/>
            <a:ext cx="19751281" cy="1813985"/>
          </a:xfrm>
          <a:prstGeom prst="rect">
            <a:avLst/>
          </a:prstGeom>
        </p:spPr>
        <p:txBody>
          <a:bodyPr anchor="b"/>
          <a:lstStyle>
            <a:lvl1pPr algn="l">
              <a:defRPr b="1" sz="1300"/>
            </a:lvl1pPr>
          </a:lstStyle>
          <a:p>
            <a:pPr/>
            <a:r>
              <a:t>Title Text</a:t>
            </a:r>
          </a:p>
        </p:txBody>
      </p:sp>
      <p:sp>
        <p:nvSpPr>
          <p:cNvPr id="87" name="Picture Placeholder 2"/>
          <p:cNvSpPr/>
          <p:nvPr>
            <p:ph type="pic" sz="half" idx="21"/>
          </p:nvPr>
        </p:nvSpPr>
        <p:spPr>
          <a:xfrm>
            <a:off x="6451998" y="1961091"/>
            <a:ext cx="19751281" cy="131667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8" name="Body Level One…"/>
          <p:cNvSpPr txBox="1"/>
          <p:nvPr>
            <p:ph type="body" sz="quarter" idx="1"/>
          </p:nvPr>
        </p:nvSpPr>
        <p:spPr>
          <a:xfrm>
            <a:off x="6451998" y="17175694"/>
            <a:ext cx="19751281" cy="25749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SzTx/>
              <a:buNone/>
              <a:defRPr sz="900"/>
            </a:lvl1pPr>
            <a:lvl2pPr marL="0" indent="304814">
              <a:spcBef>
                <a:spcPts val="200"/>
              </a:spcBef>
              <a:buSzTx/>
              <a:buNone/>
              <a:defRPr sz="900"/>
            </a:lvl2pPr>
            <a:lvl3pPr marL="0" indent="609629">
              <a:spcBef>
                <a:spcPts val="200"/>
              </a:spcBef>
              <a:buSzTx/>
              <a:buNone/>
              <a:defRPr sz="900"/>
            </a:lvl3pPr>
            <a:lvl4pPr marL="0" indent="914446">
              <a:spcBef>
                <a:spcPts val="200"/>
              </a:spcBef>
              <a:buSzTx/>
              <a:buNone/>
              <a:defRPr sz="900"/>
            </a:lvl4pPr>
            <a:lvl5pPr marL="0" indent="1219261">
              <a:spcBef>
                <a:spcPts val="200"/>
              </a:spcBef>
              <a:buSzTx/>
              <a:buNone/>
              <a:defRPr sz="9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DDA9A9"/>
            </a:gs>
            <a:gs pos="50000">
              <a:srgbClr val="990000"/>
            </a:gs>
            <a:gs pos="100000">
              <a:srgbClr val="DDA9A9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 descr="New pictur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-11074400" y="10972800"/>
            <a:ext cx="14274800" cy="3937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New picture" descr="New pictur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29718000" y="10972800"/>
            <a:ext cx="14274800" cy="3937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New picture" descr="New pictur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66850" y="22453600"/>
            <a:ext cx="29984700" cy="146050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New shape"/>
          <p:cNvSpPr txBox="1"/>
          <p:nvPr/>
        </p:nvSpPr>
        <p:spPr>
          <a:xfrm>
            <a:off x="1512569" y="23281035"/>
            <a:ext cx="16367762" cy="758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l">
              <a:defRPr sz="4600">
                <a:solidFill>
                  <a:srgbClr val="808080"/>
                </a:solidFill>
              </a:defRPr>
            </a:lvl1pPr>
          </a:lstStyle>
          <a:p>
            <a:pPr/>
            <a:r>
              <a:t>Template ID: perceptualpewter  Size: 36x24</a:t>
            </a:r>
          </a:p>
        </p:txBody>
      </p:sp>
      <p:sp>
        <p:nvSpPr>
          <p:cNvPr id="6" name="Title Text"/>
          <p:cNvSpPr txBox="1"/>
          <p:nvPr>
            <p:ph type="title"/>
          </p:nvPr>
        </p:nvSpPr>
        <p:spPr>
          <a:xfrm>
            <a:off x="1645443" y="878417"/>
            <a:ext cx="29627514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8101" tIns="188101" rIns="188101" bIns="188101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1645443" y="5120216"/>
            <a:ext cx="29627514" cy="14484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8101" tIns="188101" rIns="188101" bIns="188101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30347253" y="19985567"/>
            <a:ext cx="925704" cy="906517"/>
          </a:xfrm>
          <a:prstGeom prst="rect">
            <a:avLst/>
          </a:prstGeom>
          <a:ln w="12700">
            <a:miter lim="400000"/>
          </a:ln>
        </p:spPr>
        <p:txBody>
          <a:bodyPr wrap="none" lIns="188101" tIns="188101" rIns="188101" bIns="188101">
            <a:spAutoFit/>
          </a:bodyPr>
          <a:lstStyle>
            <a:lvl1pPr algn="r" defTabSz="2508374">
              <a:defRPr b="0" sz="3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transition xmlns:p14="http://schemas.microsoft.com/office/powerpoint/2010/main" spd="med" advClick="1"/>
  <p:txStyles>
    <p:titleStyle>
      <a:lvl1pPr marL="0" marR="0" indent="0" algn="ctr" defTabSz="250837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100" u="none">
          <a:solidFill>
            <a:srgbClr val="465E9C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ctr" defTabSz="250837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100" u="none">
          <a:solidFill>
            <a:srgbClr val="465E9C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ctr" defTabSz="250837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100" u="none">
          <a:solidFill>
            <a:srgbClr val="465E9C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ctr" defTabSz="250837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100" u="none">
          <a:solidFill>
            <a:srgbClr val="465E9C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ctr" defTabSz="250837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100" u="none">
          <a:solidFill>
            <a:srgbClr val="465E9C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304814" algn="ctr" defTabSz="250837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100" u="none">
          <a:solidFill>
            <a:srgbClr val="465E9C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609629" algn="ctr" defTabSz="250837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100" u="none">
          <a:solidFill>
            <a:srgbClr val="465E9C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914446" algn="ctr" defTabSz="250837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100" u="none">
          <a:solidFill>
            <a:srgbClr val="465E9C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219261" algn="ctr" defTabSz="250837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100" u="none">
          <a:solidFill>
            <a:srgbClr val="465E9C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939846" marR="0" indent="-939846" algn="l" defTabSz="2508374" rtl="0" latinLnBrk="0">
        <a:lnSpc>
          <a:spcPct val="100000"/>
        </a:lnSpc>
        <a:spcBef>
          <a:spcPts val="21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8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2162283" marR="0" indent="-908096" algn="l" defTabSz="2508374" rtl="0" latinLnBrk="0">
        <a:lnSpc>
          <a:spcPct val="100000"/>
        </a:lnSpc>
        <a:spcBef>
          <a:spcPts val="21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8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3343795" marR="0" indent="-835420" algn="l" defTabSz="2508374" rtl="0" latinLnBrk="0">
        <a:lnSpc>
          <a:spcPct val="100000"/>
        </a:lnSpc>
        <a:spcBef>
          <a:spcPts val="21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8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4783631" marR="0" indent="-1021068" algn="l" defTabSz="2508374" rtl="0" latinLnBrk="0">
        <a:lnSpc>
          <a:spcPct val="100000"/>
        </a:lnSpc>
        <a:spcBef>
          <a:spcPts val="21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8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6039544" marR="0" indent="-1022792" algn="l" defTabSz="2508374" rtl="0" latinLnBrk="0">
        <a:lnSpc>
          <a:spcPct val="100000"/>
        </a:lnSpc>
        <a:spcBef>
          <a:spcPts val="21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8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6344359" marR="0" indent="-1022792" algn="l" defTabSz="2508374" rtl="0" latinLnBrk="0">
        <a:lnSpc>
          <a:spcPct val="100000"/>
        </a:lnSpc>
        <a:spcBef>
          <a:spcPts val="21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8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6649174" marR="0" indent="-1022792" algn="l" defTabSz="2508374" rtl="0" latinLnBrk="0">
        <a:lnSpc>
          <a:spcPct val="100000"/>
        </a:lnSpc>
        <a:spcBef>
          <a:spcPts val="21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8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6953989" marR="0" indent="-1022792" algn="l" defTabSz="2508374" rtl="0" latinLnBrk="0">
        <a:lnSpc>
          <a:spcPct val="100000"/>
        </a:lnSpc>
        <a:spcBef>
          <a:spcPts val="21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8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7258804" marR="0" indent="-1022792" algn="l" defTabSz="2508374" rtl="0" latinLnBrk="0">
        <a:lnSpc>
          <a:spcPct val="100000"/>
        </a:lnSpc>
        <a:spcBef>
          <a:spcPts val="21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8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250837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326532" algn="r" defTabSz="250837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653064" algn="r" defTabSz="250837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979596" algn="r" defTabSz="250837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306128" algn="r" defTabSz="250837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1632661" algn="r" defTabSz="250837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1959193" algn="r" defTabSz="250837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2285725" algn="r" defTabSz="250837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2612257" algn="r" defTabSz="250837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hyperlink" Target="http://scienceexchange.caltech.edu/topics/quantum-science-explained/quantum-computing-computers" TargetMode="External"/><Relationship Id="rId5" Type="http://schemas.openxmlformats.org/officeDocument/2006/relationships/hyperlink" Target="http://aws.amazon.com/blogs/quantum-computing/noise-in-quantum-computing/" TargetMode="External"/><Relationship Id="rId6" Type="http://schemas.openxmlformats.org/officeDocument/2006/relationships/hyperlink" Target="https://docs.quantum.ibm.com/api/qiskit" TargetMode="External"/><Relationship Id="rId7" Type="http://schemas.openxmlformats.org/officeDocument/2006/relationships/hyperlink" Target="https://scikit-learn.org/stable/modules/linear_model.html" TargetMode="External"/><Relationship Id="rId8" Type="http://schemas.openxmlformats.org/officeDocument/2006/relationships/image" Target="../media/image5.png"/><Relationship Id="rId9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catterplot.png" descr="scatterplo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11804" y="16186934"/>
            <a:ext cx="4408770" cy="36687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corrmatrix.png" descr="corrmatrix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282965" y="11058531"/>
            <a:ext cx="5520591" cy="4611317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Rectangle 2"/>
          <p:cNvSpPr txBox="1"/>
          <p:nvPr>
            <p:ph type="title"/>
          </p:nvPr>
        </p:nvSpPr>
        <p:spPr>
          <a:xfrm>
            <a:off x="-26055" y="-51337"/>
            <a:ext cx="32970510" cy="4321353"/>
          </a:xfrm>
          <a:prstGeom prst="rect">
            <a:avLst/>
          </a:prstGeom>
          <a:solidFill>
            <a:srgbClr val="2D3C50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pPr>
              <a:defRPr i="1" sz="2600">
                <a:noFill/>
              </a:defRPr>
            </a:pPr>
          </a:p>
        </p:txBody>
      </p:sp>
      <p:grpSp>
        <p:nvGrpSpPr>
          <p:cNvPr id="116" name="Rectangle 167"/>
          <p:cNvGrpSpPr/>
          <p:nvPr/>
        </p:nvGrpSpPr>
        <p:grpSpPr>
          <a:xfrm>
            <a:off x="8570138" y="4828103"/>
            <a:ext cx="7604998" cy="701041"/>
            <a:chOff x="0" y="-45719"/>
            <a:chExt cx="7604996" cy="701040"/>
          </a:xfrm>
        </p:grpSpPr>
        <p:sp>
          <p:nvSpPr>
            <p:cNvPr id="114" name="Rounded Rectangle"/>
            <p:cNvSpPr/>
            <p:nvPr/>
          </p:nvSpPr>
          <p:spPr>
            <a:xfrm>
              <a:off x="0" y="0"/>
              <a:ext cx="7604997" cy="609600"/>
            </a:xfrm>
            <a:prstGeom prst="roundRect">
              <a:avLst>
                <a:gd name="adj" fmla="val 16667"/>
              </a:avLst>
            </a:prstGeom>
            <a:solidFill>
              <a:srgbClr val="8C1A11"/>
            </a:solidFill>
            <a:ln w="25400" cap="flat">
              <a:solidFill>
                <a:srgbClr val="7C1F16"/>
              </a:solidFill>
              <a:prstDash val="solid"/>
              <a:round/>
            </a:ln>
            <a:effectLst/>
          </p:spPr>
          <p:txBody>
            <a:bodyPr wrap="square" lIns="68580" tIns="68580" rIns="68580" bIns="6858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5" name="Methods"/>
            <p:cNvSpPr txBox="1"/>
            <p:nvPr/>
          </p:nvSpPr>
          <p:spPr>
            <a:xfrm>
              <a:off x="2706274" y="-45720"/>
              <a:ext cx="2192448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defTabSz="2508374">
                <a:defRPr sz="40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defRPr>
              </a:lvl1pPr>
            </a:lstStyle>
            <a:p>
              <a:pPr/>
              <a:r>
                <a:t>Methods</a:t>
              </a:r>
            </a:p>
          </p:txBody>
        </p:sp>
      </p:grpSp>
      <p:sp>
        <p:nvSpPr>
          <p:cNvPr id="117" name="Rounded Rectangle"/>
          <p:cNvSpPr/>
          <p:nvPr/>
        </p:nvSpPr>
        <p:spPr>
          <a:xfrm>
            <a:off x="24886685" y="11071231"/>
            <a:ext cx="7604997" cy="609601"/>
          </a:xfrm>
          <a:prstGeom prst="roundRect">
            <a:avLst>
              <a:gd name="adj" fmla="val 16667"/>
            </a:avLst>
          </a:prstGeom>
          <a:solidFill>
            <a:srgbClr val="8C1A11"/>
          </a:solidFill>
          <a:ln w="25400">
            <a:solidFill>
              <a:srgbClr val="7C1F16"/>
            </a:solidFill>
          </a:ln>
        </p:spPr>
        <p:txBody>
          <a:bodyPr lIns="68580" tIns="68580" rIns="68580" bIns="6858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21" name="Rectangle 167"/>
          <p:cNvGrpSpPr/>
          <p:nvPr/>
        </p:nvGrpSpPr>
        <p:grpSpPr>
          <a:xfrm>
            <a:off x="24932405" y="4828102"/>
            <a:ext cx="7604997" cy="6890264"/>
            <a:chOff x="0" y="-45719"/>
            <a:chExt cx="7604996" cy="6890262"/>
          </a:xfrm>
        </p:grpSpPr>
        <p:sp>
          <p:nvSpPr>
            <p:cNvPr id="118" name="Rounded Rectangle"/>
            <p:cNvSpPr/>
            <p:nvPr/>
          </p:nvSpPr>
          <p:spPr>
            <a:xfrm>
              <a:off x="0" y="0"/>
              <a:ext cx="7604997" cy="609600"/>
            </a:xfrm>
            <a:prstGeom prst="roundRect">
              <a:avLst>
                <a:gd name="adj" fmla="val 16667"/>
              </a:avLst>
            </a:prstGeom>
            <a:solidFill>
              <a:srgbClr val="8C1A11"/>
            </a:solidFill>
            <a:ln w="25400" cap="flat">
              <a:solidFill>
                <a:srgbClr val="7C1F16"/>
              </a:solidFill>
              <a:prstDash val="solid"/>
              <a:round/>
            </a:ln>
            <a:effectLst/>
          </p:spPr>
          <p:txBody>
            <a:bodyPr wrap="square" lIns="68580" tIns="68580" rIns="68580" bIns="6858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9" name="Discussion"/>
            <p:cNvSpPr txBox="1"/>
            <p:nvPr/>
          </p:nvSpPr>
          <p:spPr>
            <a:xfrm>
              <a:off x="2395348" y="-45720"/>
              <a:ext cx="2814301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defTabSz="2508374">
                <a:defRPr sz="40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defRPr>
              </a:lvl1pPr>
            </a:lstStyle>
            <a:p>
              <a:pPr/>
              <a:r>
                <a:t>Discussion</a:t>
              </a:r>
            </a:p>
          </p:txBody>
        </p:sp>
        <p:sp>
          <p:nvSpPr>
            <p:cNvPr id="120" name="References"/>
            <p:cNvSpPr txBox="1"/>
            <p:nvPr/>
          </p:nvSpPr>
          <p:spPr>
            <a:xfrm>
              <a:off x="2380837" y="6143502"/>
              <a:ext cx="2843322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defTabSz="2508374">
                <a:defRPr sz="40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defRPr>
              </a:lvl1pPr>
            </a:lstStyle>
            <a:p>
              <a:pPr/>
              <a:r>
                <a:t>References</a:t>
              </a:r>
            </a:p>
          </p:txBody>
        </p:sp>
      </p:grpSp>
      <p:grpSp>
        <p:nvGrpSpPr>
          <p:cNvPr id="124" name="Rectangle 167"/>
          <p:cNvGrpSpPr/>
          <p:nvPr/>
        </p:nvGrpSpPr>
        <p:grpSpPr>
          <a:xfrm>
            <a:off x="366145" y="17317161"/>
            <a:ext cx="7604998" cy="701041"/>
            <a:chOff x="0" y="-45719"/>
            <a:chExt cx="7604996" cy="701040"/>
          </a:xfrm>
        </p:grpSpPr>
        <p:sp>
          <p:nvSpPr>
            <p:cNvPr id="122" name="Rounded Rectangle"/>
            <p:cNvSpPr/>
            <p:nvPr/>
          </p:nvSpPr>
          <p:spPr>
            <a:xfrm>
              <a:off x="0" y="0"/>
              <a:ext cx="7604997" cy="609600"/>
            </a:xfrm>
            <a:prstGeom prst="roundRect">
              <a:avLst>
                <a:gd name="adj" fmla="val 16667"/>
              </a:avLst>
            </a:prstGeom>
            <a:solidFill>
              <a:srgbClr val="8C1A11"/>
            </a:solidFill>
            <a:ln w="25400" cap="flat">
              <a:solidFill>
                <a:srgbClr val="7C1F16"/>
              </a:solidFill>
              <a:prstDash val="solid"/>
              <a:round/>
            </a:ln>
            <a:effectLst/>
          </p:spPr>
          <p:txBody>
            <a:bodyPr wrap="square" lIns="68580" tIns="68580" rIns="68580" bIns="6858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3" name="Objective"/>
            <p:cNvSpPr txBox="1"/>
            <p:nvPr/>
          </p:nvSpPr>
          <p:spPr>
            <a:xfrm>
              <a:off x="2606932" y="-45720"/>
              <a:ext cx="2391133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defTabSz="2508374">
                <a:defRPr sz="40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defRPr>
              </a:lvl1pPr>
            </a:lstStyle>
            <a:p>
              <a:pPr/>
              <a:r>
                <a:t>Objective</a:t>
              </a:r>
            </a:p>
          </p:txBody>
        </p:sp>
      </p:grpSp>
      <p:grpSp>
        <p:nvGrpSpPr>
          <p:cNvPr id="127" name="Rectangle 167"/>
          <p:cNvGrpSpPr/>
          <p:nvPr/>
        </p:nvGrpSpPr>
        <p:grpSpPr>
          <a:xfrm>
            <a:off x="16751270" y="4828103"/>
            <a:ext cx="7604997" cy="701041"/>
            <a:chOff x="0" y="-45719"/>
            <a:chExt cx="7604996" cy="701040"/>
          </a:xfrm>
        </p:grpSpPr>
        <p:sp>
          <p:nvSpPr>
            <p:cNvPr id="125" name="Rounded Rectangle"/>
            <p:cNvSpPr/>
            <p:nvPr/>
          </p:nvSpPr>
          <p:spPr>
            <a:xfrm>
              <a:off x="0" y="0"/>
              <a:ext cx="7604997" cy="609600"/>
            </a:xfrm>
            <a:prstGeom prst="roundRect">
              <a:avLst>
                <a:gd name="adj" fmla="val 16667"/>
              </a:avLst>
            </a:prstGeom>
            <a:solidFill>
              <a:srgbClr val="8C1A11"/>
            </a:solidFill>
            <a:ln w="25400" cap="flat">
              <a:solidFill>
                <a:srgbClr val="7C1F16"/>
              </a:solidFill>
              <a:prstDash val="solid"/>
              <a:round/>
            </a:ln>
            <a:effectLst/>
          </p:spPr>
          <p:txBody>
            <a:bodyPr wrap="square" lIns="68580" tIns="68580" rIns="68580" bIns="6858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6" name="Results"/>
            <p:cNvSpPr txBox="1"/>
            <p:nvPr/>
          </p:nvSpPr>
          <p:spPr>
            <a:xfrm>
              <a:off x="2832902" y="-45720"/>
              <a:ext cx="1939192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defTabSz="2508374">
                <a:defRPr sz="40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defRPr>
              </a:lvl1pPr>
            </a:lstStyle>
            <a:p>
              <a:pPr/>
              <a:r>
                <a:t>Results</a:t>
              </a:r>
            </a:p>
          </p:txBody>
        </p:sp>
      </p:grpSp>
      <p:grpSp>
        <p:nvGrpSpPr>
          <p:cNvPr id="130" name="Rectangle 167"/>
          <p:cNvGrpSpPr/>
          <p:nvPr/>
        </p:nvGrpSpPr>
        <p:grpSpPr>
          <a:xfrm>
            <a:off x="24932405" y="16819030"/>
            <a:ext cx="7604997" cy="701041"/>
            <a:chOff x="0" y="-45719"/>
            <a:chExt cx="7604996" cy="701040"/>
          </a:xfrm>
        </p:grpSpPr>
        <p:sp>
          <p:nvSpPr>
            <p:cNvPr id="128" name="Rounded Rectangle"/>
            <p:cNvSpPr/>
            <p:nvPr/>
          </p:nvSpPr>
          <p:spPr>
            <a:xfrm>
              <a:off x="0" y="0"/>
              <a:ext cx="7604997" cy="609600"/>
            </a:xfrm>
            <a:prstGeom prst="roundRect">
              <a:avLst>
                <a:gd name="adj" fmla="val 16667"/>
              </a:avLst>
            </a:prstGeom>
            <a:solidFill>
              <a:srgbClr val="8C1A11"/>
            </a:solidFill>
            <a:ln w="25400" cap="flat">
              <a:solidFill>
                <a:srgbClr val="7C1F16"/>
              </a:solidFill>
              <a:prstDash val="solid"/>
              <a:round/>
            </a:ln>
            <a:effectLst/>
          </p:spPr>
          <p:txBody>
            <a:bodyPr wrap="square" lIns="68580" tIns="68580" rIns="68580" bIns="6858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9" name="Acknowledgements"/>
            <p:cNvSpPr txBox="1"/>
            <p:nvPr/>
          </p:nvSpPr>
          <p:spPr>
            <a:xfrm>
              <a:off x="1365085" y="-45720"/>
              <a:ext cx="4874826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defTabSz="2508374">
                <a:defRPr sz="40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defRPr>
              </a:lvl1pPr>
            </a:lstStyle>
            <a:p>
              <a:pPr/>
              <a:r>
                <a:t>Acknowledgements</a:t>
              </a:r>
            </a:p>
          </p:txBody>
        </p:sp>
      </p:grpSp>
      <p:sp>
        <p:nvSpPr>
          <p:cNvPr id="131" name="TextBox 47"/>
          <p:cNvSpPr txBox="1"/>
          <p:nvPr/>
        </p:nvSpPr>
        <p:spPr>
          <a:xfrm>
            <a:off x="380998" y="5635823"/>
            <a:ext cx="7513557" cy="1132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60947" indent="-360947" algn="l">
              <a:lnSpc>
                <a:spcPct val="120000"/>
              </a:lnSpc>
              <a:buSzPct val="100000"/>
              <a:buChar char="•"/>
              <a:defRPr b="0" sz="2400">
                <a:latin typeface="+mn-lt"/>
                <a:ea typeface="+mn-ea"/>
                <a:cs typeface="+mn-cs"/>
                <a:sym typeface="Helvetica"/>
              </a:defRPr>
            </a:pPr>
            <a:r>
              <a:t>What is a quantum computer [1]?</a:t>
            </a:r>
          </a:p>
          <a:p>
            <a:pPr lvl="1" marL="741947" indent="-360947" algn="l">
              <a:lnSpc>
                <a:spcPct val="120000"/>
              </a:lnSpc>
              <a:buSzPct val="100000"/>
              <a:buChar char="•"/>
              <a:defRPr b="0" sz="2000">
                <a:latin typeface="+mn-lt"/>
                <a:ea typeface="+mn-ea"/>
                <a:cs typeface="+mn-cs"/>
                <a:sym typeface="Helvetica"/>
              </a:defRPr>
            </a:pPr>
            <a:r>
              <a:t>Uses quantum bits (qubits) to process info</a:t>
            </a:r>
          </a:p>
          <a:p>
            <a:pPr lvl="1" marL="741947" indent="-360947" algn="l">
              <a:lnSpc>
                <a:spcPct val="120000"/>
              </a:lnSpc>
              <a:buSzPct val="100000"/>
              <a:buChar char="•"/>
              <a:defRPr b="0" sz="2000">
                <a:latin typeface="+mn-lt"/>
                <a:ea typeface="+mn-ea"/>
                <a:cs typeface="+mn-cs"/>
                <a:sym typeface="Helvetica"/>
              </a:defRPr>
            </a:pPr>
            <a:r>
              <a:rPr b="1"/>
              <a:t>Superposition</a:t>
            </a:r>
            <a:r>
              <a:t> allows the qubit to be in a state of one and zero </a:t>
            </a:r>
            <a:r>
              <a:rPr i="1"/>
              <a:t>simultaneously</a:t>
            </a:r>
            <a:endParaRPr i="1"/>
          </a:p>
          <a:p>
            <a:pPr lvl="1" marL="741947" indent="-360947" algn="l">
              <a:lnSpc>
                <a:spcPct val="120000"/>
              </a:lnSpc>
              <a:buSzPct val="100000"/>
              <a:buChar char="•"/>
              <a:defRPr sz="2000">
                <a:latin typeface="+mn-lt"/>
                <a:ea typeface="+mn-ea"/>
                <a:cs typeface="+mn-cs"/>
                <a:sym typeface="Helvetica"/>
              </a:defRPr>
            </a:pPr>
            <a:r>
              <a:t>Entanglement</a:t>
            </a:r>
            <a:r>
              <a:rPr b="0"/>
              <a:t> “binds” a group of qubits together; their individual states are dependent on each other, no matter how far they are from each other</a:t>
            </a:r>
            <a:endParaRPr b="0"/>
          </a:p>
          <a:p>
            <a:pPr marL="360947" indent="-360947" algn="l">
              <a:lnSpc>
                <a:spcPct val="120000"/>
              </a:lnSpc>
              <a:buSzPct val="100000"/>
              <a:buChar char="•"/>
              <a:defRPr sz="2400">
                <a:latin typeface="+mn-lt"/>
                <a:ea typeface="+mn-ea"/>
                <a:cs typeface="+mn-cs"/>
                <a:sym typeface="Helvetica"/>
              </a:defRPr>
            </a:pPr>
            <a:r>
              <a:rPr b="0"/>
              <a:t>There are a few challenges that hinders quantum computers’ performance [2, 3]:</a:t>
            </a:r>
            <a:endParaRPr b="0"/>
          </a:p>
          <a:p>
            <a:pPr lvl="1" marL="741947" indent="-360947" algn="l">
              <a:lnSpc>
                <a:spcPct val="120000"/>
              </a:lnSpc>
              <a:buSzPct val="100000"/>
              <a:buChar char="•"/>
              <a:defRPr sz="2000">
                <a:latin typeface="+mn-lt"/>
                <a:ea typeface="+mn-ea"/>
                <a:cs typeface="+mn-cs"/>
                <a:sym typeface="Helvetica"/>
              </a:defRPr>
            </a:pPr>
            <a:r>
              <a:rPr b="0"/>
              <a:t>Extremely susceptible to quantum                                 noise, which can be anything from                            ambient temperature or local                                    radiation from Wi-Fi</a:t>
            </a:r>
            <a:endParaRPr b="0"/>
          </a:p>
          <a:p>
            <a:pPr lvl="1" marL="741947" indent="-360947" algn="l">
              <a:lnSpc>
                <a:spcPct val="120000"/>
              </a:lnSpc>
              <a:buSzPct val="100000"/>
              <a:buChar char="•"/>
              <a:defRPr sz="2000">
                <a:latin typeface="+mn-lt"/>
                <a:ea typeface="+mn-ea"/>
                <a:cs typeface="+mn-cs"/>
                <a:sym typeface="Helvetica"/>
              </a:defRPr>
            </a:pPr>
            <a:r>
              <a:rPr b="0"/>
              <a:t>Scalability issues—the largest                                 processor was just unveiled by IBM:                                  the 1,121-qubit Condor processor</a:t>
            </a:r>
            <a:endParaRPr b="0"/>
          </a:p>
          <a:p>
            <a:pPr lvl="1" marL="741947" indent="-360947" algn="l">
              <a:lnSpc>
                <a:spcPct val="120000"/>
              </a:lnSpc>
              <a:buSzPct val="100000"/>
              <a:buChar char="•"/>
              <a:defRPr sz="2000">
                <a:latin typeface="+mn-lt"/>
                <a:ea typeface="+mn-ea"/>
                <a:cs typeface="+mn-cs"/>
                <a:sym typeface="Helvetica"/>
              </a:defRPr>
            </a:pPr>
            <a:r>
              <a:rPr b="0"/>
              <a:t>Relatively new field—in 1998, the                                      first 2-qubit computer was built</a:t>
            </a:r>
            <a:endParaRPr b="0"/>
          </a:p>
          <a:p>
            <a:pPr marL="240631" indent="-240631" algn="l">
              <a:lnSpc>
                <a:spcPct val="120000"/>
              </a:lnSpc>
              <a:buSzPct val="100000"/>
              <a:buChar char="•"/>
              <a:defRPr sz="2400">
                <a:latin typeface="+mn-lt"/>
                <a:ea typeface="+mn-ea"/>
                <a:cs typeface="+mn-cs"/>
                <a:sym typeface="Helvetica"/>
              </a:defRPr>
            </a:pPr>
            <a:r>
              <a:rPr b="0"/>
              <a:t>Quantum gates</a:t>
            </a:r>
            <a:endParaRPr b="0"/>
          </a:p>
          <a:p>
            <a:pPr lvl="1" marL="621631" indent="-240631" algn="l">
              <a:lnSpc>
                <a:spcPct val="120000"/>
              </a:lnSpc>
              <a:buSzPct val="100000"/>
              <a:buChar char="•"/>
              <a:defRPr sz="2000">
                <a:latin typeface="+mn-lt"/>
                <a:ea typeface="+mn-ea"/>
                <a:cs typeface="+mn-cs"/>
                <a:sym typeface="Helvetica"/>
              </a:defRPr>
            </a:pPr>
            <a:r>
              <a:rPr b="0"/>
              <a:t>Used to manipulate qubit states</a:t>
            </a:r>
            <a:endParaRPr b="0"/>
          </a:p>
          <a:p>
            <a:pPr lvl="1" marL="621631" indent="-240631" algn="l">
              <a:lnSpc>
                <a:spcPct val="120000"/>
              </a:lnSpc>
              <a:buSzPct val="100000"/>
              <a:buChar char="•"/>
              <a:defRPr sz="2000">
                <a:latin typeface="+mn-lt"/>
                <a:ea typeface="+mn-ea"/>
                <a:cs typeface="+mn-cs"/>
                <a:sym typeface="Helvetica"/>
              </a:defRPr>
            </a:pPr>
            <a:r>
              <a:rPr b="0"/>
              <a:t>Analogous to classical logic gates like OR, NOT, etc.</a:t>
            </a:r>
            <a:endParaRPr b="0"/>
          </a:p>
          <a:p>
            <a:pPr lvl="1" marL="621631" indent="-240631" algn="l">
              <a:lnSpc>
                <a:spcPct val="120000"/>
              </a:lnSpc>
              <a:buSzPct val="100000"/>
              <a:buChar char="•"/>
              <a:defRPr sz="2000">
                <a:latin typeface="+mn-lt"/>
                <a:ea typeface="+mn-ea"/>
                <a:cs typeface="+mn-cs"/>
                <a:sym typeface="Helvetica"/>
              </a:defRPr>
            </a:pPr>
            <a:r>
              <a:rPr b="0"/>
              <a:t>All gates are unitary operators, which mean they preserve state probability outcomes</a:t>
            </a:r>
            <a:endParaRPr b="0"/>
          </a:p>
          <a:p>
            <a:pPr lvl="1" marL="621631" indent="-240631" algn="l">
              <a:lnSpc>
                <a:spcPct val="120000"/>
              </a:lnSpc>
              <a:buSzPct val="100000"/>
              <a:buChar char="•"/>
              <a:defRPr sz="2000">
                <a:latin typeface="+mn-lt"/>
                <a:ea typeface="+mn-ea"/>
                <a:cs typeface="+mn-cs"/>
                <a:sym typeface="Helvetica"/>
              </a:defRPr>
            </a:pPr>
            <a:r>
              <a:rPr b="0"/>
              <a:t>Reversible</a:t>
            </a:r>
            <a:endParaRPr b="0"/>
          </a:p>
          <a:p>
            <a:pPr marL="240631" indent="-240631" algn="l">
              <a:lnSpc>
                <a:spcPct val="120000"/>
              </a:lnSpc>
              <a:buSzPct val="100000"/>
              <a:buChar char="•"/>
              <a:defRPr sz="2400">
                <a:latin typeface="+mn-lt"/>
                <a:ea typeface="+mn-ea"/>
                <a:cs typeface="+mn-cs"/>
                <a:sym typeface="Helvetica"/>
              </a:defRPr>
            </a:pPr>
            <a:r>
              <a:rPr b="0"/>
              <a:t>Time series analysis can uncover underlying patterns</a:t>
            </a:r>
            <a:endParaRPr b="0"/>
          </a:p>
          <a:p>
            <a:pPr lvl="1" marL="621631" indent="-240631" algn="l">
              <a:lnSpc>
                <a:spcPct val="120000"/>
              </a:lnSpc>
              <a:buSzPct val="100000"/>
              <a:buChar char="•"/>
              <a:defRPr sz="2000">
                <a:latin typeface="+mn-lt"/>
                <a:ea typeface="+mn-ea"/>
                <a:cs typeface="+mn-cs"/>
                <a:sym typeface="Helvetica"/>
              </a:defRPr>
            </a:pPr>
            <a:r>
              <a:rPr b="0"/>
              <a:t>Used to understand relationships and highlight trends between features and the error rate</a:t>
            </a:r>
            <a:endParaRPr b="0"/>
          </a:p>
          <a:p>
            <a:pPr lvl="1" marL="621631" indent="-240631" algn="l">
              <a:lnSpc>
                <a:spcPct val="120000"/>
              </a:lnSpc>
              <a:buSzPct val="100000"/>
              <a:buChar char="•"/>
              <a:defRPr sz="2000">
                <a:latin typeface="+mn-lt"/>
                <a:ea typeface="+mn-ea"/>
                <a:cs typeface="+mn-cs"/>
                <a:sym typeface="Helvetica"/>
              </a:defRPr>
            </a:pPr>
            <a:r>
              <a:rPr b="0"/>
              <a:t>Common regression techniques can be used for analysis</a:t>
            </a:r>
            <a:endParaRPr b="0"/>
          </a:p>
          <a:p>
            <a:pPr lvl="2" marL="1002631" indent="-240631" algn="l">
              <a:lnSpc>
                <a:spcPct val="120000"/>
              </a:lnSpc>
              <a:buSzPct val="100000"/>
              <a:buChar char="•"/>
              <a:defRPr sz="1800">
                <a:latin typeface="+mn-lt"/>
                <a:ea typeface="+mn-ea"/>
                <a:cs typeface="+mn-cs"/>
                <a:sym typeface="Helvetica"/>
              </a:defRPr>
            </a:pPr>
            <a:r>
              <a:rPr b="0"/>
              <a:t>Root mean square error (RMSE) and coefficient of determination (R2) determine how accurate the predictions are</a:t>
            </a:r>
          </a:p>
        </p:txBody>
      </p:sp>
      <p:grpSp>
        <p:nvGrpSpPr>
          <p:cNvPr id="134" name="Rectangle 167"/>
          <p:cNvGrpSpPr/>
          <p:nvPr/>
        </p:nvGrpSpPr>
        <p:grpSpPr>
          <a:xfrm>
            <a:off x="380998" y="4828103"/>
            <a:ext cx="7604997" cy="701041"/>
            <a:chOff x="0" y="-45719"/>
            <a:chExt cx="7604996" cy="701040"/>
          </a:xfrm>
        </p:grpSpPr>
        <p:sp>
          <p:nvSpPr>
            <p:cNvPr id="132" name="Rounded Rectangle"/>
            <p:cNvSpPr/>
            <p:nvPr/>
          </p:nvSpPr>
          <p:spPr>
            <a:xfrm>
              <a:off x="0" y="0"/>
              <a:ext cx="7604997" cy="609600"/>
            </a:xfrm>
            <a:prstGeom prst="roundRect">
              <a:avLst>
                <a:gd name="adj" fmla="val 16667"/>
              </a:avLst>
            </a:prstGeom>
            <a:solidFill>
              <a:srgbClr val="8C1A11"/>
            </a:solidFill>
            <a:ln w="12700" cap="flat">
              <a:noFill/>
              <a:miter lim="400000"/>
            </a:ln>
            <a:effectLst/>
          </p:spPr>
          <p:txBody>
            <a:bodyPr wrap="square" lIns="68580" tIns="68580" rIns="68580" bIns="68580" numCol="1" anchor="ctr">
              <a:noAutofit/>
            </a:bodyPr>
            <a:lstStyle/>
            <a:p>
              <a:pPr defTabSz="2508374">
                <a:defRPr>
                  <a:solidFill>
                    <a:srgbClr val="FF9900"/>
                  </a:solidFill>
                </a:defRPr>
              </a:pPr>
            </a:p>
          </p:txBody>
        </p:sp>
        <p:sp>
          <p:nvSpPr>
            <p:cNvPr id="133" name="Introduction"/>
            <p:cNvSpPr txBox="1"/>
            <p:nvPr/>
          </p:nvSpPr>
          <p:spPr>
            <a:xfrm>
              <a:off x="2269092" y="-45720"/>
              <a:ext cx="3066813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defTabSz="2508374">
                <a:defRPr sz="40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defRPr>
              </a:lvl1pPr>
            </a:lstStyle>
            <a:p>
              <a:pPr/>
              <a:r>
                <a:t>Introduction</a:t>
              </a:r>
            </a:p>
          </p:txBody>
        </p:sp>
      </p:grpSp>
      <p:sp>
        <p:nvSpPr>
          <p:cNvPr id="135" name="Understanding the Influence of Qubit Features on Error Rates Henry Yu1 and Nicholas LaRacuente*,1 Dept. of Computer Science, Indiana University, Bloomington, IN USA…"/>
          <p:cNvSpPr txBox="1"/>
          <p:nvPr/>
        </p:nvSpPr>
        <p:spPr>
          <a:xfrm>
            <a:off x="2812020" y="711069"/>
            <a:ext cx="29853891" cy="279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2468879">
              <a:defRPr sz="1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8000"/>
              <a:t>Understanding the Influence of Qubit Features on Error Rates</a:t>
            </a:r>
            <a:br>
              <a:rPr sz="8000"/>
            </a:br>
            <a:r>
              <a:rPr sz="4800"/>
              <a:t>Henry Yu</a:t>
            </a:r>
            <a:r>
              <a:rPr baseline="31999" sz="4900"/>
              <a:t>1</a:t>
            </a:r>
            <a:r>
              <a:rPr sz="4800"/>
              <a:t> and Nicholas LaRacuente*</a:t>
            </a:r>
            <a:r>
              <a:rPr baseline="31999" sz="4800"/>
              <a:t>,1</a:t>
            </a:r>
            <a:br>
              <a:rPr sz="4800"/>
            </a:br>
            <a:r>
              <a:rPr sz="2400"/>
              <a:t>Dept. of Computer Science, Indiana University, Bloomington, IN USA</a:t>
            </a:r>
            <a:endParaRPr sz="2400"/>
          </a:p>
          <a:p>
            <a:pPr defTabSz="2468879">
              <a:defRPr sz="1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2400"/>
              <a:t>*corresponding author: nlaracu@iu.edu</a:t>
            </a:r>
          </a:p>
        </p:txBody>
      </p:sp>
      <p:sp>
        <p:nvSpPr>
          <p:cNvPr id="136" name="TextBox 47"/>
          <p:cNvSpPr txBox="1"/>
          <p:nvPr/>
        </p:nvSpPr>
        <p:spPr>
          <a:xfrm>
            <a:off x="8615859" y="5635823"/>
            <a:ext cx="7513557" cy="14386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40631" indent="-240631" algn="l">
              <a:lnSpc>
                <a:spcPct val="120000"/>
              </a:lnSpc>
              <a:buSzPct val="100000"/>
              <a:buChar char="•"/>
              <a:defRPr sz="2400">
                <a:latin typeface="+mn-lt"/>
                <a:ea typeface="+mn-ea"/>
                <a:cs typeface="+mn-cs"/>
                <a:sym typeface="Helvetica"/>
              </a:defRPr>
            </a:pPr>
            <a:r>
              <a:t>Data Collection</a:t>
            </a:r>
          </a:p>
          <a:p>
            <a:pPr lvl="1" marL="621631" indent="-240631" algn="l">
              <a:lnSpc>
                <a:spcPct val="120000"/>
              </a:lnSpc>
              <a:buSzPct val="100000"/>
              <a:buChar char="•"/>
              <a:defRPr b="0" sz="1700">
                <a:latin typeface="+mn-lt"/>
                <a:ea typeface="+mn-ea"/>
                <a:cs typeface="+mn-cs"/>
                <a:sym typeface="Helvetica"/>
              </a:defRPr>
            </a:pPr>
            <a:r>
              <a:t>Qiskit, an SDK used for working with quantum computers, allows access to IBM machines [4]</a:t>
            </a:r>
          </a:p>
          <a:p>
            <a:pPr lvl="1" marL="621631" indent="-240631" algn="l">
              <a:lnSpc>
                <a:spcPct val="120000"/>
              </a:lnSpc>
              <a:buSzPct val="100000"/>
              <a:buChar char="•"/>
              <a:defRPr b="0" sz="1700">
                <a:latin typeface="+mn-lt"/>
                <a:ea typeface="+mn-ea"/>
                <a:cs typeface="+mn-cs"/>
                <a:sym typeface="Helvetica"/>
              </a:defRPr>
            </a:pPr>
            <a:r>
              <a:t>Accessed IBM system backends to retrieve data using Qiskit API [4]</a:t>
            </a:r>
          </a:p>
          <a:p>
            <a:pPr lvl="2" marL="1002631" indent="-240631" algn="l">
              <a:lnSpc>
                <a:spcPct val="120000"/>
              </a:lnSpc>
              <a:buSzPct val="100000"/>
              <a:buChar char="•"/>
              <a:defRPr b="0" sz="1500">
                <a:latin typeface="+mn-lt"/>
                <a:ea typeface="+mn-ea"/>
                <a:cs typeface="+mn-cs"/>
                <a:sym typeface="Helvetica"/>
              </a:defRPr>
            </a:pPr>
            <a:r>
              <a:t>ibm_perth, a 7-qubit system based on Falcon processor; 315 days of data</a:t>
            </a:r>
          </a:p>
          <a:p>
            <a:pPr lvl="2" marL="1002631" indent="-240631" algn="l">
              <a:lnSpc>
                <a:spcPct val="120000"/>
              </a:lnSpc>
              <a:buSzPct val="100000"/>
              <a:buChar char="•"/>
              <a:defRPr b="0" sz="1500">
                <a:latin typeface="+mn-lt"/>
                <a:ea typeface="+mn-ea"/>
                <a:cs typeface="+mn-cs"/>
                <a:sym typeface="Helvetica"/>
              </a:defRPr>
            </a:pPr>
            <a:r>
              <a:t>ibm_brisbane, ibm_cusco, ibm_kawasaki, ibm_kyoto, ibm_nazca, meibm_quebec, ibm_sherbrooke, 127-qubit systems based on Eagle processor; one day of data for each system</a:t>
            </a:r>
          </a:p>
          <a:p>
            <a:pPr algn="l">
              <a:lnSpc>
                <a:spcPct val="120000"/>
              </a:lnSpc>
              <a:defRPr b="0" sz="1700"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240631" indent="-240631" algn="l">
              <a:lnSpc>
                <a:spcPct val="120000"/>
              </a:lnSpc>
              <a:buSzPct val="100000"/>
              <a:buChar char="•"/>
              <a:defRPr sz="2400">
                <a:latin typeface="+mn-lt"/>
                <a:ea typeface="+mn-ea"/>
                <a:cs typeface="+mn-cs"/>
                <a:sym typeface="Helvetica"/>
              </a:defRPr>
            </a:pPr>
            <a:r>
              <a:t>Preprocessing</a:t>
            </a:r>
          </a:p>
          <a:p>
            <a:pPr lvl="1" marL="621631" indent="-240631" algn="l">
              <a:lnSpc>
                <a:spcPct val="120000"/>
              </a:lnSpc>
              <a:buSzPct val="100000"/>
              <a:buChar char="•"/>
              <a:defRPr b="0" sz="1700">
                <a:latin typeface="+mn-lt"/>
                <a:ea typeface="+mn-ea"/>
                <a:cs typeface="+mn-cs"/>
                <a:sym typeface="Helvetica"/>
              </a:defRPr>
            </a:pPr>
            <a:r>
              <a:t>Qubit Features [5]</a:t>
            </a:r>
          </a:p>
          <a:p>
            <a:pPr lvl="2" marL="1002631" indent="-240631" algn="l">
              <a:lnSpc>
                <a:spcPct val="120000"/>
              </a:lnSpc>
              <a:buSzPct val="100000"/>
              <a:buChar char="•"/>
              <a:defRPr b="0" sz="1500">
                <a:latin typeface="+mn-lt"/>
                <a:ea typeface="+mn-ea"/>
                <a:cs typeface="+mn-cs"/>
                <a:sym typeface="Helvetica"/>
              </a:defRPr>
            </a:pPr>
            <a:r>
              <a:t>decoherence time (T1 and T2)</a:t>
            </a:r>
          </a:p>
          <a:p>
            <a:pPr lvl="2" marL="1002631" indent="-240631" algn="l">
              <a:lnSpc>
                <a:spcPct val="120000"/>
              </a:lnSpc>
              <a:buSzPct val="100000"/>
              <a:buChar char="•"/>
              <a:defRPr b="0" sz="1500">
                <a:latin typeface="+mn-lt"/>
                <a:ea typeface="+mn-ea"/>
                <a:cs typeface="+mn-cs"/>
                <a:sym typeface="Helvetica"/>
              </a:defRPr>
            </a:pPr>
            <a:r>
              <a:t>frequency, anharmonicity</a:t>
            </a:r>
          </a:p>
          <a:p>
            <a:pPr lvl="2" marL="1002631" indent="-240631" algn="l">
              <a:lnSpc>
                <a:spcPct val="120000"/>
              </a:lnSpc>
              <a:buSzPct val="100000"/>
              <a:buChar char="•"/>
              <a:defRPr b="0" sz="1500">
                <a:latin typeface="+mn-lt"/>
                <a:ea typeface="+mn-ea"/>
                <a:cs typeface="+mn-cs"/>
                <a:sym typeface="Helvetica"/>
              </a:defRPr>
            </a:pPr>
            <a:r>
              <a:t>readout assignment error (prob meas0 prep1 and prob meas1 prep0) readout length</a:t>
            </a:r>
          </a:p>
          <a:p>
            <a:pPr lvl="2" marL="1002631" indent="-240631" algn="l">
              <a:lnSpc>
                <a:spcPct val="120000"/>
              </a:lnSpc>
              <a:buSzPct val="100000"/>
              <a:buChar char="•"/>
              <a:defRPr b="0" sz="1500">
                <a:latin typeface="+mn-lt"/>
                <a:ea typeface="+mn-ea"/>
                <a:cs typeface="+mn-cs"/>
                <a:sym typeface="Helvetica"/>
              </a:defRPr>
            </a:pPr>
            <a:r>
              <a:t>gate time</a:t>
            </a:r>
          </a:p>
          <a:p>
            <a:pPr lvl="2" marL="1002631" indent="-240631" algn="l">
              <a:lnSpc>
                <a:spcPct val="120000"/>
              </a:lnSpc>
              <a:buSzPct val="100000"/>
              <a:buChar char="•"/>
              <a:defRPr b="0" sz="1500">
                <a:latin typeface="+mn-lt"/>
                <a:ea typeface="+mn-ea"/>
                <a:cs typeface="+mn-cs"/>
                <a:sym typeface="Helvetica"/>
              </a:defRPr>
            </a:pPr>
            <a:r>
              <a:t>ID, rz, sx, Pauli-X (NOT gate), reset, √x gate errors</a:t>
            </a:r>
          </a:p>
          <a:p>
            <a:pPr lvl="2" marL="1002631" indent="-240631" algn="l">
              <a:lnSpc>
                <a:spcPct val="120000"/>
              </a:lnSpc>
              <a:buSzPct val="100000"/>
              <a:buChar char="•"/>
              <a:defRPr b="0" sz="1500">
                <a:latin typeface="+mn-lt"/>
                <a:ea typeface="+mn-ea"/>
                <a:cs typeface="+mn-cs"/>
                <a:sym typeface="Helvetica"/>
              </a:defRPr>
            </a:pPr>
            <a:r>
              <a:t>controlled NOT (CNOT) gate error (exclusive to 7-qubit)</a:t>
            </a:r>
          </a:p>
          <a:p>
            <a:pPr lvl="2" marL="1002631" indent="-240631" algn="l">
              <a:lnSpc>
                <a:spcPct val="120000"/>
              </a:lnSpc>
              <a:buSzPct val="100000"/>
              <a:buChar char="•"/>
              <a:defRPr b="0" sz="1500">
                <a:latin typeface="+mn-lt"/>
                <a:ea typeface="+mn-ea"/>
                <a:cs typeface="+mn-cs"/>
                <a:sym typeface="Helvetica"/>
              </a:defRPr>
            </a:pPr>
            <a:r>
              <a:t>ECR gate error (exclusive to 127-qubit)</a:t>
            </a:r>
          </a:p>
          <a:p>
            <a:pPr lvl="1" marL="621631" indent="-240631" algn="l">
              <a:lnSpc>
                <a:spcPct val="120000"/>
              </a:lnSpc>
              <a:buSzPct val="100000"/>
              <a:buChar char="•"/>
              <a:defRPr b="0" sz="1700">
                <a:latin typeface="+mn-lt"/>
                <a:ea typeface="+mn-ea"/>
                <a:cs typeface="+mn-cs"/>
                <a:sym typeface="Helvetica"/>
              </a:defRPr>
            </a:pPr>
            <a:r>
              <a:t>Scaled features to have standard deviation of 1</a:t>
            </a:r>
          </a:p>
          <a:p>
            <a:pPr algn="l">
              <a:lnSpc>
                <a:spcPct val="120000"/>
              </a:lnSpc>
              <a:defRPr b="0" sz="1700"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240631" indent="-240631" algn="l">
              <a:lnSpc>
                <a:spcPct val="120000"/>
              </a:lnSpc>
              <a:buSzPct val="100000"/>
              <a:buChar char="•"/>
              <a:defRPr sz="2400">
                <a:latin typeface="+mn-lt"/>
                <a:ea typeface="+mn-ea"/>
                <a:cs typeface="+mn-cs"/>
                <a:sym typeface="Helvetica"/>
              </a:defRPr>
            </a:pPr>
            <a:r>
              <a:t>Time Series Analysis of CNOT Gate Error on ibm_perth</a:t>
            </a:r>
          </a:p>
          <a:p>
            <a:pPr lvl="1" marL="621631" indent="-240631" algn="l">
              <a:lnSpc>
                <a:spcPct val="120000"/>
              </a:lnSpc>
              <a:buSzPct val="100000"/>
              <a:buChar char="•"/>
              <a:defRPr b="0" sz="1700">
                <a:latin typeface="+mn-lt"/>
                <a:ea typeface="+mn-ea"/>
                <a:cs typeface="+mn-cs"/>
                <a:sym typeface="Helvetica"/>
              </a:defRPr>
            </a:pPr>
            <a:r>
              <a:t>LASSO regression is simple and allows for feature selection [6]</a:t>
            </a:r>
          </a:p>
          <a:p>
            <a:pPr lvl="2" marL="1002631" indent="-240631" algn="l">
              <a:lnSpc>
                <a:spcPct val="120000"/>
              </a:lnSpc>
              <a:buSzPct val="100000"/>
              <a:buChar char="•"/>
              <a:defRPr b="0" sz="1500">
                <a:latin typeface="+mn-lt"/>
                <a:ea typeface="+mn-ea"/>
                <a:cs typeface="+mn-cs"/>
                <a:sym typeface="Helvetica"/>
              </a:defRPr>
            </a:pPr>
            <a14:m>
              <m:oMathPara>
                <m:oMathParaPr>
                  <m:jc m:val="left"/>
                </m:oMathParaPr>
                <m:oMath>
                  <m:limLow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</m:e>
                    <m:lim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lim>
                  </m:limLow>
                  <m:f>
                    <m:fPr>
                      <m:ctrl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samples</m:t>
                          </m:r>
                        </m:sub>
                      </m:sSub>
                    </m:den>
                  </m:f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∥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w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sSubSup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∥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  <m:sup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bSup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α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∥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w</m:t>
                  </m:r>
                  <m:sSub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∥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</m:oMath>
              </m:oMathPara>
            </a14:m>
          </a:p>
          <a:p>
            <a:pPr lvl="3" marL="1383631" indent="-240631" algn="l">
              <a:lnSpc>
                <a:spcPct val="120000"/>
              </a:lnSpc>
              <a:buSzPct val="100000"/>
              <a:buChar char="•"/>
              <a:defRPr b="0" sz="1500">
                <a:latin typeface="+mn-lt"/>
                <a:ea typeface="+mn-ea"/>
                <a:cs typeface="+mn-cs"/>
                <a:sym typeface="Helvetica"/>
              </a:defRPr>
            </a:pPr>
            <a14:m>
              <m:oMath>
                <m:sSub>
                  <m:e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e>
                  <m:sub>
                    <m:r>
                      <m:rPr>
                        <m:nor/>
                      </m:rP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samples</m:t>
                    </m:r>
                  </m:sub>
                </m:sSub>
              </m:oMath>
            </a14:m>
            <a:r>
              <a:t> = number of samples</a:t>
            </a:r>
          </a:p>
          <a:p>
            <a:pPr lvl="3" marL="1383631" indent="-240631" algn="l">
              <a:lnSpc>
                <a:spcPct val="120000"/>
              </a:lnSpc>
              <a:buSzPct val="100000"/>
              <a:buChar char="•"/>
              <a:defRPr b="0" sz="1500">
                <a:latin typeface="+mn-lt"/>
                <a:ea typeface="+mn-ea"/>
                <a:cs typeface="+mn-cs"/>
                <a:sym typeface="Helvetica"/>
              </a:defRPr>
            </a:pPr>
            <a14:m>
              <m:oMath>
                <m:r>
                  <a:rPr xmlns:a="http://schemas.openxmlformats.org/drawingml/2006/main" sz="1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t> = input features (independent variables)</a:t>
            </a:r>
          </a:p>
          <a:p>
            <a:pPr lvl="3" marL="1383631" indent="-240631" algn="l">
              <a:lnSpc>
                <a:spcPct val="120000"/>
              </a:lnSpc>
              <a:buSzPct val="100000"/>
              <a:buChar char="•"/>
              <a:defRPr b="0" sz="1500">
                <a:latin typeface="+mn-lt"/>
                <a:ea typeface="+mn-ea"/>
                <a:cs typeface="+mn-cs"/>
                <a:sym typeface="Helvetica"/>
              </a:defRPr>
            </a:pPr>
            <a14:m>
              <m:oMath>
                <m:r>
                  <a:rPr xmlns:a="http://schemas.openxmlformats.org/drawingml/2006/main" sz="1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</m:oMath>
            </a14:m>
            <a:r>
              <a:t> = target value (what we are trying to predict; dependent variable)</a:t>
            </a:r>
          </a:p>
          <a:p>
            <a:pPr lvl="3" marL="1383631" indent="-240631" algn="l">
              <a:lnSpc>
                <a:spcPct val="120000"/>
              </a:lnSpc>
              <a:buSzPct val="100000"/>
              <a:buChar char="•"/>
              <a:defRPr b="0" sz="1500">
                <a:latin typeface="+mn-lt"/>
                <a:ea typeface="+mn-ea"/>
                <a:cs typeface="+mn-cs"/>
                <a:sym typeface="Helvetica"/>
              </a:defRPr>
            </a:pPr>
            <a14:m>
              <m:oMath>
                <m:r>
                  <a:rPr xmlns:a="http://schemas.openxmlformats.org/drawingml/2006/main" sz="1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w</m:t>
                </m:r>
              </m:oMath>
            </a14:m>
            <a:r>
              <a:t> = coefficient vector</a:t>
            </a:r>
          </a:p>
          <a:p>
            <a:pPr lvl="3" marL="1383631" indent="-240631" algn="l">
              <a:lnSpc>
                <a:spcPct val="120000"/>
              </a:lnSpc>
              <a:buSzPct val="100000"/>
              <a:buChar char="•"/>
              <a:defRPr b="0" sz="1500">
                <a:latin typeface="+mn-lt"/>
                <a:ea typeface="+mn-ea"/>
                <a:cs typeface="+mn-cs"/>
                <a:sym typeface="Helvetica"/>
              </a:defRPr>
            </a:pPr>
            <a14:m>
              <m:oMath>
                <m:r>
                  <a:rPr xmlns:a="http://schemas.openxmlformats.org/drawingml/2006/main" sz="1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α</m:t>
                </m:r>
                <m:r>
                  <a:rPr xmlns:a="http://schemas.openxmlformats.org/drawingml/2006/main" sz="1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∥</m:t>
                </m:r>
                <m:r>
                  <a:rPr xmlns:a="http://schemas.openxmlformats.org/drawingml/2006/main" sz="1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w</m:t>
                </m:r>
                <m:sSub>
                  <m:e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∥</m:t>
                    </m:r>
                  </m:e>
                  <m:sub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a14:m>
            <a:r>
              <a:t> = LASSO regularization </a:t>
            </a:r>
          </a:p>
          <a:p>
            <a:pPr lvl="1" marL="621631" indent="-240631" algn="l">
              <a:lnSpc>
                <a:spcPct val="120000"/>
              </a:lnSpc>
              <a:buSzPct val="100000"/>
              <a:buChar char="•"/>
              <a:defRPr b="0" sz="1700">
                <a:latin typeface="+mn-lt"/>
                <a:ea typeface="+mn-ea"/>
                <a:cs typeface="+mn-cs"/>
                <a:sym typeface="Helvetica"/>
              </a:defRPr>
            </a:pPr>
            <a:r>
              <a:t>Polynomial regression can capture nonlinear relationships [6]</a:t>
            </a:r>
          </a:p>
          <a:p>
            <a:pPr lvl="2" marL="1002631" indent="-240631" algn="l">
              <a:lnSpc>
                <a:spcPct val="120000"/>
              </a:lnSpc>
              <a:buSzPct val="100000"/>
              <a:buChar char="•"/>
              <a:defRPr b="0" sz="1500">
                <a:latin typeface="+mn-lt"/>
                <a:ea typeface="+mn-ea"/>
                <a:cs typeface="+mn-cs"/>
                <a:sym typeface="Helvetica"/>
              </a:defRPr>
            </a:pPr>
            <a14:m>
              <m:oMath>
                <m:limUpp>
                  <m:e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lim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^</m:t>
                    </m:r>
                  </m:lim>
                </m:limUpp>
                <m:r>
                  <a:rPr xmlns:a="http://schemas.openxmlformats.org/drawingml/2006/main" sz="1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w</m:t>
                </m:r>
                <m:r>
                  <a:rPr xmlns:a="http://schemas.openxmlformats.org/drawingml/2006/main" sz="1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1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e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sub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 xmlns:a="http://schemas.openxmlformats.org/drawingml/2006/main" sz="1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sSub>
                  <m:e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sub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sSub>
                  <m:e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b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1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sSub>
                  <m:e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sub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sSub>
                  <m:e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b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1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sSub>
                  <m:e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sub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sub>
                </m:sSub>
                <m:sSub>
                  <m:e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b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sSub>
                  <m:e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b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1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sSub>
                  <m:e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sub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sub>
                </m:sSub>
                <m:sSubSup>
                  <m:e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b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  <m:sup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bSup>
                <m:r>
                  <a:rPr xmlns:a="http://schemas.openxmlformats.org/drawingml/2006/main" sz="1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sSub>
                  <m:e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sub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sub>
                </m:sSub>
                <m:sSubSup>
                  <m:e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b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  <m:sup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bSup>
              </m:oMath>
            </a14:m>
            <a:r>
              <a:t> (quadratic order)</a:t>
            </a:r>
          </a:p>
          <a:p>
            <a:pPr lvl="1" marL="621631" indent="-240631" algn="l">
              <a:lnSpc>
                <a:spcPct val="120000"/>
              </a:lnSpc>
              <a:buSzPct val="100000"/>
              <a:buChar char="•"/>
              <a:defRPr b="0" sz="1700">
                <a:latin typeface="+mn-lt"/>
                <a:ea typeface="+mn-ea"/>
                <a:cs typeface="+mn-cs"/>
                <a:sym typeface="Helvetica"/>
              </a:defRPr>
            </a:pPr>
            <a:r>
              <a:t>Five-fold cross-validation (traditional 80-20 split)</a:t>
            </a:r>
          </a:p>
          <a:p>
            <a:pPr lvl="2" marL="1002631" indent="-240631" algn="l">
              <a:lnSpc>
                <a:spcPct val="120000"/>
              </a:lnSpc>
              <a:buSzPct val="100000"/>
              <a:buChar char="•"/>
              <a:defRPr b="0" sz="1700">
                <a:latin typeface="+mn-lt"/>
                <a:ea typeface="+mn-ea"/>
                <a:cs typeface="+mn-cs"/>
                <a:sym typeface="Helvetica"/>
              </a:defRPr>
            </a:pPr>
            <a:r>
              <a:t>Dataset split into five subsets of approximately equal size</a:t>
            </a:r>
          </a:p>
          <a:p>
            <a:pPr lvl="2" marL="1002631" indent="-240631" algn="l">
              <a:lnSpc>
                <a:spcPct val="120000"/>
              </a:lnSpc>
              <a:buSzPct val="100000"/>
              <a:buChar char="•"/>
              <a:defRPr b="0" sz="1700">
                <a:latin typeface="+mn-lt"/>
                <a:ea typeface="+mn-ea"/>
                <a:cs typeface="+mn-cs"/>
                <a:sym typeface="Helvetica"/>
              </a:defRPr>
            </a:pPr>
            <a:r>
              <a:t>Model trained on 80% (or 4/5 of the folds) and tested on remaining 20% (or remaining fold)</a:t>
            </a:r>
          </a:p>
          <a:p>
            <a:pPr lvl="2" marL="1002631" indent="-240631" algn="l">
              <a:lnSpc>
                <a:spcPct val="120000"/>
              </a:lnSpc>
              <a:buSzPct val="100000"/>
              <a:buChar char="•"/>
              <a:defRPr b="0" sz="1700">
                <a:latin typeface="+mn-lt"/>
                <a:ea typeface="+mn-ea"/>
                <a:cs typeface="+mn-cs"/>
                <a:sym typeface="Helvetica"/>
              </a:defRPr>
            </a:pPr>
            <a:r>
              <a:t>Repeated five times using different training and testing combinations</a:t>
            </a:r>
          </a:p>
          <a:p>
            <a:pPr lvl="1" marL="621631" indent="-240631" algn="l">
              <a:lnSpc>
                <a:spcPct val="120000"/>
              </a:lnSpc>
              <a:buSzPct val="100000"/>
              <a:buChar char="•"/>
              <a:defRPr b="0" sz="1700">
                <a:latin typeface="+mn-lt"/>
                <a:ea typeface="+mn-ea"/>
                <a:cs typeface="+mn-cs"/>
                <a:sym typeface="Helvetica"/>
              </a:defRPr>
            </a:pPr>
            <a:r>
              <a:t>Predicted error for one CNOT gate over time</a:t>
            </a:r>
          </a:p>
          <a:p>
            <a:pPr algn="l">
              <a:lnSpc>
                <a:spcPct val="120000"/>
              </a:lnSpc>
              <a:defRPr b="0" sz="1700"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240631" indent="-240631" algn="l">
              <a:lnSpc>
                <a:spcPct val="120000"/>
              </a:lnSpc>
              <a:buSzPct val="100000"/>
              <a:buChar char="•"/>
              <a:defRPr sz="2400">
                <a:latin typeface="+mn-lt"/>
                <a:ea typeface="+mn-ea"/>
                <a:cs typeface="+mn-cs"/>
                <a:sym typeface="Helvetica"/>
              </a:defRPr>
            </a:pPr>
            <a:r>
              <a:t>ECR Gate Error Prediction (127-qubit)</a:t>
            </a:r>
          </a:p>
          <a:p>
            <a:pPr lvl="1" marL="621631" indent="-240631" algn="l">
              <a:lnSpc>
                <a:spcPct val="120000"/>
              </a:lnSpc>
              <a:buSzPct val="100000"/>
              <a:buChar char="•"/>
              <a:defRPr b="0" sz="1700">
                <a:latin typeface="+mn-lt"/>
                <a:ea typeface="+mn-ea"/>
                <a:cs typeface="+mn-cs"/>
                <a:sym typeface="Helvetica"/>
              </a:defRPr>
            </a:pPr>
            <a:r>
              <a:t>Both linear and polynomial LASSO regression used again</a:t>
            </a:r>
          </a:p>
          <a:p>
            <a:pPr lvl="1" marL="621631" indent="-240631" algn="l">
              <a:lnSpc>
                <a:spcPct val="120000"/>
              </a:lnSpc>
              <a:buSzPct val="100000"/>
              <a:buChar char="•"/>
              <a:defRPr b="0" sz="1700">
                <a:latin typeface="+mn-lt"/>
                <a:ea typeface="+mn-ea"/>
                <a:cs typeface="+mn-cs"/>
                <a:sym typeface="Helvetica"/>
              </a:defRPr>
            </a:pPr>
            <a:r>
              <a:t>Five-fold cross-validation</a:t>
            </a:r>
          </a:p>
          <a:p>
            <a:pPr lvl="1" marL="621631" indent="-240631" algn="l">
              <a:lnSpc>
                <a:spcPct val="120000"/>
              </a:lnSpc>
              <a:buSzPct val="100000"/>
              <a:buChar char="•"/>
              <a:defRPr b="0" sz="1700">
                <a:latin typeface="+mn-lt"/>
                <a:ea typeface="+mn-ea"/>
                <a:cs typeface="+mn-cs"/>
                <a:sym typeface="Helvetica"/>
              </a:defRPr>
            </a:pPr>
            <a:r>
              <a:t>Predict one random ECR gate error</a:t>
            </a:r>
          </a:p>
          <a:p>
            <a:pPr lvl="1" marL="621631" indent="-240631" algn="l">
              <a:lnSpc>
                <a:spcPct val="120000"/>
              </a:lnSpc>
              <a:buSzPct val="100000"/>
              <a:buChar char="•"/>
              <a:defRPr b="0" sz="1700">
                <a:latin typeface="+mn-lt"/>
                <a:ea typeface="+mn-ea"/>
                <a:cs typeface="+mn-cs"/>
                <a:sym typeface="Helvetica"/>
              </a:defRPr>
            </a:pPr>
            <a:r>
              <a:t>Instead of across time, across different qubits on all systems</a:t>
            </a:r>
          </a:p>
        </p:txBody>
      </p:sp>
      <p:sp>
        <p:nvSpPr>
          <p:cNvPr id="137" name="TextBox 47"/>
          <p:cNvSpPr txBox="1"/>
          <p:nvPr/>
        </p:nvSpPr>
        <p:spPr>
          <a:xfrm>
            <a:off x="380998" y="18134051"/>
            <a:ext cx="7513557" cy="172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>
              <a:defRPr b="0" sz="36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We aim to assess correlations between qubit features and ultimately predict error probability.</a:t>
            </a:r>
          </a:p>
        </p:txBody>
      </p:sp>
      <p:sp>
        <p:nvSpPr>
          <p:cNvPr id="138" name="TextBox 47"/>
          <p:cNvSpPr txBox="1"/>
          <p:nvPr/>
        </p:nvSpPr>
        <p:spPr>
          <a:xfrm>
            <a:off x="16774132" y="5635823"/>
            <a:ext cx="7513557" cy="132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40631" indent="-240631" algn="l">
              <a:lnSpc>
                <a:spcPct val="120000"/>
              </a:lnSpc>
              <a:buSzPct val="100000"/>
              <a:buChar char="•"/>
              <a:defRPr sz="2200">
                <a:latin typeface="+mn-lt"/>
                <a:ea typeface="+mn-ea"/>
                <a:cs typeface="+mn-cs"/>
                <a:sym typeface="Helvetica"/>
              </a:defRPr>
            </a:pPr>
            <a:r>
              <a:t>Time Series Analysis</a:t>
            </a:r>
          </a:p>
          <a:p>
            <a:pPr lvl="1" marL="621631" indent="-240631" algn="l">
              <a:lnSpc>
                <a:spcPct val="120000"/>
              </a:lnSpc>
              <a:buSzPct val="100000"/>
              <a:buChar char="•"/>
              <a:defRPr b="0" sz="1700">
                <a:latin typeface="+mn-lt"/>
                <a:ea typeface="+mn-ea"/>
                <a:cs typeface="+mn-cs"/>
                <a:sym typeface="Helvetica"/>
              </a:defRPr>
            </a:pPr>
            <a:r>
              <a:t>Optimal α-regularization = 0.07</a:t>
            </a:r>
          </a:p>
          <a:p>
            <a:pPr lvl="2" marL="1002631" indent="-240631" algn="l">
              <a:lnSpc>
                <a:spcPct val="120000"/>
              </a:lnSpc>
              <a:buSzPct val="100000"/>
              <a:buChar char="•"/>
              <a:defRPr b="0" sz="1500">
                <a:latin typeface="+mn-lt"/>
                <a:ea typeface="+mn-ea"/>
                <a:cs typeface="+mn-cs"/>
                <a:sym typeface="Helvetica"/>
              </a:defRPr>
            </a:pPr>
            <a:r>
              <a:t>avg R2 score ≈ -1.252, which means model performs worse than just using the average of the predicted value</a:t>
            </a:r>
          </a:p>
          <a:p>
            <a:pPr lvl="3" marL="1383631" indent="-240631" algn="l">
              <a:lnSpc>
                <a:spcPct val="120000"/>
              </a:lnSpc>
              <a:buSzPct val="100000"/>
              <a:buChar char="•"/>
              <a:defRPr b="0" sz="1500">
                <a:latin typeface="+mn-lt"/>
                <a:ea typeface="+mn-ea"/>
                <a:cs typeface="+mn-cs"/>
                <a:sym typeface="Helvetica"/>
              </a:defRPr>
            </a:pPr>
            <a:r>
              <a:t>Optimal R2 score is 1</a:t>
            </a:r>
          </a:p>
          <a:p>
            <a:pPr lvl="2" marL="1002631" indent="-240631" algn="l">
              <a:lnSpc>
                <a:spcPct val="120000"/>
              </a:lnSpc>
              <a:buSzPct val="100000"/>
              <a:buChar char="•"/>
              <a:defRPr b="0" sz="1500">
                <a:latin typeface="+mn-lt"/>
                <a:ea typeface="+mn-ea"/>
                <a:cs typeface="+mn-cs"/>
                <a:sym typeface="Helvetica"/>
              </a:defRPr>
            </a:pPr>
            <a:r>
              <a:t>avg RMSE score ≈ 4.319x10</a:t>
            </a:r>
            <a:r>
              <a:rPr baseline="31999"/>
              <a:t>-3</a:t>
            </a:r>
            <a:r>
              <a:t>, which is inconclusive since the range of values is small</a:t>
            </a:r>
          </a:p>
          <a:p>
            <a:pPr lvl="3" marL="1383631" indent="-240631" algn="l">
              <a:lnSpc>
                <a:spcPct val="120000"/>
              </a:lnSpc>
              <a:buSzPct val="100000"/>
              <a:buChar char="•"/>
              <a:defRPr b="0" sz="1500">
                <a:latin typeface="+mn-lt"/>
                <a:ea typeface="+mn-ea"/>
                <a:cs typeface="+mn-cs"/>
                <a:sym typeface="Helvetica"/>
              </a:defRPr>
            </a:pPr>
            <a:r>
              <a:t>Optimal RMSE score is 0</a:t>
            </a:r>
          </a:p>
          <a:p>
            <a:pPr lvl="1" marL="621631" indent="-240631" algn="l">
              <a:lnSpc>
                <a:spcPct val="120000"/>
              </a:lnSpc>
              <a:buSzPct val="100000"/>
              <a:buChar char="•"/>
              <a:defRPr b="0" sz="1700">
                <a:latin typeface="+mn-lt"/>
                <a:ea typeface="+mn-ea"/>
                <a:cs typeface="+mn-cs"/>
                <a:sym typeface="Helvetica"/>
              </a:defRPr>
            </a:pPr>
            <a:r>
              <a:t>Results suggest qubit data over time is not predictive of error rate</a:t>
            </a:r>
          </a:p>
          <a:p>
            <a:pPr algn="l">
              <a:lnSpc>
                <a:spcPct val="120000"/>
              </a:lnSpc>
              <a:defRPr b="0" sz="1700"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240631" indent="-240631" algn="l">
              <a:lnSpc>
                <a:spcPct val="120000"/>
              </a:lnSpc>
              <a:buSzPct val="100000"/>
              <a:buChar char="•"/>
              <a:defRPr sz="2200">
                <a:latin typeface="+mn-lt"/>
                <a:ea typeface="+mn-ea"/>
                <a:cs typeface="+mn-cs"/>
                <a:sym typeface="Helvetica"/>
              </a:defRPr>
            </a:pPr>
            <a:r>
              <a:t>ECR Prediction Across Qubits</a:t>
            </a:r>
          </a:p>
          <a:p>
            <a:pPr lvl="1" marL="621631" indent="-240631" algn="l">
              <a:lnSpc>
                <a:spcPct val="120000"/>
              </a:lnSpc>
              <a:buSzPct val="100000"/>
              <a:buChar char="•"/>
              <a:defRPr b="0" sz="1700">
                <a:latin typeface="+mn-lt"/>
                <a:ea typeface="+mn-ea"/>
                <a:cs typeface="+mn-cs"/>
                <a:sym typeface="Helvetica"/>
              </a:defRPr>
            </a:pPr>
            <a:r>
              <a:t>Optimal α-regularization = 0.11</a:t>
            </a:r>
          </a:p>
          <a:p>
            <a:pPr lvl="2" marL="1002631" indent="-240631" algn="l">
              <a:lnSpc>
                <a:spcPct val="120000"/>
              </a:lnSpc>
              <a:buSzPct val="100000"/>
              <a:buChar char="•"/>
              <a:defRPr b="0" sz="1500">
                <a:latin typeface="+mn-lt"/>
                <a:ea typeface="+mn-ea"/>
                <a:cs typeface="+mn-cs"/>
                <a:sym typeface="Helvetica"/>
              </a:defRPr>
            </a:pPr>
            <a:r>
              <a:t>avg R2 score ≈ 0.105, which means model has weak predictive power, but is better than time analysis</a:t>
            </a:r>
          </a:p>
          <a:p>
            <a:pPr lvl="2" marL="1002631" indent="-240631" algn="l">
              <a:lnSpc>
                <a:spcPct val="120000"/>
              </a:lnSpc>
              <a:buSzPct val="100000"/>
              <a:buChar char="•"/>
              <a:defRPr b="0" sz="1500">
                <a:latin typeface="+mn-lt"/>
                <a:ea typeface="+mn-ea"/>
                <a:cs typeface="+mn-cs"/>
                <a:sym typeface="Helvetica"/>
              </a:defRPr>
            </a:pPr>
            <a:r>
              <a:t>avg RMSE score ≈ 0.900, which is a very poor score because the range is very small</a:t>
            </a:r>
          </a:p>
          <a:p>
            <a:pPr lvl="1" marL="621631" indent="-240631" algn="l">
              <a:lnSpc>
                <a:spcPct val="120000"/>
              </a:lnSpc>
              <a:buSzPct val="100000"/>
              <a:buChar char="•"/>
              <a:defRPr b="0" sz="1700">
                <a:latin typeface="+mn-lt"/>
                <a:ea typeface="+mn-ea"/>
                <a:cs typeface="+mn-cs"/>
                <a:sym typeface="Helvetica"/>
              </a:defRPr>
            </a:pPr>
            <a:r>
              <a:t>Results suggest qubit data over other qubits is slightly predictive of error rate but still has poor score</a:t>
            </a:r>
          </a:p>
          <a:p>
            <a:pPr algn="l">
              <a:lnSpc>
                <a:spcPct val="120000"/>
              </a:lnSpc>
              <a:defRPr b="0" sz="2000"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200526" indent="-200526" algn="l">
              <a:lnSpc>
                <a:spcPct val="120000"/>
              </a:lnSpc>
              <a:buSzPct val="100000"/>
              <a:buChar char="•"/>
              <a:defRPr sz="2000">
                <a:latin typeface="+mn-lt"/>
                <a:ea typeface="+mn-ea"/>
                <a:cs typeface="+mn-cs"/>
                <a:sym typeface="Helvetica"/>
              </a:defRPr>
            </a:pPr>
            <a:r>
              <a:t>Correlation Matrix</a:t>
            </a:r>
          </a:p>
          <a:p>
            <a:pPr lvl="1" marL="581526" indent="-200526" algn="l">
              <a:lnSpc>
                <a:spcPct val="120000"/>
              </a:lnSpc>
              <a:buSzPct val="100000"/>
              <a:buChar char="•"/>
              <a:defRPr b="0" sz="1700">
                <a:latin typeface="+mn-lt"/>
                <a:ea typeface="+mn-ea"/>
                <a:cs typeface="+mn-cs"/>
                <a:sym typeface="Helvetica"/>
              </a:defRPr>
            </a:pPr>
            <a:r>
              <a:t>Decoherence times (T1, T2)                                                                               show negative                                                                                                 relationship across                                                                        variables</a:t>
            </a:r>
          </a:p>
          <a:p>
            <a:pPr lvl="1" marL="581526" indent="-200526" algn="l">
              <a:lnSpc>
                <a:spcPct val="120000"/>
              </a:lnSpc>
              <a:buSzPct val="100000"/>
              <a:buChar char="•"/>
              <a:defRPr b="0" sz="1700">
                <a:latin typeface="+mn-lt"/>
                <a:ea typeface="+mn-ea"/>
                <a:cs typeface="+mn-cs"/>
                <a:sym typeface="Helvetica"/>
              </a:defRPr>
            </a:pPr>
            <a:r>
              <a:t>Anharmonicity is                                                                             neutral across all                                                                                    variables</a:t>
            </a:r>
          </a:p>
          <a:p>
            <a:pPr lvl="1" marL="581526" indent="-200526" algn="l">
              <a:lnSpc>
                <a:spcPct val="120000"/>
              </a:lnSpc>
              <a:buSzPct val="100000"/>
              <a:buChar char="•"/>
              <a:defRPr b="0" sz="1700">
                <a:latin typeface="+mn-lt"/>
                <a:ea typeface="+mn-ea"/>
                <a:cs typeface="+mn-cs"/>
                <a:sym typeface="Helvetica"/>
              </a:defRPr>
            </a:pPr>
            <a:r>
              <a:t>Shows that probability                                                                              errors (prob meas0,                                                                                 prob meas1) and gate errors                                                                (Pauli-X, ECR) have a                                                                                  slight relationship</a:t>
            </a:r>
          </a:p>
          <a:p>
            <a:pPr algn="l">
              <a:lnSpc>
                <a:spcPct val="120000"/>
              </a:lnSpc>
              <a:defRPr b="0" sz="1700"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170447" indent="-170447" algn="l">
              <a:lnSpc>
                <a:spcPct val="120000"/>
              </a:lnSpc>
              <a:buSzPct val="100000"/>
              <a:buChar char="•"/>
              <a:defRPr sz="2000">
                <a:latin typeface="+mn-lt"/>
                <a:ea typeface="+mn-ea"/>
                <a:cs typeface="+mn-cs"/>
                <a:sym typeface="Helvetica"/>
              </a:defRPr>
            </a:pPr>
            <a:r>
              <a:t>ECR Plot</a:t>
            </a:r>
          </a:p>
          <a:p>
            <a:pPr lvl="1" marL="601578" indent="-220578" algn="l">
              <a:lnSpc>
                <a:spcPct val="120000"/>
              </a:lnSpc>
              <a:buSzPct val="100000"/>
              <a:buChar char="•"/>
              <a:defRPr b="0" sz="1700">
                <a:latin typeface="+mn-lt"/>
                <a:ea typeface="+mn-ea"/>
                <a:cs typeface="+mn-cs"/>
                <a:sym typeface="Helvetica"/>
              </a:defRPr>
            </a:pPr>
            <a:r>
              <a:t>Negative ECR error caused by                                                            scaling the features</a:t>
            </a:r>
          </a:p>
          <a:p>
            <a:pPr lvl="1" marL="601578" indent="-220578" algn="l">
              <a:lnSpc>
                <a:spcPct val="120000"/>
              </a:lnSpc>
              <a:buSzPct val="100000"/>
              <a:buChar char="•"/>
              <a:defRPr b="0" sz="1700">
                <a:latin typeface="+mn-lt"/>
                <a:ea typeface="+mn-ea"/>
                <a:cs typeface="+mn-cs"/>
                <a:sym typeface="Helvetica"/>
              </a:defRPr>
            </a:pPr>
            <a:r>
              <a:t>Massive variation between                                                                          predicted vs. actual values</a:t>
            </a:r>
          </a:p>
          <a:p>
            <a:pPr lvl="1" marL="601578" indent="-220578" algn="l">
              <a:lnSpc>
                <a:spcPct val="120000"/>
              </a:lnSpc>
              <a:buSzPct val="100000"/>
              <a:buChar char="•"/>
              <a:defRPr b="0" sz="1700">
                <a:latin typeface="+mn-lt"/>
                <a:ea typeface="+mn-ea"/>
                <a:cs typeface="+mn-cs"/>
                <a:sym typeface="Helvetica"/>
              </a:defRPr>
            </a:pPr>
            <a:r>
              <a:t>Outliers could have caused                                                                     evaluation metrics                                                                                   (RMSE, R2) to score lower</a:t>
            </a:r>
          </a:p>
          <a:p>
            <a:pPr lvl="1" marL="601578" indent="-220578" algn="l">
              <a:lnSpc>
                <a:spcPct val="120000"/>
              </a:lnSpc>
              <a:buSzPct val="100000"/>
              <a:buChar char="•"/>
              <a:defRPr b="0" sz="1700">
                <a:latin typeface="+mn-lt"/>
                <a:ea typeface="+mn-ea"/>
                <a:cs typeface="+mn-cs"/>
                <a:sym typeface="Helvetica"/>
              </a:defRPr>
            </a:pPr>
            <a:r>
              <a:t>Suggests nonlinear                                                                       relationship</a:t>
            </a:r>
          </a:p>
        </p:txBody>
      </p:sp>
      <p:sp>
        <p:nvSpPr>
          <p:cNvPr id="139" name="TextBox 47"/>
          <p:cNvSpPr txBox="1"/>
          <p:nvPr/>
        </p:nvSpPr>
        <p:spPr>
          <a:xfrm>
            <a:off x="24932405" y="17714011"/>
            <a:ext cx="7513557" cy="230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60947" indent="-360947" algn="l">
              <a:lnSpc>
                <a:spcPct val="120000"/>
              </a:lnSpc>
              <a:buSzPct val="100000"/>
              <a:buChar char="•"/>
              <a:defRPr b="0" sz="2500">
                <a:latin typeface="+mn-lt"/>
                <a:ea typeface="+mn-ea"/>
                <a:cs typeface="+mn-cs"/>
                <a:sym typeface="Helvetica"/>
              </a:defRPr>
            </a:pPr>
            <a:r>
              <a:t>We want to thank Dr. Paul Macklin and the Luddy School of Informatics, Computing, and Engineering.</a:t>
            </a:r>
          </a:p>
          <a:p>
            <a:pPr marL="360947" indent="-360947" algn="l">
              <a:lnSpc>
                <a:spcPct val="120000"/>
              </a:lnSpc>
              <a:buSzPct val="100000"/>
              <a:buChar char="•"/>
              <a:defRPr b="0" sz="2500">
                <a:latin typeface="+mn-lt"/>
                <a:ea typeface="+mn-ea"/>
                <a:cs typeface="+mn-cs"/>
                <a:sym typeface="Helvetica"/>
              </a:defRPr>
            </a:pPr>
            <a:r>
              <a:t>We acknowledge the use of the IBM Quantum Services for this work.</a:t>
            </a:r>
          </a:p>
        </p:txBody>
      </p:sp>
      <p:sp>
        <p:nvSpPr>
          <p:cNvPr id="140" name="TextBox 47"/>
          <p:cNvSpPr txBox="1"/>
          <p:nvPr/>
        </p:nvSpPr>
        <p:spPr>
          <a:xfrm>
            <a:off x="24932405" y="5635823"/>
            <a:ext cx="7513557" cy="5237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00526" indent="-200526" algn="l">
              <a:lnSpc>
                <a:spcPct val="120000"/>
              </a:lnSpc>
              <a:buSzPct val="100000"/>
              <a:buChar char="•"/>
              <a:defRPr b="0" sz="2200">
                <a:latin typeface="+mn-lt"/>
                <a:ea typeface="+mn-ea"/>
                <a:cs typeface="+mn-cs"/>
                <a:sym typeface="Helvetica"/>
              </a:defRPr>
            </a:pPr>
            <a:r>
              <a:t>Weak predictive power of qubit features for error rates for linear and low-order polynomials; stronger correlation among qubits compared to correlations across time</a:t>
            </a:r>
          </a:p>
          <a:p>
            <a:pPr marL="200526" indent="-200526" algn="l">
              <a:lnSpc>
                <a:spcPct val="120000"/>
              </a:lnSpc>
              <a:buSzPct val="100000"/>
              <a:buChar char="•"/>
              <a:defRPr b="0" sz="2200">
                <a:latin typeface="+mn-lt"/>
                <a:ea typeface="+mn-ea"/>
                <a:cs typeface="+mn-cs"/>
                <a:sym typeface="Helvetica"/>
              </a:defRPr>
            </a:pPr>
            <a:r>
              <a:t>Limitations:</a:t>
            </a:r>
          </a:p>
          <a:p>
            <a:pPr lvl="1" marL="581526" indent="-200526" algn="l">
              <a:lnSpc>
                <a:spcPct val="120000"/>
              </a:lnSpc>
              <a:buSzPct val="100000"/>
              <a:buChar char="•"/>
              <a:defRPr b="0" sz="2000">
                <a:latin typeface="+mn-lt"/>
                <a:ea typeface="+mn-ea"/>
                <a:cs typeface="+mn-cs"/>
                <a:sym typeface="Helvetica"/>
              </a:defRPr>
            </a:pPr>
            <a:r>
              <a:t>Limited dataset for 7-qubit and extremely limited dataset for 127-qubit</a:t>
            </a:r>
          </a:p>
          <a:p>
            <a:pPr lvl="1" marL="581526" indent="-200526" algn="l">
              <a:lnSpc>
                <a:spcPct val="120000"/>
              </a:lnSpc>
              <a:buSzPct val="100000"/>
              <a:buChar char="•"/>
              <a:defRPr b="0" sz="2000">
                <a:latin typeface="+mn-lt"/>
                <a:ea typeface="+mn-ea"/>
                <a:cs typeface="+mn-cs"/>
                <a:sym typeface="Helvetica"/>
              </a:defRPr>
            </a:pPr>
            <a:r>
              <a:t>Dataset could contain lots of noise or improper cleaning</a:t>
            </a:r>
          </a:p>
          <a:p>
            <a:pPr marL="200526" indent="-200526" algn="l">
              <a:lnSpc>
                <a:spcPct val="120000"/>
              </a:lnSpc>
              <a:buSzPct val="100000"/>
              <a:buChar char="•"/>
              <a:defRPr b="0" sz="2200">
                <a:latin typeface="+mn-lt"/>
                <a:ea typeface="+mn-ea"/>
                <a:cs typeface="+mn-cs"/>
                <a:sym typeface="Helvetica"/>
              </a:defRPr>
            </a:pPr>
            <a:r>
              <a:t>Next steps:</a:t>
            </a:r>
          </a:p>
          <a:p>
            <a:pPr lvl="1" marL="581526" indent="-200526" algn="l">
              <a:lnSpc>
                <a:spcPct val="120000"/>
              </a:lnSpc>
              <a:buSzPct val="100000"/>
              <a:buChar char="•"/>
              <a:defRPr b="0" sz="2000">
                <a:latin typeface="+mn-lt"/>
                <a:ea typeface="+mn-ea"/>
                <a:cs typeface="+mn-cs"/>
                <a:sym typeface="Helvetica"/>
              </a:defRPr>
            </a:pPr>
            <a:r>
              <a:t>Check the discrepancy between the correlation matrix and the error coefficients</a:t>
            </a:r>
          </a:p>
          <a:p>
            <a:pPr lvl="2" marL="962526" indent="-200526" algn="l">
              <a:lnSpc>
                <a:spcPct val="120000"/>
              </a:lnSpc>
              <a:buSzPct val="100000"/>
              <a:buChar char="•"/>
              <a:defRPr b="0" sz="1700">
                <a:latin typeface="+mn-lt"/>
                <a:ea typeface="+mn-ea"/>
                <a:cs typeface="+mn-cs"/>
                <a:sym typeface="Helvetica"/>
              </a:defRPr>
            </a:pPr>
            <a:r>
              <a:t>Correlation matrix suggests good relationship</a:t>
            </a:r>
          </a:p>
          <a:p>
            <a:pPr lvl="2" marL="962526" indent="-200526" algn="l">
              <a:lnSpc>
                <a:spcPct val="120000"/>
              </a:lnSpc>
              <a:buSzPct val="100000"/>
              <a:buChar char="•"/>
              <a:defRPr b="0" sz="1700">
                <a:latin typeface="+mn-lt"/>
                <a:ea typeface="+mn-ea"/>
                <a:cs typeface="+mn-cs"/>
                <a:sym typeface="Helvetica"/>
              </a:defRPr>
            </a:pPr>
            <a:r>
              <a:t>Error coefficients suggests bad relationship</a:t>
            </a:r>
          </a:p>
          <a:p>
            <a:pPr marL="200526" indent="-200526" algn="l">
              <a:lnSpc>
                <a:spcPct val="120000"/>
              </a:lnSpc>
              <a:buSzPct val="100000"/>
              <a:buChar char="•"/>
              <a:defRPr b="0" sz="2200">
                <a:latin typeface="+mn-lt"/>
                <a:ea typeface="+mn-ea"/>
                <a:cs typeface="+mn-cs"/>
                <a:sym typeface="Helvetica"/>
              </a:defRPr>
            </a:pPr>
            <a:r>
              <a:t>Understanding relationships between qubit features and error rates may help mitigate errors in the future</a:t>
            </a:r>
          </a:p>
        </p:txBody>
      </p:sp>
      <p:sp>
        <p:nvSpPr>
          <p:cNvPr id="141" name="TextBox 47"/>
          <p:cNvSpPr txBox="1"/>
          <p:nvPr/>
        </p:nvSpPr>
        <p:spPr>
          <a:xfrm>
            <a:off x="24932405" y="11880369"/>
            <a:ext cx="7513557" cy="474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80000" indent="-480000" algn="l" defTabSz="457200">
              <a:lnSpc>
                <a:spcPct val="120000"/>
              </a:lnSpc>
              <a:spcBef>
                <a:spcPts val="1200"/>
              </a:spcBef>
              <a:defRPr b="0" sz="1300">
                <a:latin typeface="+mn-lt"/>
                <a:ea typeface="+mn-ea"/>
                <a:cs typeface="+mn-cs"/>
                <a:sym typeface="Helvetica"/>
              </a:defRPr>
            </a:pPr>
            <a:r>
              <a:t>[1] “What Is Quantum Computing?” </a:t>
            </a:r>
            <a:r>
              <a:rPr i="1"/>
              <a:t>Caltech Science Exchange</a:t>
            </a:r>
            <a:r>
              <a:t>, </a:t>
            </a:r>
            <a:r>
              <a:rPr u="sng">
                <a:hlinkClick r:id="rId4" invalidUrl="" action="" tgtFrame="" tooltip="" history="1" highlightClick="0" endSnd="0"/>
              </a:rPr>
              <a:t>scienceexchange.caltech.edu/topics/quantum-science-explained/quantum-computing-computers</a:t>
            </a:r>
            <a:r>
              <a:t>. Accessed 6 Dec. 2023.</a:t>
            </a:r>
          </a:p>
          <a:p>
            <a:pPr algn="l">
              <a:lnSpc>
                <a:spcPct val="120000"/>
              </a:lnSpc>
              <a:defRPr b="0" sz="1300">
                <a:latin typeface="+mn-lt"/>
                <a:ea typeface="+mn-ea"/>
                <a:cs typeface="+mn-cs"/>
                <a:sym typeface="Helvetica"/>
              </a:defRPr>
            </a:pPr>
            <a:r>
              <a:t>[2] Preskill, John. “Quantum Computing in the NISQ Era and Beyond.” Quantum, vol. 2, Aug. 2018, p. 79. Crossref, </a:t>
            </a:r>
            <a:r>
              <a:rPr u="sng"/>
              <a:t>https://doi.org/10.22331/q-2018-08-06-79</a:t>
            </a:r>
            <a:r>
              <a:t>.</a:t>
            </a:r>
          </a:p>
          <a:p>
            <a:pPr algn="l">
              <a:lnSpc>
                <a:spcPct val="120000"/>
              </a:lnSpc>
              <a:defRPr b="0" sz="1300"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480000" indent="-480000" algn="l" defTabSz="457200">
              <a:lnSpc>
                <a:spcPct val="120000"/>
              </a:lnSpc>
              <a:spcBef>
                <a:spcPts val="1200"/>
              </a:spcBef>
              <a:defRPr b="0" sz="1300">
                <a:latin typeface="+mn-lt"/>
                <a:ea typeface="+mn-ea"/>
                <a:cs typeface="+mn-cs"/>
                <a:sym typeface="Helvetica"/>
              </a:defRPr>
            </a:pPr>
            <a:r>
              <a:t>[3] Engdahl, Sylvia. “Noise in Quantum Computing.” </a:t>
            </a:r>
            <a:r>
              <a:rPr i="1"/>
              <a:t>Amazon</a:t>
            </a:r>
            <a:r>
              <a:t>, Greenhaven Press/Gale, 2008, </a:t>
            </a:r>
            <a:r>
              <a:rPr u="sng">
                <a:hlinkClick r:id="rId5" invalidUrl="" action="" tgtFrame="" tooltip="" history="1" highlightClick="0" endSnd="0"/>
              </a:rPr>
              <a:t>aws.amazon.com/blogs/quantum-computing/noise-in-quantum-computing/</a:t>
            </a:r>
          </a:p>
          <a:p>
            <a:pPr algn="l">
              <a:lnSpc>
                <a:spcPct val="120000"/>
              </a:lnSpc>
              <a:defRPr b="0" sz="1300">
                <a:latin typeface="+mn-lt"/>
                <a:ea typeface="+mn-ea"/>
                <a:cs typeface="+mn-cs"/>
                <a:sym typeface="Helvetica"/>
              </a:defRPr>
            </a:pPr>
            <a:r>
              <a:t>[4] Qiskit documentation. Version 0.45.0 </a:t>
            </a:r>
            <a:r>
              <a:rPr u="sng">
                <a:hlinkClick r:id="rId6" invalidUrl="" action="" tgtFrame="" tooltip="" history="1" highlightClick="0" endSnd="0"/>
              </a:rPr>
              <a:t>https://docs.quantum.ibm.com/api/qiskit</a:t>
            </a:r>
          </a:p>
          <a:p>
            <a:pPr algn="l">
              <a:lnSpc>
                <a:spcPct val="120000"/>
              </a:lnSpc>
              <a:defRPr b="0" sz="1300">
                <a:latin typeface="+mn-lt"/>
                <a:ea typeface="+mn-ea"/>
                <a:cs typeface="+mn-cs"/>
                <a:sym typeface="Helvetica"/>
              </a:defRPr>
            </a:pPr>
          </a:p>
          <a:p>
            <a:pPr algn="l">
              <a:lnSpc>
                <a:spcPct val="120000"/>
              </a:lnSpc>
              <a:defRPr b="0" sz="1300">
                <a:latin typeface="+mn-lt"/>
                <a:ea typeface="+mn-ea"/>
                <a:cs typeface="+mn-cs"/>
                <a:sym typeface="Helvetica"/>
              </a:defRPr>
            </a:pPr>
            <a:r>
              <a:t>[5] B. Baheri, Q. Guan, V. Chaudhary and A. Li, "Quantum Noise in the Flow of Time: A Temporal Study of the Noise in Quantum Computers," 2022 IEEE 28th International Symposium on On-Line Testing and Robust System Design (IOLTS), Torino, Italy, 2022, pp. 1-5, doi: 10.1109/IOLTS56730.2022.9897404.</a:t>
            </a:r>
          </a:p>
          <a:p>
            <a:pPr algn="l">
              <a:lnSpc>
                <a:spcPct val="120000"/>
              </a:lnSpc>
              <a:defRPr b="0" sz="1300">
                <a:latin typeface="+mn-lt"/>
                <a:ea typeface="+mn-ea"/>
                <a:cs typeface="+mn-cs"/>
                <a:sym typeface="Helvetica"/>
              </a:defRPr>
            </a:pPr>
          </a:p>
          <a:p>
            <a:pPr algn="l">
              <a:lnSpc>
                <a:spcPct val="120000"/>
              </a:lnSpc>
              <a:defRPr b="0" sz="1300">
                <a:latin typeface="+mn-lt"/>
                <a:ea typeface="+mn-ea"/>
                <a:cs typeface="+mn-cs"/>
                <a:sym typeface="Helvetica"/>
              </a:defRPr>
            </a:pPr>
            <a:r>
              <a:t>[6] scikit-learn documentation. Version 1.3.2. </a:t>
            </a:r>
            <a:r>
              <a:rPr u="sng">
                <a:hlinkClick r:id="rId7" invalidUrl="" action="" tgtFrame="" tooltip="" history="1" highlightClick="0" endSnd="0"/>
              </a:rPr>
              <a:t>https://scikit-learn.org/stable/modules/linear_model.html</a:t>
            </a:r>
          </a:p>
          <a:p>
            <a:pPr algn="l">
              <a:lnSpc>
                <a:spcPct val="120000"/>
              </a:lnSpc>
              <a:defRPr b="0" sz="1300">
                <a:latin typeface="+mn-lt"/>
                <a:ea typeface="+mn-ea"/>
                <a:cs typeface="+mn-cs"/>
                <a:sym typeface="Helvetica"/>
              </a:defRPr>
            </a:pPr>
          </a:p>
          <a:p>
            <a:pPr algn="l">
              <a:lnSpc>
                <a:spcPct val="120000"/>
              </a:lnSpc>
              <a:defRPr b="0" baseline="31999" sz="1300">
                <a:latin typeface="+mn-lt"/>
                <a:ea typeface="+mn-ea"/>
                <a:cs typeface="+mn-cs"/>
                <a:sym typeface="Helvetica"/>
              </a:defRPr>
            </a:pPr>
            <a:r>
              <a:t>1</a:t>
            </a:r>
            <a:r>
              <a:rPr baseline="0"/>
              <a:t>IBM Quantum</a:t>
            </a:r>
          </a:p>
        </p:txBody>
      </p:sp>
      <p:grpSp>
        <p:nvGrpSpPr>
          <p:cNvPr id="146" name="Group"/>
          <p:cNvGrpSpPr/>
          <p:nvPr/>
        </p:nvGrpSpPr>
        <p:grpSpPr>
          <a:xfrm>
            <a:off x="0" y="19979639"/>
            <a:ext cx="32918401" cy="1965961"/>
            <a:chOff x="0" y="0"/>
            <a:chExt cx="32918400" cy="1965960"/>
          </a:xfrm>
        </p:grpSpPr>
        <p:pic>
          <p:nvPicPr>
            <p:cNvPr id="142" name="Picture 4" descr="Picture 4"/>
            <p:cNvPicPr>
              <a:picLocks noChangeAspect="1"/>
            </p:cNvPicPr>
            <p:nvPr/>
          </p:nvPicPr>
          <p:blipFill>
            <a:blip r:embed="rId8">
              <a:extLst/>
            </a:blip>
            <a:srcRect l="2" t="0" r="39595" b="0"/>
            <a:stretch>
              <a:fillRect/>
            </a:stretch>
          </p:blipFill>
          <p:spPr>
            <a:xfrm>
              <a:off x="0" y="0"/>
              <a:ext cx="16459200" cy="19659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5" name="Rectangle 1"/>
            <p:cNvGrpSpPr/>
            <p:nvPr/>
          </p:nvGrpSpPr>
          <p:grpSpPr>
            <a:xfrm>
              <a:off x="16459200" y="0"/>
              <a:ext cx="16459200" cy="1965961"/>
              <a:chOff x="0" y="0"/>
              <a:chExt cx="16459200" cy="1965960"/>
            </a:xfrm>
          </p:grpSpPr>
          <p:sp>
            <p:nvSpPr>
              <p:cNvPr id="143" name="Rectangle"/>
              <p:cNvSpPr/>
              <p:nvPr/>
            </p:nvSpPr>
            <p:spPr>
              <a:xfrm>
                <a:off x="0" y="-1"/>
                <a:ext cx="16459200" cy="1965962"/>
              </a:xfrm>
              <a:prstGeom prst="rect">
                <a:avLst/>
              </a:prstGeom>
              <a:solidFill>
                <a:srgbClr val="99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r" defTabSz="2627209">
                  <a:defRPr b="0" sz="49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4" name="LaRacuente Lab…"/>
              <p:cNvSpPr txBox="1"/>
              <p:nvPr/>
            </p:nvSpPr>
            <p:spPr>
              <a:xfrm>
                <a:off x="0" y="251083"/>
                <a:ext cx="16002000" cy="16234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b">
                <a:spAutoFit/>
              </a:bodyPr>
              <a:lstStyle/>
              <a:p>
                <a:pPr algn="r" defTabSz="2627209">
                  <a:defRPr b="0" spc="72" sz="5000">
                    <a:solidFill>
                      <a:srgbClr val="FFFFFF"/>
                    </a:solidFill>
                    <a:latin typeface="BentonSansCond Book"/>
                    <a:ea typeface="BentonSansCond Book"/>
                    <a:cs typeface="BentonSansCond Book"/>
                    <a:sym typeface="BentonSansCond Book"/>
                  </a:defRPr>
                </a:pPr>
                <a:r>
                  <a:t>LaRacuente Lab</a:t>
                </a:r>
              </a:p>
              <a:p>
                <a:pPr algn="r" defTabSz="2627209">
                  <a:defRPr b="0" spc="72" sz="4800">
                    <a:solidFill>
                      <a:srgbClr val="FFFFFF"/>
                    </a:solidFill>
                  </a:defRPr>
                </a:pPr>
                <a:r>
                  <a:t>Undergraduate Research – Fall 2023</a:t>
                </a:r>
              </a:p>
            </p:txBody>
          </p:sp>
        </p:grpSp>
      </p:grpSp>
      <p:pic>
        <p:nvPicPr>
          <p:cNvPr id="147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344276" y="8906534"/>
            <a:ext cx="2861940" cy="1965961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133-qubit Heron processor1"/>
          <p:cNvSpPr txBox="1"/>
          <p:nvPr/>
        </p:nvSpPr>
        <p:spPr>
          <a:xfrm>
            <a:off x="5792727" y="11016486"/>
            <a:ext cx="196503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0" sz="1200">
                <a:latin typeface="+mn-lt"/>
                <a:ea typeface="+mn-ea"/>
                <a:cs typeface="+mn-cs"/>
                <a:sym typeface="Helvetica"/>
              </a:defRPr>
            </a:pPr>
            <a:r>
              <a:t>133-qubit Heron processor</a:t>
            </a:r>
            <a:r>
              <a:rPr baseline="31999"/>
              <a:t>1</a:t>
            </a:r>
          </a:p>
        </p:txBody>
      </p:sp>
      <p:grpSp>
        <p:nvGrpSpPr>
          <p:cNvPr id="151" name="TextBox 3"/>
          <p:cNvGrpSpPr/>
          <p:nvPr/>
        </p:nvGrpSpPr>
        <p:grpSpPr>
          <a:xfrm>
            <a:off x="418482" y="160495"/>
            <a:ext cx="2144012" cy="2659779"/>
            <a:chOff x="0" y="0"/>
            <a:chExt cx="2144011" cy="2659777"/>
          </a:xfrm>
        </p:grpSpPr>
        <p:sp>
          <p:nvSpPr>
            <p:cNvPr id="149" name="Square"/>
            <p:cNvSpPr/>
            <p:nvPr/>
          </p:nvSpPr>
          <p:spPr>
            <a:xfrm>
              <a:off x="0" y="257883"/>
              <a:ext cx="2144012" cy="2144012"/>
            </a:xfrm>
            <a:prstGeom prst="rect">
              <a:avLst/>
            </a:prstGeom>
            <a:solidFill>
              <a:srgbClr val="FFFFFF"/>
            </a:solidFill>
            <a:ln w="762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50800" dist="177800" dir="270000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2468879">
                <a:defRPr sz="4800"/>
              </a:pPr>
            </a:p>
          </p:txBody>
        </p:sp>
        <p:sp>
          <p:nvSpPr>
            <p:cNvPr id="150" name="U43"/>
            <p:cNvSpPr txBox="1"/>
            <p:nvPr/>
          </p:nvSpPr>
          <p:spPr>
            <a:xfrm>
              <a:off x="44666" y="0"/>
              <a:ext cx="2054679" cy="26597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2879" tIns="182879" rIns="182879" bIns="182879" numCol="1" anchor="ctr">
              <a:noAutofit/>
            </a:bodyPr>
            <a:lstStyle>
              <a:lvl1pPr indent="6350" defTabSz="2468879">
                <a:defRPr sz="6600"/>
              </a:lvl1pPr>
            </a:lstStyle>
            <a:p>
              <a:pPr/>
              <a:r>
                <a:t>U43</a:t>
              </a:r>
            </a:p>
          </p:txBody>
        </p:sp>
      </p:grpSp>
      <p:sp>
        <p:nvSpPr>
          <p:cNvPr id="152" name="correlation matrix visually represented by heatmap"/>
          <p:cNvSpPr txBox="1"/>
          <p:nvPr/>
        </p:nvSpPr>
        <p:spPr>
          <a:xfrm>
            <a:off x="20550706" y="15793770"/>
            <a:ext cx="350932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0"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correlation matrix visually represented by heatmap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0000FF"/>
      </a:hlink>
      <a:folHlink>
        <a:srgbClr val="FF00FF"/>
      </a:folHlink>
    </a:clrScheme>
    <a:fontScheme name="Default Design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68580" tIns="68580" rIns="68580" bIns="68580" numCol="1" spcCol="38100" rtlCol="0" anchor="ctr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">
      <a:dk1>
        <a:srgbClr val="FFFFFF"/>
      </a:dk1>
      <a:lt1>
        <a:srgbClr val="FF9900"/>
      </a:lt1>
      <a:dk2>
        <a:srgbClr val="A7A7A7"/>
      </a:dk2>
      <a:lt2>
        <a:srgbClr val="535353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0000FF"/>
      </a:hlink>
      <a:folHlink>
        <a:srgbClr val="FF00FF"/>
      </a:folHlink>
    </a:clrScheme>
    <a:fontScheme name="Default Design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68580" tIns="68580" rIns="68580" bIns="68580" numCol="1" spcCol="38100" rtlCol="0" anchor="ctr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