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2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8A8E8-D9C1-4757-85BF-BBBD524DDF8E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77103-9B5A-42CE-9BD1-5A7A25395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20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70B7E69-0DBF-407F-BCDB-241873C1F6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" y="3810"/>
            <a:ext cx="12161520" cy="6850380"/>
          </a:xfrm>
          <a:prstGeom prst="rect">
            <a:avLst/>
          </a:prstGeom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A744D94-AD84-4498-829B-22CAAE898B97}" type="datetime1">
              <a:rPr lang="ja-JP" altLang="en-US" smtClean="0"/>
              <a:pPr/>
              <a:t>2021/12/16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図 7" descr="JE_秘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3265" y="6480706"/>
            <a:ext cx="130968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210F21C-4B3B-4D36-8876-568BF479DEF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368" y="4961224"/>
            <a:ext cx="4627265" cy="1091279"/>
          </a:xfrm>
          <a:prstGeom prst="rect">
            <a:avLst/>
          </a:prstGeom>
        </p:spPr>
      </p:pic>
      <p:sp>
        <p:nvSpPr>
          <p:cNvPr id="11" name="タイトル 1">
            <a:extLst>
              <a:ext uri="{FF2B5EF4-FFF2-40B4-BE49-F238E27FC236}">
                <a16:creationId xmlns:a16="http://schemas.microsoft.com/office/drawing/2014/main" id="{9EB6C2C4-878A-4328-BEBB-1B6FB9561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5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2" name="サブタイトル 2">
            <a:extLst>
              <a:ext uri="{FF2B5EF4-FFF2-40B4-BE49-F238E27FC236}">
                <a16:creationId xmlns:a16="http://schemas.microsoft.com/office/drawing/2014/main" id="{537C91A9-1AFE-43AB-8528-9F26C9099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34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EFAD-81D4-4F9D-B6CD-099C58B9936D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04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024C37-9651-4A2F-B5BF-F9B15F7E1C29}" type="datetime1">
              <a:rPr lang="ja-JP" altLang="en-US" smtClean="0"/>
              <a:pPr/>
              <a:t>2021/12/16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40A7CB-6995-46A9-88B3-3769C23522E2}"/>
              </a:ext>
            </a:extLst>
          </p:cNvPr>
          <p:cNvSpPr txBox="1"/>
          <p:nvPr userDrawn="1"/>
        </p:nvSpPr>
        <p:spPr>
          <a:xfrm>
            <a:off x="3207124" y="2921169"/>
            <a:ext cx="5777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E.O.F</a:t>
            </a:r>
          </a:p>
        </p:txBody>
      </p:sp>
    </p:spTree>
    <p:extLst>
      <p:ext uri="{BB962C8B-B14F-4D97-AF65-F5344CB8AC3E}">
        <p14:creationId xmlns:p14="http://schemas.microsoft.com/office/powerpoint/2010/main" val="206307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8F05F01-20C2-4F69-BC05-319B38279F60}" type="datetime1">
              <a:rPr lang="ja-JP" altLang="en-US" smtClean="0"/>
              <a:pPr/>
              <a:t>2021/12/16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012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2BFA9D-3493-4A5F-AB6A-2CE4CD4A97F1}" type="datetime1">
              <a:rPr lang="ja-JP" altLang="en-US" smtClean="0"/>
              <a:pPr/>
              <a:t>2021/12/16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218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212E7A7-DF88-4532-BE18-8DB51D323D3F}"/>
              </a:ext>
            </a:extLst>
          </p:cNvPr>
          <p:cNvSpPr/>
          <p:nvPr userDrawn="1"/>
        </p:nvSpPr>
        <p:spPr>
          <a:xfrm>
            <a:off x="62752" y="2874402"/>
            <a:ext cx="1434354" cy="537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C72EA4-8273-4F44-AEB0-0FDCCD98C11D}"/>
              </a:ext>
            </a:extLst>
          </p:cNvPr>
          <p:cNvSpPr/>
          <p:nvPr userDrawn="1"/>
        </p:nvSpPr>
        <p:spPr>
          <a:xfrm>
            <a:off x="62752" y="4209244"/>
            <a:ext cx="1434354" cy="537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E4255D-130A-418F-A864-FDB5472925AB}"/>
              </a:ext>
            </a:extLst>
          </p:cNvPr>
          <p:cNvSpPr/>
          <p:nvPr userDrawn="1"/>
        </p:nvSpPr>
        <p:spPr>
          <a:xfrm>
            <a:off x="62753" y="5544086"/>
            <a:ext cx="1434354" cy="537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FAB125-7EC5-4839-A2F1-105E4B89B2D1}"/>
              </a:ext>
            </a:extLst>
          </p:cNvPr>
          <p:cNvSpPr/>
          <p:nvPr userDrawn="1"/>
        </p:nvSpPr>
        <p:spPr>
          <a:xfrm>
            <a:off x="62752" y="1542073"/>
            <a:ext cx="1434354" cy="537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61C77-4C48-4063-A3BA-3B0F405D6BFC}"/>
              </a:ext>
            </a:extLst>
          </p:cNvPr>
          <p:cNvSpPr txBox="1"/>
          <p:nvPr userDrawn="1"/>
        </p:nvSpPr>
        <p:spPr>
          <a:xfrm>
            <a:off x="0" y="0"/>
            <a:ext cx="1124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17" name="日付プレースホルダー 6">
            <a:extLst>
              <a:ext uri="{FF2B5EF4-FFF2-40B4-BE49-F238E27FC236}">
                <a16:creationId xmlns:a16="http://schemas.microsoft.com/office/drawing/2014/main" id="{A732469F-DE60-4CE6-8501-31DC5BB2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88" y="6490824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862594-B8CD-42B9-8B36-C3A1C6EEC8B4}" type="datetime1">
              <a:rPr lang="ja-JP" altLang="en-US" smtClean="0"/>
              <a:pPr/>
              <a:t>2021/12/16</a:t>
            </a:fld>
            <a:endParaRPr lang="ja-JP" altLang="en-US"/>
          </a:p>
        </p:txBody>
      </p:sp>
      <p:sp>
        <p:nvSpPr>
          <p:cNvPr id="18" name="フッター プレースホルダー 7">
            <a:extLst>
              <a:ext uri="{FF2B5EF4-FFF2-40B4-BE49-F238E27FC236}">
                <a16:creationId xmlns:a16="http://schemas.microsoft.com/office/drawing/2014/main" id="{122EB0E3-F74A-44B2-869E-B7F7D339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0824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19" name="スライド番号プレースホルダー 8">
            <a:extLst>
              <a:ext uri="{FF2B5EF4-FFF2-40B4-BE49-F238E27FC236}">
                <a16:creationId xmlns:a16="http://schemas.microsoft.com/office/drawing/2014/main" id="{AC85AD15-A56A-4FC6-987B-C64DC663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8217" y="6490824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5" name="テキスト プレースホルダー 2">
            <a:extLst>
              <a:ext uri="{FF2B5EF4-FFF2-40B4-BE49-F238E27FC236}">
                <a16:creationId xmlns:a16="http://schemas.microsoft.com/office/drawing/2014/main" id="{B177741F-E38F-478F-A0BE-E9694BE23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77724"/>
            <a:ext cx="12192000" cy="429876"/>
          </a:xfrm>
        </p:spPr>
        <p:txBody>
          <a:bodyPr anchor="t">
            <a:normAutofit/>
          </a:bodyPr>
          <a:lstStyle>
            <a:lvl1pPr marL="0" indent="0">
              <a:buNone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26" name="テキスト プレースホルダー 2">
            <a:extLst>
              <a:ext uri="{FF2B5EF4-FFF2-40B4-BE49-F238E27FC236}">
                <a16:creationId xmlns:a16="http://schemas.microsoft.com/office/drawing/2014/main" id="{C2328220-F409-4BA4-B819-A8A7BCD4EE9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57400" y="1169055"/>
            <a:ext cx="10134599" cy="1257831"/>
          </a:xfrm>
        </p:spPr>
        <p:txBody>
          <a:bodyPr anchor="t">
            <a:normAutofit/>
          </a:bodyPr>
          <a:lstStyle>
            <a:lvl1pPr marL="0" indent="0">
              <a:buNone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7E5C380C-935E-4AFF-9486-A35CC2A5E702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2057400" y="2514428"/>
            <a:ext cx="10134599" cy="1257831"/>
          </a:xfrm>
        </p:spPr>
        <p:txBody>
          <a:bodyPr anchor="t">
            <a:normAutofit/>
          </a:bodyPr>
          <a:lstStyle>
            <a:lvl1pPr marL="0" indent="0">
              <a:buNone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15" name="テキスト プレースホルダー 2">
            <a:extLst>
              <a:ext uri="{FF2B5EF4-FFF2-40B4-BE49-F238E27FC236}">
                <a16:creationId xmlns:a16="http://schemas.microsoft.com/office/drawing/2014/main" id="{38B3260A-6408-4006-B66D-5C4C64464C2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2057400" y="3849270"/>
            <a:ext cx="10134599" cy="1257831"/>
          </a:xfrm>
        </p:spPr>
        <p:txBody>
          <a:bodyPr anchor="t">
            <a:normAutofit/>
          </a:bodyPr>
          <a:lstStyle>
            <a:lvl1pPr marL="0" indent="0">
              <a:buNone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16" name="テキスト プレースホルダー 2">
            <a:extLst>
              <a:ext uri="{FF2B5EF4-FFF2-40B4-BE49-F238E27FC236}">
                <a16:creationId xmlns:a16="http://schemas.microsoft.com/office/drawing/2014/main" id="{69E0381F-0D36-4B60-B45C-F61F50579741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2057400" y="5184112"/>
            <a:ext cx="10134599" cy="1257831"/>
          </a:xfrm>
        </p:spPr>
        <p:txBody>
          <a:bodyPr anchor="t">
            <a:normAutofit/>
          </a:bodyPr>
          <a:lstStyle>
            <a:lvl1pPr marL="0" indent="0">
              <a:buNone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D4DCC41-5FFE-4D5B-A167-78B2904202D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63746367"/>
              </p:ext>
            </p:extLst>
          </p:nvPr>
        </p:nvGraphicFramePr>
        <p:xfrm>
          <a:off x="0" y="677724"/>
          <a:ext cx="12191999" cy="5800080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2021305">
                  <a:extLst>
                    <a:ext uri="{9D8B030D-6E8A-4147-A177-3AD203B41FA5}">
                      <a16:colId xmlns:a16="http://schemas.microsoft.com/office/drawing/2014/main" val="2011503044"/>
                    </a:ext>
                  </a:extLst>
                </a:gridCol>
                <a:gridCol w="10170694">
                  <a:extLst>
                    <a:ext uri="{9D8B030D-6E8A-4147-A177-3AD203B41FA5}">
                      <a16:colId xmlns:a16="http://schemas.microsoft.com/office/drawing/2014/main" val="1963393904"/>
                    </a:ext>
                  </a:extLst>
                </a:gridCol>
              </a:tblGrid>
              <a:tr h="462356">
                <a:tc gridSpan="2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145" marR="91145" marT="45572" marB="455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31223"/>
                  </a:ext>
                </a:extLst>
              </a:tr>
              <a:tr h="133443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Background</a:t>
                      </a:r>
                    </a:p>
                  </a:txBody>
                  <a:tcPr marL="91145" marR="91145" marT="45572" marB="45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145" marR="91145" marT="45572" marB="455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792589"/>
                  </a:ext>
                </a:extLst>
              </a:tr>
              <a:tr h="133443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Purpose / </a:t>
                      </a:r>
                    </a:p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Objective</a:t>
                      </a:r>
                    </a:p>
                  </a:txBody>
                  <a:tcPr marL="91145" marR="91145" marT="45572" marB="45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145" marR="91145" marT="45572" marB="455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259542"/>
                  </a:ext>
                </a:extLst>
              </a:tr>
              <a:tr h="133443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Methodology</a:t>
                      </a:r>
                    </a:p>
                  </a:txBody>
                  <a:tcPr marL="91145" marR="91145" marT="45572" marB="45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145" marR="91145" marT="45572" marB="455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38093"/>
                  </a:ext>
                </a:extLst>
              </a:tr>
              <a:tr h="133443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Key findings /</a:t>
                      </a:r>
                    </a:p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Conclusion</a:t>
                      </a:r>
                    </a:p>
                  </a:txBody>
                  <a:tcPr marL="91145" marR="91145" marT="45572" marB="45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145" marR="91145" marT="45572" marB="455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861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54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523" y="1"/>
            <a:ext cx="10515600" cy="654424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75583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500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75583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2594-B8CD-42B9-8B36-C3A1C6EEC8B4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24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47E26BC-FA3D-4BF2-9D13-14FE28F699F0}" type="datetime1">
              <a:rPr lang="ja-JP" altLang="en-US" smtClean="0"/>
              <a:pPr/>
              <a:t>2021/12/16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5A62B27-441E-41CC-B206-75FAF1B4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0" y="16504"/>
            <a:ext cx="10515600" cy="58972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886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6D1AD7F-54FF-4A97-8216-26871E943199}" type="datetime1">
              <a:rPr lang="ja-JP" altLang="en-US" smtClean="0"/>
              <a:pPr/>
              <a:t>2021/12/16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9043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5A1B-27E4-46F4-B180-B03E70AE58DE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90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/>
              <a:t>Click icon to add picture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FC28-02E6-488F-BA2F-7DDCA9ED870E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13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6489384"/>
            <a:ext cx="12192000" cy="396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図 7" descr="JE_秘.pn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80198" y="6489173"/>
            <a:ext cx="130968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正方形/長方形 9"/>
          <p:cNvSpPr/>
          <p:nvPr userDrawn="1"/>
        </p:nvSpPr>
        <p:spPr>
          <a:xfrm>
            <a:off x="-5792" y="620688"/>
            <a:ext cx="12204000" cy="5859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680" y="16504"/>
            <a:ext cx="10515600" cy="589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779929"/>
            <a:ext cx="10515600" cy="5397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488" y="6490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38D657E-27A8-42C5-8788-E6ADD46EF2AE}" type="datetime1">
              <a:rPr lang="ja-JP" altLang="en-US" smtClean="0"/>
              <a:pPr/>
              <a:t>2021/12/16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490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198217" y="6490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1" name="図 12">
            <a:extLst>
              <a:ext uri="{FF2B5EF4-FFF2-40B4-BE49-F238E27FC236}">
                <a16:creationId xmlns:a16="http://schemas.microsoft.com/office/drawing/2014/main" id="{E6B2BB7B-496B-42B5-9A4C-B6083C5CE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17333" t="13631" r="14107"/>
          <a:stretch/>
        </p:blipFill>
        <p:spPr>
          <a:xfrm>
            <a:off x="11402364" y="15714"/>
            <a:ext cx="678663" cy="5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1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Morphology Mechanism SSVE MP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82D1C4-0DBE-45AE-9422-4D051093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able</a:t>
            </a:r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FF499A1-9D87-455D-993B-98A82D07F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939883"/>
              </p:ext>
            </p:extLst>
          </p:nvPr>
        </p:nvGraphicFramePr>
        <p:xfrm>
          <a:off x="9236" y="693449"/>
          <a:ext cx="12173528" cy="5799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8957">
                  <a:extLst>
                    <a:ext uri="{9D8B030D-6E8A-4147-A177-3AD203B41FA5}">
                      <a16:colId xmlns:a16="http://schemas.microsoft.com/office/drawing/2014/main" val="3950664361"/>
                    </a:ext>
                  </a:extLst>
                </a:gridCol>
                <a:gridCol w="1098639">
                  <a:extLst>
                    <a:ext uri="{9D8B030D-6E8A-4147-A177-3AD203B41FA5}">
                      <a16:colId xmlns:a16="http://schemas.microsoft.com/office/drawing/2014/main" val="10133687"/>
                    </a:ext>
                  </a:extLst>
                </a:gridCol>
                <a:gridCol w="1469431">
                  <a:extLst>
                    <a:ext uri="{9D8B030D-6E8A-4147-A177-3AD203B41FA5}">
                      <a16:colId xmlns:a16="http://schemas.microsoft.com/office/drawing/2014/main" val="2276742966"/>
                    </a:ext>
                  </a:extLst>
                </a:gridCol>
                <a:gridCol w="1936353">
                  <a:extLst>
                    <a:ext uri="{9D8B030D-6E8A-4147-A177-3AD203B41FA5}">
                      <a16:colId xmlns:a16="http://schemas.microsoft.com/office/drawing/2014/main" val="3684780808"/>
                    </a:ext>
                  </a:extLst>
                </a:gridCol>
                <a:gridCol w="2127166">
                  <a:extLst>
                    <a:ext uri="{9D8B030D-6E8A-4147-A177-3AD203B41FA5}">
                      <a16:colId xmlns:a16="http://schemas.microsoft.com/office/drawing/2014/main" val="1451084019"/>
                    </a:ext>
                  </a:extLst>
                </a:gridCol>
                <a:gridCol w="1967345">
                  <a:extLst>
                    <a:ext uri="{9D8B030D-6E8A-4147-A177-3AD203B41FA5}">
                      <a16:colId xmlns:a16="http://schemas.microsoft.com/office/drawing/2014/main" val="3495248749"/>
                    </a:ext>
                  </a:extLst>
                </a:gridCol>
                <a:gridCol w="2955637">
                  <a:extLst>
                    <a:ext uri="{9D8B030D-6E8A-4147-A177-3AD203B41FA5}">
                      <a16:colId xmlns:a16="http://schemas.microsoft.com/office/drawing/2014/main" val="2540347178"/>
                    </a:ext>
                  </a:extLst>
                </a:gridCol>
              </a:tblGrid>
              <a:tr h="2345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英文</a:t>
                      </a:r>
                      <a:endParaRPr lang="ja-JP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中文</a:t>
                      </a:r>
                      <a:endParaRPr lang="ja-JP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用于</a:t>
                      </a:r>
                      <a:endParaRPr lang="ja-JP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结果</a:t>
                      </a:r>
                      <a:endParaRPr lang="ja-JP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原理</a:t>
                      </a:r>
                      <a:endParaRPr lang="ja-JP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设备结构图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351053"/>
                  </a:ext>
                </a:extLst>
              </a:tr>
              <a:tr h="1379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SEM/EDX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扫描电子显微镜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样本的元素组成，化学成分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电子轨道跃迁释放</a:t>
                      </a:r>
                      <a:r>
                        <a:rPr lang="en-US" altLang="zh-CN" sz="1200" u="none" strike="noStrike" dirty="0">
                          <a:effectLst/>
                        </a:rPr>
                        <a:t>X</a:t>
                      </a:r>
                      <a:r>
                        <a:rPr lang="zh-CN" altLang="en-US" sz="1200" u="none" strike="noStrike" dirty="0">
                          <a:effectLst/>
                        </a:rPr>
                        <a:t>射线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48043589"/>
                  </a:ext>
                </a:extLst>
              </a:tr>
              <a:tr h="1379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透过电子显微镜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样本内部结构成像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电子穿透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32516003"/>
                  </a:ext>
                </a:extLst>
              </a:tr>
              <a:tr h="1379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AFM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原子力显微镜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还原样本表面拓扑形貌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范德瓦尔斯力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8069807"/>
                  </a:ext>
                </a:extLst>
              </a:tr>
              <a:tr h="14259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SAM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超声波扫描显微镜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样本内部特性：形状</a:t>
                      </a:r>
                      <a:r>
                        <a:rPr lang="en-US" altLang="zh-CN" sz="1200" u="none" strike="noStrike">
                          <a:effectLst/>
                        </a:rPr>
                        <a:t>, </a:t>
                      </a:r>
                      <a:r>
                        <a:rPr lang="zh-CN" altLang="en-US" sz="1200" u="none" strike="noStrike">
                          <a:effectLst/>
                        </a:rPr>
                        <a:t>厚度</a:t>
                      </a:r>
                      <a:r>
                        <a:rPr lang="en-US" altLang="zh-CN" sz="1200" u="none" strike="noStrike">
                          <a:effectLst/>
                        </a:rPr>
                        <a:t>, </a:t>
                      </a:r>
                      <a:br>
                        <a:rPr lang="en-US" altLang="zh-CN" sz="1200" u="none" strike="noStrike">
                          <a:effectLst/>
                        </a:rPr>
                      </a:br>
                      <a:r>
                        <a:rPr lang="zh-CN" altLang="en-US" sz="1200" u="none" strike="noStrike">
                          <a:effectLst/>
                        </a:rPr>
                        <a:t>硬度</a:t>
                      </a:r>
                      <a:r>
                        <a:rPr lang="en-US" altLang="zh-CN" sz="1200" u="none" strike="noStrike">
                          <a:effectLst/>
                        </a:rPr>
                        <a:t>, </a:t>
                      </a:r>
                      <a:r>
                        <a:rPr lang="zh-CN" altLang="en-US" sz="1200" u="none" strike="noStrike">
                          <a:effectLst/>
                        </a:rPr>
                        <a:t>密度</a:t>
                      </a:r>
                      <a:r>
                        <a:rPr lang="en-US" altLang="zh-CN" sz="1200" u="none" strike="noStrike">
                          <a:effectLst/>
                        </a:rPr>
                        <a:t>, </a:t>
                      </a:r>
                      <a:r>
                        <a:rPr lang="zh-CN" altLang="en-US" sz="1200" u="none" strike="noStrike">
                          <a:effectLst/>
                        </a:rPr>
                        <a:t>粗糙度和张力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回声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042233"/>
                  </a:ext>
                </a:extLst>
              </a:tr>
            </a:tbl>
          </a:graphicData>
        </a:graphic>
      </p:graphicFrame>
      <p:pic>
        <p:nvPicPr>
          <p:cNvPr id="28" name="Picture 27">
            <a:extLst>
              <a:ext uri="{FF2B5EF4-FFF2-40B4-BE49-F238E27FC236}">
                <a16:creationId xmlns:a16="http://schemas.microsoft.com/office/drawing/2014/main" id="{730E1992-BC90-49BB-812E-EE14C7E76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8"/>
          <a:stretch/>
        </p:blipFill>
        <p:spPr>
          <a:xfrm>
            <a:off x="5215064" y="969744"/>
            <a:ext cx="1365250" cy="12604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1D0F662-1577-4B90-8CC4-E501E77B0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064" y="2358543"/>
            <a:ext cx="1371600" cy="123476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CEBC178-209B-4607-B4DC-D75F12769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064" y="3724492"/>
            <a:ext cx="1818791" cy="126252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AB738EA-86BF-4806-B30D-660537E7F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5064" y="5118207"/>
            <a:ext cx="1992296" cy="124459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64F3D6D-69AA-4D30-9B33-D772E9806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0268" y="2361371"/>
            <a:ext cx="1251856" cy="125185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D63C133-DEBE-45FD-A568-C899DA26E6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0268" y="1013543"/>
            <a:ext cx="2126426" cy="117288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F689E25-87E1-4E60-A07C-53950E0663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90268" y="5102437"/>
            <a:ext cx="2095062" cy="117254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F36FF58-B9A0-47A0-9F49-0BC57FFF65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90268" y="3762080"/>
            <a:ext cx="2129246" cy="125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0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82D1C4-0DBE-45AE-9422-4D051093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able 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FF499A1-9D87-455D-993B-98A82D07F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472733"/>
              </p:ext>
            </p:extLst>
          </p:nvPr>
        </p:nvGraphicFramePr>
        <p:xfrm>
          <a:off x="9236" y="693449"/>
          <a:ext cx="12173528" cy="5799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8957">
                  <a:extLst>
                    <a:ext uri="{9D8B030D-6E8A-4147-A177-3AD203B41FA5}">
                      <a16:colId xmlns:a16="http://schemas.microsoft.com/office/drawing/2014/main" val="3950664361"/>
                    </a:ext>
                  </a:extLst>
                </a:gridCol>
                <a:gridCol w="1098639">
                  <a:extLst>
                    <a:ext uri="{9D8B030D-6E8A-4147-A177-3AD203B41FA5}">
                      <a16:colId xmlns:a16="http://schemas.microsoft.com/office/drawing/2014/main" val="10133687"/>
                    </a:ext>
                  </a:extLst>
                </a:gridCol>
                <a:gridCol w="1469431">
                  <a:extLst>
                    <a:ext uri="{9D8B030D-6E8A-4147-A177-3AD203B41FA5}">
                      <a16:colId xmlns:a16="http://schemas.microsoft.com/office/drawing/2014/main" val="2276742966"/>
                    </a:ext>
                  </a:extLst>
                </a:gridCol>
                <a:gridCol w="1936353">
                  <a:extLst>
                    <a:ext uri="{9D8B030D-6E8A-4147-A177-3AD203B41FA5}">
                      <a16:colId xmlns:a16="http://schemas.microsoft.com/office/drawing/2014/main" val="3684780808"/>
                    </a:ext>
                  </a:extLst>
                </a:gridCol>
                <a:gridCol w="2127166">
                  <a:extLst>
                    <a:ext uri="{9D8B030D-6E8A-4147-A177-3AD203B41FA5}">
                      <a16:colId xmlns:a16="http://schemas.microsoft.com/office/drawing/2014/main" val="1451084019"/>
                    </a:ext>
                  </a:extLst>
                </a:gridCol>
                <a:gridCol w="1967345">
                  <a:extLst>
                    <a:ext uri="{9D8B030D-6E8A-4147-A177-3AD203B41FA5}">
                      <a16:colId xmlns:a16="http://schemas.microsoft.com/office/drawing/2014/main" val="3495248749"/>
                    </a:ext>
                  </a:extLst>
                </a:gridCol>
                <a:gridCol w="2955637">
                  <a:extLst>
                    <a:ext uri="{9D8B030D-6E8A-4147-A177-3AD203B41FA5}">
                      <a16:colId xmlns:a16="http://schemas.microsoft.com/office/drawing/2014/main" val="2540347178"/>
                    </a:ext>
                  </a:extLst>
                </a:gridCol>
              </a:tblGrid>
              <a:tr h="2345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英文</a:t>
                      </a:r>
                      <a:endParaRPr lang="ja-JP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中文</a:t>
                      </a:r>
                      <a:endParaRPr lang="ja-JP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用于</a:t>
                      </a:r>
                      <a:endParaRPr lang="ja-JP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结果</a:t>
                      </a:r>
                      <a:endParaRPr lang="ja-JP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原理</a:t>
                      </a:r>
                      <a:endParaRPr lang="ja-JP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设备结构图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351053"/>
                  </a:ext>
                </a:extLst>
              </a:tr>
              <a:tr h="1379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IR Imager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热力学成像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样本散热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红外成像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48043589"/>
                  </a:ext>
                </a:extLst>
              </a:tr>
              <a:tr h="1379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FT-IR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傅里叶变换红外光谱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样本成分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顾名思义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32516003"/>
                  </a:ext>
                </a:extLst>
              </a:tr>
              <a:tr h="1379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X-ray analysis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射线分析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样本内部透视分析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顾名思义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8069807"/>
                  </a:ext>
                </a:extLst>
              </a:tr>
              <a:tr h="1425926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042233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031983C0-0362-4FE9-BE15-38D154F3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480" y="3774110"/>
            <a:ext cx="1530163" cy="1232576"/>
          </a:xfrm>
          <a:prstGeom prst="rect">
            <a:avLst/>
          </a:prstGeom>
        </p:spPr>
      </p:pic>
      <p:pic>
        <p:nvPicPr>
          <p:cNvPr id="13" name="Picture 12" descr="See the source image">
            <a:extLst>
              <a:ext uri="{FF2B5EF4-FFF2-40B4-BE49-F238E27FC236}">
                <a16:creationId xmlns:a16="http://schemas.microsoft.com/office/drawing/2014/main" id="{A1A12BBA-CD83-4A66-9532-48FF392C2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96"/>
          <a:stretch/>
        </p:blipFill>
        <p:spPr bwMode="auto">
          <a:xfrm>
            <a:off x="5270500" y="2377307"/>
            <a:ext cx="1811490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866153-42FF-4240-9809-1AD1EAA05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00" y="991128"/>
            <a:ext cx="1650999" cy="12339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830575-9E2F-4ACC-87F3-7776EE66F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6546" y="1027214"/>
            <a:ext cx="2145632" cy="9706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66C560-1B91-4849-94AB-5B5C6BEA6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3759" y="2386852"/>
            <a:ext cx="1805216" cy="12070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D73D85-B187-4600-9155-BBE43F20ED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70" b="40680"/>
          <a:stretch/>
        </p:blipFill>
        <p:spPr>
          <a:xfrm>
            <a:off x="9538977" y="3794043"/>
            <a:ext cx="2168114" cy="119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2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0" y="288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/>
            </a:pPr>
            <a:r>
              <a:t>E.O.F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2F9BF5-5AA2-41DF-9503-F9B50807549F}" vid="{B6AA5792-7807-4D5C-8783-994E8334609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FY20_SSVE Template</Template>
  <TotalTime>41</TotalTime>
  <Words>129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Meiryo UI</vt:lpstr>
      <vt:lpstr>游ゴシック</vt:lpstr>
      <vt:lpstr>微软雅黑</vt:lpstr>
      <vt:lpstr>Arial</vt:lpstr>
      <vt:lpstr>Calibri</vt:lpstr>
      <vt:lpstr>Office テーマ</vt:lpstr>
      <vt:lpstr>Morphology Mechanism SSVE MP Report</vt:lpstr>
      <vt:lpstr>Table</vt:lpstr>
      <vt:lpstr>Table (续)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Liang (SSV)</dc:creator>
  <cp:lastModifiedBy>Liang</cp:lastModifiedBy>
  <cp:revision>11</cp:revision>
  <dcterms:created xsi:type="dcterms:W3CDTF">2020-08-04T07:36:39Z</dcterms:created>
  <dcterms:modified xsi:type="dcterms:W3CDTF">2021-12-16T12:24:20Z</dcterms:modified>
</cp:coreProperties>
</file>