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958" r:id="rId2"/>
    <p:sldId id="1968" r:id="rId3"/>
    <p:sldId id="1960" r:id="rId4"/>
    <p:sldId id="1963" r:id="rId5"/>
    <p:sldId id="1962" r:id="rId6"/>
    <p:sldId id="1954" r:id="rId7"/>
    <p:sldId id="1957" r:id="rId8"/>
    <p:sldId id="19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15E-5414-4791-87ED-6F1F4CA7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8C831-CA59-4FA8-9B42-0FE30D910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4EE0-0BE0-4106-A2E0-9DE155B3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5FFB-3FC1-4537-9C9C-1930839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88AD-4717-4C64-88E0-3C63A21D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8F65-14EE-4E60-BC06-4AD7E330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992E2-1688-41DF-AD2D-D6E43F1C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E1C0-C520-4BA0-A1EC-448ED249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06E2-EFFE-4F3F-9E6D-16C1B5E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3C85-4466-468C-88AA-825A9DCF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0677-2970-40C6-BE6E-A19787194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E1647-EFB2-40F3-8D5D-E75C3BB8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CC91-28A6-4966-B123-78B0015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E456-9A05-4751-B88B-EA16C19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CDDD-5435-4113-9DCB-B500AF0B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88A3-24A9-445F-A1B1-ED5CC62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B13B-558D-4ACA-AA3B-0A6B422C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9CBF-74AA-4811-97E7-4EF8B29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3DBE-0F2D-4B12-BD2B-9A50449C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0C98-DBB1-466B-84F9-6765ED4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3360-2C66-4709-8011-0AD3C305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DC65-5635-4220-8C9F-242E17DD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3D0F-B82C-43FB-83F1-721EBD4B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42DE-2B84-47BC-8592-EDE88DCC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B38A-A9DF-427C-89BF-134EFCD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5711-8E57-4212-8251-777D515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7A44-D9E5-45DA-B0FA-466816D6D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CF7E-6548-4EFD-950C-F493DC196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578B-5F8E-44D2-B5A8-0E09A839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3CB6-DA6C-4088-8459-416FBB64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E560-06A4-4146-BFD7-441EB5C6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7831-B65A-4C9C-809C-70C70259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D35A-D078-47DC-B0D3-E440A211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BD668-7469-45D0-A576-48039318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9486D-EEB9-4051-AFA1-9EC7C3571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1B6A2-BCF9-40BE-B10D-B6E1EF31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4614D-3712-42AA-AA77-DAA1809C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F9191-2D76-4280-AFFD-C0E31A32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A7822-C210-4037-A144-82C9A9F7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0107-F818-47A3-B6F7-C00196BD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8EF9B-1978-4C32-A31F-7E805EA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CDA3-37FB-480E-99BB-743E24BD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B4F09-2CB0-4F0F-B79F-DD6C903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4E188-0423-4838-BD28-21A6D921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BEE8F-C2B8-4FF5-BF7A-6039B724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43E-2E80-436A-9A01-E7188901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00B1-A7A4-419D-940C-E3D25CAA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0CF8-9A36-4B86-BAD4-51D0FC4A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745C-F614-44A5-9C36-E089832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0E54-B02D-4D08-8EB3-1CE63D3C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ECAC-5CA4-44F6-8534-0F8BA0DD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E77C-AA38-4C6B-AE09-0772F5EF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1046-7874-4423-9EE1-450EA68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4959F-EFA0-4F32-A969-98F690BE6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72295-183C-4654-ACD4-8F1C3B80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165C-6C18-4A8B-8A3A-5CD27ACE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E76C-EDA4-4EB9-8CCF-084AEC84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B341F-432F-40B5-9EC4-F64D01A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C6D76-162F-4D7A-850F-CCFF034A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90D8-B49E-4984-A8FC-07258C79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741F-CC75-4703-8F35-D71EEB46B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AD67-EA96-45FC-A058-223DFFC64D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DBC9-71B5-4566-BBE6-1119EEA5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51ED-E467-45D9-9530-3E23B85F2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C06B752-DF8D-44D4-A17B-172BC1D21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87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9AC4A88-211D-4511-BA00-9B0C7152E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84" y="8092"/>
            <a:ext cx="7217840" cy="51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821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2995C87E-58C5-470A-8372-7A36B44D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2" y="380326"/>
            <a:ext cx="592709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4C8B7E8-9F6B-487D-8C14-0541A1C0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12" y="380326"/>
            <a:ext cx="593534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195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2D72C19-B565-47E1-8140-9DDE92382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24252"/>
              </p:ext>
            </p:extLst>
          </p:nvPr>
        </p:nvGraphicFramePr>
        <p:xfrm>
          <a:off x="1283903" y="199166"/>
          <a:ext cx="9624194" cy="658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194">
                  <a:extLst>
                    <a:ext uri="{9D8B030D-6E8A-4147-A177-3AD203B41FA5}">
                      <a16:colId xmlns:a16="http://schemas.microsoft.com/office/drawing/2014/main" val="41416435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6788400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916648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733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Internal</a:t>
                      </a:r>
                    </a:p>
                  </a:txBody>
                  <a:tcPr vert="vert27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Strengths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Weaknesses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95840"/>
                  </a:ext>
                </a:extLst>
              </a:tr>
              <a:tr h="2743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Advantages</a:t>
                      </a:r>
                    </a:p>
                    <a:p>
                      <a:pPr lvl="1" algn="l"/>
                      <a:r>
                        <a:rPr lang="en-US" sz="1100" dirty="0"/>
                        <a:t>Financial reserves, likely returns</a:t>
                      </a:r>
                    </a:p>
                    <a:p>
                      <a:pPr lvl="1" algn="l"/>
                      <a:r>
                        <a:rPr lang="en-US" sz="1100" dirty="0"/>
                        <a:t>Accreditations, qualifications, Certification</a:t>
                      </a:r>
                    </a:p>
                    <a:p>
                      <a:pPr lvl="1" algn="l"/>
                      <a:r>
                        <a:rPr lang="en-US" sz="1100" dirty="0"/>
                        <a:t>Competitive advantages</a:t>
                      </a:r>
                    </a:p>
                    <a:p>
                      <a:pPr algn="l"/>
                      <a:r>
                        <a:rPr lang="en-US" sz="1100" dirty="0"/>
                        <a:t>Capabilities</a:t>
                      </a:r>
                    </a:p>
                    <a:p>
                      <a:pPr lvl="1" algn="l"/>
                      <a:r>
                        <a:rPr lang="en-US" sz="1100" dirty="0"/>
                        <a:t>Location and geography</a:t>
                      </a:r>
                    </a:p>
                    <a:p>
                      <a:pPr lvl="1" algn="l"/>
                      <a:r>
                        <a:rPr lang="en-US" sz="1100" dirty="0"/>
                        <a:t>Innovative aspects</a:t>
                      </a:r>
                    </a:p>
                    <a:p>
                      <a:pPr algn="l"/>
                      <a:r>
                        <a:rPr lang="en-US" sz="1100" dirty="0"/>
                        <a:t>Resource, Assets, People</a:t>
                      </a:r>
                    </a:p>
                    <a:p>
                      <a:pPr lvl="1" algn="l"/>
                      <a:r>
                        <a:rPr lang="en-US" sz="1100" dirty="0"/>
                        <a:t>P</a:t>
                      </a:r>
                      <a:r>
                        <a:rPr lang="en-US" altLang="zh-CN" sz="1100" dirty="0"/>
                        <a:t>rocesses, systems, IT, communications</a:t>
                      </a:r>
                    </a:p>
                    <a:p>
                      <a:pPr lvl="1" algn="l"/>
                      <a:r>
                        <a:rPr lang="en-US" sz="1100" dirty="0"/>
                        <a:t>Culture, attitudes, behaviors</a:t>
                      </a:r>
                    </a:p>
                    <a:p>
                      <a:pPr lvl="1" algn="l"/>
                      <a:r>
                        <a:rPr lang="en-US" sz="1100" dirty="0"/>
                        <a:t>Management cover, succession</a:t>
                      </a:r>
                    </a:p>
                    <a:p>
                      <a:pPr lvl="1" algn="l"/>
                      <a:r>
                        <a:rPr lang="en-US" sz="1100" dirty="0"/>
                        <a:t>Experience, knowledge, data,</a:t>
                      </a:r>
                    </a:p>
                    <a:p>
                      <a:pPr lvl="1" algn="l"/>
                      <a:r>
                        <a:rPr lang="en-US" sz="1100" dirty="0"/>
                        <a:t>Patents</a:t>
                      </a:r>
                    </a:p>
                    <a:p>
                      <a:pPr lvl="1" algn="l"/>
                      <a:r>
                        <a:rPr lang="en-US" sz="1100" dirty="0"/>
                        <a:t>Strong brand names</a:t>
                      </a:r>
                    </a:p>
                    <a:p>
                      <a:pPr algn="l"/>
                      <a:r>
                        <a:rPr lang="en-US" sz="1100" dirty="0"/>
                        <a:t>Marketing – reach, distribution, awareness</a:t>
                      </a:r>
                    </a:p>
                    <a:p>
                      <a:pPr lvl="1" algn="l"/>
                      <a:r>
                        <a:rPr lang="en-US" sz="1100" dirty="0"/>
                        <a:t>Price, value,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Lack of competitive strength</a:t>
                      </a:r>
                    </a:p>
                    <a:p>
                      <a:pPr lvl="1" algn="l"/>
                      <a:r>
                        <a:rPr lang="en-US" sz="1100" dirty="0"/>
                        <a:t>Gaps in capabilities</a:t>
                      </a:r>
                    </a:p>
                    <a:p>
                      <a:pPr lvl="1" algn="l"/>
                      <a:r>
                        <a:rPr lang="en-US" sz="1100" dirty="0"/>
                        <a:t>Disadvantages of proposition</a:t>
                      </a:r>
                    </a:p>
                    <a:p>
                      <a:pPr lvl="1" algn="l"/>
                      <a:r>
                        <a:rPr lang="en-US" sz="1100" dirty="0"/>
                        <a:t>Weak brand name</a:t>
                      </a:r>
                    </a:p>
                    <a:p>
                      <a:pPr algn="l"/>
                      <a:r>
                        <a:rPr lang="en-US" sz="1100" dirty="0"/>
                        <a:t>Financials</a:t>
                      </a:r>
                    </a:p>
                    <a:p>
                      <a:pPr lvl="1" algn="l"/>
                      <a:r>
                        <a:rPr lang="en-US" sz="1100" dirty="0"/>
                        <a:t>Cash flow, startup cash-drain</a:t>
                      </a:r>
                    </a:p>
                    <a:p>
                      <a:pPr lvl="1" algn="l"/>
                      <a:r>
                        <a:rPr lang="en-US" sz="1100" dirty="0"/>
                        <a:t>High-cost structure</a:t>
                      </a:r>
                    </a:p>
                    <a:p>
                      <a:pPr algn="l"/>
                      <a:r>
                        <a:rPr lang="en-US" sz="1100" dirty="0"/>
                        <a:t>Our vulnerabilities</a:t>
                      </a:r>
                    </a:p>
                    <a:p>
                      <a:pPr lvl="1" algn="l"/>
                      <a:r>
                        <a:rPr lang="en-US" sz="1100" dirty="0"/>
                        <a:t>Timescales, deadlines and pressures</a:t>
                      </a:r>
                    </a:p>
                    <a:p>
                      <a:pPr lvl="1" algn="l"/>
                      <a:r>
                        <a:rPr lang="en-US" sz="1100" dirty="0"/>
                        <a:t>Reliability of data, plan predictability</a:t>
                      </a:r>
                    </a:p>
                    <a:p>
                      <a:pPr algn="l"/>
                      <a:r>
                        <a:rPr lang="en-US" sz="1100" dirty="0"/>
                        <a:t>Continuity,  supply chain robustness</a:t>
                      </a:r>
                    </a:p>
                    <a:p>
                      <a:pPr algn="l"/>
                      <a:r>
                        <a:rPr lang="en-US" sz="1100" dirty="0"/>
                        <a:t>Processes and systems, etc</a:t>
                      </a:r>
                    </a:p>
                    <a:p>
                      <a:pPr lvl="1" algn="l"/>
                      <a:r>
                        <a:rPr lang="en-US" sz="1100" dirty="0"/>
                        <a:t>Management cover, succession</a:t>
                      </a:r>
                    </a:p>
                    <a:p>
                      <a:pPr lvl="1" algn="l"/>
                      <a:r>
                        <a:rPr lang="en-US" sz="1100" dirty="0"/>
                        <a:t>Morale, commitment, leadership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99711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vert="vert27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Opportunities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Threats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350570"/>
                  </a:ext>
                </a:extLst>
              </a:tr>
              <a:tr h="2743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Market developments</a:t>
                      </a:r>
                    </a:p>
                    <a:p>
                      <a:pPr lvl="1" algn="l"/>
                      <a:r>
                        <a:rPr lang="en-US" sz="1100" dirty="0"/>
                        <a:t>Competitors vulnerabilities</a:t>
                      </a:r>
                    </a:p>
                    <a:p>
                      <a:pPr lvl="1" algn="l"/>
                      <a:r>
                        <a:rPr lang="en-US" sz="1100" dirty="0"/>
                        <a:t>Niche target markets</a:t>
                      </a:r>
                    </a:p>
                    <a:p>
                      <a:pPr lvl="1" algn="l"/>
                      <a:r>
                        <a:rPr lang="en-US" sz="1100" dirty="0"/>
                        <a:t>New markets, vertical, horizontal</a:t>
                      </a:r>
                    </a:p>
                    <a:p>
                      <a:pPr lvl="1" algn="l"/>
                      <a:r>
                        <a:rPr lang="en-US" sz="1100" dirty="0"/>
                        <a:t>Unfulfilled customer need</a:t>
                      </a:r>
                    </a:p>
                    <a:p>
                      <a:pPr lvl="1" algn="l"/>
                      <a:r>
                        <a:rPr lang="en-US" sz="1100" dirty="0"/>
                        <a:t>New technologies</a:t>
                      </a:r>
                    </a:p>
                    <a:p>
                      <a:pPr lvl="1" algn="l"/>
                      <a:r>
                        <a:rPr lang="en-US" sz="1100" dirty="0"/>
                        <a:t>Loosening of regulations</a:t>
                      </a:r>
                    </a:p>
                    <a:p>
                      <a:pPr lvl="1" algn="l"/>
                      <a:r>
                        <a:rPr lang="en-US" sz="1100" dirty="0"/>
                        <a:t>Changing of International trade barriers</a:t>
                      </a:r>
                    </a:p>
                    <a:p>
                      <a:pPr algn="l"/>
                      <a:r>
                        <a:rPr lang="en-US" sz="1100" dirty="0"/>
                        <a:t>Business and product development</a:t>
                      </a:r>
                    </a:p>
                    <a:p>
                      <a:pPr lvl="1" algn="l"/>
                      <a:r>
                        <a:rPr lang="en-US" sz="1100" dirty="0"/>
                        <a:t>Seasonal, weather, fashion influences</a:t>
                      </a:r>
                    </a:p>
                    <a:p>
                      <a:pPr lvl="1" algn="l"/>
                      <a:r>
                        <a:rPr lang="en-US" sz="1100" dirty="0"/>
                        <a:t>Technology development and innovation</a:t>
                      </a:r>
                    </a:p>
                    <a:p>
                      <a:pPr lvl="1" algn="l"/>
                      <a:r>
                        <a:rPr lang="en-US" sz="1100" dirty="0"/>
                        <a:t>Industry, tor lifestyle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Environmental effects</a:t>
                      </a:r>
                    </a:p>
                    <a:p>
                      <a:pPr lvl="1" algn="l"/>
                      <a:r>
                        <a:rPr lang="en-US" sz="1100" dirty="0"/>
                        <a:t>Seasonal, weather effects</a:t>
                      </a:r>
                    </a:p>
                    <a:p>
                      <a:pPr lvl="1" algn="l"/>
                      <a:r>
                        <a:rPr lang="en-US" sz="1100" dirty="0"/>
                        <a:t>Economy – home, abroad</a:t>
                      </a:r>
                    </a:p>
                    <a:p>
                      <a:pPr lvl="1" algn="l"/>
                      <a:r>
                        <a:rPr lang="en-US" sz="1100" dirty="0"/>
                        <a:t>Political effects</a:t>
                      </a:r>
                    </a:p>
                    <a:p>
                      <a:pPr lvl="1" algn="l"/>
                      <a:r>
                        <a:rPr lang="en-US" sz="1100" dirty="0"/>
                        <a:t>Legislative effects</a:t>
                      </a:r>
                    </a:p>
                    <a:p>
                      <a:pPr algn="l"/>
                      <a:r>
                        <a:rPr lang="en-US" sz="1100" dirty="0"/>
                        <a:t>Market demand</a:t>
                      </a:r>
                    </a:p>
                    <a:p>
                      <a:pPr lvl="1" algn="l"/>
                      <a:r>
                        <a:rPr lang="en-US" sz="1100" dirty="0"/>
                        <a:t>New technologies, services, ideas</a:t>
                      </a:r>
                    </a:p>
                    <a:p>
                      <a:pPr lvl="1" algn="l"/>
                      <a:r>
                        <a:rPr lang="en-US" sz="1100" dirty="0"/>
                        <a:t>IT developments</a:t>
                      </a:r>
                    </a:p>
                    <a:p>
                      <a:pPr lvl="1" algn="l"/>
                      <a:r>
                        <a:rPr lang="en-US" sz="1100" dirty="0"/>
                        <a:t>Shifts in consumer tastes</a:t>
                      </a:r>
                    </a:p>
                    <a:p>
                      <a:pPr algn="l"/>
                      <a:r>
                        <a:rPr lang="en-US" sz="1100" dirty="0"/>
                        <a:t>Obstacles</a:t>
                      </a:r>
                    </a:p>
                    <a:p>
                      <a:pPr lvl="1" algn="l"/>
                      <a:r>
                        <a:rPr lang="en-US" sz="1100" dirty="0"/>
                        <a:t>Sustainable financial backing</a:t>
                      </a:r>
                    </a:p>
                    <a:p>
                      <a:pPr lvl="1" algn="l"/>
                      <a:r>
                        <a:rPr lang="en-US" sz="1100" dirty="0"/>
                        <a:t>Insurmountable weaknesses</a:t>
                      </a:r>
                    </a:p>
                    <a:p>
                      <a:pPr lvl="1" algn="l"/>
                      <a:r>
                        <a:rPr lang="en-US" sz="1100" dirty="0"/>
                        <a:t>Competitor intentions</a:t>
                      </a:r>
                    </a:p>
                    <a:p>
                      <a:pPr lvl="1" algn="l"/>
                      <a:r>
                        <a:rPr lang="en-US" sz="1100" dirty="0"/>
                        <a:t>New regulations</a:t>
                      </a:r>
                    </a:p>
                    <a:p>
                      <a:pPr lvl="1" algn="l"/>
                      <a:r>
                        <a:rPr lang="en-US" sz="1100" dirty="0"/>
                        <a:t>Increased trade barriers</a:t>
                      </a:r>
                    </a:p>
                    <a:p>
                      <a:pPr lvl="1" algn="l"/>
                      <a:r>
                        <a:rPr lang="en-US" sz="1100" dirty="0"/>
                        <a:t>Emergence of substitute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386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81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493F10-9DCB-4215-BF75-96CEB704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83444"/>
              </p:ext>
            </p:extLst>
          </p:nvPr>
        </p:nvGraphicFramePr>
        <p:xfrm>
          <a:off x="1634699" y="193961"/>
          <a:ext cx="8922602" cy="658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23483516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9834828"/>
                    </a:ext>
                  </a:extLst>
                </a:gridCol>
                <a:gridCol w="3729917">
                  <a:extLst>
                    <a:ext uri="{9D8B030D-6E8A-4147-A177-3AD203B41FA5}">
                      <a16:colId xmlns:a16="http://schemas.microsoft.com/office/drawing/2014/main" val="503735596"/>
                    </a:ext>
                  </a:extLst>
                </a:gridCol>
                <a:gridCol w="4461165">
                  <a:extLst>
                    <a:ext uri="{9D8B030D-6E8A-4147-A177-3AD203B41FA5}">
                      <a16:colId xmlns:a16="http://schemas.microsoft.com/office/drawing/2014/main" val="39810280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924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Strengths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Weaknesses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0707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Opportunities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Strength – Opportunities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Weakness – Opportunities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3942"/>
                  </a:ext>
                </a:extLst>
              </a:tr>
              <a:tr h="2560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Actions to pursue opportunities that are a good fit for the company’s strengths.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Actions to overcome weaknesses to pursue opportunities.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2747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Threats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Strengths – Threats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Weaknesses – Threats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95977"/>
                  </a:ext>
                </a:extLst>
              </a:tr>
              <a:tr h="2560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Actions that use the company’s strengths to reduce vulnerability to external threats.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Defensive actions to prevent the company’s weaknesses from making it susceptible to external threats.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6182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018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4038A4C-F113-4885-B5D4-F5E4C96C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963"/>
            <a:ext cx="1219200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14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72D82F-8605-41EF-8715-C09DD926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"/>
            <a:ext cx="116205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549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A05A5C4-2C37-4A43-B59C-3E10D6F7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0"/>
            <a:ext cx="895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03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4">
            <a:extLst>
              <a:ext uri="{FF2B5EF4-FFF2-40B4-BE49-F238E27FC236}">
                <a16:creationId xmlns:a16="http://schemas.microsoft.com/office/drawing/2014/main" id="{CC0C1626-D392-4996-8152-D3A0CE81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37476"/>
              </p:ext>
            </p:extLst>
          </p:nvPr>
        </p:nvGraphicFramePr>
        <p:xfrm>
          <a:off x="637685" y="468776"/>
          <a:ext cx="8128000" cy="362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3036343934"/>
                    </a:ext>
                  </a:extLst>
                </a:gridCol>
                <a:gridCol w="6557818">
                  <a:extLst>
                    <a:ext uri="{9D8B030D-6E8A-4147-A177-3AD203B41FA5}">
                      <a16:colId xmlns:a16="http://schemas.microsoft.com/office/drawing/2014/main" val="298580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36802"/>
                  </a:ext>
                </a:extLst>
              </a:tr>
              <a:tr h="150642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2060"/>
                  </a:ext>
                </a:extLst>
              </a:tr>
              <a:tr h="1745673">
                <a:tc>
                  <a:txBody>
                    <a:bodyPr/>
                    <a:lstStyle/>
                    <a:p>
                      <a:r>
                        <a:rPr lang="en-US" dirty="0"/>
                        <a:t>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9616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7795261-D6DD-48D0-BA4F-5014FA528B21}"/>
              </a:ext>
            </a:extLst>
          </p:cNvPr>
          <p:cNvSpPr/>
          <p:nvPr/>
        </p:nvSpPr>
        <p:spPr>
          <a:xfrm>
            <a:off x="2872208" y="969247"/>
            <a:ext cx="683491" cy="683491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CCD9E15-052B-4A96-A204-E33A7014A188}"/>
              </a:ext>
            </a:extLst>
          </p:cNvPr>
          <p:cNvSpPr/>
          <p:nvPr/>
        </p:nvSpPr>
        <p:spPr>
          <a:xfrm rot="16200000">
            <a:off x="3873368" y="1044121"/>
            <a:ext cx="683491" cy="533738"/>
          </a:xfrm>
          <a:prstGeom prst="homePlat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C5A5AD9-E446-4AF0-8E56-C13A169C9326}"/>
              </a:ext>
            </a:extLst>
          </p:cNvPr>
          <p:cNvSpPr/>
          <p:nvPr/>
        </p:nvSpPr>
        <p:spPr>
          <a:xfrm>
            <a:off x="4761724" y="969245"/>
            <a:ext cx="733854" cy="683492"/>
          </a:xfrm>
          <a:prstGeom prst="diamond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7429-6564-4176-A35F-7F6F56A03F28}"/>
              </a:ext>
            </a:extLst>
          </p:cNvPr>
          <p:cNvSpPr/>
          <p:nvPr/>
        </p:nvSpPr>
        <p:spPr>
          <a:xfrm>
            <a:off x="5818394" y="991058"/>
            <a:ext cx="840509" cy="661678"/>
          </a:xfrm>
          <a:prstGeom prst="ellipse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1A195-25DC-4C04-B480-66530DD1E406}"/>
              </a:ext>
            </a:extLst>
          </p:cNvPr>
          <p:cNvSpPr/>
          <p:nvPr/>
        </p:nvSpPr>
        <p:spPr>
          <a:xfrm>
            <a:off x="6947138" y="969244"/>
            <a:ext cx="840509" cy="68349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2193002C-4D2D-4404-8F8B-B9C481928632}"/>
              </a:ext>
            </a:extLst>
          </p:cNvPr>
          <p:cNvSpPr/>
          <p:nvPr/>
        </p:nvSpPr>
        <p:spPr>
          <a:xfrm rot="5400000">
            <a:off x="2812157" y="2586350"/>
            <a:ext cx="803587" cy="683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6017 w 14350"/>
              <a:gd name="connsiteY0" fmla="*/ 0 h 10000"/>
              <a:gd name="connsiteX1" fmla="*/ 14350 w 14350"/>
              <a:gd name="connsiteY1" fmla="*/ 0 h 10000"/>
              <a:gd name="connsiteX2" fmla="*/ 12683 w 14350"/>
              <a:gd name="connsiteY2" fmla="*/ 5000 h 10000"/>
              <a:gd name="connsiteX3" fmla="*/ 14350 w 14350"/>
              <a:gd name="connsiteY3" fmla="*/ 10000 h 10000"/>
              <a:gd name="connsiteX4" fmla="*/ 6017 w 14350"/>
              <a:gd name="connsiteY4" fmla="*/ 10000 h 10000"/>
              <a:gd name="connsiteX5" fmla="*/ 0 w 14350"/>
              <a:gd name="connsiteY5" fmla="*/ 5278 h 10000"/>
              <a:gd name="connsiteX6" fmla="*/ 6017 w 14350"/>
              <a:gd name="connsiteY6" fmla="*/ 0 h 10000"/>
              <a:gd name="connsiteX0" fmla="*/ 5918 w 14251"/>
              <a:gd name="connsiteY0" fmla="*/ 0 h 10000"/>
              <a:gd name="connsiteX1" fmla="*/ 14251 w 14251"/>
              <a:gd name="connsiteY1" fmla="*/ 0 h 10000"/>
              <a:gd name="connsiteX2" fmla="*/ 12584 w 14251"/>
              <a:gd name="connsiteY2" fmla="*/ 5000 h 10000"/>
              <a:gd name="connsiteX3" fmla="*/ 14251 w 14251"/>
              <a:gd name="connsiteY3" fmla="*/ 10000 h 10000"/>
              <a:gd name="connsiteX4" fmla="*/ 5918 w 14251"/>
              <a:gd name="connsiteY4" fmla="*/ 10000 h 10000"/>
              <a:gd name="connsiteX5" fmla="*/ 0 w 14251"/>
              <a:gd name="connsiteY5" fmla="*/ 4908 h 10000"/>
              <a:gd name="connsiteX6" fmla="*/ 5918 w 14251"/>
              <a:gd name="connsiteY6" fmla="*/ 0 h 10000"/>
              <a:gd name="connsiteX0" fmla="*/ 8229 w 16562"/>
              <a:gd name="connsiteY0" fmla="*/ 0 h 10000"/>
              <a:gd name="connsiteX1" fmla="*/ 16562 w 16562"/>
              <a:gd name="connsiteY1" fmla="*/ 0 h 10000"/>
              <a:gd name="connsiteX2" fmla="*/ 14895 w 16562"/>
              <a:gd name="connsiteY2" fmla="*/ 5000 h 10000"/>
              <a:gd name="connsiteX3" fmla="*/ 16562 w 16562"/>
              <a:gd name="connsiteY3" fmla="*/ 10000 h 10000"/>
              <a:gd name="connsiteX4" fmla="*/ 8229 w 16562"/>
              <a:gd name="connsiteY4" fmla="*/ 10000 h 10000"/>
              <a:gd name="connsiteX5" fmla="*/ 0 w 16562"/>
              <a:gd name="connsiteY5" fmla="*/ 5178 h 10000"/>
              <a:gd name="connsiteX6" fmla="*/ 8229 w 16562"/>
              <a:gd name="connsiteY6" fmla="*/ 0 h 10000"/>
              <a:gd name="connsiteX0" fmla="*/ 8422 w 16755"/>
              <a:gd name="connsiteY0" fmla="*/ 0 h 10000"/>
              <a:gd name="connsiteX1" fmla="*/ 16755 w 16755"/>
              <a:gd name="connsiteY1" fmla="*/ 0 h 10000"/>
              <a:gd name="connsiteX2" fmla="*/ 15088 w 16755"/>
              <a:gd name="connsiteY2" fmla="*/ 5000 h 10000"/>
              <a:gd name="connsiteX3" fmla="*/ 16755 w 16755"/>
              <a:gd name="connsiteY3" fmla="*/ 10000 h 10000"/>
              <a:gd name="connsiteX4" fmla="*/ 8422 w 16755"/>
              <a:gd name="connsiteY4" fmla="*/ 10000 h 10000"/>
              <a:gd name="connsiteX5" fmla="*/ 0 w 16755"/>
              <a:gd name="connsiteY5" fmla="*/ 4773 h 10000"/>
              <a:gd name="connsiteX6" fmla="*/ 8422 w 16755"/>
              <a:gd name="connsiteY6" fmla="*/ 0 h 10000"/>
              <a:gd name="connsiteX0" fmla="*/ 8422 w 16755"/>
              <a:gd name="connsiteY0" fmla="*/ 0 h 10000"/>
              <a:gd name="connsiteX1" fmla="*/ 16755 w 16755"/>
              <a:gd name="connsiteY1" fmla="*/ 0 h 10000"/>
              <a:gd name="connsiteX2" fmla="*/ 15088 w 16755"/>
              <a:gd name="connsiteY2" fmla="*/ 5000 h 10000"/>
              <a:gd name="connsiteX3" fmla="*/ 16755 w 16755"/>
              <a:gd name="connsiteY3" fmla="*/ 10000 h 10000"/>
              <a:gd name="connsiteX4" fmla="*/ 8422 w 16755"/>
              <a:gd name="connsiteY4" fmla="*/ 10000 h 10000"/>
              <a:gd name="connsiteX5" fmla="*/ 0 w 16755"/>
              <a:gd name="connsiteY5" fmla="*/ 5178 h 10000"/>
              <a:gd name="connsiteX6" fmla="*/ 8422 w 1675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55" h="10000">
                <a:moveTo>
                  <a:pt x="8422" y="0"/>
                </a:moveTo>
                <a:lnTo>
                  <a:pt x="16755" y="0"/>
                </a:lnTo>
                <a:cubicBezTo>
                  <a:pt x="15834" y="0"/>
                  <a:pt x="15088" y="2239"/>
                  <a:pt x="15088" y="5000"/>
                </a:cubicBezTo>
                <a:cubicBezTo>
                  <a:pt x="15088" y="7761"/>
                  <a:pt x="15834" y="10000"/>
                  <a:pt x="16755" y="10000"/>
                </a:cubicBezTo>
                <a:lnTo>
                  <a:pt x="8422" y="10000"/>
                </a:lnTo>
                <a:cubicBezTo>
                  <a:pt x="7501" y="10000"/>
                  <a:pt x="0" y="7939"/>
                  <a:pt x="0" y="5178"/>
                </a:cubicBezTo>
                <a:cubicBezTo>
                  <a:pt x="0" y="2417"/>
                  <a:pt x="7501" y="0"/>
                  <a:pt x="8422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BB93071-41AD-40A7-A9E3-2548D81C3761}"/>
              </a:ext>
            </a:extLst>
          </p:cNvPr>
          <p:cNvSpPr/>
          <p:nvPr/>
        </p:nvSpPr>
        <p:spPr>
          <a:xfrm rot="16200000">
            <a:off x="3798479" y="2646378"/>
            <a:ext cx="803588" cy="563420"/>
          </a:xfrm>
          <a:prstGeom prst="flowChartDelay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A73DA7-C22B-4981-8D01-5D608FF08544}"/>
              </a:ext>
            </a:extLst>
          </p:cNvPr>
          <p:cNvGrpSpPr/>
          <p:nvPr/>
        </p:nvGrpSpPr>
        <p:grpSpPr>
          <a:xfrm>
            <a:off x="4761724" y="2526303"/>
            <a:ext cx="683492" cy="803588"/>
            <a:chOff x="4761724" y="2526303"/>
            <a:chExt cx="683492" cy="803588"/>
          </a:xfrm>
        </p:grpSpPr>
        <p:sp>
          <p:nvSpPr>
            <p:cNvPr id="10" name="Flowchart: Stored Data 7">
              <a:extLst>
                <a:ext uri="{FF2B5EF4-FFF2-40B4-BE49-F238E27FC236}">
                  <a16:creationId xmlns:a16="http://schemas.microsoft.com/office/drawing/2014/main" id="{60A21545-A48C-4EDB-9836-7A4D6DA5E7BF}"/>
                </a:ext>
              </a:extLst>
            </p:cNvPr>
            <p:cNvSpPr/>
            <p:nvPr/>
          </p:nvSpPr>
          <p:spPr>
            <a:xfrm rot="5400000">
              <a:off x="4701676" y="2586351"/>
              <a:ext cx="803587" cy="68349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6017 w 14350"/>
                <a:gd name="connsiteY0" fmla="*/ 0 h 10000"/>
                <a:gd name="connsiteX1" fmla="*/ 14350 w 14350"/>
                <a:gd name="connsiteY1" fmla="*/ 0 h 10000"/>
                <a:gd name="connsiteX2" fmla="*/ 12683 w 14350"/>
                <a:gd name="connsiteY2" fmla="*/ 5000 h 10000"/>
                <a:gd name="connsiteX3" fmla="*/ 14350 w 14350"/>
                <a:gd name="connsiteY3" fmla="*/ 10000 h 10000"/>
                <a:gd name="connsiteX4" fmla="*/ 6017 w 14350"/>
                <a:gd name="connsiteY4" fmla="*/ 10000 h 10000"/>
                <a:gd name="connsiteX5" fmla="*/ 0 w 14350"/>
                <a:gd name="connsiteY5" fmla="*/ 5278 h 10000"/>
                <a:gd name="connsiteX6" fmla="*/ 6017 w 14350"/>
                <a:gd name="connsiteY6" fmla="*/ 0 h 10000"/>
                <a:gd name="connsiteX0" fmla="*/ 5918 w 14251"/>
                <a:gd name="connsiteY0" fmla="*/ 0 h 10000"/>
                <a:gd name="connsiteX1" fmla="*/ 14251 w 14251"/>
                <a:gd name="connsiteY1" fmla="*/ 0 h 10000"/>
                <a:gd name="connsiteX2" fmla="*/ 12584 w 14251"/>
                <a:gd name="connsiteY2" fmla="*/ 5000 h 10000"/>
                <a:gd name="connsiteX3" fmla="*/ 14251 w 14251"/>
                <a:gd name="connsiteY3" fmla="*/ 10000 h 10000"/>
                <a:gd name="connsiteX4" fmla="*/ 5918 w 14251"/>
                <a:gd name="connsiteY4" fmla="*/ 10000 h 10000"/>
                <a:gd name="connsiteX5" fmla="*/ 0 w 14251"/>
                <a:gd name="connsiteY5" fmla="*/ 4908 h 10000"/>
                <a:gd name="connsiteX6" fmla="*/ 5918 w 14251"/>
                <a:gd name="connsiteY6" fmla="*/ 0 h 10000"/>
                <a:gd name="connsiteX0" fmla="*/ 8229 w 16562"/>
                <a:gd name="connsiteY0" fmla="*/ 0 h 10000"/>
                <a:gd name="connsiteX1" fmla="*/ 16562 w 16562"/>
                <a:gd name="connsiteY1" fmla="*/ 0 h 10000"/>
                <a:gd name="connsiteX2" fmla="*/ 14895 w 16562"/>
                <a:gd name="connsiteY2" fmla="*/ 5000 h 10000"/>
                <a:gd name="connsiteX3" fmla="*/ 16562 w 16562"/>
                <a:gd name="connsiteY3" fmla="*/ 10000 h 10000"/>
                <a:gd name="connsiteX4" fmla="*/ 8229 w 16562"/>
                <a:gd name="connsiteY4" fmla="*/ 10000 h 10000"/>
                <a:gd name="connsiteX5" fmla="*/ 0 w 16562"/>
                <a:gd name="connsiteY5" fmla="*/ 5178 h 10000"/>
                <a:gd name="connsiteX6" fmla="*/ 8229 w 16562"/>
                <a:gd name="connsiteY6" fmla="*/ 0 h 10000"/>
                <a:gd name="connsiteX0" fmla="*/ 8422 w 16755"/>
                <a:gd name="connsiteY0" fmla="*/ 0 h 10000"/>
                <a:gd name="connsiteX1" fmla="*/ 16755 w 16755"/>
                <a:gd name="connsiteY1" fmla="*/ 0 h 10000"/>
                <a:gd name="connsiteX2" fmla="*/ 15088 w 16755"/>
                <a:gd name="connsiteY2" fmla="*/ 5000 h 10000"/>
                <a:gd name="connsiteX3" fmla="*/ 16755 w 16755"/>
                <a:gd name="connsiteY3" fmla="*/ 10000 h 10000"/>
                <a:gd name="connsiteX4" fmla="*/ 8422 w 16755"/>
                <a:gd name="connsiteY4" fmla="*/ 10000 h 10000"/>
                <a:gd name="connsiteX5" fmla="*/ 0 w 16755"/>
                <a:gd name="connsiteY5" fmla="*/ 4773 h 10000"/>
                <a:gd name="connsiteX6" fmla="*/ 8422 w 16755"/>
                <a:gd name="connsiteY6" fmla="*/ 0 h 10000"/>
                <a:gd name="connsiteX0" fmla="*/ 8422 w 16755"/>
                <a:gd name="connsiteY0" fmla="*/ 0 h 10000"/>
                <a:gd name="connsiteX1" fmla="*/ 16755 w 16755"/>
                <a:gd name="connsiteY1" fmla="*/ 0 h 10000"/>
                <a:gd name="connsiteX2" fmla="*/ 15088 w 16755"/>
                <a:gd name="connsiteY2" fmla="*/ 5000 h 10000"/>
                <a:gd name="connsiteX3" fmla="*/ 16755 w 16755"/>
                <a:gd name="connsiteY3" fmla="*/ 10000 h 10000"/>
                <a:gd name="connsiteX4" fmla="*/ 8422 w 16755"/>
                <a:gd name="connsiteY4" fmla="*/ 10000 h 10000"/>
                <a:gd name="connsiteX5" fmla="*/ 0 w 16755"/>
                <a:gd name="connsiteY5" fmla="*/ 5178 h 10000"/>
                <a:gd name="connsiteX6" fmla="*/ 8422 w 1675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" h="10000">
                  <a:moveTo>
                    <a:pt x="8422" y="0"/>
                  </a:moveTo>
                  <a:lnTo>
                    <a:pt x="16755" y="0"/>
                  </a:lnTo>
                  <a:cubicBezTo>
                    <a:pt x="15834" y="0"/>
                    <a:pt x="15088" y="2239"/>
                    <a:pt x="15088" y="5000"/>
                  </a:cubicBezTo>
                  <a:cubicBezTo>
                    <a:pt x="15088" y="7761"/>
                    <a:pt x="15834" y="10000"/>
                    <a:pt x="16755" y="10000"/>
                  </a:cubicBezTo>
                  <a:lnTo>
                    <a:pt x="8422" y="10000"/>
                  </a:lnTo>
                  <a:cubicBezTo>
                    <a:pt x="7501" y="10000"/>
                    <a:pt x="0" y="7939"/>
                    <a:pt x="0" y="5178"/>
                  </a:cubicBezTo>
                  <a:cubicBezTo>
                    <a:pt x="0" y="2417"/>
                    <a:pt x="7501" y="0"/>
                    <a:pt x="842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D418EE-86C5-4C0A-AC8D-640E02A8E379}"/>
                </a:ext>
              </a:extLst>
            </p:cNvPr>
            <p:cNvCxnSpPr>
              <a:stCxn id="10" idx="3"/>
              <a:endCxn id="10" idx="5"/>
            </p:cNvCxnSpPr>
            <p:nvPr/>
          </p:nvCxnSpPr>
          <p:spPr>
            <a:xfrm flipV="1">
              <a:off x="4761724" y="2526304"/>
              <a:ext cx="329580" cy="803587"/>
            </a:xfrm>
            <a:prstGeom prst="lin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810EF3-BA1A-4BE3-9DD4-AF016B1C1A9E}"/>
                </a:ext>
              </a:extLst>
            </p:cNvPr>
            <p:cNvCxnSpPr>
              <a:stCxn id="10" idx="5"/>
              <a:endCxn id="10" idx="1"/>
            </p:cNvCxnSpPr>
            <p:nvPr/>
          </p:nvCxnSpPr>
          <p:spPr>
            <a:xfrm>
              <a:off x="5091304" y="2526304"/>
              <a:ext cx="353912" cy="803587"/>
            </a:xfrm>
            <a:prstGeom prst="lin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3766EB-F95C-4946-BE0E-CB79D4572BE5}"/>
              </a:ext>
            </a:extLst>
          </p:cNvPr>
          <p:cNvGrpSpPr/>
          <p:nvPr/>
        </p:nvGrpSpPr>
        <p:grpSpPr>
          <a:xfrm>
            <a:off x="5826552" y="2526294"/>
            <a:ext cx="563420" cy="803588"/>
            <a:chOff x="5826552" y="2526294"/>
            <a:chExt cx="563420" cy="803588"/>
          </a:xfrm>
        </p:grpSpPr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D2D05BDD-2581-4EF6-A9F2-BAC5BB680988}"/>
                </a:ext>
              </a:extLst>
            </p:cNvPr>
            <p:cNvSpPr/>
            <p:nvPr/>
          </p:nvSpPr>
          <p:spPr>
            <a:xfrm rot="16200000">
              <a:off x="5706468" y="2646378"/>
              <a:ext cx="803588" cy="563420"/>
            </a:xfrm>
            <a:prstGeom prst="flowChartDelay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19F2D0-AD52-479D-9886-0C79CEE687B6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5826552" y="2526294"/>
              <a:ext cx="281710" cy="803588"/>
            </a:xfrm>
            <a:prstGeom prst="lin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451362-636F-450D-8FDC-A420A04A0413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6108262" y="2526294"/>
              <a:ext cx="281710" cy="803588"/>
            </a:xfrm>
            <a:prstGeom prst="line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C6B3EFDE-00E7-4F25-B8E5-870C451D5ABA}"/>
              </a:ext>
            </a:extLst>
          </p:cNvPr>
          <p:cNvSpPr/>
          <p:nvPr/>
        </p:nvSpPr>
        <p:spPr>
          <a:xfrm rot="1800000">
            <a:off x="6889071" y="2586341"/>
            <a:ext cx="792851" cy="683492"/>
          </a:xfrm>
          <a:prstGeom prst="hexagon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1996F-B19D-4DCA-9323-0F5C7B7901CF}"/>
              </a:ext>
            </a:extLst>
          </p:cNvPr>
          <p:cNvSpPr txBox="1"/>
          <p:nvPr/>
        </p:nvSpPr>
        <p:spPr>
          <a:xfrm>
            <a:off x="2739256" y="3422261"/>
            <a:ext cx="76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 Gate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7EF5F-E63C-4388-BB57-FD69DB51C48E}"/>
              </a:ext>
            </a:extLst>
          </p:cNvPr>
          <p:cNvSpPr txBox="1"/>
          <p:nvPr/>
        </p:nvSpPr>
        <p:spPr>
          <a:xfrm>
            <a:off x="3725579" y="3422261"/>
            <a:ext cx="944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AND Gate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DD259-84C5-4636-9C93-D9E2742FAC28}"/>
              </a:ext>
            </a:extLst>
          </p:cNvPr>
          <p:cNvSpPr txBox="1"/>
          <p:nvPr/>
        </p:nvSpPr>
        <p:spPr>
          <a:xfrm>
            <a:off x="4743246" y="3422261"/>
            <a:ext cx="944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Exclusive OR Gate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66EC6-6AE5-490E-96D8-2ADF2C69CAFB}"/>
              </a:ext>
            </a:extLst>
          </p:cNvPr>
          <p:cNvSpPr txBox="1"/>
          <p:nvPr/>
        </p:nvSpPr>
        <p:spPr>
          <a:xfrm>
            <a:off x="5760913" y="3422261"/>
            <a:ext cx="944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AND Gate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DF5E1-AC89-4511-B830-3787352E8284}"/>
              </a:ext>
            </a:extLst>
          </p:cNvPr>
          <p:cNvSpPr txBox="1"/>
          <p:nvPr/>
        </p:nvSpPr>
        <p:spPr>
          <a:xfrm>
            <a:off x="6854923" y="3422261"/>
            <a:ext cx="944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Inhibit Gate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E64CF0-2728-4E5D-AF57-0463DE5ABCB3}"/>
              </a:ext>
            </a:extLst>
          </p:cNvPr>
          <p:cNvSpPr txBox="1"/>
          <p:nvPr/>
        </p:nvSpPr>
        <p:spPr>
          <a:xfrm>
            <a:off x="2739256" y="1760099"/>
            <a:ext cx="766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Base 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81366-8783-4E67-A10C-5A5ADBF0CB6C}"/>
              </a:ext>
            </a:extLst>
          </p:cNvPr>
          <p:cNvSpPr txBox="1"/>
          <p:nvPr/>
        </p:nvSpPr>
        <p:spPr>
          <a:xfrm>
            <a:off x="3725579" y="1760099"/>
            <a:ext cx="944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F39D6-536A-4CE3-99C7-0BA1851C5B63}"/>
              </a:ext>
            </a:extLst>
          </p:cNvPr>
          <p:cNvSpPr txBox="1"/>
          <p:nvPr/>
        </p:nvSpPr>
        <p:spPr>
          <a:xfrm>
            <a:off x="4545145" y="1744127"/>
            <a:ext cx="1215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Underdeveloped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ED26C-7918-4969-AA66-BE1978F25908}"/>
              </a:ext>
            </a:extLst>
          </p:cNvPr>
          <p:cNvSpPr txBox="1"/>
          <p:nvPr/>
        </p:nvSpPr>
        <p:spPr>
          <a:xfrm>
            <a:off x="5724460" y="1760099"/>
            <a:ext cx="1028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Conditioning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C8AF0-AB08-4ED5-89DC-7623CECD852B}"/>
              </a:ext>
            </a:extLst>
          </p:cNvPr>
          <p:cNvSpPr txBox="1"/>
          <p:nvPr/>
        </p:nvSpPr>
        <p:spPr>
          <a:xfrm>
            <a:off x="6854923" y="1760099"/>
            <a:ext cx="1024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Intermediate Event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507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2020-11-11T20:07:53Z</dcterms:created>
  <dcterms:modified xsi:type="dcterms:W3CDTF">2022-01-20T04:40:53Z</dcterms:modified>
</cp:coreProperties>
</file>