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1958" r:id="rId2"/>
    <p:sldId id="1968" r:id="rId3"/>
    <p:sldId id="1960" r:id="rId4"/>
    <p:sldId id="1963" r:id="rId5"/>
    <p:sldId id="1962" r:id="rId6"/>
    <p:sldId id="1954" r:id="rId7"/>
    <p:sldId id="1957" r:id="rId8"/>
    <p:sldId id="1969" r:id="rId9"/>
    <p:sldId id="1970" r:id="rId10"/>
    <p:sldId id="1971" r:id="rId11"/>
    <p:sldId id="1972" r:id="rId12"/>
    <p:sldId id="1973" r:id="rId13"/>
    <p:sldId id="1974" r:id="rId14"/>
    <p:sldId id="1975" r:id="rId15"/>
    <p:sldId id="19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4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015E-5414-4791-87ED-6F1F4CA7F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8C831-CA59-4FA8-9B42-0FE30D910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34EE0-0BE0-4106-A2E0-9DE155B36CD1}"/>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5" name="Footer Placeholder 4">
            <a:extLst>
              <a:ext uri="{FF2B5EF4-FFF2-40B4-BE49-F238E27FC236}">
                <a16:creationId xmlns:a16="http://schemas.microsoft.com/office/drawing/2014/main" id="{82FC5FFB-3FC1-4537-9C9C-193083915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A88AD-4717-4C64-88E0-3C63A21DFCFF}"/>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169193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8F65-14EE-4E60-BC06-4AD7E330E0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992E2-1688-41DF-AD2D-D6E43F1C82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7E1C0-C520-4BA0-A1EC-448ED249BD64}"/>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5" name="Footer Placeholder 4">
            <a:extLst>
              <a:ext uri="{FF2B5EF4-FFF2-40B4-BE49-F238E27FC236}">
                <a16:creationId xmlns:a16="http://schemas.microsoft.com/office/drawing/2014/main" id="{FBC806E2-EFFE-4F3F-9E6D-16C1B5E02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83C85-4466-468C-88AA-825A9DCFBB92}"/>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287719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10677-2970-40C6-BE6E-A19787194C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E1647-EFB2-40F3-8D5D-E75C3BB89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4CC91-28A6-4966-B123-78B0015388D2}"/>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5" name="Footer Placeholder 4">
            <a:extLst>
              <a:ext uri="{FF2B5EF4-FFF2-40B4-BE49-F238E27FC236}">
                <a16:creationId xmlns:a16="http://schemas.microsoft.com/office/drawing/2014/main" id="{0332E456-9A05-4751-B88B-EA16C192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3CDDD-5435-4113-9DCB-B500AF0B99C7}"/>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54000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88A3-24A9-445F-A1B1-ED5CC622B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0B13B-558D-4ACA-AA3B-0A6B422C7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C9CBF-74AA-4811-97E7-4EF8B29A5B78}"/>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5" name="Footer Placeholder 4">
            <a:extLst>
              <a:ext uri="{FF2B5EF4-FFF2-40B4-BE49-F238E27FC236}">
                <a16:creationId xmlns:a16="http://schemas.microsoft.com/office/drawing/2014/main" id="{C2593DBE-0F2D-4B12-BD2B-9A50449CA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00C98-DBB1-466B-84F9-6765ED45691C}"/>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308504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360-2C66-4709-8011-0AD3C30525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09DC65-5635-4220-8C9F-242E17DD9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93D0F-B82C-43FB-83F1-721EBD4B9FE6}"/>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5" name="Footer Placeholder 4">
            <a:extLst>
              <a:ext uri="{FF2B5EF4-FFF2-40B4-BE49-F238E27FC236}">
                <a16:creationId xmlns:a16="http://schemas.microsoft.com/office/drawing/2014/main" id="{28DA42DE-2B84-47BC-8592-EDE88DCC4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2B38A-A9DF-427C-89BF-134EFCD12BC5}"/>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6555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5711-8E57-4212-8251-777D515C9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F7A44-D9E5-45DA-B0FA-466816D6D0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3CF7E-6548-4EFD-950C-F493DC196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57578B-5F8E-44D2-B5A8-0E09A8396B59}"/>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6" name="Footer Placeholder 5">
            <a:extLst>
              <a:ext uri="{FF2B5EF4-FFF2-40B4-BE49-F238E27FC236}">
                <a16:creationId xmlns:a16="http://schemas.microsoft.com/office/drawing/2014/main" id="{10FF3CB6-DA6C-4088-8459-416FBB643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EE560-06A4-4146-BFD7-441EB5C66582}"/>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91970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7831-B65A-4C9C-809C-70C70259B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CD35A-D078-47DC-B0D3-E440A2116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BD668-7469-45D0-A576-480393180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9486D-EEB9-4051-AFA1-9EC7C3571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1B6A2-BCF9-40BE-B10D-B6E1EF313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4614D-3712-42AA-AA77-DAA1809C69E2}"/>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8" name="Footer Placeholder 7">
            <a:extLst>
              <a:ext uri="{FF2B5EF4-FFF2-40B4-BE49-F238E27FC236}">
                <a16:creationId xmlns:a16="http://schemas.microsoft.com/office/drawing/2014/main" id="{F78F9191-2D76-4280-AFFD-C0E31A3215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8A7822-C210-4037-A144-82C9A9F7AF7B}"/>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209815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0107-F818-47A3-B6F7-C00196BD0E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C8EF9B-1978-4C32-A31F-7E805EA1762B}"/>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4" name="Footer Placeholder 3">
            <a:extLst>
              <a:ext uri="{FF2B5EF4-FFF2-40B4-BE49-F238E27FC236}">
                <a16:creationId xmlns:a16="http://schemas.microsoft.com/office/drawing/2014/main" id="{8328CDA3-37FB-480E-99BB-743E24BD4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4B4F09-2CB0-4F0F-B79F-DD6C903CFB53}"/>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312131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4E188-0423-4838-BD28-21A6D9211813}"/>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3" name="Footer Placeholder 2">
            <a:extLst>
              <a:ext uri="{FF2B5EF4-FFF2-40B4-BE49-F238E27FC236}">
                <a16:creationId xmlns:a16="http://schemas.microsoft.com/office/drawing/2014/main" id="{A3BBEE8F-C2B8-4FF5-BF7A-6039B72484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5A43E-2E80-436A-9A01-E71889015773}"/>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84173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00B1-A7A4-419D-940C-E3D25CAA8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080CF8-9A36-4B86-BAD4-51D0FC4AE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2745C-F614-44A5-9C36-E08983212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20E54-B02D-4D08-8EB3-1CE63D3CFD9C}"/>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6" name="Footer Placeholder 5">
            <a:extLst>
              <a:ext uri="{FF2B5EF4-FFF2-40B4-BE49-F238E27FC236}">
                <a16:creationId xmlns:a16="http://schemas.microsoft.com/office/drawing/2014/main" id="{DA3DECAC-5CA4-44F6-8534-0F8BA0DD9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AE77C-AA38-4C6B-AE09-0772F5EF5747}"/>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254464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1046-7874-4423-9EE1-450EA6809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84959F-EFA0-4F32-A969-98F690BE6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72295-183C-4654-ACD4-8F1C3B800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C165C-6C18-4A8B-8A3A-5CD27ACE8BEF}"/>
              </a:ext>
            </a:extLst>
          </p:cNvPr>
          <p:cNvSpPr>
            <a:spLocks noGrp="1"/>
          </p:cNvSpPr>
          <p:nvPr>
            <p:ph type="dt" sz="half" idx="10"/>
          </p:nvPr>
        </p:nvSpPr>
        <p:spPr/>
        <p:txBody>
          <a:bodyPr/>
          <a:lstStyle/>
          <a:p>
            <a:fld id="{6A8FAD67-EA96-45FC-A058-223DFFC64DE1}" type="datetimeFigureOut">
              <a:rPr lang="en-US" smtClean="0"/>
              <a:t>3/9/2022</a:t>
            </a:fld>
            <a:endParaRPr lang="en-US"/>
          </a:p>
        </p:txBody>
      </p:sp>
      <p:sp>
        <p:nvSpPr>
          <p:cNvPr id="6" name="Footer Placeholder 5">
            <a:extLst>
              <a:ext uri="{FF2B5EF4-FFF2-40B4-BE49-F238E27FC236}">
                <a16:creationId xmlns:a16="http://schemas.microsoft.com/office/drawing/2014/main" id="{92E4E76C-EDA4-4EB9-8CCF-084AEC845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B341F-432F-40B5-9EC4-F64D01ADFA3E}"/>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787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C6D76-162F-4D7A-850F-CCFF034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E90D8-B49E-4984-A8FC-07258C79F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A741F-CC75-4703-8F35-D71EEB46B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FAD67-EA96-45FC-A058-223DFFC64DE1}" type="datetimeFigureOut">
              <a:rPr lang="en-US" smtClean="0"/>
              <a:t>3/9/2022</a:t>
            </a:fld>
            <a:endParaRPr lang="en-US"/>
          </a:p>
        </p:txBody>
      </p:sp>
      <p:sp>
        <p:nvSpPr>
          <p:cNvPr id="5" name="Footer Placeholder 4">
            <a:extLst>
              <a:ext uri="{FF2B5EF4-FFF2-40B4-BE49-F238E27FC236}">
                <a16:creationId xmlns:a16="http://schemas.microsoft.com/office/drawing/2014/main" id="{EBD0DBC9-71B5-4566-BBE6-1119EEA5C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351ED-E467-45D9-9530-3E23B85F2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769D-7334-4E23-A3F0-FE7623B1FB44}" type="slidenum">
              <a:rPr lang="en-US" smtClean="0"/>
              <a:t>‹#›</a:t>
            </a:fld>
            <a:endParaRPr lang="en-US"/>
          </a:p>
        </p:txBody>
      </p:sp>
    </p:spTree>
    <p:extLst>
      <p:ext uri="{BB962C8B-B14F-4D97-AF65-F5344CB8AC3E}">
        <p14:creationId xmlns:p14="http://schemas.microsoft.com/office/powerpoint/2010/main" val="122912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C06B752-DF8D-44D4-A17B-172BC1D21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878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9AC4A88-211D-4511-BA00-9B0C7152E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884" y="8092"/>
            <a:ext cx="7217840" cy="51141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7821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8A4EB7-BFA7-4B01-8B92-B83742B7A698}"/>
              </a:ext>
            </a:extLst>
          </p:cNvPr>
          <p:cNvPicPr>
            <a:picLocks noChangeAspect="1"/>
          </p:cNvPicPr>
          <p:nvPr/>
        </p:nvPicPr>
        <p:blipFill>
          <a:blip r:embed="rId2"/>
          <a:stretch>
            <a:fillRect/>
          </a:stretch>
        </p:blipFill>
        <p:spPr>
          <a:xfrm>
            <a:off x="1672590" y="0"/>
            <a:ext cx="8846820" cy="6858000"/>
          </a:xfrm>
          <a:prstGeom prst="rect">
            <a:avLst/>
          </a:prstGeom>
        </p:spPr>
      </p:pic>
    </p:spTree>
    <p:extLst>
      <p:ext uri="{BB962C8B-B14F-4D97-AF65-F5344CB8AC3E}">
        <p14:creationId xmlns:p14="http://schemas.microsoft.com/office/powerpoint/2010/main" val="223589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mon VSM Icons">
            <a:extLst>
              <a:ext uri="{FF2B5EF4-FFF2-40B4-BE49-F238E27FC236}">
                <a16:creationId xmlns:a16="http://schemas.microsoft.com/office/drawing/2014/main" id="{2CDD4EEA-3959-4EB7-A46A-4839946CE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17" y="140941"/>
            <a:ext cx="4441649" cy="30729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D6B501-8A2D-4D97-9D74-719735440FB4}"/>
              </a:ext>
            </a:extLst>
          </p:cNvPr>
          <p:cNvPicPr>
            <a:picLocks noChangeAspect="1"/>
          </p:cNvPicPr>
          <p:nvPr/>
        </p:nvPicPr>
        <p:blipFill>
          <a:blip r:embed="rId3"/>
          <a:stretch>
            <a:fillRect/>
          </a:stretch>
        </p:blipFill>
        <p:spPr>
          <a:xfrm>
            <a:off x="6543759" y="140941"/>
            <a:ext cx="4654117" cy="3136135"/>
          </a:xfrm>
          <a:prstGeom prst="rect">
            <a:avLst/>
          </a:prstGeom>
        </p:spPr>
      </p:pic>
      <p:pic>
        <p:nvPicPr>
          <p:cNvPr id="3" name="Picture 2">
            <a:extLst>
              <a:ext uri="{FF2B5EF4-FFF2-40B4-BE49-F238E27FC236}">
                <a16:creationId xmlns:a16="http://schemas.microsoft.com/office/drawing/2014/main" id="{3D6F9B63-7C9E-4D6F-B915-B8BF090BE7AB}"/>
              </a:ext>
            </a:extLst>
          </p:cNvPr>
          <p:cNvPicPr>
            <a:picLocks noChangeAspect="1"/>
          </p:cNvPicPr>
          <p:nvPr/>
        </p:nvPicPr>
        <p:blipFill>
          <a:blip r:embed="rId4"/>
          <a:stretch>
            <a:fillRect/>
          </a:stretch>
        </p:blipFill>
        <p:spPr>
          <a:xfrm>
            <a:off x="443345" y="3564588"/>
            <a:ext cx="4977408" cy="3227891"/>
          </a:xfrm>
          <a:prstGeom prst="rect">
            <a:avLst/>
          </a:prstGeom>
        </p:spPr>
      </p:pic>
    </p:spTree>
    <p:extLst>
      <p:ext uri="{BB962C8B-B14F-4D97-AF65-F5344CB8AC3E}">
        <p14:creationId xmlns:p14="http://schemas.microsoft.com/office/powerpoint/2010/main" val="385208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459B4-1748-414E-B7C3-2CEA0894F619}"/>
              </a:ext>
            </a:extLst>
          </p:cNvPr>
          <p:cNvSpPr txBox="1"/>
          <p:nvPr/>
        </p:nvSpPr>
        <p:spPr>
          <a:xfrm>
            <a:off x="415636" y="189453"/>
            <a:ext cx="2881745" cy="1477328"/>
          </a:xfrm>
          <a:prstGeom prst="rect">
            <a:avLst/>
          </a:prstGeom>
          <a:noFill/>
        </p:spPr>
        <p:txBody>
          <a:bodyPr wrap="square">
            <a:spAutoFit/>
          </a:bodyPr>
          <a:lstStyle/>
          <a:p>
            <a:r>
              <a:rPr lang="en-US" dirty="0"/>
              <a:t>• First Why—Symptom </a:t>
            </a:r>
          </a:p>
          <a:p>
            <a:r>
              <a:rPr lang="en-US" dirty="0"/>
              <a:t>• Second Why—Excuse </a:t>
            </a:r>
          </a:p>
          <a:p>
            <a:r>
              <a:rPr lang="en-US" dirty="0"/>
              <a:t>• Third Why—Blame </a:t>
            </a:r>
          </a:p>
          <a:p>
            <a:r>
              <a:rPr lang="en-US" dirty="0"/>
              <a:t>• Fourth Why—Cause </a:t>
            </a:r>
          </a:p>
          <a:p>
            <a:r>
              <a:rPr lang="en-US" dirty="0"/>
              <a:t>• Fifth Why—Root cause</a:t>
            </a:r>
          </a:p>
        </p:txBody>
      </p:sp>
      <p:pic>
        <p:nvPicPr>
          <p:cNvPr id="5" name="Picture 4">
            <a:extLst>
              <a:ext uri="{FF2B5EF4-FFF2-40B4-BE49-F238E27FC236}">
                <a16:creationId xmlns:a16="http://schemas.microsoft.com/office/drawing/2014/main" id="{30F89701-06BF-40BB-AC47-F8C297B1D5A8}"/>
              </a:ext>
            </a:extLst>
          </p:cNvPr>
          <p:cNvPicPr>
            <a:picLocks noChangeAspect="1"/>
          </p:cNvPicPr>
          <p:nvPr/>
        </p:nvPicPr>
        <p:blipFill>
          <a:blip r:embed="rId2"/>
          <a:stretch>
            <a:fillRect/>
          </a:stretch>
        </p:blipFill>
        <p:spPr>
          <a:xfrm>
            <a:off x="0" y="1849955"/>
            <a:ext cx="12192000" cy="5008045"/>
          </a:xfrm>
          <a:prstGeom prst="rect">
            <a:avLst/>
          </a:prstGeom>
        </p:spPr>
      </p:pic>
    </p:spTree>
    <p:extLst>
      <p:ext uri="{BB962C8B-B14F-4D97-AF65-F5344CB8AC3E}">
        <p14:creationId xmlns:p14="http://schemas.microsoft.com/office/powerpoint/2010/main" val="244345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6AE50-F2B1-4F43-9842-4F0F19BC0CFD}"/>
              </a:ext>
            </a:extLst>
          </p:cNvPr>
          <p:cNvPicPr>
            <a:picLocks noChangeAspect="1"/>
          </p:cNvPicPr>
          <p:nvPr/>
        </p:nvPicPr>
        <p:blipFill>
          <a:blip r:embed="rId2"/>
          <a:stretch>
            <a:fillRect/>
          </a:stretch>
        </p:blipFill>
        <p:spPr>
          <a:xfrm>
            <a:off x="1540140" y="0"/>
            <a:ext cx="9111720" cy="6858000"/>
          </a:xfrm>
          <a:prstGeom prst="rect">
            <a:avLst/>
          </a:prstGeom>
        </p:spPr>
      </p:pic>
    </p:spTree>
    <p:extLst>
      <p:ext uri="{BB962C8B-B14F-4D97-AF65-F5344CB8AC3E}">
        <p14:creationId xmlns:p14="http://schemas.microsoft.com/office/powerpoint/2010/main" val="185798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2" name="Group 1031">
            <a:extLst>
              <a:ext uri="{FF2B5EF4-FFF2-40B4-BE49-F238E27FC236}">
                <a16:creationId xmlns:a16="http://schemas.microsoft.com/office/drawing/2014/main" id="{A502044D-7FDF-43B2-B1CD-8C3152399027}"/>
              </a:ext>
            </a:extLst>
          </p:cNvPr>
          <p:cNvGrpSpPr/>
          <p:nvPr/>
        </p:nvGrpSpPr>
        <p:grpSpPr>
          <a:xfrm>
            <a:off x="6252132" y="83129"/>
            <a:ext cx="5826489" cy="5733471"/>
            <a:chOff x="6003636" y="138545"/>
            <a:chExt cx="5938001" cy="5843203"/>
          </a:xfrm>
        </p:grpSpPr>
        <p:grpSp>
          <p:nvGrpSpPr>
            <p:cNvPr id="1031" name="Group 1030">
              <a:extLst>
                <a:ext uri="{FF2B5EF4-FFF2-40B4-BE49-F238E27FC236}">
                  <a16:creationId xmlns:a16="http://schemas.microsoft.com/office/drawing/2014/main" id="{0CDAE9AE-37C6-43B9-AC54-CE962D5DE8C7}"/>
                </a:ext>
              </a:extLst>
            </p:cNvPr>
            <p:cNvGrpSpPr/>
            <p:nvPr/>
          </p:nvGrpSpPr>
          <p:grpSpPr>
            <a:xfrm>
              <a:off x="6003636" y="138545"/>
              <a:ext cx="5938001" cy="5843203"/>
              <a:chOff x="7895039" y="295563"/>
              <a:chExt cx="4018889" cy="3954729"/>
            </a:xfrm>
          </p:grpSpPr>
          <p:grpSp>
            <p:nvGrpSpPr>
              <p:cNvPr id="1029" name="Group 1028">
                <a:extLst>
                  <a:ext uri="{FF2B5EF4-FFF2-40B4-BE49-F238E27FC236}">
                    <a16:creationId xmlns:a16="http://schemas.microsoft.com/office/drawing/2014/main" id="{60A73688-1E92-429E-8CFC-AEBF102ED0D4}"/>
                  </a:ext>
                </a:extLst>
              </p:cNvPr>
              <p:cNvGrpSpPr/>
              <p:nvPr/>
            </p:nvGrpSpPr>
            <p:grpSpPr>
              <a:xfrm>
                <a:off x="8073735" y="456622"/>
                <a:ext cx="3665682" cy="3665682"/>
                <a:chOff x="8073735" y="456622"/>
                <a:chExt cx="3665682" cy="3665682"/>
              </a:xfrm>
            </p:grpSpPr>
            <p:sp>
              <p:nvSpPr>
                <p:cNvPr id="44" name="Freeform: Shape 43">
                  <a:extLst>
                    <a:ext uri="{FF2B5EF4-FFF2-40B4-BE49-F238E27FC236}">
                      <a16:creationId xmlns:a16="http://schemas.microsoft.com/office/drawing/2014/main" id="{0C9365B4-F915-4769-9A66-2928F83B085B}"/>
                    </a:ext>
                  </a:extLst>
                </p:cNvPr>
                <p:cNvSpPr/>
                <p:nvPr/>
              </p:nvSpPr>
              <p:spPr>
                <a:xfrm>
                  <a:off x="8073735" y="456622"/>
                  <a:ext cx="1787121" cy="1787122"/>
                </a:xfrm>
                <a:custGeom>
                  <a:avLst/>
                  <a:gdLst>
                    <a:gd name="connsiteX0" fmla="*/ 1787121 w 1787121"/>
                    <a:gd name="connsiteY0" fmla="*/ 0 h 1787122"/>
                    <a:gd name="connsiteX1" fmla="*/ 1787121 w 1787121"/>
                    <a:gd name="connsiteY1" fmla="*/ 1787122 h 1787122"/>
                    <a:gd name="connsiteX2" fmla="*/ 0 w 1787121"/>
                    <a:gd name="connsiteY2" fmla="*/ 1787122 h 1787122"/>
                    <a:gd name="connsiteX3" fmla="*/ 7166 w 1787121"/>
                    <a:gd name="connsiteY3" fmla="*/ 1645208 h 1787122"/>
                    <a:gd name="connsiteX4" fmla="*/ 1645208 w 1787121"/>
                    <a:gd name="connsiteY4" fmla="*/ 7166 h 1787122"/>
                    <a:gd name="connsiteX5" fmla="*/ 1787121 w 1787121"/>
                    <a:gd name="connsiteY5" fmla="*/ 0 h 178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2">
                      <a:moveTo>
                        <a:pt x="1787121" y="0"/>
                      </a:moveTo>
                      <a:lnTo>
                        <a:pt x="1787121" y="1787122"/>
                      </a:lnTo>
                      <a:lnTo>
                        <a:pt x="0" y="1787122"/>
                      </a:lnTo>
                      <a:lnTo>
                        <a:pt x="7166" y="1645208"/>
                      </a:lnTo>
                      <a:cubicBezTo>
                        <a:pt x="94879" y="781515"/>
                        <a:pt x="781515" y="94879"/>
                        <a:pt x="1645208" y="7166"/>
                      </a:cubicBezTo>
                      <a:lnTo>
                        <a:pt x="1787121"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lang="en-US" sz="1100" dirty="0"/>
                </a:p>
              </p:txBody>
            </p:sp>
            <p:sp>
              <p:nvSpPr>
                <p:cNvPr id="43" name="Freeform: Shape 42">
                  <a:extLst>
                    <a:ext uri="{FF2B5EF4-FFF2-40B4-BE49-F238E27FC236}">
                      <a16:creationId xmlns:a16="http://schemas.microsoft.com/office/drawing/2014/main" id="{FEDEF4BA-DE2C-44A7-ADB1-9477899CE1ED}"/>
                    </a:ext>
                  </a:extLst>
                </p:cNvPr>
                <p:cNvSpPr/>
                <p:nvPr/>
              </p:nvSpPr>
              <p:spPr>
                <a:xfrm>
                  <a:off x="9952296" y="456622"/>
                  <a:ext cx="1787121" cy="1787122"/>
                </a:xfrm>
                <a:custGeom>
                  <a:avLst/>
                  <a:gdLst>
                    <a:gd name="connsiteX0" fmla="*/ 0 w 1787121"/>
                    <a:gd name="connsiteY0" fmla="*/ 0 h 1787122"/>
                    <a:gd name="connsiteX1" fmla="*/ 141913 w 1787121"/>
                    <a:gd name="connsiteY1" fmla="*/ 7166 h 1787122"/>
                    <a:gd name="connsiteX2" fmla="*/ 1779955 w 1787121"/>
                    <a:gd name="connsiteY2" fmla="*/ 1645208 h 1787122"/>
                    <a:gd name="connsiteX3" fmla="*/ 1787121 w 1787121"/>
                    <a:gd name="connsiteY3" fmla="*/ 1787122 h 1787122"/>
                    <a:gd name="connsiteX4" fmla="*/ 0 w 1787121"/>
                    <a:gd name="connsiteY4" fmla="*/ 1787122 h 1787122"/>
                    <a:gd name="connsiteX5" fmla="*/ 0 w 1787121"/>
                    <a:gd name="connsiteY5" fmla="*/ 0 h 178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2">
                      <a:moveTo>
                        <a:pt x="0" y="0"/>
                      </a:moveTo>
                      <a:lnTo>
                        <a:pt x="141913" y="7166"/>
                      </a:lnTo>
                      <a:cubicBezTo>
                        <a:pt x="1005606" y="94879"/>
                        <a:pt x="1692242" y="781515"/>
                        <a:pt x="1779955" y="1645208"/>
                      </a:cubicBezTo>
                      <a:lnTo>
                        <a:pt x="1787121" y="1787122"/>
                      </a:lnTo>
                      <a:lnTo>
                        <a:pt x="0" y="1787122"/>
                      </a:lnTo>
                      <a:lnTo>
                        <a:pt x="0"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9" name="Freeform: Shape 38">
                  <a:extLst>
                    <a:ext uri="{FF2B5EF4-FFF2-40B4-BE49-F238E27FC236}">
                      <a16:creationId xmlns:a16="http://schemas.microsoft.com/office/drawing/2014/main" id="{F0382883-5B13-4F91-8F13-1A7521A2F8D3}"/>
                    </a:ext>
                  </a:extLst>
                </p:cNvPr>
                <p:cNvSpPr/>
                <p:nvPr/>
              </p:nvSpPr>
              <p:spPr>
                <a:xfrm>
                  <a:off x="8073735" y="2335184"/>
                  <a:ext cx="1787121" cy="1787120"/>
                </a:xfrm>
                <a:custGeom>
                  <a:avLst/>
                  <a:gdLst>
                    <a:gd name="connsiteX0" fmla="*/ 0 w 1787121"/>
                    <a:gd name="connsiteY0" fmla="*/ 0 h 1787120"/>
                    <a:gd name="connsiteX1" fmla="*/ 1787121 w 1787121"/>
                    <a:gd name="connsiteY1" fmla="*/ 0 h 1787120"/>
                    <a:gd name="connsiteX2" fmla="*/ 1787121 w 1787121"/>
                    <a:gd name="connsiteY2" fmla="*/ 1787120 h 1787120"/>
                    <a:gd name="connsiteX3" fmla="*/ 1645208 w 1787121"/>
                    <a:gd name="connsiteY3" fmla="*/ 1779954 h 1787120"/>
                    <a:gd name="connsiteX4" fmla="*/ 7166 w 1787121"/>
                    <a:gd name="connsiteY4" fmla="*/ 141912 h 1787120"/>
                    <a:gd name="connsiteX5" fmla="*/ 0 w 1787121"/>
                    <a:gd name="connsiteY5" fmla="*/ 0 h 178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0">
                      <a:moveTo>
                        <a:pt x="0" y="0"/>
                      </a:moveTo>
                      <a:lnTo>
                        <a:pt x="1787121" y="0"/>
                      </a:lnTo>
                      <a:lnTo>
                        <a:pt x="1787121" y="1787120"/>
                      </a:lnTo>
                      <a:lnTo>
                        <a:pt x="1645208" y="1779954"/>
                      </a:lnTo>
                      <a:cubicBezTo>
                        <a:pt x="781515" y="1692242"/>
                        <a:pt x="94879" y="1005605"/>
                        <a:pt x="7166" y="141912"/>
                      </a:cubicBezTo>
                      <a:lnTo>
                        <a:pt x="0"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8" name="Freeform: Shape 37">
                  <a:extLst>
                    <a:ext uri="{FF2B5EF4-FFF2-40B4-BE49-F238E27FC236}">
                      <a16:creationId xmlns:a16="http://schemas.microsoft.com/office/drawing/2014/main" id="{09400CD8-D9DC-4A30-B85C-D583E11C1132}"/>
                    </a:ext>
                  </a:extLst>
                </p:cNvPr>
                <p:cNvSpPr/>
                <p:nvPr/>
              </p:nvSpPr>
              <p:spPr>
                <a:xfrm>
                  <a:off x="9952296" y="2335184"/>
                  <a:ext cx="1787121" cy="1787120"/>
                </a:xfrm>
                <a:custGeom>
                  <a:avLst/>
                  <a:gdLst>
                    <a:gd name="connsiteX0" fmla="*/ 0 w 1787121"/>
                    <a:gd name="connsiteY0" fmla="*/ 0 h 1787120"/>
                    <a:gd name="connsiteX1" fmla="*/ 1787121 w 1787121"/>
                    <a:gd name="connsiteY1" fmla="*/ 0 h 1787120"/>
                    <a:gd name="connsiteX2" fmla="*/ 1779955 w 1787121"/>
                    <a:gd name="connsiteY2" fmla="*/ 141912 h 1787120"/>
                    <a:gd name="connsiteX3" fmla="*/ 141913 w 1787121"/>
                    <a:gd name="connsiteY3" fmla="*/ 1779954 h 1787120"/>
                    <a:gd name="connsiteX4" fmla="*/ 0 w 1787121"/>
                    <a:gd name="connsiteY4" fmla="*/ 1787120 h 1787120"/>
                    <a:gd name="connsiteX5" fmla="*/ 0 w 1787121"/>
                    <a:gd name="connsiteY5" fmla="*/ 0 h 178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0">
                      <a:moveTo>
                        <a:pt x="0" y="0"/>
                      </a:moveTo>
                      <a:lnTo>
                        <a:pt x="1787121" y="0"/>
                      </a:lnTo>
                      <a:lnTo>
                        <a:pt x="1779955" y="141912"/>
                      </a:lnTo>
                      <a:cubicBezTo>
                        <a:pt x="1692242" y="1005605"/>
                        <a:pt x="1005606" y="1692242"/>
                        <a:pt x="141913" y="1779954"/>
                      </a:cubicBezTo>
                      <a:lnTo>
                        <a:pt x="0" y="1787120"/>
                      </a:lnTo>
                      <a:lnTo>
                        <a:pt x="0"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028" name="Arc 1027">
                <a:extLst>
                  <a:ext uri="{FF2B5EF4-FFF2-40B4-BE49-F238E27FC236}">
                    <a16:creationId xmlns:a16="http://schemas.microsoft.com/office/drawing/2014/main" id="{7A0B27FC-EEC2-46B1-ACC4-F718A3F432FD}"/>
                  </a:ext>
                </a:extLst>
              </p:cNvPr>
              <p:cNvSpPr/>
              <p:nvPr/>
            </p:nvSpPr>
            <p:spPr>
              <a:xfrm rot="10800000">
                <a:off x="7895039" y="295563"/>
                <a:ext cx="3931633" cy="3931633"/>
              </a:xfrm>
              <a:prstGeom prst="arc">
                <a:avLst>
                  <a:gd name="adj1" fmla="val 55158"/>
                  <a:gd name="adj2" fmla="val 5382693"/>
                </a:avLst>
              </a:prstGeom>
              <a:ln w="76200">
                <a:solidFill>
                  <a:schemeClr val="bg1">
                    <a:lumMod val="7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C3F226B6-5B02-4450-9284-D81CD897B65C}"/>
                  </a:ext>
                </a:extLst>
              </p:cNvPr>
              <p:cNvSpPr/>
              <p:nvPr/>
            </p:nvSpPr>
            <p:spPr>
              <a:xfrm rot="5400000">
                <a:off x="7998950" y="417949"/>
                <a:ext cx="3733053" cy="3931633"/>
              </a:xfrm>
              <a:prstGeom prst="arc">
                <a:avLst>
                  <a:gd name="adj1" fmla="val 55158"/>
                  <a:gd name="adj2" fmla="val 5382693"/>
                </a:avLst>
              </a:prstGeom>
              <a:ln w="76200">
                <a:solidFill>
                  <a:schemeClr val="bg1">
                    <a:lumMod val="7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A0E3108B-D7CD-494C-A5C4-392AE18B2DDB}"/>
                  </a:ext>
                </a:extLst>
              </p:cNvPr>
              <p:cNvSpPr/>
              <p:nvPr/>
            </p:nvSpPr>
            <p:spPr>
              <a:xfrm rot="10800000" flipH="1">
                <a:off x="7982295" y="307111"/>
                <a:ext cx="3931633" cy="3931633"/>
              </a:xfrm>
              <a:prstGeom prst="arc">
                <a:avLst>
                  <a:gd name="adj1" fmla="val 55158"/>
                  <a:gd name="adj2" fmla="val 5382693"/>
                </a:avLst>
              </a:prstGeom>
              <a:ln w="76200">
                <a:solidFill>
                  <a:schemeClr val="bg1">
                    <a:lumMod val="75000"/>
                  </a:schemeClr>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F0A6A8FC-A67A-461A-BF20-C55D712518EC}"/>
                  </a:ext>
                </a:extLst>
              </p:cNvPr>
              <p:cNvSpPr/>
              <p:nvPr/>
            </p:nvSpPr>
            <p:spPr>
              <a:xfrm rot="16200000" flipH="1">
                <a:off x="8077462" y="417949"/>
                <a:ext cx="3733053" cy="3931633"/>
              </a:xfrm>
              <a:prstGeom prst="arc">
                <a:avLst>
                  <a:gd name="adj1" fmla="val 55158"/>
                  <a:gd name="adj2" fmla="val 5382693"/>
                </a:avLst>
              </a:prstGeom>
              <a:ln w="76200">
                <a:solidFill>
                  <a:schemeClr val="bg1">
                    <a:lumMod val="75000"/>
                  </a:schemeClr>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30" name="TextBox 1029">
              <a:extLst>
                <a:ext uri="{FF2B5EF4-FFF2-40B4-BE49-F238E27FC236}">
                  <a16:creationId xmlns:a16="http://schemas.microsoft.com/office/drawing/2014/main" id="{191664D2-7DC2-4AE5-85B7-765238F8918D}"/>
                </a:ext>
              </a:extLst>
            </p:cNvPr>
            <p:cNvSpPr txBox="1"/>
            <p:nvPr/>
          </p:nvSpPr>
          <p:spPr>
            <a:xfrm>
              <a:off x="6807024" y="1653582"/>
              <a:ext cx="1984048" cy="1169551"/>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Act</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What changes are to be made?</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Next cycle</a:t>
              </a:r>
            </a:p>
          </p:txBody>
        </p:sp>
        <p:sp>
          <p:nvSpPr>
            <p:cNvPr id="59" name="TextBox 58">
              <a:extLst>
                <a:ext uri="{FF2B5EF4-FFF2-40B4-BE49-F238E27FC236}">
                  <a16:creationId xmlns:a16="http://schemas.microsoft.com/office/drawing/2014/main" id="{65927638-0F88-4C9A-A509-47C485AFA7AE}"/>
                </a:ext>
              </a:extLst>
            </p:cNvPr>
            <p:cNvSpPr txBox="1"/>
            <p:nvPr/>
          </p:nvSpPr>
          <p:spPr>
            <a:xfrm>
              <a:off x="9089756" y="1653582"/>
              <a:ext cx="2533491" cy="1169551"/>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Plan</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Objective</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Questions / Predictions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Plan to carry-out cycle</a:t>
              </a:r>
            </a:p>
          </p:txBody>
        </p:sp>
        <p:sp>
          <p:nvSpPr>
            <p:cNvPr id="60" name="TextBox 59">
              <a:extLst>
                <a:ext uri="{FF2B5EF4-FFF2-40B4-BE49-F238E27FC236}">
                  <a16:creationId xmlns:a16="http://schemas.microsoft.com/office/drawing/2014/main" id="{02BF970F-5FB0-4F90-82C0-FF515FF97DB0}"/>
                </a:ext>
              </a:extLst>
            </p:cNvPr>
            <p:cNvSpPr txBox="1"/>
            <p:nvPr/>
          </p:nvSpPr>
          <p:spPr>
            <a:xfrm>
              <a:off x="6807024" y="3177940"/>
              <a:ext cx="1984048" cy="1815882"/>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Study</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Compare analysis of data</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Compare data to predictions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Summarize what was learned</a:t>
              </a:r>
            </a:p>
          </p:txBody>
        </p:sp>
        <p:sp>
          <p:nvSpPr>
            <p:cNvPr id="61" name="TextBox 60">
              <a:extLst>
                <a:ext uri="{FF2B5EF4-FFF2-40B4-BE49-F238E27FC236}">
                  <a16:creationId xmlns:a16="http://schemas.microsoft.com/office/drawing/2014/main" id="{DE252C2B-AF76-4C76-9F2A-F6BFCF710CD7}"/>
                </a:ext>
              </a:extLst>
            </p:cNvPr>
            <p:cNvSpPr txBox="1"/>
            <p:nvPr/>
          </p:nvSpPr>
          <p:spPr>
            <a:xfrm>
              <a:off x="9089756" y="3177940"/>
              <a:ext cx="2533491" cy="1384995"/>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Do</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Carry out plan</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Document problems and observations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Begin analysis</a:t>
              </a:r>
            </a:p>
          </p:txBody>
        </p:sp>
      </p:grpSp>
      <p:graphicFrame>
        <p:nvGraphicFramePr>
          <p:cNvPr id="1033" name="Table 1033">
            <a:extLst>
              <a:ext uri="{FF2B5EF4-FFF2-40B4-BE49-F238E27FC236}">
                <a16:creationId xmlns:a16="http://schemas.microsoft.com/office/drawing/2014/main" id="{AE729054-59B5-49F3-85F9-147D82B24494}"/>
              </a:ext>
            </a:extLst>
          </p:cNvPr>
          <p:cNvGraphicFramePr>
            <a:graphicFrameLocks noGrp="1"/>
          </p:cNvGraphicFramePr>
          <p:nvPr>
            <p:extLst>
              <p:ext uri="{D42A27DB-BD31-4B8C-83A1-F6EECF244321}">
                <p14:modId xmlns:p14="http://schemas.microsoft.com/office/powerpoint/2010/main" val="488567401"/>
              </p:ext>
            </p:extLst>
          </p:nvPr>
        </p:nvGraphicFramePr>
        <p:xfrm>
          <a:off x="0" y="-3937"/>
          <a:ext cx="6096000" cy="6861938"/>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360487507"/>
                    </a:ext>
                  </a:extLst>
                </a:gridCol>
                <a:gridCol w="3048000">
                  <a:extLst>
                    <a:ext uri="{9D8B030D-6E8A-4147-A177-3AD203B41FA5}">
                      <a16:colId xmlns:a16="http://schemas.microsoft.com/office/drawing/2014/main" val="2489682741"/>
                    </a:ext>
                  </a:extLst>
                </a:gridCol>
              </a:tblGrid>
              <a:tr h="1754453">
                <a:tc>
                  <a:txBody>
                    <a:bodyPr/>
                    <a:lstStyle/>
                    <a:p>
                      <a:r>
                        <a:rPr lang="en-US" sz="1100" b="1" dirty="0">
                          <a:latin typeface="Arial" panose="020B0604020202020204" pitchFamily="34" charset="0"/>
                          <a:cs typeface="Arial" panose="020B0604020202020204" pitchFamily="34" charset="0"/>
                        </a:rPr>
                        <a:t>Plan</a:t>
                      </a:r>
                    </a:p>
                    <a:p>
                      <a:r>
                        <a:rPr lang="en-US" sz="1100" dirty="0"/>
                        <a:t>What change are you testing with the PDSA cycle(s)? What do you predict will happen and why? Who will be involved in this PDSA? (e.g., one staff member or resident, one shift?). Whenever feasible, it will be helpful to involve direct care staff. Plan a small test of change. How long will the change take to implement? What resources will they need? What data need to be collected?</a:t>
                      </a:r>
                      <a:endParaRPr lang="en-US"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List your action steps along with person(s) responsible and timeline. </a:t>
                      </a:r>
                    </a:p>
                  </a:txBody>
                  <a:tcPr/>
                </a:tc>
                <a:extLst>
                  <a:ext uri="{0D108BD9-81ED-4DB2-BD59-A6C34878D82A}">
                    <a16:rowId xmlns:a16="http://schemas.microsoft.com/office/drawing/2014/main" val="3200635423"/>
                  </a:ext>
                </a:extLst>
              </a:tr>
              <a:tr h="1702495">
                <a:tc>
                  <a:txBody>
                    <a:bodyPr/>
                    <a:lstStyle/>
                    <a:p>
                      <a:r>
                        <a:rPr lang="en-US" sz="1100" b="1" dirty="0">
                          <a:latin typeface="Arial" panose="020B0604020202020204" pitchFamily="34" charset="0"/>
                          <a:cs typeface="Arial" panose="020B0604020202020204" pitchFamily="34" charset="0"/>
                        </a:rPr>
                        <a:t>Do </a:t>
                      </a:r>
                    </a:p>
                    <a:p>
                      <a:r>
                        <a:rPr lang="en-US" sz="1100" dirty="0">
                          <a:latin typeface="Arial" panose="020B0604020202020204" pitchFamily="34" charset="0"/>
                          <a:cs typeface="Arial" panose="020B0604020202020204" pitchFamily="34" charset="0"/>
                        </a:rPr>
                        <a:t>Carry out the test on a small scale. Document observations, including any problems and unexpected findings. Collect data you identified as needed during the “plan” stage.</a:t>
                      </a:r>
                    </a:p>
                  </a:txBody>
                  <a:tcPr/>
                </a:tc>
                <a:tc>
                  <a:txBody>
                    <a:bodyPr/>
                    <a:lstStyle/>
                    <a:p>
                      <a:r>
                        <a:rPr lang="en-US" sz="1100" dirty="0">
                          <a:latin typeface="Arial" panose="020B0604020202020204" pitchFamily="34" charset="0"/>
                          <a:cs typeface="Arial" panose="020B0604020202020204" pitchFamily="34" charset="0"/>
                        </a:rPr>
                        <a:t>Describe what actually happened when you ran the test.</a:t>
                      </a:r>
                    </a:p>
                  </a:txBody>
                  <a:tcPr/>
                </a:tc>
                <a:extLst>
                  <a:ext uri="{0D108BD9-81ED-4DB2-BD59-A6C34878D82A}">
                    <a16:rowId xmlns:a16="http://schemas.microsoft.com/office/drawing/2014/main" val="88094992"/>
                  </a:ext>
                </a:extLst>
              </a:tr>
              <a:tr h="1702495">
                <a:tc>
                  <a:txBody>
                    <a:bodyPr/>
                    <a:lstStyle/>
                    <a:p>
                      <a:r>
                        <a:rPr lang="en-US" sz="1100" b="1" dirty="0">
                          <a:latin typeface="Arial" panose="020B0604020202020204" pitchFamily="34" charset="0"/>
                          <a:cs typeface="Arial" panose="020B0604020202020204" pitchFamily="34" charset="0"/>
                        </a:rPr>
                        <a:t>Study </a:t>
                      </a:r>
                    </a:p>
                    <a:p>
                      <a:r>
                        <a:rPr lang="en-US" sz="1100" dirty="0">
                          <a:latin typeface="Arial" panose="020B0604020202020204" pitchFamily="34" charset="0"/>
                          <a:cs typeface="Arial" panose="020B0604020202020204" pitchFamily="34" charset="0"/>
                        </a:rPr>
                        <a:t>Study and analyze the data. Determine if the change resulted in the expected outcome. Were there implementation lessons? Summarize what was learned. Look for: unintended consequences, surprises, successes, failures.</a:t>
                      </a:r>
                    </a:p>
                  </a:txBody>
                  <a:tcPr/>
                </a:tc>
                <a:tc>
                  <a:txBody>
                    <a:bodyPr/>
                    <a:lstStyle/>
                    <a:p>
                      <a:r>
                        <a:rPr lang="en-US" sz="1100" dirty="0">
                          <a:latin typeface="Arial" panose="020B0604020202020204" pitchFamily="34" charset="0"/>
                          <a:cs typeface="Arial" panose="020B0604020202020204" pitchFamily="34" charset="0"/>
                        </a:rPr>
                        <a:t>Describe the measured results and how they compared to the predictions.</a:t>
                      </a:r>
                    </a:p>
                  </a:txBody>
                  <a:tcPr/>
                </a:tc>
                <a:extLst>
                  <a:ext uri="{0D108BD9-81ED-4DB2-BD59-A6C34878D82A}">
                    <a16:rowId xmlns:a16="http://schemas.microsoft.com/office/drawing/2014/main" val="905496913"/>
                  </a:ext>
                </a:extLst>
              </a:tr>
              <a:tr h="1702495">
                <a:tc>
                  <a:txBody>
                    <a:bodyPr/>
                    <a:lstStyle/>
                    <a:p>
                      <a:r>
                        <a:rPr lang="en-US" sz="1100" b="1" dirty="0">
                          <a:latin typeface="Arial" panose="020B0604020202020204" pitchFamily="34" charset="0"/>
                          <a:cs typeface="Arial" panose="020B0604020202020204" pitchFamily="34" charset="0"/>
                        </a:rPr>
                        <a:t>Act</a:t>
                      </a:r>
                    </a:p>
                    <a:p>
                      <a:r>
                        <a:rPr lang="en-US" sz="1100" dirty="0">
                          <a:latin typeface="Arial" panose="020B0604020202020204" pitchFamily="34" charset="0"/>
                          <a:cs typeface="Arial" panose="020B0604020202020204" pitchFamily="34" charset="0"/>
                        </a:rPr>
                        <a:t>Based on what was learned from the test: Adapt – modify the changes and repeat PDSA cycle. Adopt – consider expanding the changes in your organization to additional residents, staff, and units. Abandon – change your approach and repeat PDSA cycle.</a:t>
                      </a:r>
                    </a:p>
                  </a:txBody>
                  <a:tcPr/>
                </a:tc>
                <a:tc>
                  <a:txBody>
                    <a:bodyPr/>
                    <a:lstStyle/>
                    <a:p>
                      <a:r>
                        <a:rPr lang="en-US" sz="1100" dirty="0">
                          <a:latin typeface="Arial" panose="020B0604020202020204" pitchFamily="34" charset="0"/>
                          <a:cs typeface="Arial" panose="020B0604020202020204" pitchFamily="34" charset="0"/>
                        </a:rPr>
                        <a:t>Describe what modifications to the plan will be made for the next cycle from what you learned.</a:t>
                      </a:r>
                    </a:p>
                  </a:txBody>
                  <a:tcPr/>
                </a:tc>
                <a:extLst>
                  <a:ext uri="{0D108BD9-81ED-4DB2-BD59-A6C34878D82A}">
                    <a16:rowId xmlns:a16="http://schemas.microsoft.com/office/drawing/2014/main" val="3466918976"/>
                  </a:ext>
                </a:extLst>
              </a:tr>
            </a:tbl>
          </a:graphicData>
        </a:graphic>
      </p:graphicFrame>
    </p:spTree>
    <p:extLst>
      <p:ext uri="{BB962C8B-B14F-4D97-AF65-F5344CB8AC3E}">
        <p14:creationId xmlns:p14="http://schemas.microsoft.com/office/powerpoint/2010/main" val="142226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DF067E4-E81E-4194-9C0B-D017543B4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85" y="753339"/>
            <a:ext cx="4278752" cy="318135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5C4A09CE-6857-4A5A-89CC-7B3443B6BFFC}"/>
              </a:ext>
            </a:extLst>
          </p:cNvPr>
          <p:cNvCxnSpPr/>
          <p:nvPr/>
        </p:nvCxnSpPr>
        <p:spPr>
          <a:xfrm flipV="1">
            <a:off x="6019463" y="1354608"/>
            <a:ext cx="0" cy="3221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50FB67E-F8C7-452D-8AC8-7AD812425C40}"/>
              </a:ext>
            </a:extLst>
          </p:cNvPr>
          <p:cNvCxnSpPr>
            <a:cxnSpLocks/>
          </p:cNvCxnSpPr>
          <p:nvPr/>
        </p:nvCxnSpPr>
        <p:spPr>
          <a:xfrm rot="5400000" flipH="1" flipV="1">
            <a:off x="7630183" y="2965327"/>
            <a:ext cx="0" cy="32214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1973EE7-604C-4D74-B731-57009484442C}"/>
              </a:ext>
            </a:extLst>
          </p:cNvPr>
          <p:cNvCxnSpPr>
            <a:cxnSpLocks/>
          </p:cNvCxnSpPr>
          <p:nvPr/>
        </p:nvCxnSpPr>
        <p:spPr>
          <a:xfrm rot="5400000" flipH="1" flipV="1">
            <a:off x="7630184" y="1321012"/>
            <a:ext cx="0" cy="3221439"/>
          </a:xfrm>
          <a:prstGeom prst="straightConnector1">
            <a:avLst/>
          </a:prstGeom>
          <a:ln w="19050">
            <a:solidFill>
              <a:schemeClr val="tx1"/>
            </a:solidFill>
            <a:bevel/>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281B080-5425-4E81-A9C3-591137788994}"/>
              </a:ext>
            </a:extLst>
          </p:cNvPr>
          <p:cNvCxnSpPr/>
          <p:nvPr/>
        </p:nvCxnSpPr>
        <p:spPr>
          <a:xfrm flipV="1">
            <a:off x="7630183" y="1354608"/>
            <a:ext cx="0" cy="3221439"/>
          </a:xfrm>
          <a:prstGeom prst="straightConnector1">
            <a:avLst/>
          </a:prstGeom>
          <a:ln w="19050">
            <a:solidFill>
              <a:schemeClr val="tx1"/>
            </a:solidFill>
            <a:bevel/>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1DC20B-3586-4C39-B66D-495DDBA8B6C4}"/>
              </a:ext>
            </a:extLst>
          </p:cNvPr>
          <p:cNvSpPr txBox="1"/>
          <p:nvPr/>
        </p:nvSpPr>
        <p:spPr>
          <a:xfrm rot="16200000">
            <a:off x="5568475" y="712354"/>
            <a:ext cx="809333" cy="307779"/>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Impact</a:t>
            </a:r>
          </a:p>
        </p:txBody>
      </p:sp>
      <p:sp>
        <p:nvSpPr>
          <p:cNvPr id="8" name="TextBox 7">
            <a:extLst>
              <a:ext uri="{FF2B5EF4-FFF2-40B4-BE49-F238E27FC236}">
                <a16:creationId xmlns:a16="http://schemas.microsoft.com/office/drawing/2014/main" id="{DC785524-3F2F-4A13-8FA9-FCDD53EAC5F3}"/>
              </a:ext>
            </a:extLst>
          </p:cNvPr>
          <p:cNvSpPr txBox="1"/>
          <p:nvPr/>
        </p:nvSpPr>
        <p:spPr>
          <a:xfrm>
            <a:off x="6656618" y="4576046"/>
            <a:ext cx="76396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Low</a:t>
            </a:r>
          </a:p>
        </p:txBody>
      </p:sp>
      <p:sp>
        <p:nvSpPr>
          <p:cNvPr id="9" name="TextBox 8">
            <a:extLst>
              <a:ext uri="{FF2B5EF4-FFF2-40B4-BE49-F238E27FC236}">
                <a16:creationId xmlns:a16="http://schemas.microsoft.com/office/drawing/2014/main" id="{918C71BC-F42F-44FF-A114-AE220487F0DE}"/>
              </a:ext>
            </a:extLst>
          </p:cNvPr>
          <p:cNvSpPr txBox="1"/>
          <p:nvPr/>
        </p:nvSpPr>
        <p:spPr>
          <a:xfrm>
            <a:off x="8109530" y="4576046"/>
            <a:ext cx="76396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High</a:t>
            </a:r>
          </a:p>
        </p:txBody>
      </p:sp>
      <p:sp>
        <p:nvSpPr>
          <p:cNvPr id="10" name="TextBox 9">
            <a:extLst>
              <a:ext uri="{FF2B5EF4-FFF2-40B4-BE49-F238E27FC236}">
                <a16:creationId xmlns:a16="http://schemas.microsoft.com/office/drawing/2014/main" id="{14A79383-6ABD-46A2-A2F3-6A4FE3F84E9C}"/>
              </a:ext>
            </a:extLst>
          </p:cNvPr>
          <p:cNvSpPr txBox="1"/>
          <p:nvPr/>
        </p:nvSpPr>
        <p:spPr>
          <a:xfrm rot="16200000">
            <a:off x="5452660" y="3838073"/>
            <a:ext cx="76396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Low</a:t>
            </a:r>
          </a:p>
        </p:txBody>
      </p:sp>
      <p:sp>
        <p:nvSpPr>
          <p:cNvPr id="11" name="TextBox 10">
            <a:extLst>
              <a:ext uri="{FF2B5EF4-FFF2-40B4-BE49-F238E27FC236}">
                <a16:creationId xmlns:a16="http://schemas.microsoft.com/office/drawing/2014/main" id="{F28248A5-47DA-4976-9150-16151D60C445}"/>
              </a:ext>
            </a:extLst>
          </p:cNvPr>
          <p:cNvSpPr txBox="1"/>
          <p:nvPr/>
        </p:nvSpPr>
        <p:spPr>
          <a:xfrm rot="16200000">
            <a:off x="5452660" y="1933870"/>
            <a:ext cx="763965"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High</a:t>
            </a:r>
          </a:p>
        </p:txBody>
      </p:sp>
      <p:sp>
        <p:nvSpPr>
          <p:cNvPr id="12" name="Rectangle 11">
            <a:extLst>
              <a:ext uri="{FF2B5EF4-FFF2-40B4-BE49-F238E27FC236}">
                <a16:creationId xmlns:a16="http://schemas.microsoft.com/office/drawing/2014/main" id="{D61D69E7-301E-4D89-A102-DF183EACB9A4}"/>
              </a:ext>
            </a:extLst>
          </p:cNvPr>
          <p:cNvSpPr/>
          <p:nvPr/>
        </p:nvSpPr>
        <p:spPr>
          <a:xfrm>
            <a:off x="6698545" y="4136188"/>
            <a:ext cx="398035" cy="39803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ALF</a:t>
            </a:r>
          </a:p>
        </p:txBody>
      </p:sp>
      <p:sp>
        <p:nvSpPr>
          <p:cNvPr id="13" name="Rectangle 12">
            <a:extLst>
              <a:ext uri="{FF2B5EF4-FFF2-40B4-BE49-F238E27FC236}">
                <a16:creationId xmlns:a16="http://schemas.microsoft.com/office/drawing/2014/main" id="{E40A0E9C-746B-420F-9B33-302FE002B1DA}"/>
              </a:ext>
            </a:extLst>
          </p:cNvPr>
          <p:cNvSpPr/>
          <p:nvPr/>
        </p:nvSpPr>
        <p:spPr>
          <a:xfrm>
            <a:off x="6206965" y="3738153"/>
            <a:ext cx="445258" cy="39803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supporter</a:t>
            </a:r>
          </a:p>
        </p:txBody>
      </p:sp>
      <p:sp>
        <p:nvSpPr>
          <p:cNvPr id="14" name="Rectangle 13">
            <a:extLst>
              <a:ext uri="{FF2B5EF4-FFF2-40B4-BE49-F238E27FC236}">
                <a16:creationId xmlns:a16="http://schemas.microsoft.com/office/drawing/2014/main" id="{EC6A192F-96AE-4B7A-AA5A-43F726F59905}"/>
              </a:ext>
            </a:extLst>
          </p:cNvPr>
          <p:cNvSpPr/>
          <p:nvPr/>
        </p:nvSpPr>
        <p:spPr>
          <a:xfrm>
            <a:off x="7139308" y="3905788"/>
            <a:ext cx="398034" cy="39803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Bracket</a:t>
            </a:r>
          </a:p>
        </p:txBody>
      </p:sp>
      <p:sp>
        <p:nvSpPr>
          <p:cNvPr id="15" name="TextBox 14">
            <a:extLst>
              <a:ext uri="{FF2B5EF4-FFF2-40B4-BE49-F238E27FC236}">
                <a16:creationId xmlns:a16="http://schemas.microsoft.com/office/drawing/2014/main" id="{9D4ED713-6C4A-4571-A1DD-9F3E395B2376}"/>
              </a:ext>
            </a:extLst>
          </p:cNvPr>
          <p:cNvSpPr txBox="1"/>
          <p:nvPr/>
        </p:nvSpPr>
        <p:spPr>
          <a:xfrm>
            <a:off x="9240903" y="4438665"/>
            <a:ext cx="112228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Likelihood</a:t>
            </a:r>
          </a:p>
        </p:txBody>
      </p:sp>
      <p:sp>
        <p:nvSpPr>
          <p:cNvPr id="16" name="Rectangle 15">
            <a:extLst>
              <a:ext uri="{FF2B5EF4-FFF2-40B4-BE49-F238E27FC236}">
                <a16:creationId xmlns:a16="http://schemas.microsoft.com/office/drawing/2014/main" id="{FE8DFBDF-8E20-4A01-86A7-04B6C646F73D}"/>
              </a:ext>
            </a:extLst>
          </p:cNvPr>
          <p:cNvSpPr/>
          <p:nvPr/>
        </p:nvSpPr>
        <p:spPr>
          <a:xfrm>
            <a:off x="8660497" y="3253680"/>
            <a:ext cx="519541" cy="39803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Inspection</a:t>
            </a:r>
          </a:p>
          <a:p>
            <a:pPr algn="ctr"/>
            <a:r>
              <a:rPr lang="en-US" sz="900" dirty="0">
                <a:latin typeface="Arial" panose="020B0604020202020204" pitchFamily="34" charset="0"/>
                <a:cs typeface="Arial" panose="020B0604020202020204" pitchFamily="34" charset="0"/>
              </a:rPr>
              <a:t>OPS</a:t>
            </a:r>
          </a:p>
        </p:txBody>
      </p:sp>
      <p:sp>
        <p:nvSpPr>
          <p:cNvPr id="17" name="Rectangle 16">
            <a:extLst>
              <a:ext uri="{FF2B5EF4-FFF2-40B4-BE49-F238E27FC236}">
                <a16:creationId xmlns:a16="http://schemas.microsoft.com/office/drawing/2014/main" id="{3601177A-12BA-48B6-A0C6-1D96F2189CD4}"/>
              </a:ext>
            </a:extLst>
          </p:cNvPr>
          <p:cNvSpPr/>
          <p:nvPr/>
        </p:nvSpPr>
        <p:spPr>
          <a:xfrm>
            <a:off x="7869701" y="3395571"/>
            <a:ext cx="519541" cy="39803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Assy</a:t>
            </a:r>
          </a:p>
          <a:p>
            <a:pPr algn="ctr"/>
            <a:r>
              <a:rPr lang="en-US" sz="900" dirty="0">
                <a:latin typeface="Arial" panose="020B0604020202020204" pitchFamily="34" charset="0"/>
                <a:cs typeface="Arial" panose="020B0604020202020204" pitchFamily="34" charset="0"/>
              </a:rPr>
              <a:t>WWOPS</a:t>
            </a:r>
          </a:p>
        </p:txBody>
      </p:sp>
    </p:spTree>
    <p:extLst>
      <p:ext uri="{BB962C8B-B14F-4D97-AF65-F5344CB8AC3E}">
        <p14:creationId xmlns:p14="http://schemas.microsoft.com/office/powerpoint/2010/main" val="118013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2995C87E-58C5-470A-8372-7A36B44D2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2" y="380326"/>
            <a:ext cx="5927090" cy="59436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4C8B7E8-9F6B-487D-8C14-0541A1C02B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012" y="380326"/>
            <a:ext cx="5935345" cy="5943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8195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92D72C19-B565-47E1-8140-9DDE923824D7}"/>
              </a:ext>
            </a:extLst>
          </p:cNvPr>
          <p:cNvGraphicFramePr>
            <a:graphicFrameLocks noGrp="1"/>
          </p:cNvGraphicFramePr>
          <p:nvPr>
            <p:extLst>
              <p:ext uri="{D42A27DB-BD31-4B8C-83A1-F6EECF244321}">
                <p14:modId xmlns:p14="http://schemas.microsoft.com/office/powerpoint/2010/main" val="1993424252"/>
              </p:ext>
            </p:extLst>
          </p:nvPr>
        </p:nvGraphicFramePr>
        <p:xfrm>
          <a:off x="1283903" y="199166"/>
          <a:ext cx="9624194" cy="6583680"/>
        </p:xfrm>
        <a:graphic>
          <a:graphicData uri="http://schemas.openxmlformats.org/drawingml/2006/table">
            <a:tbl>
              <a:tblPr bandRow="1">
                <a:tableStyleId>{5C22544A-7EE6-4342-B048-85BDC9FD1C3A}</a:tableStyleId>
              </a:tblPr>
              <a:tblGrid>
                <a:gridCol w="480194">
                  <a:extLst>
                    <a:ext uri="{9D8B030D-6E8A-4147-A177-3AD203B41FA5}">
                      <a16:colId xmlns:a16="http://schemas.microsoft.com/office/drawing/2014/main" val="414164351"/>
                    </a:ext>
                  </a:extLst>
                </a:gridCol>
                <a:gridCol w="4572000">
                  <a:extLst>
                    <a:ext uri="{9D8B030D-6E8A-4147-A177-3AD203B41FA5}">
                      <a16:colId xmlns:a16="http://schemas.microsoft.com/office/drawing/2014/main" val="3767884004"/>
                    </a:ext>
                  </a:extLst>
                </a:gridCol>
                <a:gridCol w="4572000">
                  <a:extLst>
                    <a:ext uri="{9D8B030D-6E8A-4147-A177-3AD203B41FA5}">
                      <a16:colId xmlns:a16="http://schemas.microsoft.com/office/drawing/2014/main" val="3791664839"/>
                    </a:ext>
                  </a:extLst>
                </a:gridCol>
              </a:tblGrid>
              <a:tr h="274320">
                <a:tc>
                  <a:txBody>
                    <a:bodyPr/>
                    <a:lstStyle/>
                    <a:p>
                      <a:pPr algn="ctr"/>
                      <a:endParaRPr lang="en-US" dirty="0"/>
                    </a:p>
                  </a:txBody>
                  <a:tcPr anchor="ctr">
                    <a:lnR w="12700" cap="flat" cmpd="sng" algn="ctr">
                      <a:solidFill>
                        <a:schemeClr val="tx1"/>
                      </a:solidFill>
                      <a:prstDash val="solid"/>
                      <a:round/>
                      <a:headEnd type="none" w="med" len="med"/>
                      <a:tailEnd type="none" w="med" len="med"/>
                    </a:lnR>
                    <a:noFill/>
                  </a:tcPr>
                </a:tc>
                <a:tc>
                  <a:txBody>
                    <a:bodyPr/>
                    <a:lstStyle/>
                    <a:p>
                      <a:pPr algn="ctr"/>
                      <a:r>
                        <a:rPr lang="en-US" sz="1400" dirty="0"/>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806733"/>
                  </a:ext>
                </a:extLst>
              </a:tr>
              <a:tr h="274320">
                <a:tc rowSpan="2">
                  <a:txBody>
                    <a:bodyPr/>
                    <a:lstStyle/>
                    <a:p>
                      <a:pPr algn="ctr"/>
                      <a:r>
                        <a:rPr lang="en-US" sz="1400" dirty="0">
                          <a:solidFill>
                            <a:schemeClr val="bg1"/>
                          </a:solidFill>
                        </a:rPr>
                        <a:t>Internal</a:t>
                      </a:r>
                    </a:p>
                  </a:txBody>
                  <a:tcPr vert="vert270" anchor="ctr">
                    <a:solidFill>
                      <a:schemeClr val="accent1">
                        <a:lumMod val="50000"/>
                      </a:schemeClr>
                    </a:solidFill>
                  </a:tcPr>
                </a:tc>
                <a:tc>
                  <a:txBody>
                    <a:bodyPr/>
                    <a:lstStyle/>
                    <a:p>
                      <a:pPr algn="ctr"/>
                      <a:r>
                        <a:rPr lang="en-US" sz="1400" dirty="0">
                          <a:solidFill>
                            <a:schemeClr val="bg1"/>
                          </a:solidFill>
                        </a:rPr>
                        <a:t>Strengths</a:t>
                      </a:r>
                    </a:p>
                  </a:txBody>
                  <a:tcPr anchor="ct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dirty="0">
                          <a:solidFill>
                            <a:schemeClr val="bg1"/>
                          </a:solidFill>
                        </a:rPr>
                        <a:t>Weaknesses</a:t>
                      </a:r>
                    </a:p>
                  </a:txBody>
                  <a:tcPr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2626995840"/>
                  </a:ext>
                </a:extLst>
              </a:tr>
              <a:tr h="2743200">
                <a:tc vMerge="1">
                  <a:txBody>
                    <a:bodyPr/>
                    <a:lstStyle/>
                    <a:p>
                      <a:endParaRPr lang="en-US" dirty="0"/>
                    </a:p>
                  </a:txBody>
                  <a:tcPr/>
                </a:tc>
                <a:tc>
                  <a:txBody>
                    <a:bodyPr/>
                    <a:lstStyle/>
                    <a:p>
                      <a:pPr algn="l"/>
                      <a:r>
                        <a:rPr lang="en-US" sz="1100" dirty="0"/>
                        <a:t>Advantages</a:t>
                      </a:r>
                    </a:p>
                    <a:p>
                      <a:pPr lvl="1" algn="l"/>
                      <a:r>
                        <a:rPr lang="en-US" sz="1100" dirty="0"/>
                        <a:t>Financial reserves, likely returns</a:t>
                      </a:r>
                    </a:p>
                    <a:p>
                      <a:pPr lvl="1" algn="l"/>
                      <a:r>
                        <a:rPr lang="en-US" sz="1100" dirty="0"/>
                        <a:t>Accreditations, qualifications, Certification</a:t>
                      </a:r>
                    </a:p>
                    <a:p>
                      <a:pPr lvl="1" algn="l"/>
                      <a:r>
                        <a:rPr lang="en-US" sz="1100" dirty="0"/>
                        <a:t>Competitive advantages</a:t>
                      </a:r>
                    </a:p>
                    <a:p>
                      <a:pPr algn="l"/>
                      <a:r>
                        <a:rPr lang="en-US" sz="1100" dirty="0"/>
                        <a:t>Capabilities</a:t>
                      </a:r>
                    </a:p>
                    <a:p>
                      <a:pPr lvl="1" algn="l"/>
                      <a:r>
                        <a:rPr lang="en-US" sz="1100" dirty="0"/>
                        <a:t>Location and geography</a:t>
                      </a:r>
                    </a:p>
                    <a:p>
                      <a:pPr lvl="1" algn="l"/>
                      <a:r>
                        <a:rPr lang="en-US" sz="1100" dirty="0"/>
                        <a:t>Innovative aspects</a:t>
                      </a:r>
                    </a:p>
                    <a:p>
                      <a:pPr algn="l"/>
                      <a:r>
                        <a:rPr lang="en-US" sz="1100" dirty="0"/>
                        <a:t>Resource, Assets, People</a:t>
                      </a:r>
                    </a:p>
                    <a:p>
                      <a:pPr lvl="1" algn="l"/>
                      <a:r>
                        <a:rPr lang="en-US" sz="1100" dirty="0"/>
                        <a:t>P</a:t>
                      </a:r>
                      <a:r>
                        <a:rPr lang="en-US" altLang="zh-CN" sz="1100" dirty="0"/>
                        <a:t>rocesses, systems, IT, communications</a:t>
                      </a:r>
                    </a:p>
                    <a:p>
                      <a:pPr lvl="1" algn="l"/>
                      <a:r>
                        <a:rPr lang="en-US" sz="1100" dirty="0"/>
                        <a:t>Culture, attitudes, behaviors</a:t>
                      </a:r>
                    </a:p>
                    <a:p>
                      <a:pPr lvl="1" algn="l"/>
                      <a:r>
                        <a:rPr lang="en-US" sz="1100" dirty="0"/>
                        <a:t>Management cover, succession</a:t>
                      </a:r>
                    </a:p>
                    <a:p>
                      <a:pPr lvl="1" algn="l"/>
                      <a:r>
                        <a:rPr lang="en-US" sz="1100" dirty="0"/>
                        <a:t>Experience, knowledge, data,</a:t>
                      </a:r>
                    </a:p>
                    <a:p>
                      <a:pPr lvl="1" algn="l"/>
                      <a:r>
                        <a:rPr lang="en-US" sz="1100" dirty="0"/>
                        <a:t>Patents</a:t>
                      </a:r>
                    </a:p>
                    <a:p>
                      <a:pPr lvl="1" algn="l"/>
                      <a:r>
                        <a:rPr lang="en-US" sz="1100" dirty="0"/>
                        <a:t>Strong brand names</a:t>
                      </a:r>
                    </a:p>
                    <a:p>
                      <a:pPr algn="l"/>
                      <a:r>
                        <a:rPr lang="en-US" sz="1100" dirty="0"/>
                        <a:t>Marketing – reach, distribution, awareness</a:t>
                      </a:r>
                    </a:p>
                    <a:p>
                      <a:pPr lvl="1" algn="l"/>
                      <a:r>
                        <a:rPr lang="en-US" sz="1100" dirty="0"/>
                        <a:t>Price, value, quality</a:t>
                      </a:r>
                    </a:p>
                  </a:txBody>
                  <a:tcPr/>
                </a:tc>
                <a:tc>
                  <a:txBody>
                    <a:bodyPr/>
                    <a:lstStyle/>
                    <a:p>
                      <a:pPr algn="l"/>
                      <a:r>
                        <a:rPr lang="en-US" sz="1100" dirty="0"/>
                        <a:t>Lack of competitive strength</a:t>
                      </a:r>
                    </a:p>
                    <a:p>
                      <a:pPr lvl="1" algn="l"/>
                      <a:r>
                        <a:rPr lang="en-US" sz="1100" dirty="0"/>
                        <a:t>Gaps in capabilities</a:t>
                      </a:r>
                    </a:p>
                    <a:p>
                      <a:pPr lvl="1" algn="l"/>
                      <a:r>
                        <a:rPr lang="en-US" sz="1100" dirty="0"/>
                        <a:t>Disadvantages of proposition</a:t>
                      </a:r>
                    </a:p>
                    <a:p>
                      <a:pPr lvl="1" algn="l"/>
                      <a:r>
                        <a:rPr lang="en-US" sz="1100" dirty="0"/>
                        <a:t>Weak brand name</a:t>
                      </a:r>
                    </a:p>
                    <a:p>
                      <a:pPr algn="l"/>
                      <a:r>
                        <a:rPr lang="en-US" sz="1100" dirty="0"/>
                        <a:t>Financials</a:t>
                      </a:r>
                    </a:p>
                    <a:p>
                      <a:pPr lvl="1" algn="l"/>
                      <a:r>
                        <a:rPr lang="en-US" sz="1100" dirty="0"/>
                        <a:t>Cash flow, startup cash-drain</a:t>
                      </a:r>
                    </a:p>
                    <a:p>
                      <a:pPr lvl="1" algn="l"/>
                      <a:r>
                        <a:rPr lang="en-US" sz="1100" dirty="0"/>
                        <a:t>High-cost structure</a:t>
                      </a:r>
                    </a:p>
                    <a:p>
                      <a:pPr algn="l"/>
                      <a:r>
                        <a:rPr lang="en-US" sz="1100" dirty="0"/>
                        <a:t>Our vulnerabilities</a:t>
                      </a:r>
                    </a:p>
                    <a:p>
                      <a:pPr lvl="1" algn="l"/>
                      <a:r>
                        <a:rPr lang="en-US" sz="1100" dirty="0"/>
                        <a:t>Timescales, deadlines and pressures</a:t>
                      </a:r>
                    </a:p>
                    <a:p>
                      <a:pPr lvl="1" algn="l"/>
                      <a:r>
                        <a:rPr lang="en-US" sz="1100" dirty="0"/>
                        <a:t>Reliability of data, plan predictability</a:t>
                      </a:r>
                    </a:p>
                    <a:p>
                      <a:pPr algn="l"/>
                      <a:r>
                        <a:rPr lang="en-US" sz="1100" dirty="0"/>
                        <a:t>Continuity,  supply chain robustness</a:t>
                      </a:r>
                    </a:p>
                    <a:p>
                      <a:pPr algn="l"/>
                      <a:r>
                        <a:rPr lang="en-US" sz="1100" dirty="0"/>
                        <a:t>Processes and systems, etc</a:t>
                      </a:r>
                    </a:p>
                    <a:p>
                      <a:pPr lvl="1" algn="l"/>
                      <a:r>
                        <a:rPr lang="en-US" sz="1100" dirty="0"/>
                        <a:t>Management cover, succession</a:t>
                      </a:r>
                    </a:p>
                    <a:p>
                      <a:pPr lvl="1" algn="l"/>
                      <a:r>
                        <a:rPr lang="en-US" sz="1100" dirty="0"/>
                        <a:t>Morale, commitment, leadership</a:t>
                      </a:r>
                    </a:p>
                  </a:txBody>
                  <a:tcPr/>
                </a:tc>
                <a:extLst>
                  <a:ext uri="{0D108BD9-81ED-4DB2-BD59-A6C34878D82A}">
                    <a16:rowId xmlns:a16="http://schemas.microsoft.com/office/drawing/2014/main" val="2835099711"/>
                  </a:ext>
                </a:extLst>
              </a:tr>
              <a:tr h="365760">
                <a:tc rowSpan="2">
                  <a:txBody>
                    <a:bodyPr/>
                    <a:lstStyle/>
                    <a:p>
                      <a:pPr algn="ctr"/>
                      <a:r>
                        <a:rPr lang="en-US" sz="1400" dirty="0">
                          <a:solidFill>
                            <a:schemeClr val="bg1"/>
                          </a:solidFill>
                        </a:rPr>
                        <a:t>External</a:t>
                      </a:r>
                    </a:p>
                  </a:txBody>
                  <a:tcPr vert="vert270" anchor="ctr">
                    <a:solidFill>
                      <a:schemeClr val="accent1">
                        <a:lumMod val="50000"/>
                      </a:schemeClr>
                    </a:solidFill>
                  </a:tcPr>
                </a:tc>
                <a:tc>
                  <a:txBody>
                    <a:bodyPr/>
                    <a:lstStyle/>
                    <a:p>
                      <a:pPr algn="ctr"/>
                      <a:r>
                        <a:rPr lang="en-US" sz="1400" dirty="0">
                          <a:solidFill>
                            <a:schemeClr val="bg1"/>
                          </a:solidFill>
                        </a:rPr>
                        <a:t>Opportunities</a:t>
                      </a:r>
                    </a:p>
                  </a:txBody>
                  <a:tcPr anchor="ctr">
                    <a:solidFill>
                      <a:schemeClr val="accent1"/>
                    </a:solidFill>
                  </a:tcPr>
                </a:tc>
                <a:tc>
                  <a:txBody>
                    <a:bodyPr/>
                    <a:lstStyle/>
                    <a:p>
                      <a:pPr algn="ctr"/>
                      <a:r>
                        <a:rPr lang="en-US" sz="1400" dirty="0">
                          <a:solidFill>
                            <a:schemeClr val="bg1"/>
                          </a:solidFill>
                        </a:rPr>
                        <a:t>Threats</a:t>
                      </a:r>
                    </a:p>
                  </a:txBody>
                  <a:tcPr anchor="ctr">
                    <a:solidFill>
                      <a:schemeClr val="accent1"/>
                    </a:solidFill>
                  </a:tcPr>
                </a:tc>
                <a:extLst>
                  <a:ext uri="{0D108BD9-81ED-4DB2-BD59-A6C34878D82A}">
                    <a16:rowId xmlns:a16="http://schemas.microsoft.com/office/drawing/2014/main" val="1947350570"/>
                  </a:ext>
                </a:extLst>
              </a:tr>
              <a:tr h="2743200">
                <a:tc vMerge="1">
                  <a:txBody>
                    <a:bodyPr/>
                    <a:lstStyle/>
                    <a:p>
                      <a:endParaRPr lang="en-US" dirty="0"/>
                    </a:p>
                  </a:txBody>
                  <a:tcPr/>
                </a:tc>
                <a:tc>
                  <a:txBody>
                    <a:bodyPr/>
                    <a:lstStyle/>
                    <a:p>
                      <a:pPr algn="l"/>
                      <a:r>
                        <a:rPr lang="en-US" sz="1100" dirty="0"/>
                        <a:t>Market developments</a:t>
                      </a:r>
                    </a:p>
                    <a:p>
                      <a:pPr lvl="1" algn="l"/>
                      <a:r>
                        <a:rPr lang="en-US" sz="1100" dirty="0"/>
                        <a:t>Competitors vulnerabilities</a:t>
                      </a:r>
                    </a:p>
                    <a:p>
                      <a:pPr lvl="1" algn="l"/>
                      <a:r>
                        <a:rPr lang="en-US" sz="1100" dirty="0"/>
                        <a:t>Niche target markets</a:t>
                      </a:r>
                    </a:p>
                    <a:p>
                      <a:pPr lvl="1" algn="l"/>
                      <a:r>
                        <a:rPr lang="en-US" sz="1100" dirty="0"/>
                        <a:t>New markets, vertical, horizontal</a:t>
                      </a:r>
                    </a:p>
                    <a:p>
                      <a:pPr lvl="1" algn="l"/>
                      <a:r>
                        <a:rPr lang="en-US" sz="1100" dirty="0"/>
                        <a:t>Unfulfilled customer need</a:t>
                      </a:r>
                    </a:p>
                    <a:p>
                      <a:pPr lvl="1" algn="l"/>
                      <a:r>
                        <a:rPr lang="en-US" sz="1100" dirty="0"/>
                        <a:t>New technologies</a:t>
                      </a:r>
                    </a:p>
                    <a:p>
                      <a:pPr lvl="1" algn="l"/>
                      <a:r>
                        <a:rPr lang="en-US" sz="1100" dirty="0"/>
                        <a:t>Loosening of regulations</a:t>
                      </a:r>
                    </a:p>
                    <a:p>
                      <a:pPr lvl="1" algn="l"/>
                      <a:r>
                        <a:rPr lang="en-US" sz="1100" dirty="0"/>
                        <a:t>Changing of International trade barriers</a:t>
                      </a:r>
                    </a:p>
                    <a:p>
                      <a:pPr algn="l"/>
                      <a:r>
                        <a:rPr lang="en-US" sz="1100" dirty="0"/>
                        <a:t>Business and product development</a:t>
                      </a:r>
                    </a:p>
                    <a:p>
                      <a:pPr lvl="1" algn="l"/>
                      <a:r>
                        <a:rPr lang="en-US" sz="1100" dirty="0"/>
                        <a:t>Seasonal, weather, fashion influences</a:t>
                      </a:r>
                    </a:p>
                    <a:p>
                      <a:pPr lvl="1" algn="l"/>
                      <a:r>
                        <a:rPr lang="en-US" sz="1100" dirty="0"/>
                        <a:t>Technology development and innovation</a:t>
                      </a:r>
                    </a:p>
                    <a:p>
                      <a:pPr lvl="1" algn="l"/>
                      <a:r>
                        <a:rPr lang="en-US" sz="1100" dirty="0"/>
                        <a:t>Industry, tor lifestyle trends</a:t>
                      </a:r>
                    </a:p>
                  </a:txBody>
                  <a:tcPr/>
                </a:tc>
                <a:tc>
                  <a:txBody>
                    <a:bodyPr/>
                    <a:lstStyle/>
                    <a:p>
                      <a:pPr algn="l"/>
                      <a:r>
                        <a:rPr lang="en-US" sz="1100" dirty="0"/>
                        <a:t>Environmental effects</a:t>
                      </a:r>
                    </a:p>
                    <a:p>
                      <a:pPr lvl="1" algn="l"/>
                      <a:r>
                        <a:rPr lang="en-US" sz="1100" dirty="0"/>
                        <a:t>Seasonal, weather effects</a:t>
                      </a:r>
                    </a:p>
                    <a:p>
                      <a:pPr lvl="1" algn="l"/>
                      <a:r>
                        <a:rPr lang="en-US" sz="1100" dirty="0"/>
                        <a:t>Economy – home, abroad</a:t>
                      </a:r>
                    </a:p>
                    <a:p>
                      <a:pPr lvl="1" algn="l"/>
                      <a:r>
                        <a:rPr lang="en-US" sz="1100" dirty="0"/>
                        <a:t>Political effects</a:t>
                      </a:r>
                    </a:p>
                    <a:p>
                      <a:pPr lvl="1" algn="l"/>
                      <a:r>
                        <a:rPr lang="en-US" sz="1100" dirty="0"/>
                        <a:t>Legislative effects</a:t>
                      </a:r>
                    </a:p>
                    <a:p>
                      <a:pPr algn="l"/>
                      <a:r>
                        <a:rPr lang="en-US" sz="1100" dirty="0"/>
                        <a:t>Market demand</a:t>
                      </a:r>
                    </a:p>
                    <a:p>
                      <a:pPr lvl="1" algn="l"/>
                      <a:r>
                        <a:rPr lang="en-US" sz="1100" dirty="0"/>
                        <a:t>New technologies, services, ideas</a:t>
                      </a:r>
                    </a:p>
                    <a:p>
                      <a:pPr lvl="1" algn="l"/>
                      <a:r>
                        <a:rPr lang="en-US" sz="1100" dirty="0"/>
                        <a:t>IT developments</a:t>
                      </a:r>
                    </a:p>
                    <a:p>
                      <a:pPr lvl="1" algn="l"/>
                      <a:r>
                        <a:rPr lang="en-US" sz="1100" dirty="0"/>
                        <a:t>Shifts in consumer tastes</a:t>
                      </a:r>
                    </a:p>
                    <a:p>
                      <a:pPr algn="l"/>
                      <a:r>
                        <a:rPr lang="en-US" sz="1100" dirty="0"/>
                        <a:t>Obstacles</a:t>
                      </a:r>
                    </a:p>
                    <a:p>
                      <a:pPr lvl="1" algn="l"/>
                      <a:r>
                        <a:rPr lang="en-US" sz="1100" dirty="0"/>
                        <a:t>Sustainable financial backing</a:t>
                      </a:r>
                    </a:p>
                    <a:p>
                      <a:pPr lvl="1" algn="l"/>
                      <a:r>
                        <a:rPr lang="en-US" sz="1100" dirty="0"/>
                        <a:t>Insurmountable weaknesses</a:t>
                      </a:r>
                    </a:p>
                    <a:p>
                      <a:pPr lvl="1" algn="l"/>
                      <a:r>
                        <a:rPr lang="en-US" sz="1100" dirty="0"/>
                        <a:t>Competitor intentions</a:t>
                      </a:r>
                    </a:p>
                    <a:p>
                      <a:pPr lvl="1" algn="l"/>
                      <a:r>
                        <a:rPr lang="en-US" sz="1100" dirty="0"/>
                        <a:t>New regulations</a:t>
                      </a:r>
                    </a:p>
                    <a:p>
                      <a:pPr lvl="1" algn="l"/>
                      <a:r>
                        <a:rPr lang="en-US" sz="1100" dirty="0"/>
                        <a:t>Increased trade barriers</a:t>
                      </a:r>
                    </a:p>
                    <a:p>
                      <a:pPr lvl="1" algn="l"/>
                      <a:r>
                        <a:rPr lang="en-US" sz="1100" dirty="0"/>
                        <a:t>Emergence of substitute products</a:t>
                      </a:r>
                    </a:p>
                  </a:txBody>
                  <a:tcPr/>
                </a:tc>
                <a:extLst>
                  <a:ext uri="{0D108BD9-81ED-4DB2-BD59-A6C34878D82A}">
                    <a16:rowId xmlns:a16="http://schemas.microsoft.com/office/drawing/2014/main" val="1785838612"/>
                  </a:ext>
                </a:extLst>
              </a:tr>
            </a:tbl>
          </a:graphicData>
        </a:graphic>
      </p:graphicFrame>
    </p:spTree>
    <p:custDataLst>
      <p:tags r:id="rId1"/>
    </p:custDataLst>
    <p:extLst>
      <p:ext uri="{BB962C8B-B14F-4D97-AF65-F5344CB8AC3E}">
        <p14:creationId xmlns:p14="http://schemas.microsoft.com/office/powerpoint/2010/main" val="7981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4493F10-9DCB-4215-BF75-96CEB7047649}"/>
              </a:ext>
            </a:extLst>
          </p:cNvPr>
          <p:cNvGraphicFramePr>
            <a:graphicFrameLocks noGrp="1"/>
          </p:cNvGraphicFramePr>
          <p:nvPr>
            <p:extLst>
              <p:ext uri="{D42A27DB-BD31-4B8C-83A1-F6EECF244321}">
                <p14:modId xmlns:p14="http://schemas.microsoft.com/office/powerpoint/2010/main" val="2066383444"/>
              </p:ext>
            </p:extLst>
          </p:nvPr>
        </p:nvGraphicFramePr>
        <p:xfrm>
          <a:off x="1634699" y="193961"/>
          <a:ext cx="8922602" cy="6583680"/>
        </p:xfrm>
        <a:graphic>
          <a:graphicData uri="http://schemas.openxmlformats.org/drawingml/2006/table">
            <a:tbl>
              <a:tblPr bandRow="1">
                <a:tableStyleId>{5C22544A-7EE6-4342-B048-85BDC9FD1C3A}</a:tableStyleId>
              </a:tblPr>
              <a:tblGrid>
                <a:gridCol w="365760">
                  <a:extLst>
                    <a:ext uri="{9D8B030D-6E8A-4147-A177-3AD203B41FA5}">
                      <a16:colId xmlns:a16="http://schemas.microsoft.com/office/drawing/2014/main" val="2234835163"/>
                    </a:ext>
                  </a:extLst>
                </a:gridCol>
                <a:gridCol w="365760">
                  <a:extLst>
                    <a:ext uri="{9D8B030D-6E8A-4147-A177-3AD203B41FA5}">
                      <a16:colId xmlns:a16="http://schemas.microsoft.com/office/drawing/2014/main" val="1679834828"/>
                    </a:ext>
                  </a:extLst>
                </a:gridCol>
                <a:gridCol w="3729917">
                  <a:extLst>
                    <a:ext uri="{9D8B030D-6E8A-4147-A177-3AD203B41FA5}">
                      <a16:colId xmlns:a16="http://schemas.microsoft.com/office/drawing/2014/main" val="503735596"/>
                    </a:ext>
                  </a:extLst>
                </a:gridCol>
                <a:gridCol w="4461165">
                  <a:extLst>
                    <a:ext uri="{9D8B030D-6E8A-4147-A177-3AD203B41FA5}">
                      <a16:colId xmlns:a16="http://schemas.microsoft.com/office/drawing/2014/main" val="3981028063"/>
                    </a:ext>
                  </a:extLst>
                </a:gridCol>
              </a:tblGrid>
              <a:tr h="365760">
                <a:tc>
                  <a:txBody>
                    <a:bodyPr/>
                    <a:lstStyle/>
                    <a:p>
                      <a:endParaRPr lang="en-US" sz="1600" dirty="0"/>
                    </a:p>
                  </a:txBody>
                  <a:tcPr>
                    <a:solidFill>
                      <a:schemeClr val="bg1"/>
                    </a:solidFill>
                  </a:tcPr>
                </a:tc>
                <a:tc>
                  <a:txBody>
                    <a:bodyPr/>
                    <a:lstStyle/>
                    <a:p>
                      <a:endParaRPr lang="en-US" sz="1600" dirty="0"/>
                    </a:p>
                  </a:txBody>
                  <a:tcPr>
                    <a:solidFill>
                      <a:schemeClr val="bg1"/>
                    </a:solidFill>
                  </a:tcPr>
                </a:tc>
                <a:tc gridSpan="2">
                  <a:txBody>
                    <a:bodyPr/>
                    <a:lstStyle/>
                    <a:p>
                      <a:pPr algn="ctr"/>
                      <a:r>
                        <a:rPr lang="en-US" sz="1600" dirty="0">
                          <a:solidFill>
                            <a:schemeClr val="bg1"/>
                          </a:solidFill>
                        </a:rPr>
                        <a:t>Internal</a:t>
                      </a:r>
                    </a:p>
                  </a:txBody>
                  <a:tcPr anchor="ctr">
                    <a:lnB w="12700" cap="flat" cmpd="sng" algn="ctr">
                      <a:solidFill>
                        <a:schemeClr val="tx1"/>
                      </a:solidFill>
                      <a:prstDash val="solid"/>
                      <a:round/>
                      <a:headEnd type="none" w="med" len="med"/>
                      <a:tailEnd type="none" w="med" len="med"/>
                    </a:lnB>
                    <a:solidFill>
                      <a:schemeClr val="accent6"/>
                    </a:solidFill>
                  </a:tcPr>
                </a:tc>
                <a:tc hMerge="1">
                  <a:txBody>
                    <a:bodyPr/>
                    <a:lstStyle/>
                    <a:p>
                      <a:endParaRPr lang="en-US" dirty="0"/>
                    </a:p>
                  </a:txBody>
                  <a:tcPr/>
                </a:tc>
                <a:extLst>
                  <a:ext uri="{0D108BD9-81ED-4DB2-BD59-A6C34878D82A}">
                    <a16:rowId xmlns:a16="http://schemas.microsoft.com/office/drawing/2014/main" val="752292457"/>
                  </a:ext>
                </a:extLst>
              </a:tr>
              <a:tr h="365760">
                <a:tc>
                  <a:txBody>
                    <a:bodyPr/>
                    <a:lstStyle/>
                    <a:p>
                      <a:endParaRPr lang="en-US" sz="1600" dirty="0"/>
                    </a:p>
                  </a:txBody>
                  <a:tcPr>
                    <a:solidFill>
                      <a:schemeClr val="bg1"/>
                    </a:solidFill>
                  </a:tcPr>
                </a:tc>
                <a:tc>
                  <a:txBody>
                    <a:bodyPr/>
                    <a:lstStyle/>
                    <a:p>
                      <a:endParaRPr 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Strengths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Weaknesses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400707"/>
                  </a:ext>
                </a:extLst>
              </a:tr>
              <a:tr h="365760">
                <a:tc rowSpan="4">
                  <a:txBody>
                    <a:bodyPr/>
                    <a:lstStyle/>
                    <a:p>
                      <a:pPr algn="ctr"/>
                      <a:r>
                        <a:rPr lang="en-US" sz="1400" dirty="0">
                          <a:solidFill>
                            <a:schemeClr val="bg1"/>
                          </a:solidFill>
                        </a:rPr>
                        <a:t>External</a:t>
                      </a:r>
                    </a:p>
                  </a:txBody>
                  <a:tcPr vert="vert270" anchor="ctr">
                    <a:lnR w="12700" cap="flat" cmpd="sng" algn="ctr">
                      <a:solidFill>
                        <a:schemeClr val="tx1"/>
                      </a:solidFill>
                      <a:prstDash val="solid"/>
                      <a:round/>
                      <a:headEnd type="none" w="med" len="med"/>
                      <a:tailEnd type="none" w="med" len="med"/>
                    </a:lnR>
                    <a:solidFill>
                      <a:schemeClr val="accent6"/>
                    </a:solidFill>
                  </a:tcPr>
                </a:tc>
                <a:tc rowSpan="2">
                  <a:txBody>
                    <a:bodyPr/>
                    <a:lstStyle/>
                    <a:p>
                      <a:pPr algn="ctr"/>
                      <a:r>
                        <a:rPr lang="en-US" sz="1400" dirty="0"/>
                        <a:t>Opportunities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rPr>
                        <a:t>Strength – Opportunities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n-US" sz="1400" dirty="0">
                          <a:solidFill>
                            <a:schemeClr val="bg1"/>
                          </a:solidFill>
                        </a:rPr>
                        <a:t>Weakness – Opportunities</a:t>
                      </a:r>
                    </a:p>
                  </a:txBody>
                  <a:tcPr anchor="ctr">
                    <a:lnT w="1270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2496553942"/>
                  </a:ext>
                </a:extLst>
              </a:tr>
              <a:tr h="2560320">
                <a:tc vMerge="1">
                  <a:txBody>
                    <a:bodyPr/>
                    <a:lstStyle/>
                    <a:p>
                      <a:endParaRPr lang="en-US" dirty="0"/>
                    </a:p>
                  </a:txBody>
                  <a:tcPr/>
                </a:tc>
                <a:tc vMerge="1">
                  <a:txBody>
                    <a:bodyPr/>
                    <a:lstStyle/>
                    <a:p>
                      <a:endParaRPr lang="en-US" dirty="0"/>
                    </a:p>
                  </a:txBody>
                  <a:tcPr/>
                </a:tc>
                <a:tc>
                  <a:txBody>
                    <a:bodyPr/>
                    <a:lstStyle/>
                    <a:p>
                      <a:r>
                        <a:rPr lang="en-US" sz="1100" dirty="0"/>
                        <a:t>Actions to pursue opportunities that are a good fit for the company’s strengths.</a:t>
                      </a:r>
                    </a:p>
                  </a:txBody>
                  <a:tcPr>
                    <a:lnL w="12700" cap="flat" cmpd="sng" algn="ctr">
                      <a:solidFill>
                        <a:schemeClr val="tx1"/>
                      </a:solidFill>
                      <a:prstDash val="solid"/>
                      <a:round/>
                      <a:headEnd type="none" w="med" len="med"/>
                      <a:tailEnd type="none" w="med" len="med"/>
                    </a:lnL>
                  </a:tcPr>
                </a:tc>
                <a:tc>
                  <a:txBody>
                    <a:bodyPr/>
                    <a:lstStyle/>
                    <a:p>
                      <a:r>
                        <a:rPr lang="en-US" sz="1100" dirty="0"/>
                        <a:t>Actions to overcome weaknesses to pursue opportunities.</a:t>
                      </a:r>
                    </a:p>
                  </a:txBody>
                  <a:tcPr/>
                </a:tc>
                <a:extLst>
                  <a:ext uri="{0D108BD9-81ED-4DB2-BD59-A6C34878D82A}">
                    <a16:rowId xmlns:a16="http://schemas.microsoft.com/office/drawing/2014/main" val="1742527472"/>
                  </a:ext>
                </a:extLst>
              </a:tr>
              <a:tr h="365760">
                <a:tc vMerge="1">
                  <a:txBody>
                    <a:bodyPr/>
                    <a:lstStyle/>
                    <a:p>
                      <a:endParaRPr lang="en-US" dirty="0"/>
                    </a:p>
                  </a:txBody>
                  <a:tcPr/>
                </a:tc>
                <a:tc rowSpan="2">
                  <a:txBody>
                    <a:bodyPr/>
                    <a:lstStyle/>
                    <a:p>
                      <a:pPr algn="ctr"/>
                      <a:r>
                        <a:rPr lang="en-US" sz="1400" dirty="0"/>
                        <a:t>Threats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rPr>
                        <a:t>Strengths – Threats</a:t>
                      </a:r>
                    </a:p>
                  </a:txBody>
                  <a:tcPr anchor="ctr">
                    <a:lnL w="12700" cap="flat" cmpd="sng" algn="ctr">
                      <a:solidFill>
                        <a:schemeClr val="tx1"/>
                      </a:solidFill>
                      <a:prstDash val="solid"/>
                      <a:round/>
                      <a:headEnd type="none" w="med" len="med"/>
                      <a:tailEnd type="none" w="med" len="med"/>
                    </a:lnL>
                    <a:solidFill>
                      <a:schemeClr val="accent6"/>
                    </a:solidFill>
                  </a:tcPr>
                </a:tc>
                <a:tc>
                  <a:txBody>
                    <a:bodyPr/>
                    <a:lstStyle/>
                    <a:p>
                      <a:pPr algn="ctr"/>
                      <a:r>
                        <a:rPr lang="en-US" sz="1400" dirty="0">
                          <a:solidFill>
                            <a:schemeClr val="bg1"/>
                          </a:solidFill>
                        </a:rPr>
                        <a:t>Weaknesses – Threats</a:t>
                      </a:r>
                    </a:p>
                  </a:txBody>
                  <a:tcPr anchor="ctr">
                    <a:solidFill>
                      <a:schemeClr val="accent6"/>
                    </a:solidFill>
                  </a:tcPr>
                </a:tc>
                <a:extLst>
                  <a:ext uri="{0D108BD9-81ED-4DB2-BD59-A6C34878D82A}">
                    <a16:rowId xmlns:a16="http://schemas.microsoft.com/office/drawing/2014/main" val="2472995977"/>
                  </a:ext>
                </a:extLst>
              </a:tr>
              <a:tr h="2560320">
                <a:tc vMerge="1">
                  <a:txBody>
                    <a:bodyPr/>
                    <a:lstStyle/>
                    <a:p>
                      <a:endParaRPr lang="en-US" dirty="0"/>
                    </a:p>
                  </a:txBody>
                  <a:tcPr/>
                </a:tc>
                <a:tc vMerge="1">
                  <a:txBody>
                    <a:bodyPr/>
                    <a:lstStyle/>
                    <a:p>
                      <a:endParaRPr lang="en-US" dirty="0"/>
                    </a:p>
                  </a:txBody>
                  <a:tcPr/>
                </a:tc>
                <a:tc>
                  <a:txBody>
                    <a:bodyPr/>
                    <a:lstStyle/>
                    <a:p>
                      <a:r>
                        <a:rPr lang="en-US" sz="1100" dirty="0"/>
                        <a:t>Actions that use the company’s strengths to reduce vulnerability to external threats.</a:t>
                      </a:r>
                    </a:p>
                  </a:txBody>
                  <a:tcPr>
                    <a:lnL w="12700" cap="flat" cmpd="sng" algn="ctr">
                      <a:solidFill>
                        <a:schemeClr val="tx1"/>
                      </a:solidFill>
                      <a:prstDash val="solid"/>
                      <a:round/>
                      <a:headEnd type="none" w="med" len="med"/>
                      <a:tailEnd type="none" w="med" len="med"/>
                    </a:lnL>
                  </a:tcPr>
                </a:tc>
                <a:tc>
                  <a:txBody>
                    <a:bodyPr/>
                    <a:lstStyle/>
                    <a:p>
                      <a:r>
                        <a:rPr lang="en-US" sz="1100" dirty="0"/>
                        <a:t>Defensive actions to prevent the company’s weaknesses from making it susceptible to external threats.</a:t>
                      </a:r>
                    </a:p>
                  </a:txBody>
                  <a:tcPr/>
                </a:tc>
                <a:extLst>
                  <a:ext uri="{0D108BD9-81ED-4DB2-BD59-A6C34878D82A}">
                    <a16:rowId xmlns:a16="http://schemas.microsoft.com/office/drawing/2014/main" val="2435661824"/>
                  </a:ext>
                </a:extLst>
              </a:tr>
            </a:tbl>
          </a:graphicData>
        </a:graphic>
      </p:graphicFrame>
    </p:spTree>
    <p:custDataLst>
      <p:tags r:id="rId1"/>
    </p:custDataLst>
    <p:extLst>
      <p:ext uri="{BB962C8B-B14F-4D97-AF65-F5344CB8AC3E}">
        <p14:creationId xmlns:p14="http://schemas.microsoft.com/office/powerpoint/2010/main" val="212018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4038A4C-F113-4885-B5D4-F5E4C96C3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1963"/>
            <a:ext cx="12192000" cy="59340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7143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72D82F-8605-41EF-8715-C09DD926D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28625"/>
            <a:ext cx="11620500" cy="60007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3549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A05A5C4-2C37-4A43-B59C-3E10D6F72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0"/>
            <a:ext cx="8958263"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30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4">
            <a:extLst>
              <a:ext uri="{FF2B5EF4-FFF2-40B4-BE49-F238E27FC236}">
                <a16:creationId xmlns:a16="http://schemas.microsoft.com/office/drawing/2014/main" id="{CC0C1626-D392-4996-8152-D3A0CE814039}"/>
              </a:ext>
            </a:extLst>
          </p:cNvPr>
          <p:cNvGraphicFramePr>
            <a:graphicFrameLocks noGrp="1"/>
          </p:cNvGraphicFramePr>
          <p:nvPr>
            <p:extLst>
              <p:ext uri="{D42A27DB-BD31-4B8C-83A1-F6EECF244321}">
                <p14:modId xmlns:p14="http://schemas.microsoft.com/office/powerpoint/2010/main" val="2507637476"/>
              </p:ext>
            </p:extLst>
          </p:nvPr>
        </p:nvGraphicFramePr>
        <p:xfrm>
          <a:off x="637685" y="468776"/>
          <a:ext cx="8128000" cy="3622933"/>
        </p:xfrm>
        <a:graphic>
          <a:graphicData uri="http://schemas.openxmlformats.org/drawingml/2006/table">
            <a:tbl>
              <a:tblPr firstRow="1" bandRow="1">
                <a:tableStyleId>{5C22544A-7EE6-4342-B048-85BDC9FD1C3A}</a:tableStyleId>
              </a:tblPr>
              <a:tblGrid>
                <a:gridCol w="1570182">
                  <a:extLst>
                    <a:ext uri="{9D8B030D-6E8A-4147-A177-3AD203B41FA5}">
                      <a16:colId xmlns:a16="http://schemas.microsoft.com/office/drawing/2014/main" val="3036343934"/>
                    </a:ext>
                  </a:extLst>
                </a:gridCol>
                <a:gridCol w="6557818">
                  <a:extLst>
                    <a:ext uri="{9D8B030D-6E8A-4147-A177-3AD203B41FA5}">
                      <a16:colId xmlns:a16="http://schemas.microsoft.com/office/drawing/2014/main" val="2985806444"/>
                    </a:ext>
                  </a:extLst>
                </a:gridCol>
              </a:tblGrid>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633336802"/>
                  </a:ext>
                </a:extLst>
              </a:tr>
              <a:tr h="1506420">
                <a:tc>
                  <a:txBody>
                    <a:bodyPr/>
                    <a:lstStyle/>
                    <a:p>
                      <a:r>
                        <a:rPr lang="en-US" dirty="0"/>
                        <a:t>Event</a:t>
                      </a:r>
                    </a:p>
                  </a:txBody>
                  <a:tcPr/>
                </a:tc>
                <a:tc>
                  <a:txBody>
                    <a:bodyPr/>
                    <a:lstStyle/>
                    <a:p>
                      <a:endParaRPr lang="en-US" dirty="0"/>
                    </a:p>
                  </a:txBody>
                  <a:tcPr/>
                </a:tc>
                <a:extLst>
                  <a:ext uri="{0D108BD9-81ED-4DB2-BD59-A6C34878D82A}">
                    <a16:rowId xmlns:a16="http://schemas.microsoft.com/office/drawing/2014/main" val="1188062060"/>
                  </a:ext>
                </a:extLst>
              </a:tr>
              <a:tr h="1745673">
                <a:tc>
                  <a:txBody>
                    <a:bodyPr/>
                    <a:lstStyle/>
                    <a:p>
                      <a:r>
                        <a:rPr lang="en-US" dirty="0"/>
                        <a:t>Gate</a:t>
                      </a:r>
                    </a:p>
                  </a:txBody>
                  <a:tcPr/>
                </a:tc>
                <a:tc>
                  <a:txBody>
                    <a:bodyPr/>
                    <a:lstStyle/>
                    <a:p>
                      <a:endParaRPr lang="en-US" dirty="0"/>
                    </a:p>
                  </a:txBody>
                  <a:tcPr/>
                </a:tc>
                <a:extLst>
                  <a:ext uri="{0D108BD9-81ED-4DB2-BD59-A6C34878D82A}">
                    <a16:rowId xmlns:a16="http://schemas.microsoft.com/office/drawing/2014/main" val="2261396161"/>
                  </a:ext>
                </a:extLst>
              </a:tr>
            </a:tbl>
          </a:graphicData>
        </a:graphic>
      </p:graphicFrame>
      <p:sp>
        <p:nvSpPr>
          <p:cNvPr id="3" name="Oval 2">
            <a:extLst>
              <a:ext uri="{FF2B5EF4-FFF2-40B4-BE49-F238E27FC236}">
                <a16:creationId xmlns:a16="http://schemas.microsoft.com/office/drawing/2014/main" id="{B7795261-D6DD-48D0-BA4F-5014FA528B21}"/>
              </a:ext>
            </a:extLst>
          </p:cNvPr>
          <p:cNvSpPr/>
          <p:nvPr/>
        </p:nvSpPr>
        <p:spPr>
          <a:xfrm>
            <a:off x="2872208" y="969247"/>
            <a:ext cx="683491" cy="683491"/>
          </a:xfrm>
          <a:prstGeom prst="ellips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ACCD9E15-052B-4A96-A204-E33A7014A188}"/>
              </a:ext>
            </a:extLst>
          </p:cNvPr>
          <p:cNvSpPr/>
          <p:nvPr/>
        </p:nvSpPr>
        <p:spPr>
          <a:xfrm rot="16200000">
            <a:off x="3873368" y="1044121"/>
            <a:ext cx="683491" cy="533738"/>
          </a:xfrm>
          <a:prstGeom prst="homePlat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8C5A5AD9-E446-4AF0-8E56-C13A169C9326}"/>
              </a:ext>
            </a:extLst>
          </p:cNvPr>
          <p:cNvSpPr/>
          <p:nvPr/>
        </p:nvSpPr>
        <p:spPr>
          <a:xfrm>
            <a:off x="4761724" y="969245"/>
            <a:ext cx="733854" cy="683492"/>
          </a:xfrm>
          <a:prstGeom prst="diamond">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01D7429-6564-4176-A35F-7F6F56A03F28}"/>
              </a:ext>
            </a:extLst>
          </p:cNvPr>
          <p:cNvSpPr/>
          <p:nvPr/>
        </p:nvSpPr>
        <p:spPr>
          <a:xfrm>
            <a:off x="5818394" y="991058"/>
            <a:ext cx="840509" cy="661678"/>
          </a:xfrm>
          <a:prstGeom prst="ellips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4F1A195-25DC-4C04-B480-66530DD1E406}"/>
              </a:ext>
            </a:extLst>
          </p:cNvPr>
          <p:cNvSpPr/>
          <p:nvPr/>
        </p:nvSpPr>
        <p:spPr>
          <a:xfrm>
            <a:off x="6947138" y="969244"/>
            <a:ext cx="840509" cy="683492"/>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tored Data 7">
            <a:extLst>
              <a:ext uri="{FF2B5EF4-FFF2-40B4-BE49-F238E27FC236}">
                <a16:creationId xmlns:a16="http://schemas.microsoft.com/office/drawing/2014/main" id="{2193002C-4D2D-4404-8F8B-B9C481928632}"/>
              </a:ext>
            </a:extLst>
          </p:cNvPr>
          <p:cNvSpPr/>
          <p:nvPr/>
        </p:nvSpPr>
        <p:spPr>
          <a:xfrm rot="5400000">
            <a:off x="2812157" y="2586350"/>
            <a:ext cx="803587" cy="68349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6017 w 14350"/>
              <a:gd name="connsiteY0" fmla="*/ 0 h 10000"/>
              <a:gd name="connsiteX1" fmla="*/ 14350 w 14350"/>
              <a:gd name="connsiteY1" fmla="*/ 0 h 10000"/>
              <a:gd name="connsiteX2" fmla="*/ 12683 w 14350"/>
              <a:gd name="connsiteY2" fmla="*/ 5000 h 10000"/>
              <a:gd name="connsiteX3" fmla="*/ 14350 w 14350"/>
              <a:gd name="connsiteY3" fmla="*/ 10000 h 10000"/>
              <a:gd name="connsiteX4" fmla="*/ 6017 w 14350"/>
              <a:gd name="connsiteY4" fmla="*/ 10000 h 10000"/>
              <a:gd name="connsiteX5" fmla="*/ 0 w 14350"/>
              <a:gd name="connsiteY5" fmla="*/ 5278 h 10000"/>
              <a:gd name="connsiteX6" fmla="*/ 6017 w 14350"/>
              <a:gd name="connsiteY6" fmla="*/ 0 h 10000"/>
              <a:gd name="connsiteX0" fmla="*/ 5918 w 14251"/>
              <a:gd name="connsiteY0" fmla="*/ 0 h 10000"/>
              <a:gd name="connsiteX1" fmla="*/ 14251 w 14251"/>
              <a:gd name="connsiteY1" fmla="*/ 0 h 10000"/>
              <a:gd name="connsiteX2" fmla="*/ 12584 w 14251"/>
              <a:gd name="connsiteY2" fmla="*/ 5000 h 10000"/>
              <a:gd name="connsiteX3" fmla="*/ 14251 w 14251"/>
              <a:gd name="connsiteY3" fmla="*/ 10000 h 10000"/>
              <a:gd name="connsiteX4" fmla="*/ 5918 w 14251"/>
              <a:gd name="connsiteY4" fmla="*/ 10000 h 10000"/>
              <a:gd name="connsiteX5" fmla="*/ 0 w 14251"/>
              <a:gd name="connsiteY5" fmla="*/ 4908 h 10000"/>
              <a:gd name="connsiteX6" fmla="*/ 5918 w 14251"/>
              <a:gd name="connsiteY6" fmla="*/ 0 h 10000"/>
              <a:gd name="connsiteX0" fmla="*/ 8229 w 16562"/>
              <a:gd name="connsiteY0" fmla="*/ 0 h 10000"/>
              <a:gd name="connsiteX1" fmla="*/ 16562 w 16562"/>
              <a:gd name="connsiteY1" fmla="*/ 0 h 10000"/>
              <a:gd name="connsiteX2" fmla="*/ 14895 w 16562"/>
              <a:gd name="connsiteY2" fmla="*/ 5000 h 10000"/>
              <a:gd name="connsiteX3" fmla="*/ 16562 w 16562"/>
              <a:gd name="connsiteY3" fmla="*/ 10000 h 10000"/>
              <a:gd name="connsiteX4" fmla="*/ 8229 w 16562"/>
              <a:gd name="connsiteY4" fmla="*/ 10000 h 10000"/>
              <a:gd name="connsiteX5" fmla="*/ 0 w 16562"/>
              <a:gd name="connsiteY5" fmla="*/ 5178 h 10000"/>
              <a:gd name="connsiteX6" fmla="*/ 8229 w 16562"/>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4773 h 10000"/>
              <a:gd name="connsiteX6" fmla="*/ 8422 w 16755"/>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5178 h 10000"/>
              <a:gd name="connsiteX6" fmla="*/ 8422 w 1675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5" h="10000">
                <a:moveTo>
                  <a:pt x="8422" y="0"/>
                </a:moveTo>
                <a:lnTo>
                  <a:pt x="16755" y="0"/>
                </a:lnTo>
                <a:cubicBezTo>
                  <a:pt x="15834" y="0"/>
                  <a:pt x="15088" y="2239"/>
                  <a:pt x="15088" y="5000"/>
                </a:cubicBezTo>
                <a:cubicBezTo>
                  <a:pt x="15088" y="7761"/>
                  <a:pt x="15834" y="10000"/>
                  <a:pt x="16755" y="10000"/>
                </a:cubicBezTo>
                <a:lnTo>
                  <a:pt x="8422" y="10000"/>
                </a:lnTo>
                <a:cubicBezTo>
                  <a:pt x="7501" y="10000"/>
                  <a:pt x="0" y="7939"/>
                  <a:pt x="0" y="5178"/>
                </a:cubicBezTo>
                <a:cubicBezTo>
                  <a:pt x="0" y="2417"/>
                  <a:pt x="7501" y="0"/>
                  <a:pt x="8422" y="0"/>
                </a:cubicBezTo>
                <a:close/>
              </a:path>
            </a:pathLst>
          </a:cu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Delay 8">
            <a:extLst>
              <a:ext uri="{FF2B5EF4-FFF2-40B4-BE49-F238E27FC236}">
                <a16:creationId xmlns:a16="http://schemas.microsoft.com/office/drawing/2014/main" id="{FBB93071-41AD-40A7-A9E3-2548D81C3761}"/>
              </a:ext>
            </a:extLst>
          </p:cNvPr>
          <p:cNvSpPr/>
          <p:nvPr/>
        </p:nvSpPr>
        <p:spPr>
          <a:xfrm rot="16200000">
            <a:off x="3798479" y="2646378"/>
            <a:ext cx="803588" cy="563420"/>
          </a:xfrm>
          <a:prstGeom prst="flowChartDelay">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3A73DA7-C22B-4981-8D01-5D608FF08544}"/>
              </a:ext>
            </a:extLst>
          </p:cNvPr>
          <p:cNvGrpSpPr/>
          <p:nvPr/>
        </p:nvGrpSpPr>
        <p:grpSpPr>
          <a:xfrm>
            <a:off x="4761724" y="2526303"/>
            <a:ext cx="683492" cy="803588"/>
            <a:chOff x="4761724" y="2526303"/>
            <a:chExt cx="683492" cy="803588"/>
          </a:xfrm>
        </p:grpSpPr>
        <p:sp>
          <p:nvSpPr>
            <p:cNvPr id="10" name="Flowchart: Stored Data 7">
              <a:extLst>
                <a:ext uri="{FF2B5EF4-FFF2-40B4-BE49-F238E27FC236}">
                  <a16:creationId xmlns:a16="http://schemas.microsoft.com/office/drawing/2014/main" id="{60A21545-A48C-4EDB-9836-7A4D6DA5E7BF}"/>
                </a:ext>
              </a:extLst>
            </p:cNvPr>
            <p:cNvSpPr/>
            <p:nvPr/>
          </p:nvSpPr>
          <p:spPr>
            <a:xfrm rot="5400000">
              <a:off x="4701676" y="2586351"/>
              <a:ext cx="803587" cy="68349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6017 w 14350"/>
                <a:gd name="connsiteY0" fmla="*/ 0 h 10000"/>
                <a:gd name="connsiteX1" fmla="*/ 14350 w 14350"/>
                <a:gd name="connsiteY1" fmla="*/ 0 h 10000"/>
                <a:gd name="connsiteX2" fmla="*/ 12683 w 14350"/>
                <a:gd name="connsiteY2" fmla="*/ 5000 h 10000"/>
                <a:gd name="connsiteX3" fmla="*/ 14350 w 14350"/>
                <a:gd name="connsiteY3" fmla="*/ 10000 h 10000"/>
                <a:gd name="connsiteX4" fmla="*/ 6017 w 14350"/>
                <a:gd name="connsiteY4" fmla="*/ 10000 h 10000"/>
                <a:gd name="connsiteX5" fmla="*/ 0 w 14350"/>
                <a:gd name="connsiteY5" fmla="*/ 5278 h 10000"/>
                <a:gd name="connsiteX6" fmla="*/ 6017 w 14350"/>
                <a:gd name="connsiteY6" fmla="*/ 0 h 10000"/>
                <a:gd name="connsiteX0" fmla="*/ 5918 w 14251"/>
                <a:gd name="connsiteY0" fmla="*/ 0 h 10000"/>
                <a:gd name="connsiteX1" fmla="*/ 14251 w 14251"/>
                <a:gd name="connsiteY1" fmla="*/ 0 h 10000"/>
                <a:gd name="connsiteX2" fmla="*/ 12584 w 14251"/>
                <a:gd name="connsiteY2" fmla="*/ 5000 h 10000"/>
                <a:gd name="connsiteX3" fmla="*/ 14251 w 14251"/>
                <a:gd name="connsiteY3" fmla="*/ 10000 h 10000"/>
                <a:gd name="connsiteX4" fmla="*/ 5918 w 14251"/>
                <a:gd name="connsiteY4" fmla="*/ 10000 h 10000"/>
                <a:gd name="connsiteX5" fmla="*/ 0 w 14251"/>
                <a:gd name="connsiteY5" fmla="*/ 4908 h 10000"/>
                <a:gd name="connsiteX6" fmla="*/ 5918 w 14251"/>
                <a:gd name="connsiteY6" fmla="*/ 0 h 10000"/>
                <a:gd name="connsiteX0" fmla="*/ 8229 w 16562"/>
                <a:gd name="connsiteY0" fmla="*/ 0 h 10000"/>
                <a:gd name="connsiteX1" fmla="*/ 16562 w 16562"/>
                <a:gd name="connsiteY1" fmla="*/ 0 h 10000"/>
                <a:gd name="connsiteX2" fmla="*/ 14895 w 16562"/>
                <a:gd name="connsiteY2" fmla="*/ 5000 h 10000"/>
                <a:gd name="connsiteX3" fmla="*/ 16562 w 16562"/>
                <a:gd name="connsiteY3" fmla="*/ 10000 h 10000"/>
                <a:gd name="connsiteX4" fmla="*/ 8229 w 16562"/>
                <a:gd name="connsiteY4" fmla="*/ 10000 h 10000"/>
                <a:gd name="connsiteX5" fmla="*/ 0 w 16562"/>
                <a:gd name="connsiteY5" fmla="*/ 5178 h 10000"/>
                <a:gd name="connsiteX6" fmla="*/ 8229 w 16562"/>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4773 h 10000"/>
                <a:gd name="connsiteX6" fmla="*/ 8422 w 16755"/>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5178 h 10000"/>
                <a:gd name="connsiteX6" fmla="*/ 8422 w 1675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5" h="10000">
                  <a:moveTo>
                    <a:pt x="8422" y="0"/>
                  </a:moveTo>
                  <a:lnTo>
                    <a:pt x="16755" y="0"/>
                  </a:lnTo>
                  <a:cubicBezTo>
                    <a:pt x="15834" y="0"/>
                    <a:pt x="15088" y="2239"/>
                    <a:pt x="15088" y="5000"/>
                  </a:cubicBezTo>
                  <a:cubicBezTo>
                    <a:pt x="15088" y="7761"/>
                    <a:pt x="15834" y="10000"/>
                    <a:pt x="16755" y="10000"/>
                  </a:cubicBezTo>
                  <a:lnTo>
                    <a:pt x="8422" y="10000"/>
                  </a:lnTo>
                  <a:cubicBezTo>
                    <a:pt x="7501" y="10000"/>
                    <a:pt x="0" y="7939"/>
                    <a:pt x="0" y="5178"/>
                  </a:cubicBezTo>
                  <a:cubicBezTo>
                    <a:pt x="0" y="2417"/>
                    <a:pt x="7501" y="0"/>
                    <a:pt x="8422" y="0"/>
                  </a:cubicBezTo>
                  <a:close/>
                </a:path>
              </a:pathLst>
            </a:cu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0CD418EE-86C5-4C0A-AC8D-640E02A8E379}"/>
                </a:ext>
              </a:extLst>
            </p:cNvPr>
            <p:cNvCxnSpPr>
              <a:stCxn id="10" idx="3"/>
              <a:endCxn id="10" idx="5"/>
            </p:cNvCxnSpPr>
            <p:nvPr/>
          </p:nvCxnSpPr>
          <p:spPr>
            <a:xfrm flipV="1">
              <a:off x="4761724" y="2526304"/>
              <a:ext cx="329580" cy="803587"/>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a:extLst>
                <a:ext uri="{FF2B5EF4-FFF2-40B4-BE49-F238E27FC236}">
                  <a16:creationId xmlns:a16="http://schemas.microsoft.com/office/drawing/2014/main" id="{0E810EF3-BA1A-4BE3-9DD4-AF016B1C1A9E}"/>
                </a:ext>
              </a:extLst>
            </p:cNvPr>
            <p:cNvCxnSpPr>
              <a:stCxn id="10" idx="5"/>
              <a:endCxn id="10" idx="1"/>
            </p:cNvCxnSpPr>
            <p:nvPr/>
          </p:nvCxnSpPr>
          <p:spPr>
            <a:xfrm>
              <a:off x="5091304" y="2526304"/>
              <a:ext cx="353912" cy="803587"/>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333766EB-F95C-4946-BE0E-CB79D4572BE5}"/>
              </a:ext>
            </a:extLst>
          </p:cNvPr>
          <p:cNvGrpSpPr/>
          <p:nvPr/>
        </p:nvGrpSpPr>
        <p:grpSpPr>
          <a:xfrm>
            <a:off x="5826552" y="2526294"/>
            <a:ext cx="563420" cy="803588"/>
            <a:chOff x="5826552" y="2526294"/>
            <a:chExt cx="563420" cy="803588"/>
          </a:xfrm>
        </p:grpSpPr>
        <p:sp>
          <p:nvSpPr>
            <p:cNvPr id="13" name="Flowchart: Delay 12">
              <a:extLst>
                <a:ext uri="{FF2B5EF4-FFF2-40B4-BE49-F238E27FC236}">
                  <a16:creationId xmlns:a16="http://schemas.microsoft.com/office/drawing/2014/main" id="{D2D05BDD-2581-4EF6-A9F2-BAC5BB680988}"/>
                </a:ext>
              </a:extLst>
            </p:cNvPr>
            <p:cNvSpPr/>
            <p:nvPr/>
          </p:nvSpPr>
          <p:spPr>
            <a:xfrm rot="16200000">
              <a:off x="5706468" y="2646378"/>
              <a:ext cx="803588" cy="563420"/>
            </a:xfrm>
            <a:prstGeom prst="flowChartDelay">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19F2D0-AD52-479D-9886-0C79CEE687B6}"/>
                </a:ext>
              </a:extLst>
            </p:cNvPr>
            <p:cNvCxnSpPr>
              <a:endCxn id="13" idx="3"/>
            </p:cNvCxnSpPr>
            <p:nvPr/>
          </p:nvCxnSpPr>
          <p:spPr>
            <a:xfrm flipV="1">
              <a:off x="5826552" y="2526294"/>
              <a:ext cx="281710" cy="803588"/>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19451362-636F-450D-8FDC-A420A04A0413}"/>
                </a:ext>
              </a:extLst>
            </p:cNvPr>
            <p:cNvCxnSpPr>
              <a:stCxn id="13" idx="3"/>
            </p:cNvCxnSpPr>
            <p:nvPr/>
          </p:nvCxnSpPr>
          <p:spPr>
            <a:xfrm>
              <a:off x="6108262" y="2526294"/>
              <a:ext cx="281710" cy="803588"/>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 name="Hexagon 15">
            <a:extLst>
              <a:ext uri="{FF2B5EF4-FFF2-40B4-BE49-F238E27FC236}">
                <a16:creationId xmlns:a16="http://schemas.microsoft.com/office/drawing/2014/main" id="{C6B3EFDE-00E7-4F25-B8E5-870C451D5ABA}"/>
              </a:ext>
            </a:extLst>
          </p:cNvPr>
          <p:cNvSpPr/>
          <p:nvPr/>
        </p:nvSpPr>
        <p:spPr>
          <a:xfrm rot="1800000">
            <a:off x="6889071" y="2586341"/>
            <a:ext cx="792851" cy="683492"/>
          </a:xfrm>
          <a:prstGeom prst="hexagon">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801996F-B19D-4DCA-9323-0F5C7B7901CF}"/>
              </a:ext>
            </a:extLst>
          </p:cNvPr>
          <p:cNvSpPr txBox="1"/>
          <p:nvPr/>
        </p:nvSpPr>
        <p:spPr>
          <a:xfrm>
            <a:off x="2739256" y="3422261"/>
            <a:ext cx="766623"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OR Gate</a:t>
            </a:r>
          </a:p>
        </p:txBody>
      </p:sp>
      <p:sp>
        <p:nvSpPr>
          <p:cNvPr id="18" name="TextBox 17">
            <a:extLst>
              <a:ext uri="{FF2B5EF4-FFF2-40B4-BE49-F238E27FC236}">
                <a16:creationId xmlns:a16="http://schemas.microsoft.com/office/drawing/2014/main" id="{5D17EF5F-E63C-4388-BB57-FD69DB51C48E}"/>
              </a:ext>
            </a:extLst>
          </p:cNvPr>
          <p:cNvSpPr txBox="1"/>
          <p:nvPr/>
        </p:nvSpPr>
        <p:spPr>
          <a:xfrm>
            <a:off x="3725579" y="3422261"/>
            <a:ext cx="944762"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AND Gate</a:t>
            </a:r>
          </a:p>
        </p:txBody>
      </p:sp>
      <p:sp>
        <p:nvSpPr>
          <p:cNvPr id="19" name="TextBox 18">
            <a:extLst>
              <a:ext uri="{FF2B5EF4-FFF2-40B4-BE49-F238E27FC236}">
                <a16:creationId xmlns:a16="http://schemas.microsoft.com/office/drawing/2014/main" id="{607DD259-84C5-4636-9C93-D9E2742FAC28}"/>
              </a:ext>
            </a:extLst>
          </p:cNvPr>
          <p:cNvSpPr txBox="1"/>
          <p:nvPr/>
        </p:nvSpPr>
        <p:spPr>
          <a:xfrm>
            <a:off x="4743246" y="3422261"/>
            <a:ext cx="944762"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Exclusive OR Gate</a:t>
            </a:r>
          </a:p>
        </p:txBody>
      </p:sp>
      <p:sp>
        <p:nvSpPr>
          <p:cNvPr id="20" name="TextBox 19">
            <a:extLst>
              <a:ext uri="{FF2B5EF4-FFF2-40B4-BE49-F238E27FC236}">
                <a16:creationId xmlns:a16="http://schemas.microsoft.com/office/drawing/2014/main" id="{5D366EC6-6AE5-490E-96D8-2ADF2C69CAFB}"/>
              </a:ext>
            </a:extLst>
          </p:cNvPr>
          <p:cNvSpPr txBox="1"/>
          <p:nvPr/>
        </p:nvSpPr>
        <p:spPr>
          <a:xfrm>
            <a:off x="5760913" y="3422261"/>
            <a:ext cx="944762"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Priority</a:t>
            </a:r>
          </a:p>
          <a:p>
            <a:pPr algn="ctr"/>
            <a:r>
              <a:rPr lang="en-US" sz="1100" dirty="0">
                <a:latin typeface="Arial" panose="020B0604020202020204" pitchFamily="34" charset="0"/>
                <a:cs typeface="Arial" panose="020B0604020202020204" pitchFamily="34" charset="0"/>
              </a:rPr>
              <a:t>AND Gate</a:t>
            </a:r>
          </a:p>
        </p:txBody>
      </p:sp>
      <p:sp>
        <p:nvSpPr>
          <p:cNvPr id="21" name="TextBox 20">
            <a:extLst>
              <a:ext uri="{FF2B5EF4-FFF2-40B4-BE49-F238E27FC236}">
                <a16:creationId xmlns:a16="http://schemas.microsoft.com/office/drawing/2014/main" id="{260DF5E1-AC89-4511-B830-3787352E8284}"/>
              </a:ext>
            </a:extLst>
          </p:cNvPr>
          <p:cNvSpPr txBox="1"/>
          <p:nvPr/>
        </p:nvSpPr>
        <p:spPr>
          <a:xfrm>
            <a:off x="6854923" y="3422261"/>
            <a:ext cx="944762"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Inhibit Gate</a:t>
            </a:r>
          </a:p>
        </p:txBody>
      </p:sp>
      <p:sp>
        <p:nvSpPr>
          <p:cNvPr id="22" name="TextBox 21">
            <a:extLst>
              <a:ext uri="{FF2B5EF4-FFF2-40B4-BE49-F238E27FC236}">
                <a16:creationId xmlns:a16="http://schemas.microsoft.com/office/drawing/2014/main" id="{F5E64CF0-2728-4E5D-AF57-0463DE5ABCB3}"/>
              </a:ext>
            </a:extLst>
          </p:cNvPr>
          <p:cNvSpPr txBox="1"/>
          <p:nvPr/>
        </p:nvSpPr>
        <p:spPr>
          <a:xfrm>
            <a:off x="2739256" y="1760099"/>
            <a:ext cx="766623"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Base Event</a:t>
            </a:r>
          </a:p>
        </p:txBody>
      </p:sp>
      <p:sp>
        <p:nvSpPr>
          <p:cNvPr id="23" name="TextBox 22">
            <a:extLst>
              <a:ext uri="{FF2B5EF4-FFF2-40B4-BE49-F238E27FC236}">
                <a16:creationId xmlns:a16="http://schemas.microsoft.com/office/drawing/2014/main" id="{8E681366-8783-4E67-A10C-5A5ADBF0CB6C}"/>
              </a:ext>
            </a:extLst>
          </p:cNvPr>
          <p:cNvSpPr txBox="1"/>
          <p:nvPr/>
        </p:nvSpPr>
        <p:spPr>
          <a:xfrm>
            <a:off x="3725579" y="1760099"/>
            <a:ext cx="944762"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External</a:t>
            </a:r>
          </a:p>
          <a:p>
            <a:pPr algn="ctr"/>
            <a:r>
              <a:rPr lang="en-US" sz="1100" dirty="0">
                <a:latin typeface="Arial" panose="020B0604020202020204" pitchFamily="34" charset="0"/>
                <a:cs typeface="Arial" panose="020B0604020202020204" pitchFamily="34" charset="0"/>
              </a:rPr>
              <a:t>Event</a:t>
            </a:r>
          </a:p>
        </p:txBody>
      </p:sp>
      <p:sp>
        <p:nvSpPr>
          <p:cNvPr id="24" name="TextBox 23">
            <a:extLst>
              <a:ext uri="{FF2B5EF4-FFF2-40B4-BE49-F238E27FC236}">
                <a16:creationId xmlns:a16="http://schemas.microsoft.com/office/drawing/2014/main" id="{5B0F39D6-536A-4CE3-99C7-0BA1851C5B63}"/>
              </a:ext>
            </a:extLst>
          </p:cNvPr>
          <p:cNvSpPr txBox="1"/>
          <p:nvPr/>
        </p:nvSpPr>
        <p:spPr>
          <a:xfrm>
            <a:off x="4545145" y="1744127"/>
            <a:ext cx="1215768"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Underdeveloped</a:t>
            </a:r>
          </a:p>
          <a:p>
            <a:pPr algn="ctr"/>
            <a:r>
              <a:rPr lang="en-US" sz="1100" dirty="0">
                <a:latin typeface="Arial" panose="020B0604020202020204" pitchFamily="34" charset="0"/>
                <a:cs typeface="Arial" panose="020B0604020202020204" pitchFamily="34" charset="0"/>
              </a:rPr>
              <a:t>Event</a:t>
            </a:r>
          </a:p>
        </p:txBody>
      </p:sp>
      <p:sp>
        <p:nvSpPr>
          <p:cNvPr id="25" name="TextBox 24">
            <a:extLst>
              <a:ext uri="{FF2B5EF4-FFF2-40B4-BE49-F238E27FC236}">
                <a16:creationId xmlns:a16="http://schemas.microsoft.com/office/drawing/2014/main" id="{93EED26C-7918-4969-AA66-BE1978F25908}"/>
              </a:ext>
            </a:extLst>
          </p:cNvPr>
          <p:cNvSpPr txBox="1"/>
          <p:nvPr/>
        </p:nvSpPr>
        <p:spPr>
          <a:xfrm>
            <a:off x="5724460" y="1760099"/>
            <a:ext cx="1028376"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Conditioning</a:t>
            </a:r>
          </a:p>
          <a:p>
            <a:pPr algn="ctr"/>
            <a:r>
              <a:rPr lang="en-US" sz="1100" dirty="0">
                <a:latin typeface="Arial" panose="020B0604020202020204" pitchFamily="34" charset="0"/>
                <a:cs typeface="Arial" panose="020B0604020202020204" pitchFamily="34" charset="0"/>
              </a:rPr>
              <a:t>Event</a:t>
            </a:r>
          </a:p>
        </p:txBody>
      </p:sp>
      <p:sp>
        <p:nvSpPr>
          <p:cNvPr id="26" name="TextBox 25">
            <a:extLst>
              <a:ext uri="{FF2B5EF4-FFF2-40B4-BE49-F238E27FC236}">
                <a16:creationId xmlns:a16="http://schemas.microsoft.com/office/drawing/2014/main" id="{ED0C8AF0-AB08-4ED5-89DC-7623CECD852B}"/>
              </a:ext>
            </a:extLst>
          </p:cNvPr>
          <p:cNvSpPr txBox="1"/>
          <p:nvPr/>
        </p:nvSpPr>
        <p:spPr>
          <a:xfrm>
            <a:off x="6854923" y="1760099"/>
            <a:ext cx="1024938"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Intermediate Event</a:t>
            </a:r>
          </a:p>
        </p:txBody>
      </p:sp>
    </p:spTree>
    <p:custDataLst>
      <p:tags r:id="rId1"/>
    </p:custDataLst>
    <p:extLst>
      <p:ext uri="{BB962C8B-B14F-4D97-AF65-F5344CB8AC3E}">
        <p14:creationId xmlns:p14="http://schemas.microsoft.com/office/powerpoint/2010/main" val="315750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AD35DE34-4C88-450A-B380-B8416CA44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437" y="638639"/>
            <a:ext cx="8719126" cy="571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817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2.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3.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4.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5.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6.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7.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8.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2020-11-11T20:07:53Z</dcterms:created>
  <dcterms:modified xsi:type="dcterms:W3CDTF">2022-03-09T05:55:19Z</dcterms:modified>
</cp:coreProperties>
</file>