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7" r:id="rId6"/>
    <p:sldId id="266" r:id="rId7"/>
    <p:sldId id="268" r:id="rId8"/>
    <p:sldId id="262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70B7E69-0DBF-407F-BCDB-241873C1F6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" y="3810"/>
            <a:ext cx="12161520" cy="6850380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744D94-AD84-4498-829B-22CAAE898B97}" type="datetime1">
              <a:rPr lang="ja-JP" altLang="en-US" smtClean="0"/>
              <a:pPr/>
              <a:t>2021/8/25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265" y="6480706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10F21C-4B3B-4D36-8876-568BF479DE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68" y="4961224"/>
            <a:ext cx="4627265" cy="1091279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9EB6C2C4-878A-4328-BEBB-1B6FB956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537C91A9-1AFE-43AB-8528-9F26C909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3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024C37-9651-4A2F-B5BF-F9B15F7E1C29}" type="datetime1">
              <a:rPr lang="ja-JP" altLang="en-US" smtClean="0"/>
              <a:pPr/>
              <a:t>2021/8/25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0A7CB-6995-46A9-88B3-3769C23522E2}"/>
              </a:ext>
            </a:extLst>
          </p:cNvPr>
          <p:cNvSpPr txBox="1"/>
          <p:nvPr userDrawn="1"/>
        </p:nvSpPr>
        <p:spPr>
          <a:xfrm>
            <a:off x="3207124" y="2921169"/>
            <a:ext cx="577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E.O.F</a:t>
            </a:r>
          </a:p>
        </p:txBody>
      </p:sp>
    </p:spTree>
    <p:extLst>
      <p:ext uri="{BB962C8B-B14F-4D97-AF65-F5344CB8AC3E}">
        <p14:creationId xmlns:p14="http://schemas.microsoft.com/office/powerpoint/2010/main" val="20630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8F05F01-20C2-4F69-BC05-319B38279F60}" type="datetime1">
              <a:rPr lang="ja-JP" altLang="en-US" smtClean="0"/>
              <a:pPr/>
              <a:t>2021/8/25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01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2BFA9D-3493-4A5F-AB6A-2CE4CD4A97F1}" type="datetime1">
              <a:rPr lang="ja-JP" altLang="en-US" smtClean="0"/>
              <a:pPr/>
              <a:t>2021/8/25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1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12E7A7-DF88-4532-BE18-8DB51D323D3F}"/>
              </a:ext>
            </a:extLst>
          </p:cNvPr>
          <p:cNvSpPr/>
          <p:nvPr userDrawn="1"/>
        </p:nvSpPr>
        <p:spPr>
          <a:xfrm>
            <a:off x="62752" y="2874402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72EA4-8273-4F44-AEB0-0FDCCD98C11D}"/>
              </a:ext>
            </a:extLst>
          </p:cNvPr>
          <p:cNvSpPr/>
          <p:nvPr userDrawn="1"/>
        </p:nvSpPr>
        <p:spPr>
          <a:xfrm>
            <a:off x="62752" y="4209244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E4255D-130A-418F-A864-FDB5472925AB}"/>
              </a:ext>
            </a:extLst>
          </p:cNvPr>
          <p:cNvSpPr/>
          <p:nvPr userDrawn="1"/>
        </p:nvSpPr>
        <p:spPr>
          <a:xfrm>
            <a:off x="62753" y="5544086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FAB125-7EC5-4839-A2F1-105E4B89B2D1}"/>
              </a:ext>
            </a:extLst>
          </p:cNvPr>
          <p:cNvSpPr/>
          <p:nvPr userDrawn="1"/>
        </p:nvSpPr>
        <p:spPr>
          <a:xfrm>
            <a:off x="62752" y="1542073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61C77-4C48-4063-A3BA-3B0F405D6BFC}"/>
              </a:ext>
            </a:extLst>
          </p:cNvPr>
          <p:cNvSpPr txBox="1"/>
          <p:nvPr userDrawn="1"/>
        </p:nvSpPr>
        <p:spPr>
          <a:xfrm>
            <a:off x="0" y="0"/>
            <a:ext cx="1124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7" name="日付プレースホルダー 6">
            <a:extLst>
              <a:ext uri="{FF2B5EF4-FFF2-40B4-BE49-F238E27FC236}">
                <a16:creationId xmlns:a16="http://schemas.microsoft.com/office/drawing/2014/main" id="{A732469F-DE60-4CE6-8501-31DC5BB2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8" y="649082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862594-B8CD-42B9-8B36-C3A1C6EEC8B4}" type="datetime1">
              <a:rPr lang="ja-JP" altLang="en-US" smtClean="0"/>
              <a:pPr/>
              <a:t>2021/8/25</a:t>
            </a:fld>
            <a:endParaRPr lang="ja-JP" altLang="en-US"/>
          </a:p>
        </p:txBody>
      </p:sp>
      <p:sp>
        <p:nvSpPr>
          <p:cNvPr id="18" name="フッター プレースホルダー 7">
            <a:extLst>
              <a:ext uri="{FF2B5EF4-FFF2-40B4-BE49-F238E27FC236}">
                <a16:creationId xmlns:a16="http://schemas.microsoft.com/office/drawing/2014/main" id="{122EB0E3-F74A-44B2-869E-B7F7D339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824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19" name="スライド番号プレースホルダー 8">
            <a:extLst>
              <a:ext uri="{FF2B5EF4-FFF2-40B4-BE49-F238E27FC236}">
                <a16:creationId xmlns:a16="http://schemas.microsoft.com/office/drawing/2014/main" id="{AC85AD15-A56A-4FC6-987B-C64DC66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8217" y="649082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B177741F-E38F-478F-A0BE-E9694BE2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7724"/>
            <a:ext cx="12192000" cy="429876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C2328220-F409-4BA4-B819-A8A7BCD4EE9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57400" y="1169055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7E5C380C-935E-4AFF-9486-A35CC2A5E70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057400" y="2514428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38B3260A-6408-4006-B66D-5C4C64464C2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057400" y="3849270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69E0381F-0D36-4B60-B45C-F61F50579741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057400" y="5184112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4DCC41-5FFE-4D5B-A167-78B2904202D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3746367"/>
              </p:ext>
            </p:extLst>
          </p:nvPr>
        </p:nvGraphicFramePr>
        <p:xfrm>
          <a:off x="0" y="677724"/>
          <a:ext cx="12191999" cy="580008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021305">
                  <a:extLst>
                    <a:ext uri="{9D8B030D-6E8A-4147-A177-3AD203B41FA5}">
                      <a16:colId xmlns:a16="http://schemas.microsoft.com/office/drawing/2014/main" val="2011503044"/>
                    </a:ext>
                  </a:extLst>
                </a:gridCol>
                <a:gridCol w="10170694">
                  <a:extLst>
                    <a:ext uri="{9D8B030D-6E8A-4147-A177-3AD203B41FA5}">
                      <a16:colId xmlns:a16="http://schemas.microsoft.com/office/drawing/2014/main" val="1963393904"/>
                    </a:ext>
                  </a:extLst>
                </a:gridCol>
              </a:tblGrid>
              <a:tr h="462356">
                <a:tc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1223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Background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792589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Purpose / 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Objective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59542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Methodology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8093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Key findings /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Conclusion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86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4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7E26BC-FA3D-4BF2-9D13-14FE28F699F0}" type="datetime1">
              <a:rPr lang="ja-JP" altLang="en-US" smtClean="0"/>
              <a:pPr/>
              <a:t>2021/8/25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5A62B27-441E-41CC-B206-75FAF1B4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88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6D1AD7F-54FF-4A97-8216-26871E943199}" type="datetime1">
              <a:rPr lang="ja-JP" altLang="en-US" smtClean="0"/>
              <a:pPr/>
              <a:t>2021/8/25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04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9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89384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0198" y="6489173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 userDrawn="1"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8D657E-27A8-42C5-8788-E6ADD46EF2AE}" type="datetime1">
              <a:rPr lang="ja-JP" altLang="en-US" smtClean="0"/>
              <a:pPr/>
              <a:t>2021/8/25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図 12">
            <a:extLst>
              <a:ext uri="{FF2B5EF4-FFF2-40B4-BE49-F238E27FC236}">
                <a16:creationId xmlns:a16="http://schemas.microsoft.com/office/drawing/2014/main" id="{E6B2BB7B-496B-42B5-9A4C-B6083C5CE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17333" t="13631" r="14107"/>
          <a:stretch/>
        </p:blipFill>
        <p:spPr>
          <a:xfrm>
            <a:off x="11402364" y="15714"/>
            <a:ext cx="678663" cy="5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84C64-9905-43F6-A3AD-6FA1C199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94956A-80C4-4BDC-9A2B-21A00C652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 Panel SMLD Database</a:t>
            </a:r>
            <a:br>
              <a:rPr lang="en-US" dirty="0"/>
            </a:br>
            <a:r>
              <a:rPr lang="en-US" dirty="0"/>
              <a:t>Building Status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57B0D2-FBAD-46CD-92A2-65A60128E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F2037-81FE-46B9-B425-8EF5B83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6C30F-AAB0-4286-91EE-9709E081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SRC files | Problems | Major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B39AC-B976-4C6E-AFBA-76431C4EAAF0}"/>
              </a:ext>
            </a:extLst>
          </p:cNvPr>
          <p:cNvSpPr/>
          <p:nvPr/>
        </p:nvSpPr>
        <p:spPr>
          <a:xfrm>
            <a:off x="94488" y="710107"/>
            <a:ext cx="1181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Description: In SRC files(.xlsx, .xls), 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“InProcess Config” worksheet contains null data, or data format is inconsist.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Input per PMOD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” worksheet contains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inconsist PMOD info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WK sequence format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4A012-D5F6-4513-B099-599C275700DA}"/>
              </a:ext>
            </a:extLst>
          </p:cNvPr>
          <p:cNvSpPr/>
          <p:nvPr/>
        </p:nvSpPr>
        <p:spPr>
          <a:xfrm>
            <a:off x="234320" y="1842776"/>
            <a:ext cx="375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Table2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(“Weekly Input per PMOD”),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630D8-995C-4DDE-A484-EF49BFFC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" y="2283714"/>
            <a:ext cx="12027518" cy="45722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E4765F-9204-4A26-9F5A-2EFFC3308534}"/>
              </a:ext>
            </a:extLst>
          </p:cNvPr>
          <p:cNvSpPr/>
          <p:nvPr/>
        </p:nvSpPr>
        <p:spPr>
          <a:xfrm>
            <a:off x="903774" y="2494599"/>
            <a:ext cx="1674834" cy="4363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84E0CD-B0D8-4D00-A6B6-3959E4FB65DB}"/>
              </a:ext>
            </a:extLst>
          </p:cNvPr>
          <p:cNvSpPr/>
          <p:nvPr/>
        </p:nvSpPr>
        <p:spPr>
          <a:xfrm>
            <a:off x="3139525" y="4133088"/>
            <a:ext cx="8884835" cy="1707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7D88A-6F30-47CC-8D9F-7602C84F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478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FB1E0-A8E8-4F91-84BE-1E2AE0C5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7B0AD-5973-4AE1-A136-61DF613E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 Panel SMLD | Control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FC06D-0844-437E-BE59-FA88953E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721348"/>
            <a:ext cx="6770636" cy="3650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2E1C4-4B38-450B-886D-CA67DC3B86C4}"/>
              </a:ext>
            </a:extLst>
          </p:cNvPr>
          <p:cNvSpPr txBox="1"/>
          <p:nvPr/>
        </p:nvSpPr>
        <p:spPr>
          <a:xfrm>
            <a:off x="35548" y="721348"/>
            <a:ext cx="5313692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Build a database to manage WW Panel SMLD and monitor WW Panel Quality at weekly pace.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refer to fig.1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[*] using Python + SQL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[x] </a:t>
            </a:r>
            <a:r>
              <a:rPr lang="en-US" sz="1600" strike="sngStrike" dirty="0">
                <a:latin typeface="Arial" panose="020B0604020202020204" pitchFamily="34" charset="0"/>
                <a:cs typeface="Arial" panose="020B0604020202020204" pitchFamily="34" charset="0"/>
              </a:rPr>
              <a:t>using VB.NET or VBA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SRC files problems. Please refer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P.3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InProcess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Config”), time lapsed(s):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217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(“Weekly Input per PMOD”), time lapsed(s):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345</a:t>
            </a:r>
            <a:endParaRPr lang="en-US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TTL: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9.4min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=&gt; this is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far from perfect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it works as expected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due to the natural performance when working with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B0D9-82F0-4AAB-81F9-4A8C79F8A41F}"/>
              </a:ext>
            </a:extLst>
          </p:cNvPr>
          <p:cNvSpPr txBox="1"/>
          <p:nvPr/>
        </p:nvSpPr>
        <p:spPr>
          <a:xfrm>
            <a:off x="5408676" y="606226"/>
            <a:ext cx="83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Fig.1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51C9B-5844-4B8D-B5A5-C93F86972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472" y="4985786"/>
            <a:ext cx="2784907" cy="18557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67E343-FC7B-40CD-813F-EB988224029F}"/>
              </a:ext>
            </a:extLst>
          </p:cNvPr>
          <p:cNvSpPr/>
          <p:nvPr/>
        </p:nvSpPr>
        <p:spPr>
          <a:xfrm>
            <a:off x="5555302" y="4616454"/>
            <a:ext cx="2360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 performance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C02F6-9C16-4F01-8B8A-A0D5D2F36B89}"/>
              </a:ext>
            </a:extLst>
          </p:cNvPr>
          <p:cNvSpPr/>
          <p:nvPr/>
        </p:nvSpPr>
        <p:spPr>
          <a:xfrm>
            <a:off x="8780278" y="4616454"/>
            <a:ext cx="2360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Table2 performance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1C6B5A-0694-4C11-AE00-9BEA5FD91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854" y="4985786"/>
            <a:ext cx="2784907" cy="18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1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C4B27C-3780-482C-A58B-3C22DEF7B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87041"/>
              </p:ext>
            </p:extLst>
          </p:nvPr>
        </p:nvGraphicFramePr>
        <p:xfrm>
          <a:off x="12680" y="683460"/>
          <a:ext cx="12179319" cy="54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20">
                  <a:extLst>
                    <a:ext uri="{9D8B030D-6E8A-4147-A177-3AD203B41FA5}">
                      <a16:colId xmlns:a16="http://schemas.microsoft.com/office/drawing/2014/main" val="2753750862"/>
                    </a:ext>
                  </a:extLst>
                </a:gridCol>
                <a:gridCol w="5516026">
                  <a:extLst>
                    <a:ext uri="{9D8B030D-6E8A-4147-A177-3AD203B41FA5}">
                      <a16:colId xmlns:a16="http://schemas.microsoft.com/office/drawing/2014/main" val="476336599"/>
                    </a:ext>
                  </a:extLst>
                </a:gridCol>
                <a:gridCol w="4059773">
                  <a:extLst>
                    <a:ext uri="{9D8B030D-6E8A-4147-A177-3AD203B41FA5}">
                      <a16:colId xmlns:a16="http://schemas.microsoft.com/office/drawing/2014/main" val="2392080510"/>
                    </a:ext>
                  </a:extLst>
                </a:gridCol>
              </a:tblGrid>
              <a:tr h="4778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29002"/>
                  </a:ext>
                </a:extLst>
              </a:tr>
              <a:tr h="4409779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6684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ClassModel API is well-tested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preprocess is better than using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3499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F4A67-0C35-4980-A1FA-AFD37328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463C8-45CD-4B70-A2E1-086EAF6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 File Problem [Cleared]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A2B4F-4753-46F3-842A-B08B44784E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227" y="1519977"/>
            <a:ext cx="2932278" cy="1832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553459-485E-43A1-80F2-D458C9CF7BD7}"/>
              </a:ext>
            </a:extLst>
          </p:cNvPr>
          <p:cNvSpPr txBox="1"/>
          <p:nvPr/>
        </p:nvSpPr>
        <p:spPr>
          <a:xfrm>
            <a:off x="3891742" y="736429"/>
            <a:ext cx="39232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a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handle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8A631-C102-4C15-9908-668E2DCE3E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60" y="1439474"/>
            <a:ext cx="1925279" cy="1097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E2607A-ECEF-4EA7-8294-7FBC56D81DAF}"/>
              </a:ext>
            </a:extLst>
          </p:cNvPr>
          <p:cNvSpPr txBox="1"/>
          <p:nvPr/>
        </p:nvSpPr>
        <p:spPr>
          <a:xfrm>
            <a:off x="125460" y="1173719"/>
            <a:ext cx="237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Error1: file extension 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B84DE-C405-40B7-8851-789AAAFA7C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61" y="2880360"/>
            <a:ext cx="1939783" cy="1097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A65922-A7D4-4973-939E-B5374A3F8962}"/>
              </a:ext>
            </a:extLst>
          </p:cNvPr>
          <p:cNvSpPr txBox="1"/>
          <p:nvPr/>
        </p:nvSpPr>
        <p:spPr>
          <a:xfrm>
            <a:off x="125460" y="2614604"/>
            <a:ext cx="237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Error2: important data miss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50E221-69F4-4919-A61E-54A0A3E4D34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60" y="4342986"/>
            <a:ext cx="1953800" cy="1097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5D6015-8C64-4A8B-8F8D-62162AD5C910}"/>
              </a:ext>
            </a:extLst>
          </p:cNvPr>
          <p:cNvSpPr txBox="1"/>
          <p:nvPr/>
        </p:nvSpPr>
        <p:spPr>
          <a:xfrm>
            <a:off x="125460" y="4086968"/>
            <a:ext cx="229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Error3: data format error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63D2AE-F424-4FAF-8AA2-D444BD4A7181}"/>
              </a:ext>
            </a:extLst>
          </p:cNvPr>
          <p:cNvSpPr/>
          <p:nvPr/>
        </p:nvSpPr>
        <p:spPr>
          <a:xfrm>
            <a:off x="2660403" y="1173719"/>
            <a:ext cx="45592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’CPModWrangler ClassModel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Public Sub clean()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Call clean_inProcess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Call clean_Inputs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Call clean_fileType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End Sub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00A1A5-54A7-41C4-AEA5-E8EC484079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50739" y="1988114"/>
            <a:ext cx="1092590" cy="5039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BB33B6-5FBE-4AB6-A2F0-D4DF83017C5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065244" y="1987899"/>
            <a:ext cx="1063580" cy="14411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D928B7-E7BE-43BB-91F9-8487D07CA42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079260" y="2221116"/>
            <a:ext cx="1017112" cy="26705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8D23B86-3B65-4B97-A01C-13BA49F5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4500" y="3656335"/>
            <a:ext cx="2711433" cy="185113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93F75E0-6FBA-49EA-9CFF-F1B229BA0779}"/>
              </a:ext>
            </a:extLst>
          </p:cNvPr>
          <p:cNvSpPr/>
          <p:nvPr/>
        </p:nvSpPr>
        <p:spPr>
          <a:xfrm>
            <a:off x="8302643" y="3357439"/>
            <a:ext cx="3763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lapsed(s):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345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7CD6B7-8DC6-4EDC-9D26-7BA49C1E3C68}"/>
              </a:ext>
            </a:extLst>
          </p:cNvPr>
          <p:cNvSpPr/>
          <p:nvPr/>
        </p:nvSpPr>
        <p:spPr>
          <a:xfrm>
            <a:off x="8302643" y="1219574"/>
            <a:ext cx="3763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lapsed(s):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72.8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  <a:endParaRPr lang="en-US" sz="1400" dirty="0">
              <a:solidFill>
                <a:srgbClr val="0000CC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736B6-B1B9-4D3A-B206-8D0B1F156C37}"/>
              </a:ext>
            </a:extLst>
          </p:cNvPr>
          <p:cNvSpPr/>
          <p:nvPr/>
        </p:nvSpPr>
        <p:spPr>
          <a:xfrm>
            <a:off x="10930685" y="1806675"/>
            <a:ext cx="8627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✔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7A8E1D-ACBF-43FC-A8E2-1BE2CB01BDC1}"/>
              </a:ext>
            </a:extLst>
          </p:cNvPr>
          <p:cNvSpPr/>
          <p:nvPr/>
        </p:nvSpPr>
        <p:spPr>
          <a:xfrm>
            <a:off x="10894884" y="3964112"/>
            <a:ext cx="8755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233784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10658B3-8EF7-47B5-B988-4FF22BB2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78" y="980086"/>
            <a:ext cx="6307200" cy="43891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FD0919-7D07-407A-BB79-4A00B4F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051A10-22C6-4E41-A093-6C9A23B8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EF4AB-6DE0-476B-B3B1-7563DBD65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83"/>
          <a:stretch/>
        </p:blipFill>
        <p:spPr>
          <a:xfrm>
            <a:off x="21823" y="980086"/>
            <a:ext cx="5796070" cy="43891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C9CBBD-2996-4384-A15F-57199D027F22}"/>
              </a:ext>
            </a:extLst>
          </p:cNvPr>
          <p:cNvCxnSpPr/>
          <p:nvPr/>
        </p:nvCxnSpPr>
        <p:spPr>
          <a:xfrm>
            <a:off x="0" y="1316736"/>
            <a:ext cx="4370832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82734C-11B1-48A7-9F3D-B8854D8FB76E}"/>
              </a:ext>
            </a:extLst>
          </p:cNvPr>
          <p:cNvCxnSpPr>
            <a:cxnSpLocks/>
          </p:cNvCxnSpPr>
          <p:nvPr/>
        </p:nvCxnSpPr>
        <p:spPr>
          <a:xfrm>
            <a:off x="53048" y="5323486"/>
            <a:ext cx="4601248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58BA55-81D8-431B-9312-A9D9F53F4503}"/>
              </a:ext>
            </a:extLst>
          </p:cNvPr>
          <p:cNvSpPr txBox="1"/>
          <p:nvPr/>
        </p:nvSpPr>
        <p:spPr>
          <a:xfrm>
            <a:off x="4531473" y="1468721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VBA</a:t>
            </a:r>
            <a:r>
              <a:rPr lang="zh-CN" altLang="en-US" dirty="0">
                <a:solidFill>
                  <a:srgbClr val="00FF00"/>
                </a:solidFill>
              </a:rPr>
              <a:t>预处理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AA774-11A5-4831-BCAE-A0F6A6A7F480}"/>
              </a:ext>
            </a:extLst>
          </p:cNvPr>
          <p:cNvSpPr txBox="1"/>
          <p:nvPr/>
        </p:nvSpPr>
        <p:spPr>
          <a:xfrm>
            <a:off x="3979785" y="485313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Python -&gt; SQL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72A2B-F888-4A43-99DB-47059DEE3F50}"/>
              </a:ext>
            </a:extLst>
          </p:cNvPr>
          <p:cNvSpPr txBox="1"/>
          <p:nvPr/>
        </p:nvSpPr>
        <p:spPr>
          <a:xfrm>
            <a:off x="2859024" y="5424502"/>
            <a:ext cx="6473952" cy="1354217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285750" indent="-285750">
              <a:buFont typeface="Symbol" panose="05050102010706020507" pitchFamily="18" charset="2"/>
              <a:buChar char="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 preprocess: 57.15s</a:t>
            </a:r>
          </a:p>
          <a:p>
            <a:pPr marL="285750" indent="-285750">
              <a:buFont typeface="Symbol" panose="05050102010706020507" pitchFamily="18" charset="2"/>
              <a:buChar char="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-&gt; SQL took 128.42s</a:t>
            </a:r>
          </a:p>
          <a:p>
            <a:pPr marL="285750" indent="-285750">
              <a:buFont typeface="Symbol" panose="05050102010706020507" pitchFamily="18" charset="2"/>
              <a:buChar char="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Performance: 185s(3min), speed +66%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CF646A-FAED-47EB-83EF-99C189D4DE8D}"/>
              </a:ext>
            </a:extLst>
          </p:cNvPr>
          <p:cNvCxnSpPr/>
          <p:nvPr/>
        </p:nvCxnSpPr>
        <p:spPr>
          <a:xfrm>
            <a:off x="5943600" y="1316736"/>
            <a:ext cx="4370832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FAB056-0EDB-4F6C-9BF4-A6508B4D1723}"/>
              </a:ext>
            </a:extLst>
          </p:cNvPr>
          <p:cNvCxnSpPr>
            <a:cxnSpLocks/>
          </p:cNvCxnSpPr>
          <p:nvPr/>
        </p:nvCxnSpPr>
        <p:spPr>
          <a:xfrm>
            <a:off x="5897593" y="5323486"/>
            <a:ext cx="4601248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6674EF-D9DB-4EDF-8558-E2227D6BC531}"/>
              </a:ext>
            </a:extLst>
          </p:cNvPr>
          <p:cNvSpPr txBox="1"/>
          <p:nvPr/>
        </p:nvSpPr>
        <p:spPr>
          <a:xfrm>
            <a:off x="-18288" y="6192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3DEF2-DC5E-462F-A461-EE310D489FCD}"/>
              </a:ext>
            </a:extLst>
          </p:cNvPr>
          <p:cNvSpPr txBox="1"/>
          <p:nvPr/>
        </p:nvSpPr>
        <p:spPr>
          <a:xfrm>
            <a:off x="5858004" y="6192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413680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20A85-DF9C-4E1D-A321-C990A53B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9415B-91C9-4F69-99C6-C6505633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EC5B8-82E7-4C91-BFC6-5EA58ECA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6" y="733357"/>
            <a:ext cx="11736508" cy="5391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208F04-A212-48DB-A3FC-552E813F64DE}"/>
              </a:ext>
            </a:extLst>
          </p:cNvPr>
          <p:cNvSpPr txBox="1"/>
          <p:nvPr/>
        </p:nvSpPr>
        <p:spPr>
          <a:xfrm>
            <a:off x="2557272" y="6167658"/>
            <a:ext cx="6473952" cy="58477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285750" indent="-285750">
              <a:buFont typeface="Symbol" panose="05050102010706020507" pitchFamily="18" charset="2"/>
              <a:buChar char="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Database is ready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1E65F-49B9-44D1-85DE-1D72618CF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85" y="120709"/>
            <a:ext cx="1924149" cy="1968601"/>
          </a:xfrm>
          <a:prstGeom prst="rect">
            <a:avLst/>
          </a:prstGeom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317082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EE7033-36FF-451D-AC89-D89080F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538F55-4BDC-45EA-8B36-9C5338E4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Release-ready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38AF9-594D-4F42-9A8D-819A8CB5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345" y="1108700"/>
            <a:ext cx="4403672" cy="4374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63343-C154-4153-A8CD-A0CE9AD4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76" y="1108700"/>
            <a:ext cx="3940709" cy="437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80CE8-127B-4434-BA83-BF53BB5AA2DE}"/>
              </a:ext>
            </a:extLst>
          </p:cNvPr>
          <p:cNvSpPr txBox="1"/>
          <p:nvPr/>
        </p:nvSpPr>
        <p:spPr>
          <a:xfrm>
            <a:off x="755904" y="739368"/>
            <a:ext cx="354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VBA preprocess class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F407A-78D7-4609-AA7F-0D816BCDF62D}"/>
              </a:ext>
            </a:extLst>
          </p:cNvPr>
          <p:cNvSpPr txBox="1"/>
          <p:nvPr/>
        </p:nvSpPr>
        <p:spPr>
          <a:xfrm>
            <a:off x="5691455" y="739368"/>
            <a:ext cx="402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class Merger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D58F6-127D-44CE-9FC8-9653C6365236}"/>
              </a:ext>
            </a:extLst>
          </p:cNvPr>
          <p:cNvSpPr txBox="1"/>
          <p:nvPr/>
        </p:nvSpPr>
        <p:spPr>
          <a:xfrm>
            <a:off x="2261372" y="5779569"/>
            <a:ext cx="7669256" cy="861774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285750" indent="-285750">
              <a:buFont typeface="Symbol" panose="05050102010706020507" pitchFamily="18" charset="2"/>
              <a:buChar char="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 preprocess class API is well-tested and ready to release</a:t>
            </a:r>
          </a:p>
          <a:p>
            <a:pPr marL="285750" indent="-285750">
              <a:buFont typeface="Symbol" panose="05050102010706020507" pitchFamily="18" charset="2"/>
              <a:buChar char="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merger API is well-tested and ready to release</a:t>
            </a:r>
          </a:p>
        </p:txBody>
      </p:sp>
    </p:spTree>
    <p:extLst>
      <p:ext uri="{BB962C8B-B14F-4D97-AF65-F5344CB8AC3E}">
        <p14:creationId xmlns:p14="http://schemas.microsoft.com/office/powerpoint/2010/main" val="268488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9276E1-0AFF-4A25-A1D2-D715E6D6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D9B8C9-0008-42C8-917A-21593B1F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935DE-C53E-485D-BDBA-021D89F89E5E}"/>
              </a:ext>
            </a:extLst>
          </p:cNvPr>
          <p:cNvSpPr txBox="1"/>
          <p:nvPr/>
        </p:nvSpPr>
        <p:spPr>
          <a:xfrm>
            <a:off x="155448" y="758952"/>
            <a:ext cx="681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make an application with GUI for normal users @ZL</a:t>
            </a:r>
          </a:p>
        </p:txBody>
      </p:sp>
    </p:spTree>
    <p:extLst>
      <p:ext uri="{BB962C8B-B14F-4D97-AF65-F5344CB8AC3E}">
        <p14:creationId xmlns:p14="http://schemas.microsoft.com/office/powerpoint/2010/main" val="43103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F2037-81FE-46B9-B425-8EF5B83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6C30F-AAB0-4286-91EE-9709E081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SRC files | Problems | minor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B39AC-B976-4C6E-AFBA-76431C4EAAF0}"/>
              </a:ext>
            </a:extLst>
          </p:cNvPr>
          <p:cNvSpPr/>
          <p:nvPr/>
        </p:nvSpPr>
        <p:spPr>
          <a:xfrm>
            <a:off x="94488" y="710107"/>
            <a:ext cx="1181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Description: In SRC files(.xlsx, .xls), 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system prefers new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.xlsx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type, not the old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.xls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“Graph or Report” worksheet contains inconsist PMOD info and WK sequence format.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4A012-D5F6-4513-B099-599C275700DA}"/>
              </a:ext>
            </a:extLst>
          </p:cNvPr>
          <p:cNvSpPr/>
          <p:nvPr/>
        </p:nvSpPr>
        <p:spPr>
          <a:xfrm>
            <a:off x="234320" y="1842776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version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(“FSK”), 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16F92F-D301-496C-B449-2475B723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20" y="2377660"/>
            <a:ext cx="2762392" cy="4381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1D01E4-77D2-4C28-AFEA-4910ED8A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72" y="1999579"/>
            <a:ext cx="5150799" cy="44912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A9114F-5897-4415-8ECE-2AD2BB41C8C9}"/>
              </a:ext>
            </a:extLst>
          </p:cNvPr>
          <p:cNvSpPr txBox="1"/>
          <p:nvPr/>
        </p:nvSpPr>
        <p:spPr>
          <a:xfrm>
            <a:off x="234321" y="3008896"/>
            <a:ext cx="481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>
                <a:latin typeface="Arial" panose="020B0604020202020204" pitchFamily="34" charset="0"/>
                <a:cs typeface="Arial" panose="020B0604020202020204" pitchFamily="34" charset="0"/>
              </a:rPr>
              <a:t>Technical Details</a:t>
            </a:r>
          </a:p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openpyxl lib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can’t handle old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.xls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files correctly.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Anyway, either FSK changes its output type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or SSVE has to convert it manually.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It’s trivial.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AB54A-E2B2-4D4D-8307-4C8B13EEA9BC}"/>
              </a:ext>
            </a:extLst>
          </p:cNvPr>
          <p:cNvSpPr/>
          <p:nvPr/>
        </p:nvSpPr>
        <p:spPr>
          <a:xfrm>
            <a:off x="6437376" y="3063874"/>
            <a:ext cx="2980944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9DB023A-1E0E-4689-BE0C-72E94D03735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047489" y="3246437"/>
            <a:ext cx="1389887" cy="6704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F2037-81FE-46B9-B425-8EF5B83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6C30F-AAB0-4286-91EE-9709E081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SRC files | Problems | Major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B39AC-B976-4C6E-AFBA-76431C4EAAF0}"/>
              </a:ext>
            </a:extLst>
          </p:cNvPr>
          <p:cNvSpPr/>
          <p:nvPr/>
        </p:nvSpPr>
        <p:spPr>
          <a:xfrm>
            <a:off x="94488" y="710107"/>
            <a:ext cx="1181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Description: In SRC files(.xlsx, .xls), 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InProcess Config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” worksheet contains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null data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format is inconsist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“Graph or Report” worksheet contains inconsist PMOD info and WK sequence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A7C1D-0140-4F90-BBE0-A983D006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3" y="2212108"/>
            <a:ext cx="11652849" cy="46293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E4A012-D5F6-4513-B099-599C275700DA}"/>
              </a:ext>
            </a:extLst>
          </p:cNvPr>
          <p:cNvSpPr/>
          <p:nvPr/>
        </p:nvSpPr>
        <p:spPr>
          <a:xfrm>
            <a:off x="234320" y="1842776"/>
            <a:ext cx="3091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(“InProcess Config”), 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456FF-ED6B-4CED-B2FA-D372A5F3F47A}"/>
              </a:ext>
            </a:extLst>
          </p:cNvPr>
          <p:cNvSpPr/>
          <p:nvPr/>
        </p:nvSpPr>
        <p:spPr>
          <a:xfrm>
            <a:off x="4782312" y="2395728"/>
            <a:ext cx="676656" cy="375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2B78B-F646-49A7-B417-2D5337DCA242}"/>
              </a:ext>
            </a:extLst>
          </p:cNvPr>
          <p:cNvSpPr/>
          <p:nvPr/>
        </p:nvSpPr>
        <p:spPr>
          <a:xfrm>
            <a:off x="8304362" y="2184372"/>
            <a:ext cx="2860462" cy="4306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9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C06FF5A5-A4BD-4834-989E-3FF4A759E64E}" vid="{D61AFB00-D5E5-462A-BE11-CD04DE7C092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FY22_SSVE</Template>
  <TotalTime>238</TotalTime>
  <Words>487</Words>
  <Application>Microsoft Office PowerPoint</Application>
  <PresentationFormat>Widescreen</PresentationFormat>
  <Paragraphs>100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 UI</vt:lpstr>
      <vt:lpstr>游ゴシック</vt:lpstr>
      <vt:lpstr>Arial</vt:lpstr>
      <vt:lpstr>Consolas</vt:lpstr>
      <vt:lpstr>Symbol</vt:lpstr>
      <vt:lpstr>Office テーマ</vt:lpstr>
      <vt:lpstr>WW Panel SMLD Database Building Status</vt:lpstr>
      <vt:lpstr>WW Panel SMLD | Control System</vt:lpstr>
      <vt:lpstr>Source Data File Problem [Cleared]</vt:lpstr>
      <vt:lpstr>Performance</vt:lpstr>
      <vt:lpstr>SQL Database</vt:lpstr>
      <vt:lpstr>Release-ready Build</vt:lpstr>
      <vt:lpstr>TODO</vt:lpstr>
      <vt:lpstr>SRC files | Problems | minor</vt:lpstr>
      <vt:lpstr>SRC files | Problems | Major</vt:lpstr>
      <vt:lpstr>SRC files | Problems | Major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Liang (SSVE)</dc:creator>
  <cp:lastModifiedBy>Zhang, Liang (SSVE)</cp:lastModifiedBy>
  <cp:revision>65</cp:revision>
  <dcterms:created xsi:type="dcterms:W3CDTF">2021-08-06T06:55:34Z</dcterms:created>
  <dcterms:modified xsi:type="dcterms:W3CDTF">2021-08-25T03:20:32Z</dcterms:modified>
</cp:coreProperties>
</file>