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815" r:id="rId3"/>
    <p:sldId id="816" r:id="rId4"/>
    <p:sldId id="817" r:id="rId5"/>
    <p:sldId id="819" r:id="rId6"/>
    <p:sldId id="818" r:id="rId7"/>
    <p:sldId id="82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"/>
            <a:ext cx="12192000" cy="6836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4D94-AD84-4498-829B-22CAAE898B97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4" name="図 13" descr="抽象, シルエット, シャツ が含まれている画像&#10;&#10;自動的に生成された説明">
            <a:extLst>
              <a:ext uri="{FF2B5EF4-FFF2-40B4-BE49-F238E27FC236}">
                <a16:creationId xmlns:a16="http://schemas.microsoft.com/office/drawing/2014/main" id="{E69DB41B-316A-415F-8628-B3AF12C29D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68" y="147619"/>
            <a:ext cx="1346604" cy="72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  <p:pic>
        <p:nvPicPr>
          <p:cNvPr id="11" name="図 13">
            <a:extLst>
              <a:ext uri="{FF2B5EF4-FFF2-40B4-BE49-F238E27FC236}">
                <a16:creationId xmlns:a16="http://schemas.microsoft.com/office/drawing/2014/main" id="{4E58165B-E96D-437B-8D61-F593FE5951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76" y="6508732"/>
            <a:ext cx="1219213" cy="3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4C37-9651-4A2F-B5BF-F9B15F7E1C29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5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F01-20C2-4F69-BC05-319B38279F60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A9D-3493-4A5F-AB6A-2CE4CD4A97F1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FFF-3585-4408-B345-EB139E0390C6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6BC-FA3D-4BF2-9D13-14FE28F699F0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D7F-54FF-4A97-8216-26871E943199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7732" y="64620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657E-27A8-42C5-8788-E6ADD46EF2AE}" type="datetime1">
              <a:rPr kumimoji="1" lang="ja-JP" altLang="en-US" smtClean="0"/>
              <a:t>2020/8/5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205D9A9-5CFE-497E-8675-0815ED61B03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291" y="16504"/>
            <a:ext cx="825138" cy="587911"/>
          </a:xfrm>
          <a:prstGeom prst="rect">
            <a:avLst/>
          </a:prstGeom>
        </p:spPr>
      </p:pic>
      <p:pic>
        <p:nvPicPr>
          <p:cNvPr id="11" name="図 13">
            <a:extLst>
              <a:ext uri="{FF2B5EF4-FFF2-40B4-BE49-F238E27FC236}">
                <a16:creationId xmlns:a16="http://schemas.microsoft.com/office/drawing/2014/main" id="{AD9B3CB5-4ADD-4E3F-929E-E2A4F018FE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76" y="6499854"/>
            <a:ext cx="1219213" cy="3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FY20 </a:t>
            </a:r>
            <a:r>
              <a:rPr lang="en-US" altLang="zh-CN" dirty="0"/>
              <a:t>quality case</a:t>
            </a:r>
            <a:r>
              <a:rPr lang="zh-CN" altLang="en-US" dirty="0"/>
              <a:t>（</a:t>
            </a:r>
            <a:r>
              <a:rPr lang="en-US" altLang="zh-CN" dirty="0"/>
              <a:t>Red paper</a:t>
            </a:r>
            <a:r>
              <a:rPr lang="zh-CN" altLang="en-US" dirty="0"/>
              <a:t>）</a:t>
            </a:r>
            <a:r>
              <a:rPr lang="en-US" altLang="zh-CN" dirty="0"/>
              <a:t>summary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28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730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</a:t>
            </a:r>
            <a:r>
              <a:rPr lang="en-US" altLang="zh-CN" sz="2400" b="1" dirty="0"/>
              <a:t>J-</a:t>
            </a:r>
            <a:r>
              <a:rPr kumimoji="1" lang="en-US" altLang="zh-CN" sz="2400" b="1" dirty="0"/>
              <a:t>Market】 20200804 RC broken at top side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94734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 broken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20200804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-RC broken at top side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08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/02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at Japan market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04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1806816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NB55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JAPAN 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91436"/>
              </p:ext>
            </p:extLst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4115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-Found RC broken at custom house 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-UES TIME:0H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-Suspect reason :when assemble the RC, knock it hard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MY" altLang="ja-JP" sz="1100" b="0" i="0" u="none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图片 3">
            <a:extLst>
              <a:ext uri="{FF2B5EF4-FFF2-40B4-BE49-F238E27FC236}">
                <a16:creationId xmlns:a16="http://schemas.microsoft.com/office/drawing/2014/main" id="{D4CC90A8-579A-464C-A9F9-1D776159779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30" y="1291810"/>
            <a:ext cx="2103205" cy="15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698B1723-521C-4E7D-85AD-792EF226545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4" y="2129747"/>
            <a:ext cx="1974574" cy="15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1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888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</a:t>
            </a:r>
            <a:r>
              <a:rPr lang="en-US" altLang="zh-CN" sz="2400" b="1" dirty="0"/>
              <a:t>J-</a:t>
            </a:r>
            <a:r>
              <a:rPr kumimoji="1" lang="en-US" altLang="zh-CN" sz="2400" b="1" dirty="0"/>
              <a:t>Market】 20200802 right frame not </a:t>
            </a:r>
            <a:r>
              <a:rPr lang="en-US" altLang="zh-CN" sz="2400" b="1" dirty="0"/>
              <a:t>assemble well </a:t>
            </a:r>
            <a:r>
              <a:rPr kumimoji="1" lang="en-US" altLang="zh-CN" sz="2400" b="1" dirty="0"/>
              <a:t> 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26963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not assemble well 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20200802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Right side frame not assemble well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08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/02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at Japan market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02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Frame 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1808272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NB65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JAPAN 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67798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-Found frame not assemble well at Japan market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-UES TIME:0H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 abnormal found at frame hook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MY" altLang="ja-JP" sz="1100" b="0" i="0" u="none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F7A5B0C-5705-4170-BCAF-12BD00DC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96" y="1254783"/>
            <a:ext cx="3472069" cy="241556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F881A6A-CA72-471A-BC11-716882D0A2AB}"/>
              </a:ext>
            </a:extLst>
          </p:cNvPr>
          <p:cNvSpPr/>
          <p:nvPr/>
        </p:nvSpPr>
        <p:spPr>
          <a:xfrm>
            <a:off x="9462052" y="1254783"/>
            <a:ext cx="1219200" cy="2342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583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</a:t>
            </a:r>
            <a:r>
              <a:rPr lang="en-US" altLang="zh-CN" sz="2400" b="1" dirty="0"/>
              <a:t>J-</a:t>
            </a:r>
            <a:r>
              <a:rPr kumimoji="1" lang="en-US" altLang="zh-CN" sz="2400" b="1" dirty="0"/>
              <a:t>Market】 20200802 FFC broken</a:t>
            </a:r>
            <a:r>
              <a:rPr lang="en-US" altLang="zh-CN" sz="2400" b="1" dirty="0"/>
              <a:t> </a:t>
            </a:r>
            <a:r>
              <a:rPr kumimoji="1" lang="en-US" altLang="zh-CN" sz="2400" b="1" dirty="0"/>
              <a:t> 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07209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FFC 30PIN broken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20200802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T-con-main board FFC 30pin broken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08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/02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at Japan market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02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FFC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1806468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NB65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JAPAN 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98101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-Found FFC broken (T-con –main board side 30pin) at Japan market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-UES TIME:67H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MY" altLang="ja-JP" sz="1100" b="0" i="0" u="none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63ECE86-B022-4902-8170-6033A671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07" y="1265454"/>
            <a:ext cx="3260779" cy="243095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DC6EB12-3BB5-4B2B-843F-55E51BBDFC86}"/>
              </a:ext>
            </a:extLst>
          </p:cNvPr>
          <p:cNvSpPr/>
          <p:nvPr/>
        </p:nvSpPr>
        <p:spPr>
          <a:xfrm>
            <a:off x="9449679" y="1720267"/>
            <a:ext cx="914400" cy="834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824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</a:t>
            </a:r>
            <a:r>
              <a:rPr lang="en-US" altLang="zh-CN" sz="2400" b="1" dirty="0"/>
              <a:t>J-</a:t>
            </a:r>
            <a:r>
              <a:rPr kumimoji="1" lang="en-US" altLang="zh-CN" sz="2400" b="1" dirty="0"/>
              <a:t>Market】 20200727 SP cable hang on the hook 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8883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 line wiring error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20200727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SP cable hang on a hook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07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/27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at Japan market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27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Cable 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1805478</a:t>
                      </a:r>
                    </a:p>
                    <a:p>
                      <a:pPr algn="ctr"/>
                      <a:r>
                        <a:rPr lang="en-US" altLang="zh-CN" sz="1100" dirty="0"/>
                        <a:t>1805193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NH55</a:t>
                      </a:r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JAPAN 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34064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-3X BLINKING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-after analysis found the cable hang on the hook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-cable too long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-operation get some wrong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PE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300" b="0" i="0" u="none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-change the operation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altLang="ja-JP" sz="1100" b="0" i="0" u="none" strike="noStrik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Production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1812571(NH55)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1816015(NH65)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kumimoji="1" lang="en-MY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1" lang="en-US" altLang="zh-TW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request design side to add tape to fix the cable and reduce the cable length </a:t>
                      </a:r>
                      <a:endParaRPr kumimoji="1" lang="en-MY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i="0" u="none" strike="noStrik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Designh</a:t>
                      </a: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BCF1FD8-FA79-46E9-8AEA-1B2564EC0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87479" y="1378997"/>
            <a:ext cx="3204452" cy="219980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545C903-7A1E-4E2D-A588-FC3452153D3E}"/>
              </a:ext>
            </a:extLst>
          </p:cNvPr>
          <p:cNvSpPr/>
          <p:nvPr/>
        </p:nvSpPr>
        <p:spPr>
          <a:xfrm>
            <a:off x="9117496" y="1736035"/>
            <a:ext cx="2093843" cy="1179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8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786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【INZ</a:t>
            </a:r>
            <a:r>
              <a:rPr lang="en-US" altLang="zh-CN" sz="2400" b="1" dirty="0"/>
              <a:t>-</a:t>
            </a:r>
            <a:r>
              <a:rPr kumimoji="1" lang="en-US" altLang="zh-CN" sz="2400" b="1" dirty="0"/>
              <a:t>Market】 20200727 NX85 LS CNT floating 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68668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 CNT floating 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20200727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Ls CNT is floating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07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/27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at INZ production process 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27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CNT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0004306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NX85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INZ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MP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8620"/>
              </p:ext>
            </p:extLst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16106"/>
              </p:ext>
            </p:extLst>
          </p:nvPr>
        </p:nvGraphicFramePr>
        <p:xfrm>
          <a:off x="27190" y="3856916"/>
          <a:ext cx="12153314" cy="23738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-4X BLINKING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-after analysis found the LS CNT is floating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MY" altLang="ja-JP" sz="1100" b="0" i="0" u="none" strike="noStrik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図 3" descr="モニターの画面&#10;&#10;自動的に生成された説明">
            <a:extLst>
              <a:ext uri="{FF2B5EF4-FFF2-40B4-BE49-F238E27FC236}">
                <a16:creationId xmlns:a16="http://schemas.microsoft.com/office/drawing/2014/main" id="{F9ED31B9-1E34-4ECA-8937-B96D744A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58" y="1145652"/>
            <a:ext cx="3428271" cy="2451251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545C903-7A1E-4E2D-A588-FC3452153D3E}"/>
              </a:ext>
            </a:extLst>
          </p:cNvPr>
          <p:cNvSpPr/>
          <p:nvPr/>
        </p:nvSpPr>
        <p:spPr>
          <a:xfrm>
            <a:off x="8448257" y="2637183"/>
            <a:ext cx="2093843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6447A549-2A22-4031-87A6-917027327F78}"/>
              </a:ext>
            </a:extLst>
          </p:cNvPr>
          <p:cNvSpPr txBox="1"/>
          <p:nvPr/>
        </p:nvSpPr>
        <p:spPr>
          <a:xfrm>
            <a:off x="-15553" y="92319"/>
            <a:ext cx="786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【INZ</a:t>
            </a:r>
            <a:r>
              <a:rPr lang="en-US" altLang="zh-CN" sz="2400" b="1" dirty="0"/>
              <a:t>-</a:t>
            </a:r>
            <a:r>
              <a:rPr kumimoji="1" lang="en-US" altLang="zh-CN" sz="2400" b="1" dirty="0"/>
              <a:t>Market】 20200720 NB55 LS CNT floating </a:t>
            </a:r>
            <a:endParaRPr kumimoji="1" lang="ja-JP" altLang="en-US" sz="2400" b="1" dirty="0"/>
          </a:p>
        </p:txBody>
      </p:sp>
      <p:graphicFrame>
        <p:nvGraphicFramePr>
          <p:cNvPr id="42" name="Table 10">
            <a:extLst>
              <a:ext uri="{FF2B5EF4-FFF2-40B4-BE49-F238E27FC236}">
                <a16:creationId xmlns:a16="http://schemas.microsoft.com/office/drawing/2014/main" id="{46F506F0-4C81-4599-AB7C-5C713EAC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26304"/>
              </p:ext>
            </p:extLst>
          </p:nvPr>
        </p:nvGraphicFramePr>
        <p:xfrm>
          <a:off x="27190" y="740548"/>
          <a:ext cx="8171718" cy="3168353"/>
        </p:xfrm>
        <a:graphic>
          <a:graphicData uri="http://schemas.openxmlformats.org/drawingml/2006/table">
            <a:tbl>
              <a:tblPr/>
              <a:tblGrid>
                <a:gridCol w="163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8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Problem Details</a:t>
                      </a:r>
                      <a:r>
                        <a:rPr lang="ja-JP" alt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（不良症状）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 paper </a:t>
                      </a:r>
                      <a:r>
                        <a:rPr lang="en-MY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NO.</a:t>
                      </a:r>
                      <a:endParaRPr lang="en-MY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PIC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83">
                <a:tc gridSpan="4">
                  <a:txBody>
                    <a:bodyPr/>
                    <a:lstStyle/>
                    <a:p>
                      <a:pPr marL="0" marR="0" indent="0" algn="l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 CNT floating 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20200720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problem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etail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Occurred</a:t>
                      </a:r>
                      <a:r>
                        <a:rPr lang="en-US" altLang="zh-CN" sz="1300" b="1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Date</a:t>
                      </a:r>
                      <a:endParaRPr lang="en-US" altLang="zh-CN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Quantity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37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MY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Ls CNT is floating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tabLst>
                          <a:tab pos="173038" algn="l"/>
                        </a:tabLst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</a:t>
                      </a: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07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/20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Customer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FA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Date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Parts 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01">
                <a:tc gridSpan="4">
                  <a:txBody>
                    <a:bodyPr/>
                    <a:lstStyle/>
                    <a:p>
                      <a:pPr marL="0" marR="0" lvl="0" indent="0" algn="l" defTabSz="9143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300" b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at J-MKT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2020/0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20</a:t>
                      </a:r>
                      <a:endParaRPr lang="en-MY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CNT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9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S/N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NO.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SSV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line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shift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Found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Plant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Stage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1803025</a:t>
                      </a:r>
                    </a:p>
                    <a:p>
                      <a:pPr algn="ctr"/>
                      <a:r>
                        <a:rPr lang="en-US" altLang="zh-CN" sz="1100" dirty="0"/>
                        <a:t>1800945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NB55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1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J-MKT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END USER</a:t>
                      </a:r>
                    </a:p>
                  </a:txBody>
                  <a:tcPr marL="12689" marR="12689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4A8DCB8D-6A78-4EEE-999B-201BD64FF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6738" y="750707"/>
          <a:ext cx="3983765" cy="3456384"/>
        </p:xfrm>
        <a:graphic>
          <a:graphicData uri="http://schemas.openxmlformats.org/drawingml/2006/table">
            <a:tbl>
              <a:tblPr/>
              <a:tblGrid>
                <a:gridCol w="39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600">
                <a:tc>
                  <a:txBody>
                    <a:bodyPr/>
                    <a:lstStyle/>
                    <a:p>
                      <a:pPr algn="l" fontAlgn="b"/>
                      <a:r>
                        <a:rPr lang="en-MY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Pictures</a:t>
                      </a:r>
                      <a:r>
                        <a:rPr lang="ja-JP" altLang="en-US" sz="15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（写真）</a:t>
                      </a:r>
                      <a:endParaRPr lang="en-MY" sz="15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84">
                <a:tc>
                  <a:txBody>
                    <a:bodyPr/>
                    <a:lstStyle/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eaLnBrk="1" hangingPunct="1"/>
                      <a:endParaRPr lang="en-US" altLang="ja-JP" sz="1600" dirty="0"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2689" marR="12689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11">
            <a:extLst>
              <a:ext uri="{FF2B5EF4-FFF2-40B4-BE49-F238E27FC236}">
                <a16:creationId xmlns:a16="http://schemas.microsoft.com/office/drawing/2014/main" id="{45AA8B0E-5854-4911-AEB9-4452F5D3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9360"/>
              </p:ext>
            </p:extLst>
          </p:nvPr>
        </p:nvGraphicFramePr>
        <p:xfrm>
          <a:off x="27190" y="3856916"/>
          <a:ext cx="12153314" cy="2602495"/>
        </p:xfrm>
        <a:graphic>
          <a:graphicData uri="http://schemas.openxmlformats.org/drawingml/2006/table">
            <a:tbl>
              <a:tblPr/>
              <a:tblGrid>
                <a:gridCol w="25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17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Progress Log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5"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Action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（改善対策）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Task Progress</a:t>
                      </a:r>
                      <a:r>
                        <a:rPr lang="ja-JP" altLang="en-US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（内容詳細）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PIC: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MY" sz="1200" b="1" i="0" u="none" strike="noStrike" baseline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  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81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MY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1. Define the problem</a:t>
                      </a:r>
                      <a:r>
                        <a:rPr kumimoji="1"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（定义问题）</a:t>
                      </a:r>
                      <a:endParaRPr kumimoji="1" lang="en-MY" sz="12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-6X BLINKING</a:t>
                      </a:r>
                    </a:p>
                    <a:p>
                      <a:r>
                        <a:rPr lang="en-US" altLang="ja-JP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-after analysis found the LS CNT is floating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Feng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2. Define &amp; verify root cause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（真因）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-don’t assemble well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PE 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1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3. Short-term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（暫定対策）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-when assemble the CNT can not catch the harness ,need handle the CNT to fix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-after assemble the </a:t>
                      </a:r>
                      <a:r>
                        <a:rPr lang="en-US" altLang="ja-JP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CNT,need</a:t>
                      </a:r>
                      <a:r>
                        <a:rPr lang="en-US" altLang="ja-JP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press the CNT again to make sure it fixed well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en-US" sz="1300" b="0" i="0" u="none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altLang="ja-JP" sz="1100" b="0" i="0" u="none" strike="noStrik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Production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NB55:1818756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NB66:1814262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Finish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 4. Permanent Corrective Action</a:t>
                      </a:r>
                    </a:p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　　　　　　　　（恒久対策）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r>
                        <a:rPr lang="en-MY" sz="1100" b="0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-Same as above actions </a:t>
                      </a: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10539" marR="10539" marT="10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図 38" descr="リモコン, 屋内, ビデオ, ゲーム が含まれている画像&#10;&#10;自動的に生成された説明">
            <a:extLst>
              <a:ext uri="{FF2B5EF4-FFF2-40B4-BE49-F238E27FC236}">
                <a16:creationId xmlns:a16="http://schemas.microsoft.com/office/drawing/2014/main" id="{5F520B6C-CA6A-4E21-9468-81A9EB667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6008" y="1441048"/>
            <a:ext cx="3525224" cy="198795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545C903-7A1E-4E2D-A588-FC3452153D3E}"/>
              </a:ext>
            </a:extLst>
          </p:cNvPr>
          <p:cNvSpPr/>
          <p:nvPr/>
        </p:nvSpPr>
        <p:spPr>
          <a:xfrm>
            <a:off x="10088613" y="1683768"/>
            <a:ext cx="1866187" cy="1590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9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1029</Words>
  <Application>Microsoft Office PowerPoint</Application>
  <PresentationFormat>宽屏</PresentationFormat>
  <Paragraphs>309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Arial</vt:lpstr>
      <vt:lpstr>Tahoma</vt:lpstr>
      <vt:lpstr>Office テーマ</vt:lpstr>
      <vt:lpstr>FY20 quality case（Red paper）summary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Hosokawa, Jun(SSV)</dc:creator>
  <cp:lastModifiedBy>Feng, Wei(SSVE)</cp:lastModifiedBy>
  <cp:revision>32</cp:revision>
  <dcterms:created xsi:type="dcterms:W3CDTF">2019-01-25T17:40:44Z</dcterms:created>
  <dcterms:modified xsi:type="dcterms:W3CDTF">2020-08-05T05:59:19Z</dcterms:modified>
</cp:coreProperties>
</file>