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80f30af194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80f30af19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In questa immagine è raffigurata la città di Londra come smart city, concetto che rappresenta una visione innovativa di sviluppo urbano, dove la tecnologia è impiegata in modo strategico per migliorare la qualità della vita dei cittadini, aumentare l'efficienza delle infrastrutture e dei servizi pubblici e affrontare sfide complesse come l'inquinamento ambientale, il traffico congestionato e la gestione delle risorse.</a:t>
            </a:r>
            <a:endParaRPr/>
          </a:p>
          <a:p>
            <a:pPr marL="0" lvl="0" indent="0" algn="l" rtl="0">
              <a:spcBef>
                <a:spcPts val="0"/>
              </a:spcBef>
              <a:spcAft>
                <a:spcPts val="0"/>
              </a:spcAft>
              <a:buNone/>
            </a:pPr>
            <a:r>
              <a:rPr lang="it"/>
              <a:t>Per fare ciò sono diverse le tecnologie utilizzate, quali, per esempio:</a:t>
            </a:r>
            <a:endParaRPr/>
          </a:p>
          <a:p>
            <a:pPr marL="457200" lvl="0" indent="-298450" algn="l" rtl="0">
              <a:spcBef>
                <a:spcPts val="0"/>
              </a:spcBef>
              <a:spcAft>
                <a:spcPts val="0"/>
              </a:spcAft>
              <a:buSzPts val="1100"/>
              <a:buChar char="-"/>
            </a:pPr>
            <a:r>
              <a:rPr lang="it"/>
              <a:t>IoT (Internet of Things), che include sensori e dispositivi connessi in tutta la città i quali raccolgono dati in tempo reale su vari aspetti, come qualità dell'aria, traffico, consumo energetico, tra tali dispositivi si prevede anche l’uso di droni;</a:t>
            </a:r>
            <a:endParaRPr/>
          </a:p>
          <a:p>
            <a:pPr marL="457200" lvl="0" indent="-298450" algn="l" rtl="0">
              <a:spcBef>
                <a:spcPts val="0"/>
              </a:spcBef>
              <a:spcAft>
                <a:spcPts val="0"/>
              </a:spcAft>
              <a:buSzPts val="1100"/>
              <a:buChar char="-"/>
            </a:pPr>
            <a:r>
              <a:rPr lang="it">
                <a:solidFill>
                  <a:schemeClr val="dk1"/>
                </a:solidFill>
              </a:rPr>
              <a:t>Reti di comunicazione ad alta velocità, come la fibra ottica e le reti 5G, che consentono una trasmissione immediata dei dati e il controllo remoto delle infrastrutture;</a:t>
            </a:r>
            <a:endParaRPr>
              <a:solidFill>
                <a:schemeClr val="dk1"/>
              </a:solidFill>
            </a:endParaRPr>
          </a:p>
          <a:p>
            <a:pPr marL="457200" lvl="0" indent="-298450" algn="l" rtl="0">
              <a:spcBef>
                <a:spcPts val="0"/>
              </a:spcBef>
              <a:spcAft>
                <a:spcPts val="0"/>
              </a:spcAft>
              <a:buClr>
                <a:schemeClr val="dk1"/>
              </a:buClr>
              <a:buSzPts val="1100"/>
              <a:buChar char="-"/>
            </a:pPr>
            <a:r>
              <a:rPr lang="it">
                <a:solidFill>
                  <a:schemeClr val="dk1"/>
                </a:solidFill>
              </a:rPr>
              <a:t>Automazione e Controllo, che viene applicata a vari aspetti, che spaziano dalla gestione del traffico alla raccolta dei rifiuti, per migliorare l'efficienza e la sicurezza urbana;</a:t>
            </a:r>
            <a:endParaRPr>
              <a:solidFill>
                <a:schemeClr val="dk1"/>
              </a:solidFill>
            </a:endParaRPr>
          </a:p>
          <a:p>
            <a:pPr marL="457200" lvl="0" indent="-298450" algn="l" rtl="0">
              <a:spcBef>
                <a:spcPts val="0"/>
              </a:spcBef>
              <a:spcAft>
                <a:spcPts val="0"/>
              </a:spcAft>
              <a:buClr>
                <a:schemeClr val="dk1"/>
              </a:buClr>
              <a:buSzPts val="1100"/>
              <a:buChar char="-"/>
            </a:pPr>
            <a:r>
              <a:rPr lang="it">
                <a:solidFill>
                  <a:schemeClr val="dk1"/>
                </a:solidFill>
              </a:rPr>
              <a:t>Analisi dei dati e AI,  utilizzate per elaborare e interpretare i dati raccolti, identificare tendenze, prevedere eventi futuri e migliorare la gestione delle risorse urbane;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it">
                <a:solidFill>
                  <a:schemeClr val="dk1"/>
                </a:solidFill>
              </a:rPr>
              <a:t>La scelta della città di Londra non è stata casuale, nel senso che l’ambiente scelto per la nostra simulazione in realtà virtuale è proprio la metropoli di Londra stessa.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80f30af194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80f30af19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solidFill>
                  <a:schemeClr val="dk1"/>
                </a:solidFill>
              </a:rPr>
              <a:t>L’obiettivo del nostro progetto è quello di simulare e monitorare l'inquinamento atmosferico in una Smart City attraverso l’utilizzo di un drone, che muovendosi nella città permetterà di ottenere una mappatura dell’inquinamento nella città stessa. </a:t>
            </a:r>
            <a:endParaRPr>
              <a:solidFill>
                <a:schemeClr val="dk1"/>
              </a:solidFill>
            </a:endParaRPr>
          </a:p>
          <a:p>
            <a:pPr marL="0" lvl="0" indent="0" algn="l" rtl="0">
              <a:spcBef>
                <a:spcPts val="0"/>
              </a:spcBef>
              <a:spcAft>
                <a:spcPts val="0"/>
              </a:spcAft>
              <a:buNone/>
            </a:pPr>
            <a:r>
              <a:rPr lang="it">
                <a:solidFill>
                  <a:schemeClr val="dk1"/>
                </a:solidFill>
              </a:rPr>
              <a:t>Infatti i droni, essendo molto versatili, in quanto possono affrontare terreni difficili, raggiungere luoghi remoti e catturare immagini ad alta risoluzione e letture dei sensori, stanno diventando sempre più popolari per il monitoraggio della qualità dell'aria, dell'inquinamento dell'acqua e delle emissioni industriali. In particolare, visto il loro successo, recentemente sono stati sviluppati dei droni ambientali autonomi (E-drones), progettati specificamente per la sorveglianza, la rilevazione e la mitigazione dell'inquinamento. Questi droni producono mappe dell'Indice di Qualità dell'Aria (AQHI), consentendo la sorveglianza e l'analisi a lungo termine dei dati ambientali. Tale valore è un indice numerico che rappresenta la qualità dell'aria in una determinata area, fornendo informazioni sulla salute pubblica in base ai livelli di inquinamento atmosferico, consentendo alle persone di adottare misure adeguate per proteggere la loro salute.</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80e2d3bd56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80e2d3bd5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80e2d3bd56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80e2d3bd5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9.jpg"/><Relationship Id="rId4" Type="http://schemas.openxmlformats.org/officeDocument/2006/relationships/hyperlink" Target="http://drive.google.com/file/d/1V8xBdwRlIJxpPu-inOXPtanDsJzaMotJ/vie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33033" y="144650"/>
            <a:ext cx="8520600" cy="2052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rmAutofit/>
          </a:bodyPr>
          <a:lstStyle/>
          <a:p>
            <a:pPr marL="0" lvl="0" indent="0" algn="ctr" rtl="0">
              <a:spcBef>
                <a:spcPts val="0"/>
              </a:spcBef>
              <a:spcAft>
                <a:spcPts val="0"/>
              </a:spcAft>
              <a:buNone/>
            </a:pPr>
            <a:r>
              <a:rPr lang="it" sz="3100">
                <a:solidFill>
                  <a:schemeClr val="lt1"/>
                </a:solidFill>
                <a:latin typeface="Calibri"/>
                <a:ea typeface="Calibri"/>
                <a:cs typeface="Calibri"/>
                <a:sym typeface="Calibri"/>
              </a:rPr>
              <a:t>Air pollution monitoring </a:t>
            </a:r>
            <a:endParaRPr sz="3100">
              <a:solidFill>
                <a:schemeClr val="lt1"/>
              </a:solidFill>
              <a:latin typeface="Calibri"/>
              <a:ea typeface="Calibri"/>
              <a:cs typeface="Calibri"/>
              <a:sym typeface="Calibri"/>
            </a:endParaRPr>
          </a:p>
          <a:p>
            <a:pPr marL="0" lvl="0" indent="0" algn="ctr" rtl="0">
              <a:spcBef>
                <a:spcPts val="0"/>
              </a:spcBef>
              <a:spcAft>
                <a:spcPts val="0"/>
              </a:spcAft>
              <a:buNone/>
            </a:pPr>
            <a:r>
              <a:rPr lang="it" sz="3100">
                <a:solidFill>
                  <a:schemeClr val="lt1"/>
                </a:solidFill>
                <a:latin typeface="Calibri"/>
                <a:ea typeface="Calibri"/>
                <a:cs typeface="Calibri"/>
                <a:sym typeface="Calibri"/>
              </a:rPr>
              <a:t>in a Smart City</a:t>
            </a:r>
            <a:endParaRPr sz="3100">
              <a:solidFill>
                <a:schemeClr val="lt1"/>
              </a:solidFill>
              <a:latin typeface="Calibri"/>
              <a:ea typeface="Calibri"/>
              <a:cs typeface="Calibri"/>
              <a:sym typeface="Calibri"/>
            </a:endParaRPr>
          </a:p>
        </p:txBody>
      </p:sp>
      <p:sp>
        <p:nvSpPr>
          <p:cNvPr id="55" name="Google Shape;55;p13"/>
          <p:cNvSpPr txBox="1">
            <a:spLocks noGrp="1"/>
          </p:cNvSpPr>
          <p:nvPr>
            <p:ph type="subTitle" idx="1"/>
          </p:nvPr>
        </p:nvSpPr>
        <p:spPr>
          <a:xfrm>
            <a:off x="311700" y="3664575"/>
            <a:ext cx="8520600" cy="792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ctr" rtl="0">
              <a:spcBef>
                <a:spcPts val="0"/>
              </a:spcBef>
              <a:spcAft>
                <a:spcPts val="0"/>
              </a:spcAft>
              <a:buNone/>
            </a:pPr>
            <a:r>
              <a:rPr lang="it" sz="1500">
                <a:solidFill>
                  <a:schemeClr val="lt1"/>
                </a:solidFill>
                <a:latin typeface="Calibri"/>
                <a:ea typeface="Calibri"/>
                <a:cs typeface="Calibri"/>
                <a:sym typeface="Calibri"/>
              </a:rPr>
              <a:t>Aurora Durante, Martina Germani</a:t>
            </a:r>
            <a:endParaRPr sz="1500">
              <a:solidFill>
                <a:schemeClr val="lt1"/>
              </a:solidFill>
              <a:latin typeface="Calibri"/>
              <a:ea typeface="Calibri"/>
              <a:cs typeface="Calibri"/>
              <a:sym typeface="Calibri"/>
            </a:endParaRPr>
          </a:p>
        </p:txBody>
      </p:sp>
      <p:pic>
        <p:nvPicPr>
          <p:cNvPr id="56" name="Google Shape;56;p13"/>
          <p:cNvPicPr preferRelativeResize="0"/>
          <p:nvPr/>
        </p:nvPicPr>
        <p:blipFill>
          <a:blip r:embed="rId4">
            <a:alphaModFix/>
          </a:blip>
          <a:stretch>
            <a:fillRect/>
          </a:stretch>
        </p:blipFill>
        <p:spPr>
          <a:xfrm>
            <a:off x="6045475" y="144650"/>
            <a:ext cx="3098525" cy="980150"/>
          </a:xfrm>
          <a:prstGeom prst="rect">
            <a:avLst/>
          </a:prstGeom>
          <a:noFill/>
          <a:ln>
            <a:noFill/>
          </a:ln>
        </p:spPr>
      </p:pic>
      <p:pic>
        <p:nvPicPr>
          <p:cNvPr id="57" name="Google Shape;57;p13"/>
          <p:cNvPicPr preferRelativeResize="0"/>
          <p:nvPr/>
        </p:nvPicPr>
        <p:blipFill>
          <a:blip r:embed="rId5">
            <a:alphaModFix/>
          </a:blip>
          <a:stretch>
            <a:fillRect/>
          </a:stretch>
        </p:blipFill>
        <p:spPr>
          <a:xfrm>
            <a:off x="518025" y="213700"/>
            <a:ext cx="2108600" cy="842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1584977" y="525042"/>
            <a:ext cx="6188700" cy="76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sz="2500">
                <a:latin typeface="Calibri"/>
                <a:ea typeface="Calibri"/>
                <a:cs typeface="Calibri"/>
                <a:sym typeface="Calibri"/>
              </a:rPr>
              <a:t>Smart City</a:t>
            </a:r>
            <a:endParaRPr sz="4900">
              <a:latin typeface="Calibri"/>
              <a:ea typeface="Calibri"/>
              <a:cs typeface="Calibri"/>
              <a:sym typeface="Calibri"/>
            </a:endParaRPr>
          </a:p>
        </p:txBody>
      </p:sp>
      <p:pic>
        <p:nvPicPr>
          <p:cNvPr id="63" name="Google Shape;63;p14"/>
          <p:cNvPicPr preferRelativeResize="0"/>
          <p:nvPr/>
        </p:nvPicPr>
        <p:blipFill>
          <a:blip r:embed="rId3">
            <a:alphaModFix/>
          </a:blip>
          <a:stretch>
            <a:fillRect/>
          </a:stretch>
        </p:blipFill>
        <p:spPr>
          <a:xfrm>
            <a:off x="6956651" y="213700"/>
            <a:ext cx="1928545" cy="610050"/>
          </a:xfrm>
          <a:prstGeom prst="rect">
            <a:avLst/>
          </a:prstGeom>
          <a:noFill/>
          <a:ln>
            <a:noFill/>
          </a:ln>
        </p:spPr>
      </p:pic>
      <p:pic>
        <p:nvPicPr>
          <p:cNvPr id="64" name="Google Shape;64;p14"/>
          <p:cNvPicPr preferRelativeResize="0"/>
          <p:nvPr/>
        </p:nvPicPr>
        <p:blipFill>
          <a:blip r:embed="rId4">
            <a:alphaModFix/>
          </a:blip>
          <a:stretch>
            <a:fillRect/>
          </a:stretch>
        </p:blipFill>
        <p:spPr>
          <a:xfrm>
            <a:off x="518025" y="213700"/>
            <a:ext cx="1527700" cy="610050"/>
          </a:xfrm>
          <a:prstGeom prst="rect">
            <a:avLst/>
          </a:prstGeom>
          <a:noFill/>
          <a:ln>
            <a:noFill/>
          </a:ln>
        </p:spPr>
      </p:pic>
      <p:pic>
        <p:nvPicPr>
          <p:cNvPr id="65" name="Google Shape;65;p14"/>
          <p:cNvPicPr preferRelativeResize="0"/>
          <p:nvPr/>
        </p:nvPicPr>
        <p:blipFill>
          <a:blip r:embed="rId5">
            <a:alphaModFix/>
          </a:blip>
          <a:stretch>
            <a:fillRect/>
          </a:stretch>
        </p:blipFill>
        <p:spPr>
          <a:xfrm>
            <a:off x="790100" y="1450200"/>
            <a:ext cx="4386525" cy="2924324"/>
          </a:xfrm>
          <a:prstGeom prst="rect">
            <a:avLst/>
          </a:prstGeom>
          <a:noFill/>
          <a:ln>
            <a:noFill/>
          </a:ln>
        </p:spPr>
      </p:pic>
      <p:sp>
        <p:nvSpPr>
          <p:cNvPr id="66" name="Google Shape;66;p14"/>
          <p:cNvSpPr txBox="1"/>
          <p:nvPr/>
        </p:nvSpPr>
        <p:spPr>
          <a:xfrm>
            <a:off x="5417075" y="1886150"/>
            <a:ext cx="3204600" cy="2811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it"/>
              <a:t>Internet of Thing (IoT) </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it"/>
              <a:t>High speed communication network</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it"/>
              <a:t>Automation and Control</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it"/>
              <a:t>AI and Data Analysis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ctrTitle"/>
          </p:nvPr>
        </p:nvSpPr>
        <p:spPr>
          <a:xfrm>
            <a:off x="1597440" y="499767"/>
            <a:ext cx="6188700" cy="767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it" sz="2500">
                <a:latin typeface="Calibri"/>
                <a:ea typeface="Calibri"/>
                <a:cs typeface="Calibri"/>
                <a:sym typeface="Calibri"/>
              </a:rPr>
              <a:t>Project Goal</a:t>
            </a:r>
            <a:endParaRPr sz="4900">
              <a:latin typeface="Calibri"/>
              <a:ea typeface="Calibri"/>
              <a:cs typeface="Calibri"/>
              <a:sym typeface="Calibri"/>
            </a:endParaRPr>
          </a:p>
        </p:txBody>
      </p:sp>
      <p:pic>
        <p:nvPicPr>
          <p:cNvPr id="72" name="Google Shape;72;p15"/>
          <p:cNvPicPr preferRelativeResize="0"/>
          <p:nvPr/>
        </p:nvPicPr>
        <p:blipFill>
          <a:blip r:embed="rId3">
            <a:alphaModFix/>
          </a:blip>
          <a:stretch>
            <a:fillRect/>
          </a:stretch>
        </p:blipFill>
        <p:spPr>
          <a:xfrm>
            <a:off x="6956651" y="213700"/>
            <a:ext cx="1928545" cy="610050"/>
          </a:xfrm>
          <a:prstGeom prst="rect">
            <a:avLst/>
          </a:prstGeom>
          <a:noFill/>
          <a:ln>
            <a:noFill/>
          </a:ln>
        </p:spPr>
      </p:pic>
      <p:pic>
        <p:nvPicPr>
          <p:cNvPr id="73" name="Google Shape;73;p15"/>
          <p:cNvPicPr preferRelativeResize="0"/>
          <p:nvPr/>
        </p:nvPicPr>
        <p:blipFill>
          <a:blip r:embed="rId4">
            <a:alphaModFix/>
          </a:blip>
          <a:stretch>
            <a:fillRect/>
          </a:stretch>
        </p:blipFill>
        <p:spPr>
          <a:xfrm>
            <a:off x="518025" y="213700"/>
            <a:ext cx="1527700" cy="610050"/>
          </a:xfrm>
          <a:prstGeom prst="rect">
            <a:avLst/>
          </a:prstGeom>
          <a:noFill/>
          <a:ln>
            <a:noFill/>
          </a:ln>
        </p:spPr>
      </p:pic>
      <p:sp>
        <p:nvSpPr>
          <p:cNvPr id="74" name="Google Shape;74;p15"/>
          <p:cNvSpPr txBox="1"/>
          <p:nvPr/>
        </p:nvSpPr>
        <p:spPr>
          <a:xfrm>
            <a:off x="5417075" y="1886150"/>
            <a:ext cx="3204600" cy="281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75" name="Google Shape;75;p15"/>
          <p:cNvPicPr preferRelativeResize="0"/>
          <p:nvPr/>
        </p:nvPicPr>
        <p:blipFill>
          <a:blip r:embed="rId5">
            <a:alphaModFix/>
          </a:blip>
          <a:stretch>
            <a:fillRect/>
          </a:stretch>
        </p:blipFill>
        <p:spPr>
          <a:xfrm>
            <a:off x="2233687" y="3017002"/>
            <a:ext cx="4916224" cy="1846075"/>
          </a:xfrm>
          <a:prstGeom prst="rect">
            <a:avLst/>
          </a:prstGeom>
          <a:noFill/>
          <a:ln>
            <a:noFill/>
          </a:ln>
        </p:spPr>
      </p:pic>
      <p:sp>
        <p:nvSpPr>
          <p:cNvPr id="76" name="Google Shape;76;p15"/>
          <p:cNvSpPr txBox="1"/>
          <p:nvPr/>
        </p:nvSpPr>
        <p:spPr>
          <a:xfrm>
            <a:off x="363575" y="1336400"/>
            <a:ext cx="8258100" cy="1680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it" b="1" i="1">
                <a:solidFill>
                  <a:srgbClr val="FF0000"/>
                </a:solidFill>
              </a:rPr>
              <a:t>Goal</a:t>
            </a:r>
            <a:r>
              <a:rPr lang="it">
                <a:solidFill>
                  <a:srgbClr val="FF0000"/>
                </a:solidFill>
              </a:rPr>
              <a:t>:</a:t>
            </a:r>
            <a:r>
              <a:rPr lang="it"/>
              <a:t> simulate and monitor air pollution in a Smart City</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it" b="1" i="1">
                <a:solidFill>
                  <a:srgbClr val="FF0000"/>
                </a:solidFill>
              </a:rPr>
              <a:t>Technology:</a:t>
            </a:r>
            <a:r>
              <a:rPr lang="it"/>
              <a:t>  a drone which allows to obtain a city pollution map </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it" b="1" i="1">
                <a:solidFill>
                  <a:srgbClr val="FF0000"/>
                </a:solidFill>
              </a:rPr>
              <a:t>How:</a:t>
            </a:r>
            <a:r>
              <a:rPr lang="it"/>
              <a:t> in some significant area, the drone detects the air pollution and it calculates the  AQHI (Air Quality Index) for each pollutant, as shown in the </a:t>
            </a:r>
            <a:r>
              <a:rPr lang="it" i="1"/>
              <a:t>Table 1</a:t>
            </a:r>
            <a:r>
              <a:rPr lang="it"/>
              <a:t>, and </a:t>
            </a:r>
            <a:r>
              <a:rPr lang="it">
                <a:solidFill>
                  <a:schemeClr val="dk1"/>
                </a:solidFill>
                <a:highlight>
                  <a:srgbClr val="FFFFFF"/>
                </a:highlight>
              </a:rPr>
              <a:t>the overall index is defined as the maximum among them</a:t>
            </a:r>
            <a:endParaRPr/>
          </a:p>
        </p:txBody>
      </p:sp>
      <p:pic>
        <p:nvPicPr>
          <p:cNvPr id="77" name="Google Shape;77;p15"/>
          <p:cNvPicPr preferRelativeResize="0"/>
          <p:nvPr/>
        </p:nvPicPr>
        <p:blipFill>
          <a:blip r:embed="rId6">
            <a:alphaModFix/>
          </a:blip>
          <a:stretch>
            <a:fillRect/>
          </a:stretch>
        </p:blipFill>
        <p:spPr>
          <a:xfrm>
            <a:off x="6356187" y="982175"/>
            <a:ext cx="1326375" cy="1326375"/>
          </a:xfrm>
          <a:prstGeom prst="rect">
            <a:avLst/>
          </a:prstGeom>
          <a:noFill/>
          <a:ln>
            <a:noFill/>
          </a:ln>
        </p:spPr>
      </p:pic>
      <p:sp>
        <p:nvSpPr>
          <p:cNvPr id="78" name="Google Shape;78;p15"/>
          <p:cNvSpPr txBox="1"/>
          <p:nvPr/>
        </p:nvSpPr>
        <p:spPr>
          <a:xfrm>
            <a:off x="2697050" y="4698050"/>
            <a:ext cx="6354900" cy="30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sz="1100">
                <a:solidFill>
                  <a:schemeClr val="dk1"/>
                </a:solidFill>
                <a:highlight>
                  <a:srgbClr val="FFFFFF"/>
                </a:highlight>
              </a:rPr>
              <a:t>Table 1: Air Quality Health Index for each pollutant</a:t>
            </a:r>
            <a:endParaRPr sz="110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a:solidFill>
                <a:schemeClr val="dk1"/>
              </a:solidFill>
              <a:highlight>
                <a:srgbClr val="FFFFFF"/>
              </a:highlight>
            </a:endParaRPr>
          </a:p>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1288025" y="445025"/>
            <a:ext cx="3296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Software architecture</a:t>
            </a:r>
            <a:endParaRPr/>
          </a:p>
        </p:txBody>
      </p:sp>
      <p:pic>
        <p:nvPicPr>
          <p:cNvPr id="84" name="Google Shape;84;p16"/>
          <p:cNvPicPr preferRelativeResize="0"/>
          <p:nvPr/>
        </p:nvPicPr>
        <p:blipFill>
          <a:blip r:embed="rId3">
            <a:alphaModFix/>
          </a:blip>
          <a:stretch>
            <a:fillRect/>
          </a:stretch>
        </p:blipFill>
        <p:spPr>
          <a:xfrm>
            <a:off x="428850" y="1329875"/>
            <a:ext cx="5014449" cy="3213350"/>
          </a:xfrm>
          <a:prstGeom prst="rect">
            <a:avLst/>
          </a:prstGeom>
          <a:noFill/>
          <a:ln>
            <a:noFill/>
          </a:ln>
        </p:spPr>
      </p:pic>
      <p:sp>
        <p:nvSpPr>
          <p:cNvPr id="85" name="Google Shape;85;p16"/>
          <p:cNvSpPr txBox="1"/>
          <p:nvPr/>
        </p:nvSpPr>
        <p:spPr>
          <a:xfrm>
            <a:off x="5845550" y="445025"/>
            <a:ext cx="2874000" cy="414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b="1"/>
              <a:t>Interface: </a:t>
            </a:r>
            <a:r>
              <a:rPr lang="it"/>
              <a:t>FSM that manages data flow based on user inputs, it has two states (</a:t>
            </a:r>
            <a:r>
              <a:rPr lang="it" i="1"/>
              <a:t>CarMoving </a:t>
            </a:r>
            <a:r>
              <a:rPr lang="it"/>
              <a:t>and </a:t>
            </a:r>
            <a:r>
              <a:rPr lang="it" i="1"/>
              <a:t>DroneFlying</a:t>
            </a:r>
            <a:r>
              <a:rPr lang="it"/>
              <a:t>).</a:t>
            </a:r>
            <a:endParaRPr/>
          </a:p>
          <a:p>
            <a:pPr marL="0" lvl="0" indent="0" algn="l" rtl="0">
              <a:spcBef>
                <a:spcPts val="0"/>
              </a:spcBef>
              <a:spcAft>
                <a:spcPts val="0"/>
              </a:spcAft>
              <a:buNone/>
            </a:pPr>
            <a:endParaRPr b="1"/>
          </a:p>
          <a:p>
            <a:pPr marL="0" lvl="0" indent="0" algn="l" rtl="0">
              <a:spcBef>
                <a:spcPts val="0"/>
              </a:spcBef>
              <a:spcAft>
                <a:spcPts val="0"/>
              </a:spcAft>
              <a:buNone/>
            </a:pPr>
            <a:r>
              <a:rPr lang="it" b="1"/>
              <a:t>Spawner: </a:t>
            </a:r>
            <a:r>
              <a:rPr lang="it"/>
              <a:t>ROS service that deletes and spawns vehicles based on executing state.</a:t>
            </a:r>
            <a:endParaRPr/>
          </a:p>
          <a:p>
            <a:pPr marL="0" lvl="0" indent="0" algn="l" rtl="0">
              <a:spcBef>
                <a:spcPts val="0"/>
              </a:spcBef>
              <a:spcAft>
                <a:spcPts val="0"/>
              </a:spcAft>
              <a:buNone/>
            </a:pPr>
            <a:endParaRPr b="1"/>
          </a:p>
          <a:p>
            <a:pPr marL="0" lvl="0" indent="0" algn="l" rtl="0">
              <a:spcBef>
                <a:spcPts val="0"/>
              </a:spcBef>
              <a:spcAft>
                <a:spcPts val="0"/>
              </a:spcAft>
              <a:buNone/>
            </a:pPr>
            <a:r>
              <a:rPr lang="it" b="1"/>
              <a:t>Launcher: </a:t>
            </a:r>
            <a:r>
              <a:rPr lang="it"/>
              <a:t>ROS service that launches AirSim Wrapper and drone controller.</a:t>
            </a:r>
            <a:endParaRPr/>
          </a:p>
          <a:p>
            <a:pPr marL="0" lvl="0" indent="0" algn="l" rtl="0">
              <a:spcBef>
                <a:spcPts val="0"/>
              </a:spcBef>
              <a:spcAft>
                <a:spcPts val="0"/>
              </a:spcAft>
              <a:buNone/>
            </a:pPr>
            <a:endParaRPr b="1"/>
          </a:p>
          <a:p>
            <a:pPr marL="0" lvl="0" indent="0" algn="l" rtl="0">
              <a:spcBef>
                <a:spcPts val="0"/>
              </a:spcBef>
              <a:spcAft>
                <a:spcPts val="0"/>
              </a:spcAft>
              <a:buNone/>
            </a:pPr>
            <a:r>
              <a:rPr lang="it" b="1"/>
              <a:t>Calculator: </a:t>
            </a:r>
            <a:r>
              <a:rPr lang="it"/>
              <a:t>ROS service that updates pollution data and gets AQHI and health message.</a:t>
            </a:r>
            <a:endParaRPr/>
          </a:p>
          <a:p>
            <a:pPr marL="0" lvl="0" indent="0" algn="l" rtl="0">
              <a:spcBef>
                <a:spcPts val="0"/>
              </a:spcBef>
              <a:spcAft>
                <a:spcPts val="0"/>
              </a:spcAft>
              <a:buNone/>
            </a:pPr>
            <a:endParaRPr b="1"/>
          </a:p>
          <a:p>
            <a:pPr marL="0" lvl="0" indent="0" algn="l" rtl="0">
              <a:spcBef>
                <a:spcPts val="0"/>
              </a:spcBef>
              <a:spcAft>
                <a:spcPts val="0"/>
              </a:spcAft>
              <a:buNone/>
            </a:pPr>
            <a:r>
              <a:rPr lang="it" b="1"/>
              <a:t>flight_prova: </a:t>
            </a:r>
            <a:r>
              <a:rPr lang="it"/>
              <a:t>ROS node that controls the drone for sampling.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5129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Running the simulation</a:t>
            </a:r>
            <a:endParaRPr/>
          </a:p>
        </p:txBody>
      </p:sp>
      <p:pic>
        <p:nvPicPr>
          <p:cNvPr id="91" name="Google Shape;91;p17"/>
          <p:cNvPicPr preferRelativeResize="0"/>
          <p:nvPr/>
        </p:nvPicPr>
        <p:blipFill>
          <a:blip r:embed="rId3">
            <a:alphaModFix/>
          </a:blip>
          <a:stretch>
            <a:fillRect/>
          </a:stretch>
        </p:blipFill>
        <p:spPr>
          <a:xfrm>
            <a:off x="947775" y="2502163"/>
            <a:ext cx="3084274" cy="2103199"/>
          </a:xfrm>
          <a:prstGeom prst="rect">
            <a:avLst/>
          </a:prstGeom>
          <a:noFill/>
          <a:ln>
            <a:noFill/>
          </a:ln>
        </p:spPr>
      </p:pic>
      <p:pic>
        <p:nvPicPr>
          <p:cNvPr id="92" name="Google Shape;92;p17" title="Simulation demo.mp4">
            <a:hlinkClick r:id="rId4"/>
          </p:cNvPr>
          <p:cNvPicPr preferRelativeResize="0"/>
          <p:nvPr/>
        </p:nvPicPr>
        <p:blipFill>
          <a:blip r:embed="rId5">
            <a:alphaModFix/>
          </a:blip>
          <a:stretch>
            <a:fillRect/>
          </a:stretch>
        </p:blipFill>
        <p:spPr>
          <a:xfrm>
            <a:off x="6099075" y="173925"/>
            <a:ext cx="2311274" cy="1681475"/>
          </a:xfrm>
          <a:prstGeom prst="rect">
            <a:avLst/>
          </a:prstGeom>
          <a:noFill/>
          <a:ln>
            <a:noFill/>
          </a:ln>
        </p:spPr>
      </p:pic>
      <p:sp>
        <p:nvSpPr>
          <p:cNvPr id="93" name="Google Shape;93;p17"/>
          <p:cNvSpPr txBox="1"/>
          <p:nvPr/>
        </p:nvSpPr>
        <p:spPr>
          <a:xfrm>
            <a:off x="311700" y="1315975"/>
            <a:ext cx="6912600" cy="1116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it"/>
              <a:t>Press </a:t>
            </a:r>
            <a:r>
              <a:rPr lang="it" i="1"/>
              <a:t>Play</a:t>
            </a:r>
            <a:r>
              <a:rPr lang="it"/>
              <a:t> button on UE</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it"/>
              <a:t>Type in terminal: </a:t>
            </a:r>
            <a:br>
              <a:rPr lang="it"/>
            </a:br>
            <a:r>
              <a:rPr lang="it"/>
              <a:t>roslaunch VR_Assignment pollution_monitoring.launch host:=$HOST_IP</a:t>
            </a:r>
            <a:endParaRPr/>
          </a:p>
        </p:txBody>
      </p:sp>
      <p:sp>
        <p:nvSpPr>
          <p:cNvPr id="94" name="Google Shape;94;p17"/>
          <p:cNvSpPr txBox="1"/>
          <p:nvPr/>
        </p:nvSpPr>
        <p:spPr>
          <a:xfrm>
            <a:off x="4804650" y="2662900"/>
            <a:ext cx="3425400" cy="178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it"/>
              <a:t>The drone flies vertically and collides three </a:t>
            </a:r>
            <a:r>
              <a:rPr lang="it" i="1"/>
              <a:t>Pollution BP_assets</a:t>
            </a:r>
            <a:r>
              <a:rPr lang="it"/>
              <a:t> to collect data about pollution.</a:t>
            </a:r>
            <a:endParaRPr/>
          </a:p>
          <a:p>
            <a:pPr marL="0" lvl="0" indent="0" algn="l" rtl="0">
              <a:lnSpc>
                <a:spcPct val="115000"/>
              </a:lnSpc>
              <a:spcBef>
                <a:spcPts val="1000"/>
              </a:spcBef>
              <a:spcAft>
                <a:spcPts val="0"/>
              </a:spcAft>
              <a:buNone/>
            </a:pPr>
            <a:r>
              <a:rPr lang="it"/>
              <a:t>Then, it calculates the AQHI and displays the value and corresponding health message.</a:t>
            </a:r>
            <a:endParaRPr/>
          </a:p>
        </p:txBody>
      </p:sp>
      <p:sp>
        <p:nvSpPr>
          <p:cNvPr id="95" name="Google Shape;95;p17"/>
          <p:cNvSpPr txBox="1"/>
          <p:nvPr/>
        </p:nvSpPr>
        <p:spPr>
          <a:xfrm>
            <a:off x="311700" y="4674950"/>
            <a:ext cx="6563100" cy="30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900"/>
              <a:t>In image above: PlayerStart (frame in the bottom) for the drone to spawn at start and three </a:t>
            </a:r>
            <a:r>
              <a:rPr lang="it" sz="900" i="1"/>
              <a:t>Pollution BP_assets</a:t>
            </a:r>
            <a:endParaRPr sz="900" i="1"/>
          </a:p>
        </p:txBody>
      </p:sp>
      <p:cxnSp>
        <p:nvCxnSpPr>
          <p:cNvPr id="96" name="Google Shape;96;p17"/>
          <p:cNvCxnSpPr/>
          <p:nvPr/>
        </p:nvCxnSpPr>
        <p:spPr>
          <a:xfrm rot="10800000" flipH="1">
            <a:off x="4318400" y="863350"/>
            <a:ext cx="1347000" cy="827100"/>
          </a:xfrm>
          <a:prstGeom prst="curvedConnector3">
            <a:avLst>
              <a:gd name="adj1" fmla="val 50000"/>
            </a:avLst>
          </a:prstGeom>
          <a:noFill/>
          <a:ln w="28575" cap="flat" cmpd="sng">
            <a:solidFill>
              <a:schemeClr val="dk2"/>
            </a:solidFill>
            <a:prstDash val="solid"/>
            <a:round/>
            <a:headEnd type="none" w="med" len="med"/>
            <a:tailEnd type="triangle" w="med" len="med"/>
          </a:ln>
        </p:spPr>
      </p:cxnSp>
      <p:sp>
        <p:nvSpPr>
          <p:cNvPr id="97" name="Google Shape;97;p17"/>
          <p:cNvSpPr txBox="1"/>
          <p:nvPr/>
        </p:nvSpPr>
        <p:spPr>
          <a:xfrm rot="-2700000">
            <a:off x="4498659" y="949386"/>
            <a:ext cx="721249" cy="3029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a:t>demo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698</Words>
  <Application>Microsoft Office PowerPoint</Application>
  <PresentationFormat>Presentazione su schermo (16:9)</PresentationFormat>
  <Paragraphs>46</Paragraphs>
  <Slides>5</Slides>
  <Notes>5</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5</vt:i4>
      </vt:variant>
    </vt:vector>
  </HeadingPairs>
  <TitlesOfParts>
    <vt:vector size="8" baseType="lpstr">
      <vt:lpstr>Arial</vt:lpstr>
      <vt:lpstr>Calibri</vt:lpstr>
      <vt:lpstr>Simple Light</vt:lpstr>
      <vt:lpstr>Air pollution monitoring  in a Smart City</vt:lpstr>
      <vt:lpstr>Smart City</vt:lpstr>
      <vt:lpstr>Project Goal</vt:lpstr>
      <vt:lpstr>Software architecture</vt:lpstr>
      <vt:lpstr>Running the simulation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pollution monitoring  in a Smart City</dc:title>
  <cp:lastModifiedBy>Aurora Durante</cp:lastModifiedBy>
  <cp:revision>1</cp:revision>
  <dcterms:modified xsi:type="dcterms:W3CDTF">2023-09-20T12:21:07Z</dcterms:modified>
</cp:coreProperties>
</file>