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5" r:id="rId7"/>
    <p:sldId id="413" r:id="rId8"/>
    <p:sldId id="414" r:id="rId9"/>
    <p:sldId id="416" r:id="rId10"/>
    <p:sldId id="417" r:id="rId11"/>
    <p:sldId id="418" r:id="rId12"/>
    <p:sldId id="419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数据结构考点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图（</a:t>
            </a:r>
            <a:r>
              <a:rPr lang="en-US" altLang="zh-CN"/>
              <a:t>3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拓扑排序</a:t>
            </a:r>
            <a:endParaRPr lang="zh-CN" altLang="en-US"/>
          </a:p>
          <a:p>
            <a:pPr lvl="1"/>
            <a:r>
              <a:rPr lang="zh-CN" altLang="en-US" sz="1600"/>
              <a:t>求拓扑排序算法</a:t>
            </a:r>
            <a:endParaRPr lang="zh-CN" altLang="en-US"/>
          </a:p>
          <a:p>
            <a:r>
              <a:rPr lang="zh-CN" altLang="en-US"/>
              <a:t>关键路径</a:t>
            </a:r>
            <a:endParaRPr lang="zh-CN" altLang="en-US"/>
          </a:p>
          <a:p>
            <a:pPr lvl="1"/>
            <a:r>
              <a:rPr lang="zh-CN" altLang="en-US"/>
              <a:t>关键路径性质</a:t>
            </a:r>
            <a:endParaRPr lang="zh-CN" altLang="en-US"/>
          </a:p>
          <a:p>
            <a:pPr lvl="1"/>
            <a:r>
              <a:rPr lang="en-US" altLang="zh-CN"/>
              <a:t>AOE</a:t>
            </a:r>
            <a:r>
              <a:t>网性质</a:t>
            </a:r>
          </a:p>
          <a:p>
            <a:pPr lvl="0"/>
            <a:r>
              <a:rPr sz="1800"/>
              <a:t>考点：</a:t>
            </a:r>
            <a:endParaRPr sz="1800"/>
          </a:p>
          <a:p>
            <a:pPr lvl="1"/>
            <a:r>
              <a:rPr lang="en-US" altLang="zh-CN" sz="1600"/>
              <a:t>AOE</a:t>
            </a:r>
            <a:r>
              <a:rPr sz="1600"/>
              <a:t>性质</a:t>
            </a:r>
            <a:endParaRPr sz="1600"/>
          </a:p>
          <a:p>
            <a:pPr lvl="1"/>
            <a:r>
              <a:rPr sz="1600"/>
              <a:t>求关键路径</a:t>
            </a:r>
          </a:p>
          <a:p>
            <a:pPr lvl="1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排序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815"/>
            <a:ext cx="11384280" cy="5193030"/>
          </a:xfrm>
        </p:spPr>
        <p:txBody>
          <a:bodyPr>
            <a:noAutofit/>
          </a:bodyPr>
          <a:p>
            <a:r>
              <a:rPr lang="zh-CN" altLang="en-US" sz="1600"/>
              <a:t>插入排序：最好</a:t>
            </a:r>
            <a:r>
              <a:rPr lang="en-US" altLang="zh-CN" sz="1600"/>
              <a:t>O(n)</a:t>
            </a:r>
            <a:r>
              <a:rPr sz="1600"/>
              <a:t>，最差</a:t>
            </a:r>
            <a:r>
              <a:rPr lang="en-US" altLang="zh-CN" sz="1600"/>
              <a:t>O(n</a:t>
            </a:r>
            <a:r>
              <a:rPr lang="en-US" altLang="zh-CN" sz="1600" baseline="30000"/>
              <a:t>2</a:t>
            </a:r>
            <a:r>
              <a:rPr lang="en-US" altLang="zh-CN" sz="1600"/>
              <a:t>)</a:t>
            </a:r>
            <a:r>
              <a:rPr sz="1600"/>
              <a:t>，平均</a:t>
            </a:r>
            <a:r>
              <a:rPr lang="en-US" altLang="zh-CN" sz="1600">
                <a:sym typeface="+mn-ea"/>
              </a:rPr>
              <a:t>O(n</a:t>
            </a:r>
            <a:r>
              <a:rPr lang="en-US" altLang="zh-CN" sz="1600" baseline="30000">
                <a:sym typeface="+mn-ea"/>
              </a:rPr>
              <a:t>2</a:t>
            </a:r>
            <a:r>
              <a:rPr lang="en-US" altLang="zh-CN" sz="1600">
                <a:sym typeface="+mn-ea"/>
              </a:rPr>
              <a:t>)</a:t>
            </a:r>
            <a:r>
              <a:rPr sz="1600">
                <a:sym typeface="+mn-ea"/>
              </a:rPr>
              <a:t>，空间复杂度</a:t>
            </a:r>
            <a:r>
              <a:rPr lang="en-US" altLang="zh-CN" sz="1600">
                <a:sym typeface="+mn-ea"/>
              </a:rPr>
              <a:t>O(1)</a:t>
            </a:r>
            <a:r>
              <a:rPr sz="1600">
                <a:sym typeface="+mn-ea"/>
              </a:rPr>
              <a:t>，稳定，适用顺序表、链表</a:t>
            </a:r>
            <a:endParaRPr sz="1600">
              <a:sym typeface="+mn-ea"/>
            </a:endParaRPr>
          </a:p>
          <a:p>
            <a:pPr lvl="1"/>
            <a:r>
              <a:rPr sz="1400">
                <a:sym typeface="+mn-ea"/>
              </a:rPr>
              <a:t>派生希尔排序</a:t>
            </a:r>
            <a:r>
              <a:rPr sz="1400">
                <a:sym typeface="+mn-ea"/>
              </a:rPr>
              <a:t>，空间复杂度</a:t>
            </a:r>
            <a:r>
              <a:rPr lang="en-US" altLang="zh-CN" sz="1400">
                <a:sym typeface="+mn-ea"/>
              </a:rPr>
              <a:t>O(1)</a:t>
            </a:r>
            <a:r>
              <a:rPr sz="1400">
                <a:sym typeface="+mn-ea"/>
              </a:rPr>
              <a:t>，不稳定，适用顺序表</a:t>
            </a:r>
            <a:endParaRPr sz="1400">
              <a:sym typeface="+mn-ea"/>
            </a:endParaRPr>
          </a:p>
          <a:p>
            <a:pPr lvl="0"/>
            <a:r>
              <a:rPr sz="1600">
                <a:sym typeface="+mn-ea"/>
              </a:rPr>
              <a:t>交换排序：</a:t>
            </a:r>
            <a:endParaRPr sz="1600">
              <a:sym typeface="+mn-ea"/>
            </a:endParaRPr>
          </a:p>
          <a:p>
            <a:pPr lvl="1"/>
            <a:r>
              <a:rPr sz="1400">
                <a:sym typeface="+mn-ea"/>
              </a:rPr>
              <a:t>冒泡排序，最好</a:t>
            </a:r>
            <a:r>
              <a:rPr lang="en-US" altLang="zh-CN" sz="1400">
                <a:sym typeface="+mn-ea"/>
              </a:rPr>
              <a:t>O(n)</a:t>
            </a:r>
            <a:r>
              <a:rPr sz="1400">
                <a:sym typeface="+mn-ea"/>
              </a:rPr>
              <a:t>，最差</a:t>
            </a:r>
            <a:r>
              <a:rPr lang="en-US" altLang="zh-CN" sz="1400">
                <a:sym typeface="+mn-ea"/>
              </a:rPr>
              <a:t>O(n</a:t>
            </a:r>
            <a:r>
              <a:rPr lang="en-US" altLang="zh-CN" sz="1400" baseline="30000">
                <a:sym typeface="+mn-ea"/>
              </a:rPr>
              <a:t>2</a:t>
            </a:r>
            <a:r>
              <a:rPr lang="en-US" altLang="zh-CN" sz="1400">
                <a:sym typeface="+mn-ea"/>
              </a:rPr>
              <a:t>)</a:t>
            </a:r>
            <a:r>
              <a:rPr sz="1400">
                <a:sym typeface="+mn-ea"/>
              </a:rPr>
              <a:t>，平均</a:t>
            </a:r>
            <a:r>
              <a:rPr lang="en-US" altLang="zh-CN" sz="1400">
                <a:sym typeface="+mn-ea"/>
              </a:rPr>
              <a:t>O(n</a:t>
            </a:r>
            <a:r>
              <a:rPr lang="en-US" altLang="zh-CN" sz="1400" baseline="30000">
                <a:sym typeface="+mn-ea"/>
              </a:rPr>
              <a:t>2</a:t>
            </a:r>
            <a:r>
              <a:rPr lang="en-US" altLang="zh-CN" sz="1400">
                <a:sym typeface="+mn-ea"/>
              </a:rPr>
              <a:t>)</a:t>
            </a:r>
            <a:r>
              <a:rPr sz="1400">
                <a:sym typeface="+mn-ea"/>
              </a:rPr>
              <a:t>，空间复杂度</a:t>
            </a:r>
            <a:r>
              <a:rPr lang="en-US" altLang="zh-CN" sz="1400">
                <a:sym typeface="+mn-ea"/>
              </a:rPr>
              <a:t>O(1)</a:t>
            </a:r>
            <a:r>
              <a:rPr sz="1400">
                <a:sym typeface="+mn-ea"/>
              </a:rPr>
              <a:t>，稳定，适用顺序表、链表</a:t>
            </a:r>
            <a:endParaRPr sz="1400"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sz="1400">
                <a:sym typeface="+mn-ea"/>
              </a:rPr>
              <a:t>快速排序，最好O(n</a:t>
            </a:r>
            <a:r>
              <a:rPr lang="en-US" altLang="zh-CN" sz="1400">
                <a:sym typeface="+mn-ea"/>
              </a:rPr>
              <a:t>logn</a:t>
            </a:r>
            <a:r>
              <a:rPr sz="1400">
                <a:sym typeface="+mn-ea"/>
              </a:rPr>
              <a:t>)，最差O(n</a:t>
            </a:r>
            <a:r>
              <a:rPr sz="1400" baseline="30000">
                <a:sym typeface="+mn-ea"/>
              </a:rPr>
              <a:t>2</a:t>
            </a:r>
            <a:r>
              <a:rPr sz="1400">
                <a:sym typeface="+mn-ea"/>
              </a:rPr>
              <a:t>)，平均O(n</a:t>
            </a:r>
            <a:r>
              <a:rPr lang="en-US" altLang="zh-CN" sz="1400">
                <a:sym typeface="+mn-ea"/>
              </a:rPr>
              <a:t>logn</a:t>
            </a:r>
            <a:r>
              <a:rPr sz="1400">
                <a:sym typeface="+mn-ea"/>
              </a:rPr>
              <a:t>)，空间复杂度O(</a:t>
            </a:r>
            <a:r>
              <a:rPr lang="en-US" altLang="zh-CN" sz="1400">
                <a:sym typeface="+mn-ea"/>
              </a:rPr>
              <a:t>logn</a:t>
            </a:r>
            <a:r>
              <a:rPr sz="1400">
                <a:sym typeface="+mn-ea"/>
              </a:rPr>
              <a:t>)</a:t>
            </a:r>
            <a:r>
              <a:rPr lang="en-US" altLang="zh-CN" sz="1400">
                <a:sym typeface="+mn-ea"/>
              </a:rPr>
              <a:t>~O(n)</a:t>
            </a:r>
            <a:r>
              <a:rPr sz="1400">
                <a:sym typeface="+mn-ea"/>
              </a:rPr>
              <a:t>，不稳定，适用顺序表</a:t>
            </a:r>
            <a:endParaRPr sz="1400">
              <a:sym typeface="+mn-ea"/>
            </a:endParaRPr>
          </a:p>
          <a:p>
            <a:pPr lvl="0" algn="l" defTabSz="914400">
              <a:buClrTx/>
              <a:buSzTx/>
              <a:tabLst>
                <a:tab pos="1609725" algn="l"/>
              </a:tabLst>
            </a:pPr>
            <a:r>
              <a:rPr sz="1600">
                <a:sym typeface="+mn-ea"/>
              </a:rPr>
              <a:t>选择排序</a:t>
            </a:r>
            <a:endParaRPr sz="1600">
              <a:sym typeface="+mn-ea"/>
            </a:endParaRPr>
          </a:p>
          <a:p>
            <a:pPr lvl="1"/>
            <a:r>
              <a:rPr sz="1400">
                <a:sym typeface="+mn-ea"/>
              </a:rPr>
              <a:t>简单选择排序，最好</a:t>
            </a:r>
            <a:r>
              <a:rPr lang="en-US" altLang="zh-CN" sz="1400">
                <a:sym typeface="+mn-ea"/>
              </a:rPr>
              <a:t>O(n</a:t>
            </a:r>
            <a:r>
              <a:rPr lang="en-US" altLang="zh-CN" sz="1400" baseline="30000">
                <a:sym typeface="+mn-ea"/>
              </a:rPr>
              <a:t>2</a:t>
            </a:r>
            <a:r>
              <a:rPr lang="en-US" altLang="zh-CN" sz="1400">
                <a:sym typeface="+mn-ea"/>
              </a:rPr>
              <a:t>)</a:t>
            </a:r>
            <a:r>
              <a:rPr sz="1400">
                <a:sym typeface="+mn-ea"/>
              </a:rPr>
              <a:t>，最差</a:t>
            </a:r>
            <a:r>
              <a:rPr lang="en-US" altLang="zh-CN" sz="1400">
                <a:sym typeface="+mn-ea"/>
              </a:rPr>
              <a:t>O(n</a:t>
            </a:r>
            <a:r>
              <a:rPr lang="en-US" altLang="zh-CN" sz="1400" baseline="30000">
                <a:sym typeface="+mn-ea"/>
              </a:rPr>
              <a:t>2</a:t>
            </a:r>
            <a:r>
              <a:rPr lang="en-US" altLang="zh-CN" sz="1400">
                <a:sym typeface="+mn-ea"/>
              </a:rPr>
              <a:t>)</a:t>
            </a:r>
            <a:r>
              <a:rPr sz="1400">
                <a:sym typeface="+mn-ea"/>
              </a:rPr>
              <a:t>，平均</a:t>
            </a:r>
            <a:r>
              <a:rPr lang="en-US" altLang="zh-CN" sz="1400">
                <a:sym typeface="+mn-ea"/>
              </a:rPr>
              <a:t>O(n</a:t>
            </a:r>
            <a:r>
              <a:rPr lang="en-US" altLang="zh-CN" sz="1400" baseline="30000">
                <a:sym typeface="+mn-ea"/>
              </a:rPr>
              <a:t>2</a:t>
            </a:r>
            <a:r>
              <a:rPr lang="en-US" altLang="zh-CN" sz="1400">
                <a:sym typeface="+mn-ea"/>
              </a:rPr>
              <a:t>)</a:t>
            </a:r>
            <a:r>
              <a:rPr sz="1400">
                <a:sym typeface="+mn-ea"/>
              </a:rPr>
              <a:t>，空间复杂度</a:t>
            </a:r>
            <a:r>
              <a:rPr lang="en-US" altLang="zh-CN" sz="1400">
                <a:sym typeface="+mn-ea"/>
              </a:rPr>
              <a:t>O(1)</a:t>
            </a:r>
            <a:r>
              <a:rPr sz="1400">
                <a:sym typeface="+mn-ea"/>
              </a:rPr>
              <a:t>，不稳定，适用顺序表、链表</a:t>
            </a:r>
            <a:endParaRPr sz="1400"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sz="1400">
                <a:sym typeface="+mn-ea"/>
              </a:rPr>
              <a:t>堆排序，最好O(n</a:t>
            </a:r>
            <a:r>
              <a:rPr lang="en-US" altLang="zh-CN" sz="1400">
                <a:sym typeface="+mn-ea"/>
              </a:rPr>
              <a:t>logn</a:t>
            </a:r>
            <a:r>
              <a:rPr sz="1400">
                <a:sym typeface="+mn-ea"/>
              </a:rPr>
              <a:t>)，最差O(n</a:t>
            </a:r>
            <a:r>
              <a:rPr lang="en-US" altLang="zh-CN" sz="1400">
                <a:sym typeface="+mn-ea"/>
              </a:rPr>
              <a:t>logn</a:t>
            </a:r>
            <a:r>
              <a:rPr sz="1400">
                <a:sym typeface="+mn-ea"/>
              </a:rPr>
              <a:t>)，平均O(n</a:t>
            </a:r>
            <a:r>
              <a:rPr lang="en-US" altLang="zh-CN" sz="1400">
                <a:sym typeface="+mn-ea"/>
              </a:rPr>
              <a:t>logn</a:t>
            </a:r>
            <a:r>
              <a:rPr sz="1400">
                <a:sym typeface="+mn-ea"/>
              </a:rPr>
              <a:t>)，空间复杂度</a:t>
            </a:r>
            <a:r>
              <a:rPr lang="en-US" altLang="zh-CN" sz="1400">
                <a:sym typeface="+mn-ea"/>
              </a:rPr>
              <a:t>O(1)</a:t>
            </a:r>
            <a:r>
              <a:rPr sz="1400">
                <a:sym typeface="+mn-ea"/>
              </a:rPr>
              <a:t>，不稳定，适用顺序表</a:t>
            </a:r>
            <a:endParaRPr sz="1400">
              <a:sym typeface="+mn-ea"/>
            </a:endParaRPr>
          </a:p>
          <a:p>
            <a:pPr lvl="0" algn="l" defTabSz="914400">
              <a:buClrTx/>
              <a:buSzTx/>
              <a:tabLst>
                <a:tab pos="1609725" algn="l"/>
              </a:tabLst>
            </a:pPr>
            <a:r>
              <a:rPr sz="1600">
                <a:sym typeface="+mn-ea"/>
              </a:rPr>
              <a:t>归并排序</a:t>
            </a:r>
            <a:endParaRPr sz="1600"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sz="1400">
                <a:sym typeface="+mn-ea"/>
              </a:rPr>
              <a:t>最好O(n</a:t>
            </a:r>
            <a:r>
              <a:rPr lang="en-US" altLang="zh-CN" sz="1400">
                <a:sym typeface="+mn-ea"/>
              </a:rPr>
              <a:t>logn</a:t>
            </a:r>
            <a:r>
              <a:rPr sz="1400">
                <a:sym typeface="+mn-ea"/>
              </a:rPr>
              <a:t>)，最差O(n</a:t>
            </a:r>
            <a:r>
              <a:rPr lang="en-US" altLang="zh-CN" sz="1400">
                <a:sym typeface="+mn-ea"/>
              </a:rPr>
              <a:t>logn</a:t>
            </a:r>
            <a:r>
              <a:rPr sz="1400">
                <a:sym typeface="+mn-ea"/>
              </a:rPr>
              <a:t>)，平均O(n</a:t>
            </a:r>
            <a:r>
              <a:rPr lang="en-US" altLang="zh-CN" sz="1400">
                <a:sym typeface="+mn-ea"/>
              </a:rPr>
              <a:t>logn</a:t>
            </a:r>
            <a:r>
              <a:rPr sz="1400">
                <a:sym typeface="+mn-ea"/>
              </a:rPr>
              <a:t>)，空间复杂度</a:t>
            </a:r>
            <a:r>
              <a:rPr lang="en-US" altLang="zh-CN" sz="1400">
                <a:sym typeface="+mn-ea"/>
              </a:rPr>
              <a:t>O(n)</a:t>
            </a:r>
            <a:r>
              <a:rPr sz="1400">
                <a:sym typeface="+mn-ea"/>
              </a:rPr>
              <a:t>，稳定，适用顺序表</a:t>
            </a:r>
            <a:endParaRPr sz="1400">
              <a:sym typeface="+mn-ea"/>
            </a:endParaRPr>
          </a:p>
          <a:p>
            <a:pPr lvl="0" algn="l" defTabSz="914400">
              <a:buClrTx/>
              <a:buSzTx/>
              <a:tabLst>
                <a:tab pos="1609725" algn="l"/>
              </a:tabLst>
            </a:pPr>
            <a:r>
              <a:rPr sz="1600">
                <a:sym typeface="+mn-ea"/>
              </a:rPr>
              <a:t>基数排序</a:t>
            </a:r>
            <a:endParaRPr sz="1600"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 sz="1400">
                <a:sym typeface="+mn-ea"/>
              </a:rPr>
              <a:t>O(d*(n+r))r</a:t>
            </a:r>
            <a:r>
              <a:rPr sz="1400">
                <a:sym typeface="+mn-ea"/>
              </a:rPr>
              <a:t>为桶个数，</a:t>
            </a:r>
            <a:r>
              <a:rPr lang="en-US" altLang="zh-CN" sz="1400">
                <a:sym typeface="+mn-ea"/>
              </a:rPr>
              <a:t>d</a:t>
            </a:r>
            <a:r>
              <a:rPr sz="1400">
                <a:sym typeface="+mn-ea"/>
              </a:rPr>
              <a:t>为分段个数，空间复杂度</a:t>
            </a:r>
            <a:r>
              <a:rPr lang="en-US" altLang="zh-CN" sz="1400">
                <a:sym typeface="+mn-ea"/>
              </a:rPr>
              <a:t>O(r)</a:t>
            </a:r>
            <a:r>
              <a:rPr sz="1400">
                <a:sym typeface="+mn-ea"/>
              </a:rPr>
              <a:t>，稳定，适用于链表</a:t>
            </a:r>
            <a:endParaRPr sz="1400">
              <a:sym typeface="+mn-ea"/>
            </a:endParaRPr>
          </a:p>
          <a:p>
            <a:pPr lvl="0" algn="l" defTabSz="914400">
              <a:buClrTx/>
              <a:buSzTx/>
              <a:tabLst>
                <a:tab pos="1609725" algn="l"/>
              </a:tabLst>
            </a:pPr>
            <a:r>
              <a:rPr sz="1600">
                <a:sym typeface="+mn-ea"/>
              </a:rPr>
              <a:t>考点：</a:t>
            </a:r>
            <a:endParaRPr sz="1600"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sz="1400">
                <a:sym typeface="+mn-ea"/>
              </a:rPr>
              <a:t>排序算法的特征</a:t>
            </a:r>
            <a:endParaRPr sz="1400"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endParaRPr sz="1400">
              <a:sym typeface="+mn-ea"/>
            </a:endParaRPr>
          </a:p>
          <a:p>
            <a:pPr lvl="1"/>
            <a:endParaRPr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字符串匹配</a:t>
            </a:r>
            <a:endParaRPr lang="zh-CN" altLang="en-US"/>
          </a:p>
          <a:p>
            <a:r>
              <a:rPr lang="zh-CN" altLang="en-US"/>
              <a:t>跳表</a:t>
            </a:r>
            <a:endParaRPr lang="zh-CN" altLang="en-US"/>
          </a:p>
          <a:p>
            <a:r>
              <a:rPr lang="zh-CN" altLang="en-US"/>
              <a:t>矩阵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渐进</a:t>
            </a:r>
            <a:r>
              <a:rPr lang="zh-CN" altLang="en-US"/>
              <a:t>时间复杂度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通常采用基本运算的频度数量级</a:t>
            </a:r>
            <a:r>
              <a:rPr lang="en-US" altLang="zh-CN"/>
              <a:t>O(f(n))</a:t>
            </a:r>
            <a:r>
              <a:t>分析算法的时间复杂度</a:t>
            </a:r>
          </a:p>
          <a:p>
            <a:r>
              <a:rPr lang="en-US" altLang="zh-CN"/>
              <a:t>T(n)=O(f(n)),</a:t>
            </a:r>
            <a:r>
              <a:t>代表</a:t>
            </a:r>
            <a:r>
              <a:rPr>
                <a:sym typeface="+mn-ea"/>
              </a:rPr>
              <a:t>在</a:t>
            </a:r>
            <a:r>
              <a:rPr lang="en-US" altLang="zh-CN">
                <a:sym typeface="+mn-ea"/>
              </a:rPr>
              <a:t>n&gt;n</a:t>
            </a:r>
            <a:r>
              <a:rPr lang="en-US" altLang="zh-CN" baseline="-25000">
                <a:sym typeface="+mn-ea"/>
              </a:rPr>
              <a:t>0</a:t>
            </a:r>
            <a:r>
              <a:rPr>
                <a:sym typeface="+mn-ea"/>
              </a:rPr>
              <a:t>，</a:t>
            </a:r>
            <a:r>
              <a:rPr lang="en-US" altLang="zh-CN"/>
              <a:t>T(n)&lt;c</a:t>
            </a:r>
            <a:r>
              <a:rPr lang="en-US" altLang="zh-CN" baseline="-25000"/>
              <a:t>1</a:t>
            </a:r>
            <a:r>
              <a:rPr lang="en-US" altLang="zh-CN"/>
              <a:t>f(n)+c</a:t>
            </a:r>
            <a:r>
              <a:rPr lang="en-US" altLang="zh-CN" baseline="-25000"/>
              <a:t>2</a:t>
            </a:r>
            <a:r>
              <a:rPr>
                <a:sym typeface="+mn-ea"/>
              </a:rPr>
              <a:t>表</a:t>
            </a:r>
            <a:r>
              <a:rPr lang="en-US" altLang="zh-CN">
                <a:sym typeface="+mn-ea"/>
              </a:rPr>
              <a:t>f(n)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T(n)</a:t>
            </a:r>
            <a:r>
              <a:rPr>
                <a:sym typeface="+mn-ea"/>
              </a:rPr>
              <a:t>上界，有可能不是最小上界。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O(f(n))</a:t>
            </a:r>
            <a:r>
              <a:rPr>
                <a:sym typeface="+mn-ea"/>
              </a:rPr>
              <a:t>推导公式</a:t>
            </a:r>
            <a:endParaRPr lang="en-US" altLang="zh-CN" baseline="-25000"/>
          </a:p>
          <a:p>
            <a:pPr lvl="1"/>
            <a:r>
              <a:rPr lang="en-US" altLang="zh-CN"/>
              <a:t>T(n)=T</a:t>
            </a:r>
            <a:r>
              <a:rPr lang="en-US" altLang="zh-CN" sz="1600" baseline="-25000"/>
              <a:t>1</a:t>
            </a:r>
            <a:r>
              <a:rPr lang="en-US" altLang="zh-CN"/>
              <a:t>(n)+T</a:t>
            </a:r>
            <a:r>
              <a:rPr lang="en-US" altLang="zh-CN" sz="1600" baseline="-25000"/>
              <a:t>2</a:t>
            </a:r>
            <a:r>
              <a:rPr lang="en-US" altLang="zh-CN"/>
              <a:t>(n)=O(f(n))+O(g(n))=O(max(f(n),g(n)))</a:t>
            </a:r>
            <a:endParaRPr lang="en-US" altLang="zh-CN"/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en-US" altLang="zh-CN"/>
              <a:t>T(n)</a:t>
            </a:r>
            <a:r>
              <a:rPr lang="en-US" altLang="zh-CN">
                <a:sym typeface="+mn-ea"/>
              </a:rPr>
              <a:t>=T</a:t>
            </a:r>
            <a:r>
              <a:rPr lang="en-US" altLang="zh-CN" sz="1800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(n)*T</a:t>
            </a:r>
            <a:r>
              <a:rPr lang="en-US" altLang="zh-CN" sz="1800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(n)=O(f(n))*O(g(n))=O(f(n)*g(n))</a:t>
            </a:r>
            <a:endParaRPr lang="en-US" altLang="zh-CN">
              <a:sym typeface="+mn-ea"/>
            </a:endParaRPr>
          </a:p>
          <a:p>
            <a:pPr lvl="0" algn="l" defTabSz="914400">
              <a:buClrTx/>
              <a:buSzTx/>
              <a:tabLst>
                <a:tab pos="1609725" algn="l"/>
              </a:tabLst>
            </a:pPr>
            <a:r>
              <a:rPr sz="1800">
                <a:sym typeface="+mn-ea"/>
              </a:rPr>
              <a:t>常见题型：</a:t>
            </a:r>
            <a:endParaRPr sz="1800"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sz="1600">
                <a:sym typeface="+mn-ea"/>
              </a:rPr>
              <a:t>分析代码时间复杂度</a:t>
            </a:r>
            <a:endParaRPr sz="1600"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sz="1600">
                <a:sym typeface="+mn-ea"/>
              </a:rPr>
              <a:t>根据递推公式推导时间复杂度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线性表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逻辑定义，</a:t>
            </a:r>
            <a:endParaRPr lang="zh-CN" altLang="en-US"/>
          </a:p>
          <a:p>
            <a:pPr lvl="1"/>
            <a:r>
              <a:rPr lang="zh-CN" altLang="en-US"/>
              <a:t>最多一个直接前驱，最多一个直接后继。</a:t>
            </a:r>
            <a:endParaRPr lang="zh-CN" altLang="en-US"/>
          </a:p>
          <a:p>
            <a:pPr lvl="0"/>
            <a:r>
              <a:rPr lang="zh-CN" altLang="en-US"/>
              <a:t>物理实现</a:t>
            </a:r>
            <a:endParaRPr lang="zh-CN" altLang="en-US"/>
          </a:p>
          <a:p>
            <a:pPr lvl="1"/>
            <a:r>
              <a:rPr lang="zh-CN" altLang="en-US"/>
              <a:t>顺序存储</a:t>
            </a:r>
            <a:endParaRPr lang="zh-CN" altLang="en-US"/>
          </a:p>
          <a:p>
            <a:pPr lvl="1"/>
            <a:r>
              <a:rPr lang="zh-CN" altLang="en-US"/>
              <a:t>链表存储</a:t>
            </a:r>
            <a:endParaRPr lang="zh-CN" altLang="en-US"/>
          </a:p>
          <a:p>
            <a:pPr lvl="0"/>
            <a:r>
              <a:rPr lang="zh-CN" altLang="en-US"/>
              <a:t>考点：</a:t>
            </a:r>
            <a:endParaRPr lang="zh-CN" altLang="en-US"/>
          </a:p>
          <a:p>
            <a:pPr lvl="1"/>
            <a:r>
              <a:rPr lang="zh-CN" altLang="en-US"/>
              <a:t>线性表的顺序表示</a:t>
            </a:r>
            <a:endParaRPr lang="zh-CN" altLang="en-US"/>
          </a:p>
          <a:p>
            <a:pPr lvl="1"/>
            <a:r>
              <a:rPr lang="zh-CN" altLang="en-US"/>
              <a:t>线性表的链表表示</a:t>
            </a:r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3766185" y="4203700"/>
            <a:ext cx="107950" cy="441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40505" y="4291965"/>
            <a:ext cx="3363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插入、删除、查找时间复杂度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栈和队列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栈、队列的基本性质</a:t>
            </a:r>
            <a:endParaRPr lang="zh-CN" altLang="en-US"/>
          </a:p>
          <a:p>
            <a:r>
              <a:rPr lang="zh-CN" altLang="en-US"/>
              <a:t>存储结构</a:t>
            </a:r>
            <a:endParaRPr lang="zh-CN" altLang="en-US"/>
          </a:p>
          <a:p>
            <a:r>
              <a:rPr lang="zh-CN" altLang="en-US"/>
              <a:t>栈与队列的应用</a:t>
            </a:r>
            <a:endParaRPr lang="zh-CN" altLang="en-US"/>
          </a:p>
          <a:p>
            <a:pPr lvl="1"/>
            <a:r>
              <a:rPr lang="zh-CN" altLang="en-US"/>
              <a:t>表达式求值，中缀转后缀</a:t>
            </a:r>
            <a:endParaRPr lang="zh-CN" altLang="en-US"/>
          </a:p>
          <a:p>
            <a:pPr lvl="1"/>
            <a:r>
              <a:rPr lang="zh-CN" altLang="en-US"/>
              <a:t>深度优先</a:t>
            </a:r>
            <a:r>
              <a:rPr lang="zh-CN" altLang="en-US"/>
              <a:t>遍历</a:t>
            </a:r>
            <a:endParaRPr lang="zh-CN" altLang="en-US"/>
          </a:p>
          <a:p>
            <a:pPr lvl="1"/>
            <a:r>
              <a:rPr lang="zh-CN" altLang="en-US"/>
              <a:t>宽度优先</a:t>
            </a:r>
            <a:r>
              <a:rPr lang="zh-CN" altLang="en-US"/>
              <a:t>遍历</a:t>
            </a:r>
            <a:endParaRPr lang="zh-CN" altLang="en-US"/>
          </a:p>
          <a:p>
            <a:pPr lvl="0"/>
            <a:r>
              <a:rPr lang="zh-CN" altLang="en-US"/>
              <a:t>考点：</a:t>
            </a:r>
            <a:endParaRPr lang="zh-CN" altLang="en-US"/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>
                <a:sym typeface="+mn-ea"/>
              </a:rPr>
              <a:t>中缀转后缀</a:t>
            </a:r>
            <a:endParaRPr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>
                <a:sym typeface="+mn-ea"/>
              </a:rPr>
              <a:t>合法栈输出</a:t>
            </a:r>
            <a:endParaRPr>
              <a:sym typeface="+mn-ea"/>
            </a:endParaRPr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>
                <a:sym typeface="+mn-ea"/>
              </a:rPr>
              <a:t>最大队列、栈容量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哈希表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核心点</a:t>
            </a:r>
            <a:endParaRPr lang="zh-CN" altLang="en-US"/>
          </a:p>
          <a:p>
            <a:pPr lvl="1"/>
            <a:r>
              <a:rPr lang="zh-CN" altLang="en-US"/>
              <a:t>哈希函数</a:t>
            </a:r>
            <a:endParaRPr lang="zh-CN" altLang="en-US"/>
          </a:p>
          <a:p>
            <a:pPr lvl="1"/>
            <a:r>
              <a:rPr lang="zh-CN" altLang="en-US"/>
              <a:t>冲突解决方案</a:t>
            </a:r>
            <a:endParaRPr lang="zh-CN" altLang="en-US"/>
          </a:p>
          <a:p>
            <a:pPr lvl="0"/>
            <a:r>
              <a:rPr lang="zh-CN" altLang="en-US"/>
              <a:t>理想时间复杂度：查找、删除、插入均为</a:t>
            </a:r>
            <a:r>
              <a:rPr lang="en-US" altLang="zh-CN"/>
              <a:t>O(1)</a:t>
            </a:r>
            <a:endParaRPr lang="en-US" altLang="zh-CN"/>
          </a:p>
          <a:p>
            <a:pPr lvl="0"/>
            <a:r>
              <a:t>考点：</a:t>
            </a:r>
          </a:p>
          <a:p>
            <a:pPr lvl="1"/>
            <a:r>
              <a:t>指定哈希函数、冲突解决方案，求哈希表，计算平均查找长度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树与二叉树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94605"/>
          </a:xfrm>
        </p:spPr>
        <p:txBody>
          <a:bodyPr>
            <a:normAutofit fontScale="80000"/>
          </a:bodyPr>
          <a:p>
            <a:r>
              <a:rPr lang="zh-CN" altLang="en-US"/>
              <a:t>基本定义：结点度、树的度、叶子结点、内部结点、结点深度、结点高度、树的高度、树的深度、路径、路径长度</a:t>
            </a:r>
            <a:endParaRPr lang="zh-CN" altLang="en-US"/>
          </a:p>
          <a:p>
            <a:r>
              <a:rPr lang="zh-CN" altLang="en-US"/>
              <a:t>基本性质：</a:t>
            </a:r>
            <a:endParaRPr lang="zh-CN" altLang="en-US"/>
          </a:p>
          <a:p>
            <a:pPr lvl="1"/>
            <a:r>
              <a:t>结点度数之和等于结点总</a:t>
            </a:r>
            <a:r>
              <a:t>数</a:t>
            </a:r>
            <a:r>
              <a:rPr lang="en-US" altLang="zh-CN"/>
              <a:t>-1</a:t>
            </a:r>
            <a:endParaRPr lang="en-US" altLang="zh-CN"/>
          </a:p>
          <a:p>
            <a:pPr lvl="2"/>
            <a:r>
              <a:t>推论：</a:t>
            </a:r>
            <a:r>
              <a:t>二叉树叶子结点个数</a:t>
            </a:r>
            <a:r>
              <a:rPr lang="en-US" altLang="zh-CN"/>
              <a:t>=</a:t>
            </a:r>
            <a:r>
              <a:t>度为</a:t>
            </a:r>
            <a:r>
              <a:rPr lang="en-US" altLang="zh-CN"/>
              <a:t>2</a:t>
            </a:r>
            <a:r>
              <a:t>的结点个数</a:t>
            </a:r>
            <a:r>
              <a:rPr lang="en-US" altLang="zh-CN"/>
              <a:t>+1</a:t>
            </a:r>
            <a:endParaRPr lang="en-US" altLang="zh-CN"/>
          </a:p>
          <a:p>
            <a:pPr lvl="0"/>
            <a:r>
              <a:rPr sz="1800"/>
              <a:t>二叉树遍历，前序、后序、中序、层序</a:t>
            </a:r>
            <a:endParaRPr lang="en-US" altLang="zh-CN"/>
          </a:p>
          <a:p>
            <a:pPr lvl="0"/>
            <a:r>
              <a:t>完全二叉树定义：</a:t>
            </a:r>
          </a:p>
          <a:p>
            <a:pPr lvl="1"/>
            <a:r>
              <a:t>优先队列（堆）</a:t>
            </a:r>
          </a:p>
          <a:p>
            <a:pPr lvl="0"/>
            <a:r>
              <a:rPr sz="1800"/>
              <a:t>哈夫曼树</a:t>
            </a:r>
          </a:p>
          <a:p>
            <a:pPr lvl="0"/>
            <a:r>
              <a:t>考点：</a:t>
            </a:r>
          </a:p>
          <a:p>
            <a:pPr lvl="1"/>
            <a:r>
              <a:t>遍历推导树型</a:t>
            </a:r>
          </a:p>
          <a:p>
            <a:pPr lvl="1"/>
            <a:r>
              <a:t>结点度数</a:t>
            </a:r>
            <a:r>
              <a:rPr lang="en-US" altLang="zh-CN"/>
              <a:t>&lt;=&gt;</a:t>
            </a:r>
            <a:r>
              <a:t>结点个数互相推导</a:t>
            </a:r>
          </a:p>
          <a:p>
            <a:pPr lvl="1"/>
            <a:r>
              <a:t>堆的整理</a:t>
            </a:r>
          </a:p>
          <a:p>
            <a:pPr lvl="1"/>
            <a:r>
              <a:t>哈夫曼树各种变形</a:t>
            </a:r>
          </a:p>
          <a:p>
            <a:pPr lvl="1"/>
            <a:r>
              <a:t>哈夫曼树特征推导</a:t>
            </a: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2943" y="2778125"/>
          <a:ext cx="77406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774065" imgH="431800" progId="Equation.KSEE3">
                  <p:embed/>
                </p:oleObj>
              </mc:Choice>
              <mc:Fallback>
                <p:oleObj name="" r:id="rId1" imgW="774065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2943" y="2778125"/>
                        <a:ext cx="77406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搜索树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中序遍历为递增有序序列</a:t>
            </a:r>
            <a:endParaRPr lang="zh-CN" altLang="en-US"/>
          </a:p>
          <a:p>
            <a:r>
              <a:rPr lang="zh-CN" altLang="en-US"/>
              <a:t>操作</a:t>
            </a:r>
            <a:endParaRPr lang="zh-CN" altLang="en-US"/>
          </a:p>
          <a:p>
            <a:pPr lvl="1"/>
            <a:r>
              <a:rPr lang="zh-CN" altLang="en-US"/>
              <a:t>插入，查找的空结</a:t>
            </a:r>
            <a:r>
              <a:rPr lang="zh-CN" altLang="en-US"/>
              <a:t>点</a:t>
            </a:r>
            <a:endParaRPr lang="zh-CN" altLang="en-US"/>
          </a:p>
          <a:p>
            <a:pPr lvl="1"/>
            <a:r>
              <a:rPr lang="zh-CN" altLang="en-US"/>
              <a:t>删除，度</a:t>
            </a:r>
            <a:r>
              <a:rPr lang="en-US" altLang="zh-CN"/>
              <a:t>=0</a:t>
            </a:r>
            <a:r>
              <a:t>，直接删除；度</a:t>
            </a:r>
            <a:r>
              <a:rPr lang="en-US" altLang="zh-CN"/>
              <a:t>=1</a:t>
            </a:r>
            <a:r>
              <a:t>，子替代；度</a:t>
            </a:r>
            <a:r>
              <a:rPr lang="en-US" altLang="zh-CN"/>
              <a:t>=2</a:t>
            </a:r>
            <a:r>
              <a:t>，查找中序遍历的直接前驱或者直接后继进行替代</a:t>
            </a:r>
          </a:p>
          <a:p>
            <a:pPr lvl="0"/>
            <a:r>
              <a:t>平衡二叉搜索树</a:t>
            </a:r>
          </a:p>
          <a:p>
            <a:pPr lvl="1"/>
            <a:r>
              <a:rPr lang="en-US" altLang="zh-CN"/>
              <a:t>AVL</a:t>
            </a:r>
            <a:endParaRPr lang="en-US" altLang="zh-CN"/>
          </a:p>
          <a:p>
            <a:pPr lvl="1"/>
            <a:r>
              <a:rPr lang="en-US" altLang="zh-CN"/>
              <a:t>RB</a:t>
            </a:r>
            <a:endParaRPr lang="en-US" altLang="zh-CN"/>
          </a:p>
          <a:p>
            <a:pPr lvl="0"/>
            <a:r>
              <a:rPr lang="en-US" altLang="zh-CN" sz="1800"/>
              <a:t>B</a:t>
            </a:r>
            <a:r>
              <a:rPr sz="1800"/>
              <a:t>树</a:t>
            </a:r>
            <a:endParaRPr lang="en-US" altLang="zh-CN"/>
          </a:p>
          <a:p>
            <a:pPr lvl="0"/>
            <a:r>
              <a:t>考点：</a:t>
            </a:r>
          </a:p>
          <a:p>
            <a:pPr lvl="1"/>
            <a:r>
              <a:t>构造</a:t>
            </a:r>
            <a:r>
              <a:rPr lang="en-US" altLang="zh-CN"/>
              <a:t>BST</a:t>
            </a:r>
            <a:r>
              <a:t>、</a:t>
            </a:r>
            <a:r>
              <a:rPr lang="en-US" altLang="zh-CN"/>
              <a:t>AVL</a:t>
            </a:r>
            <a:r>
              <a:t>、</a:t>
            </a:r>
            <a:r>
              <a:rPr lang="en-US" altLang="zh-CN"/>
              <a:t>RB</a:t>
            </a:r>
            <a:r>
              <a:t>，计算平均查找长度</a:t>
            </a:r>
          </a:p>
          <a:p>
            <a:pPr lvl="1"/>
            <a:r>
              <a:t>各种树的特点，例如</a:t>
            </a:r>
            <a:r>
              <a:rPr lang="en-US" altLang="zh-CN"/>
              <a:t>:</a:t>
            </a:r>
            <a:r>
              <a:t>树的高度是否与关键字插入顺序有关？不同类型的树插入结点和删除结点的操作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图（</a:t>
            </a:r>
            <a:r>
              <a:rPr lang="en-US" altLang="zh-CN"/>
              <a:t>1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基本概念：</a:t>
            </a:r>
            <a:endParaRPr lang="zh-CN" altLang="en-US"/>
          </a:p>
          <a:p>
            <a:pPr lvl="1"/>
            <a:r>
              <a:rPr lang="zh-CN" altLang="en-US"/>
              <a:t>边（通常为无向边）；</a:t>
            </a:r>
            <a:r>
              <a:rPr lang="zh-CN" altLang="en-US">
                <a:solidFill>
                  <a:srgbClr val="FF0000"/>
                </a:solidFill>
              </a:rPr>
              <a:t>弧（通常为有向弧）</a:t>
            </a:r>
            <a:endParaRPr lang="zh-CN" altLang="en-US"/>
          </a:p>
          <a:p>
            <a:pPr lvl="1"/>
            <a:r>
              <a:rPr lang="zh-CN" altLang="en-US"/>
              <a:t>顶点度；</a:t>
            </a:r>
            <a:r>
              <a:rPr lang="zh-CN" altLang="en-US">
                <a:solidFill>
                  <a:srgbClr val="FF0000"/>
                </a:solidFill>
              </a:rPr>
              <a:t>出度，入度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连通、连通图、连通分量 ；</a:t>
            </a:r>
            <a:r>
              <a:rPr lang="zh-CN" altLang="en-US">
                <a:solidFill>
                  <a:srgbClr val="FF0000"/>
                </a:solidFill>
              </a:rPr>
              <a:t>强连通、强连通图、强连通分量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accent1"/>
                </a:solidFill>
              </a:rPr>
              <a:t>完全图、路径、回路、路径长度</a:t>
            </a:r>
            <a:endParaRPr lang="zh-CN" altLang="en-US">
              <a:solidFill>
                <a:schemeClr val="accent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生成树、生成森林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表示方法：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邻接链表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邻接矩阵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操作：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图的遍历：深度（栈）、宽度优先（队列）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图（</a:t>
            </a:r>
            <a:r>
              <a:rPr lang="en-US" altLang="zh-CN"/>
              <a:t>2</a:t>
            </a:r>
            <a: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zh-CN" altLang="en-US"/>
              <a:t>最小生成树</a:t>
            </a:r>
            <a:endParaRPr lang="zh-CN" altLang="en-US"/>
          </a:p>
          <a:p>
            <a:pPr lvl="2"/>
            <a:r>
              <a:rPr lang="en-US" altLang="zh-CN"/>
              <a:t>Prim</a:t>
            </a:r>
            <a:r>
              <a:t>（保持树形态）</a:t>
            </a:r>
            <a:endParaRPr lang="en-US" altLang="zh-CN"/>
          </a:p>
          <a:p>
            <a:pPr lvl="2"/>
            <a:r>
              <a:rPr lang="en-US" altLang="zh-CN"/>
              <a:t>Kruskal-</a:t>
            </a:r>
            <a:r>
              <a:t>判断是否有环</a:t>
            </a:r>
            <a:r>
              <a:rPr lang="en-US" altLang="zh-CN"/>
              <a:t>/</a:t>
            </a:r>
            <a:r>
              <a:t>并查集</a:t>
            </a:r>
          </a:p>
          <a:p>
            <a:pPr lvl="1"/>
            <a:r>
              <a:t>最短路径</a:t>
            </a:r>
          </a:p>
          <a:p>
            <a:pPr lvl="2"/>
            <a:r>
              <a:t>单源最短路径</a:t>
            </a:r>
          </a:p>
          <a:p>
            <a:pPr lvl="3"/>
            <a:r>
              <a:rPr lang="en-US" altLang="zh-CN"/>
              <a:t>Dijkstra:</a:t>
            </a:r>
            <a:r>
              <a:t>贪婪算法，要求权值非负</a:t>
            </a:r>
          </a:p>
          <a:p>
            <a:pPr lvl="3"/>
            <a:r>
              <a:rPr lang="en-US" altLang="zh-CN"/>
              <a:t>Bellman</a:t>
            </a:r>
            <a:r>
              <a:t>：动态规划，可以检查负权回路</a:t>
            </a:r>
          </a:p>
          <a:p>
            <a:pPr lvl="2"/>
            <a:r>
              <a:t>多源最短路径</a:t>
            </a:r>
          </a:p>
          <a:p>
            <a:pPr lvl="3"/>
            <a:r>
              <a:rPr lang="en-US" altLang="zh-CN"/>
              <a:t>Floyd</a:t>
            </a:r>
            <a:r>
              <a:t>：动态规划，要求不可存在负权回路</a:t>
            </a:r>
          </a:p>
          <a:p>
            <a:pPr lvl="0"/>
            <a:r>
              <a:t>考点：</a:t>
            </a:r>
          </a:p>
          <a:p>
            <a:pPr lvl="1"/>
            <a:r>
              <a:t>求图的最小支撑树的各种变形</a:t>
            </a:r>
          </a:p>
          <a:p>
            <a:pPr lvl="1"/>
            <a:r>
              <a:t>最短路径的各种变形</a:t>
            </a:r>
          </a:p>
          <a:p>
            <a:pPr lvl="1"/>
            <a:r>
              <a:t>分析算法的时间复杂度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演示</Application>
  <PresentationFormat>宽屏</PresentationFormat>
  <Paragraphs>151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Equation.KSEE3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刘明铭</cp:lastModifiedBy>
  <cp:revision>153</cp:revision>
  <dcterms:created xsi:type="dcterms:W3CDTF">2019-06-19T02:08:00Z</dcterms:created>
  <dcterms:modified xsi:type="dcterms:W3CDTF">2020-12-28T15:17:49Z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