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C814A-6671-4BA6-9222-A8832637AA8D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F0E6D9E-3DEF-4DA5-ACBB-E027B1654D8F}">
      <dgm:prSet/>
      <dgm:spPr/>
      <dgm:t>
        <a:bodyPr/>
        <a:lstStyle/>
        <a:p>
          <a:r>
            <a:rPr lang="en-US" dirty="0"/>
            <a:t>Modeling donors with past 5 years of donor history that will or will not become an ideal donor; (ideal = donate &gt;$20,000 in next 5 years)</a:t>
          </a:r>
        </a:p>
      </dgm:t>
    </dgm:pt>
    <dgm:pt modelId="{CED2BC04-F5D6-4556-8355-484ECAF9CD87}" type="parTrans" cxnId="{9E0B45E2-5121-47EF-8A6A-D2C6C339A57F}">
      <dgm:prSet/>
      <dgm:spPr/>
      <dgm:t>
        <a:bodyPr/>
        <a:lstStyle/>
        <a:p>
          <a:endParaRPr lang="en-US"/>
        </a:p>
      </dgm:t>
    </dgm:pt>
    <dgm:pt modelId="{4B6CFDED-0F51-4DEC-A164-1E182C5896D8}" type="sibTrans" cxnId="{9E0B45E2-5121-47EF-8A6A-D2C6C339A57F}">
      <dgm:prSet/>
      <dgm:spPr/>
      <dgm:t>
        <a:bodyPr/>
        <a:lstStyle/>
        <a:p>
          <a:endParaRPr lang="en-US"/>
        </a:p>
      </dgm:t>
    </dgm:pt>
    <dgm:pt modelId="{E5E9F693-3E5F-4F59-B1ED-D0D0765F6F6E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Major assumption</a:t>
          </a:r>
          <a:r>
            <a:rPr lang="en-US" dirty="0"/>
            <a:t>: </a:t>
          </a:r>
          <a:r>
            <a:rPr lang="en-US" b="0" i="0" dirty="0"/>
            <a:t>If a candidate does not have a record of donation, this model assumes they donated $0. It </a:t>
          </a:r>
          <a:r>
            <a:rPr lang="en-US" b="1" i="0" dirty="0"/>
            <a:t>does not</a:t>
          </a:r>
          <a:r>
            <a:rPr lang="en-US" b="0" i="0" dirty="0"/>
            <a:t> assume their donation history is null</a:t>
          </a:r>
          <a:endParaRPr lang="en-US" dirty="0"/>
        </a:p>
      </dgm:t>
    </dgm:pt>
    <dgm:pt modelId="{CD4B7853-C3C9-41FB-9761-62031F8E8011}" type="parTrans" cxnId="{D5C5764D-6AD7-481B-A55B-93233AFE36D3}">
      <dgm:prSet/>
      <dgm:spPr/>
      <dgm:t>
        <a:bodyPr/>
        <a:lstStyle/>
        <a:p>
          <a:endParaRPr lang="en-US"/>
        </a:p>
      </dgm:t>
    </dgm:pt>
    <dgm:pt modelId="{62C9E9E2-2178-4A29-AA58-216CBD31D28C}" type="sibTrans" cxnId="{D5C5764D-6AD7-481B-A55B-93233AFE36D3}">
      <dgm:prSet/>
      <dgm:spPr/>
      <dgm:t>
        <a:bodyPr/>
        <a:lstStyle/>
        <a:p>
          <a:endParaRPr lang="en-US"/>
        </a:p>
      </dgm:t>
    </dgm:pt>
    <dgm:pt modelId="{A671EDAD-11BF-49CE-9627-EAF4887ADD0A}">
      <dgm:prSet/>
      <dgm:spPr/>
      <dgm:t>
        <a:bodyPr/>
        <a:lstStyle/>
        <a:p>
          <a:r>
            <a:rPr lang="en-US" dirty="0"/>
            <a:t>D</a:t>
          </a:r>
          <a:r>
            <a:rPr lang="en-US" b="0" i="0" dirty="0"/>
            <a:t>ate of prediction for model creation = 08-01-2016.</a:t>
          </a:r>
          <a:br>
            <a:rPr lang="en-US" dirty="0"/>
          </a:br>
          <a:r>
            <a:rPr lang="en-US" dirty="0"/>
            <a:t>A</a:t>
          </a:r>
          <a:r>
            <a:rPr lang="en-US" b="0" i="0" dirty="0"/>
            <a:t>ny donations after prediction date is a future donation any donation prior to prediction date is a historical donation</a:t>
          </a:r>
          <a:endParaRPr lang="en-US" dirty="0"/>
        </a:p>
      </dgm:t>
    </dgm:pt>
    <dgm:pt modelId="{C57EE03F-BC90-4585-94A7-41DCE647ECC6}" type="parTrans" cxnId="{C2B6E927-F78D-48A9-B6CC-D9AAD6F8BF79}">
      <dgm:prSet/>
      <dgm:spPr/>
      <dgm:t>
        <a:bodyPr/>
        <a:lstStyle/>
        <a:p>
          <a:endParaRPr lang="en-US"/>
        </a:p>
      </dgm:t>
    </dgm:pt>
    <dgm:pt modelId="{126E678C-E135-46B6-8D9F-787C57ACF331}" type="sibTrans" cxnId="{C2B6E927-F78D-48A9-B6CC-D9AAD6F8BF79}">
      <dgm:prSet/>
      <dgm:spPr/>
      <dgm:t>
        <a:bodyPr/>
        <a:lstStyle/>
        <a:p>
          <a:endParaRPr lang="en-US"/>
        </a:p>
      </dgm:t>
    </dgm:pt>
    <dgm:pt modelId="{3789ED68-7D4D-4A40-8567-DEB4146C9B7E}">
      <dgm:prSet/>
      <dgm:spPr/>
      <dgm:t>
        <a:bodyPr/>
        <a:lstStyle/>
        <a:p>
          <a:r>
            <a:rPr lang="en-US" dirty="0"/>
            <a:t>Imbalanced dataset: 481 ideal donors to 129,633 non-ideal donors (fraction target = .0037) </a:t>
          </a:r>
        </a:p>
      </dgm:t>
    </dgm:pt>
    <dgm:pt modelId="{6AE2F9AC-6ED2-4E5B-82B9-BB5254BD2545}" type="parTrans" cxnId="{D0C1664C-0D38-49AA-B29A-96424D3AF50B}">
      <dgm:prSet/>
      <dgm:spPr/>
      <dgm:t>
        <a:bodyPr/>
        <a:lstStyle/>
        <a:p>
          <a:endParaRPr lang="en-US"/>
        </a:p>
      </dgm:t>
    </dgm:pt>
    <dgm:pt modelId="{6EEFBDE7-A955-4060-B7F2-D951C4D3EB25}" type="sibTrans" cxnId="{D0C1664C-0D38-49AA-B29A-96424D3AF50B}">
      <dgm:prSet/>
      <dgm:spPr/>
      <dgm:t>
        <a:bodyPr/>
        <a:lstStyle/>
        <a:p>
          <a:endParaRPr lang="en-US"/>
        </a:p>
      </dgm:t>
    </dgm:pt>
    <dgm:pt modelId="{7CC55C7E-B67C-46EE-AB65-B4B349A8FF73}" type="pres">
      <dgm:prSet presAssocID="{24BC814A-6671-4BA6-9222-A8832637AA8D}" presName="vert0" presStyleCnt="0">
        <dgm:presLayoutVars>
          <dgm:dir/>
          <dgm:animOne val="branch"/>
          <dgm:animLvl val="lvl"/>
        </dgm:presLayoutVars>
      </dgm:prSet>
      <dgm:spPr/>
    </dgm:pt>
    <dgm:pt modelId="{0C018184-05D2-4041-9374-EBFE62E8CD40}" type="pres">
      <dgm:prSet presAssocID="{5F0E6D9E-3DEF-4DA5-ACBB-E027B1654D8F}" presName="thickLine" presStyleLbl="alignNode1" presStyleIdx="0" presStyleCnt="4"/>
      <dgm:spPr/>
    </dgm:pt>
    <dgm:pt modelId="{94F140A5-6A60-4BB1-B972-F6C75AC6C79A}" type="pres">
      <dgm:prSet presAssocID="{5F0E6D9E-3DEF-4DA5-ACBB-E027B1654D8F}" presName="horz1" presStyleCnt="0"/>
      <dgm:spPr/>
    </dgm:pt>
    <dgm:pt modelId="{A301828F-F78F-43F9-BE41-A70F4BA41227}" type="pres">
      <dgm:prSet presAssocID="{5F0E6D9E-3DEF-4DA5-ACBB-E027B1654D8F}" presName="tx1" presStyleLbl="revTx" presStyleIdx="0" presStyleCnt="4"/>
      <dgm:spPr/>
    </dgm:pt>
    <dgm:pt modelId="{46AF961E-E4DF-40B8-8D78-441CD2DADB4C}" type="pres">
      <dgm:prSet presAssocID="{5F0E6D9E-3DEF-4DA5-ACBB-E027B1654D8F}" presName="vert1" presStyleCnt="0"/>
      <dgm:spPr/>
    </dgm:pt>
    <dgm:pt modelId="{30A06E6B-31BA-45A8-B620-99FDDDC6F161}" type="pres">
      <dgm:prSet presAssocID="{E5E9F693-3E5F-4F59-B1ED-D0D0765F6F6E}" presName="thickLine" presStyleLbl="alignNode1" presStyleIdx="1" presStyleCnt="4"/>
      <dgm:spPr/>
    </dgm:pt>
    <dgm:pt modelId="{ACE3ADFC-F467-464E-A310-1A314FA4FC27}" type="pres">
      <dgm:prSet presAssocID="{E5E9F693-3E5F-4F59-B1ED-D0D0765F6F6E}" presName="horz1" presStyleCnt="0"/>
      <dgm:spPr/>
    </dgm:pt>
    <dgm:pt modelId="{2E3189EC-5DD4-423B-A2DE-42AF62305A20}" type="pres">
      <dgm:prSet presAssocID="{E5E9F693-3E5F-4F59-B1ED-D0D0765F6F6E}" presName="tx1" presStyleLbl="revTx" presStyleIdx="1" presStyleCnt="4"/>
      <dgm:spPr/>
    </dgm:pt>
    <dgm:pt modelId="{0F83F595-96DB-413C-8D47-3797DB843F97}" type="pres">
      <dgm:prSet presAssocID="{E5E9F693-3E5F-4F59-B1ED-D0D0765F6F6E}" presName="vert1" presStyleCnt="0"/>
      <dgm:spPr/>
    </dgm:pt>
    <dgm:pt modelId="{6B86B5DC-DE61-465B-8876-13A5758EE436}" type="pres">
      <dgm:prSet presAssocID="{A671EDAD-11BF-49CE-9627-EAF4887ADD0A}" presName="thickLine" presStyleLbl="alignNode1" presStyleIdx="2" presStyleCnt="4"/>
      <dgm:spPr/>
    </dgm:pt>
    <dgm:pt modelId="{C445011F-5E34-4783-BF4D-775B4C2CEC9D}" type="pres">
      <dgm:prSet presAssocID="{A671EDAD-11BF-49CE-9627-EAF4887ADD0A}" presName="horz1" presStyleCnt="0"/>
      <dgm:spPr/>
    </dgm:pt>
    <dgm:pt modelId="{4E2D64B9-B60A-48C0-B6E8-2488387791EE}" type="pres">
      <dgm:prSet presAssocID="{A671EDAD-11BF-49CE-9627-EAF4887ADD0A}" presName="tx1" presStyleLbl="revTx" presStyleIdx="2" presStyleCnt="4"/>
      <dgm:spPr/>
    </dgm:pt>
    <dgm:pt modelId="{80654772-A0C2-44FD-81B0-EB37743DEA9D}" type="pres">
      <dgm:prSet presAssocID="{A671EDAD-11BF-49CE-9627-EAF4887ADD0A}" presName="vert1" presStyleCnt="0"/>
      <dgm:spPr/>
    </dgm:pt>
    <dgm:pt modelId="{BE5552E9-3BF1-4670-B82B-760C11DE0220}" type="pres">
      <dgm:prSet presAssocID="{3789ED68-7D4D-4A40-8567-DEB4146C9B7E}" presName="thickLine" presStyleLbl="alignNode1" presStyleIdx="3" presStyleCnt="4"/>
      <dgm:spPr/>
    </dgm:pt>
    <dgm:pt modelId="{B3AC05B7-2B50-4C89-AC78-BC85242DB189}" type="pres">
      <dgm:prSet presAssocID="{3789ED68-7D4D-4A40-8567-DEB4146C9B7E}" presName="horz1" presStyleCnt="0"/>
      <dgm:spPr/>
    </dgm:pt>
    <dgm:pt modelId="{131E4516-8A63-49E1-B183-D35C221F04B1}" type="pres">
      <dgm:prSet presAssocID="{3789ED68-7D4D-4A40-8567-DEB4146C9B7E}" presName="tx1" presStyleLbl="revTx" presStyleIdx="3" presStyleCnt="4"/>
      <dgm:spPr/>
    </dgm:pt>
    <dgm:pt modelId="{C3683842-5C43-4D76-80C5-D8AE7DA907C9}" type="pres">
      <dgm:prSet presAssocID="{3789ED68-7D4D-4A40-8567-DEB4146C9B7E}" presName="vert1" presStyleCnt="0"/>
      <dgm:spPr/>
    </dgm:pt>
  </dgm:ptLst>
  <dgm:cxnLst>
    <dgm:cxn modelId="{70CF7610-54E1-45D2-A617-7B207343A60A}" type="presOf" srcId="{E5E9F693-3E5F-4F59-B1ED-D0D0765F6F6E}" destId="{2E3189EC-5DD4-423B-A2DE-42AF62305A20}" srcOrd="0" destOrd="0" presId="urn:microsoft.com/office/officeart/2008/layout/LinedList"/>
    <dgm:cxn modelId="{8A50A624-B516-4B63-AD2C-427584AACCD8}" type="presOf" srcId="{3789ED68-7D4D-4A40-8567-DEB4146C9B7E}" destId="{131E4516-8A63-49E1-B183-D35C221F04B1}" srcOrd="0" destOrd="0" presId="urn:microsoft.com/office/officeart/2008/layout/LinedList"/>
    <dgm:cxn modelId="{C2B6E927-F78D-48A9-B6CC-D9AAD6F8BF79}" srcId="{24BC814A-6671-4BA6-9222-A8832637AA8D}" destId="{A671EDAD-11BF-49CE-9627-EAF4887ADD0A}" srcOrd="2" destOrd="0" parTransId="{C57EE03F-BC90-4585-94A7-41DCE647ECC6}" sibTransId="{126E678C-E135-46B6-8D9F-787C57ACF331}"/>
    <dgm:cxn modelId="{8319A539-5A98-490F-8058-F39D4B4E04E9}" type="presOf" srcId="{A671EDAD-11BF-49CE-9627-EAF4887ADD0A}" destId="{4E2D64B9-B60A-48C0-B6E8-2488387791EE}" srcOrd="0" destOrd="0" presId="urn:microsoft.com/office/officeart/2008/layout/LinedList"/>
    <dgm:cxn modelId="{D0C1664C-0D38-49AA-B29A-96424D3AF50B}" srcId="{24BC814A-6671-4BA6-9222-A8832637AA8D}" destId="{3789ED68-7D4D-4A40-8567-DEB4146C9B7E}" srcOrd="3" destOrd="0" parTransId="{6AE2F9AC-6ED2-4E5B-82B9-BB5254BD2545}" sibTransId="{6EEFBDE7-A955-4060-B7F2-D951C4D3EB25}"/>
    <dgm:cxn modelId="{D5C5764D-6AD7-481B-A55B-93233AFE36D3}" srcId="{24BC814A-6671-4BA6-9222-A8832637AA8D}" destId="{E5E9F693-3E5F-4F59-B1ED-D0D0765F6F6E}" srcOrd="1" destOrd="0" parTransId="{CD4B7853-C3C9-41FB-9761-62031F8E8011}" sibTransId="{62C9E9E2-2178-4A29-AA58-216CBD31D28C}"/>
    <dgm:cxn modelId="{C27C2E9E-4782-4A96-99AC-ABF968F14DEF}" type="presOf" srcId="{5F0E6D9E-3DEF-4DA5-ACBB-E027B1654D8F}" destId="{A301828F-F78F-43F9-BE41-A70F4BA41227}" srcOrd="0" destOrd="0" presId="urn:microsoft.com/office/officeart/2008/layout/LinedList"/>
    <dgm:cxn modelId="{8C5069E0-B5B1-48BA-B236-23694E1777E2}" type="presOf" srcId="{24BC814A-6671-4BA6-9222-A8832637AA8D}" destId="{7CC55C7E-B67C-46EE-AB65-B4B349A8FF73}" srcOrd="0" destOrd="0" presId="urn:microsoft.com/office/officeart/2008/layout/LinedList"/>
    <dgm:cxn modelId="{9E0B45E2-5121-47EF-8A6A-D2C6C339A57F}" srcId="{24BC814A-6671-4BA6-9222-A8832637AA8D}" destId="{5F0E6D9E-3DEF-4DA5-ACBB-E027B1654D8F}" srcOrd="0" destOrd="0" parTransId="{CED2BC04-F5D6-4556-8355-484ECAF9CD87}" sibTransId="{4B6CFDED-0F51-4DEC-A164-1E182C5896D8}"/>
    <dgm:cxn modelId="{637FDE77-9A1E-4D62-A84E-2E80BA5E9401}" type="presParOf" srcId="{7CC55C7E-B67C-46EE-AB65-B4B349A8FF73}" destId="{0C018184-05D2-4041-9374-EBFE62E8CD40}" srcOrd="0" destOrd="0" presId="urn:microsoft.com/office/officeart/2008/layout/LinedList"/>
    <dgm:cxn modelId="{26ACB466-1A89-4BB5-A093-FB4DD75FA92C}" type="presParOf" srcId="{7CC55C7E-B67C-46EE-AB65-B4B349A8FF73}" destId="{94F140A5-6A60-4BB1-B972-F6C75AC6C79A}" srcOrd="1" destOrd="0" presId="urn:microsoft.com/office/officeart/2008/layout/LinedList"/>
    <dgm:cxn modelId="{0E1EDBF1-B78B-4A51-8CDD-20F62DC64530}" type="presParOf" srcId="{94F140A5-6A60-4BB1-B972-F6C75AC6C79A}" destId="{A301828F-F78F-43F9-BE41-A70F4BA41227}" srcOrd="0" destOrd="0" presId="urn:microsoft.com/office/officeart/2008/layout/LinedList"/>
    <dgm:cxn modelId="{B4F65F7F-0D6E-43E8-98DA-798B254C9E61}" type="presParOf" srcId="{94F140A5-6A60-4BB1-B972-F6C75AC6C79A}" destId="{46AF961E-E4DF-40B8-8D78-441CD2DADB4C}" srcOrd="1" destOrd="0" presId="urn:microsoft.com/office/officeart/2008/layout/LinedList"/>
    <dgm:cxn modelId="{838AD01B-5437-4EC0-BD6B-9DDC313FFE13}" type="presParOf" srcId="{7CC55C7E-B67C-46EE-AB65-B4B349A8FF73}" destId="{30A06E6B-31BA-45A8-B620-99FDDDC6F161}" srcOrd="2" destOrd="0" presId="urn:microsoft.com/office/officeart/2008/layout/LinedList"/>
    <dgm:cxn modelId="{FBC88646-88B4-4371-AF5D-7B449C0D75B8}" type="presParOf" srcId="{7CC55C7E-B67C-46EE-AB65-B4B349A8FF73}" destId="{ACE3ADFC-F467-464E-A310-1A314FA4FC27}" srcOrd="3" destOrd="0" presId="urn:microsoft.com/office/officeart/2008/layout/LinedList"/>
    <dgm:cxn modelId="{F6346747-6AF9-454C-9B0D-715C1EEDF9C8}" type="presParOf" srcId="{ACE3ADFC-F467-464E-A310-1A314FA4FC27}" destId="{2E3189EC-5DD4-423B-A2DE-42AF62305A20}" srcOrd="0" destOrd="0" presId="urn:microsoft.com/office/officeart/2008/layout/LinedList"/>
    <dgm:cxn modelId="{B248825F-7247-427B-BE10-DCB92C623CD9}" type="presParOf" srcId="{ACE3ADFC-F467-464E-A310-1A314FA4FC27}" destId="{0F83F595-96DB-413C-8D47-3797DB843F97}" srcOrd="1" destOrd="0" presId="urn:microsoft.com/office/officeart/2008/layout/LinedList"/>
    <dgm:cxn modelId="{BF12E0BD-94BE-4A0B-9778-68E93592D24F}" type="presParOf" srcId="{7CC55C7E-B67C-46EE-AB65-B4B349A8FF73}" destId="{6B86B5DC-DE61-465B-8876-13A5758EE436}" srcOrd="4" destOrd="0" presId="urn:microsoft.com/office/officeart/2008/layout/LinedList"/>
    <dgm:cxn modelId="{9205C43D-A3DD-4C3B-8B06-E9939A871ED0}" type="presParOf" srcId="{7CC55C7E-B67C-46EE-AB65-B4B349A8FF73}" destId="{C445011F-5E34-4783-BF4D-775B4C2CEC9D}" srcOrd="5" destOrd="0" presId="urn:microsoft.com/office/officeart/2008/layout/LinedList"/>
    <dgm:cxn modelId="{8521B9BE-0030-42EA-BD2C-F6AEB3925E42}" type="presParOf" srcId="{C445011F-5E34-4783-BF4D-775B4C2CEC9D}" destId="{4E2D64B9-B60A-48C0-B6E8-2488387791EE}" srcOrd="0" destOrd="0" presId="urn:microsoft.com/office/officeart/2008/layout/LinedList"/>
    <dgm:cxn modelId="{8B92758D-9ACB-4227-81FC-EA63684C0F37}" type="presParOf" srcId="{C445011F-5E34-4783-BF4D-775B4C2CEC9D}" destId="{80654772-A0C2-44FD-81B0-EB37743DEA9D}" srcOrd="1" destOrd="0" presId="urn:microsoft.com/office/officeart/2008/layout/LinedList"/>
    <dgm:cxn modelId="{64E09DFC-D940-4954-9029-A97F69BBAFEF}" type="presParOf" srcId="{7CC55C7E-B67C-46EE-AB65-B4B349A8FF73}" destId="{BE5552E9-3BF1-4670-B82B-760C11DE0220}" srcOrd="6" destOrd="0" presId="urn:microsoft.com/office/officeart/2008/layout/LinedList"/>
    <dgm:cxn modelId="{919CA7D1-1670-48EE-B11F-B66432C1A10B}" type="presParOf" srcId="{7CC55C7E-B67C-46EE-AB65-B4B349A8FF73}" destId="{B3AC05B7-2B50-4C89-AC78-BC85242DB189}" srcOrd="7" destOrd="0" presId="urn:microsoft.com/office/officeart/2008/layout/LinedList"/>
    <dgm:cxn modelId="{2B6081F0-2C5E-4B94-A98F-0F659C1605C8}" type="presParOf" srcId="{B3AC05B7-2B50-4C89-AC78-BC85242DB189}" destId="{131E4516-8A63-49E1-B183-D35C221F04B1}" srcOrd="0" destOrd="0" presId="urn:microsoft.com/office/officeart/2008/layout/LinedList"/>
    <dgm:cxn modelId="{8A8FB99E-7F26-47FE-AB46-E6413ADB8907}" type="presParOf" srcId="{B3AC05B7-2B50-4C89-AC78-BC85242DB189}" destId="{C3683842-5C43-4D76-80C5-D8AE7DA907C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DB127A-B7BC-461C-AA9C-F795626DAC46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B036F1C-3FA4-44A8-9767-C6EE4524D741}">
      <dgm:prSet/>
      <dgm:spPr/>
      <dgm:t>
        <a:bodyPr/>
        <a:lstStyle/>
        <a:p>
          <a:r>
            <a:rPr lang="en-US" dirty="0"/>
            <a:t>Dropped candidates with null columns</a:t>
          </a:r>
        </a:p>
        <a:p>
          <a:r>
            <a:rPr lang="en-US" dirty="0"/>
            <a:t>20% ideal donors to 61% non-ideal donors dropped </a:t>
          </a:r>
        </a:p>
        <a:p>
          <a:r>
            <a:rPr lang="en-US" dirty="0"/>
            <a:t>385 ideal donors to 50,534 non-ideal donors (fraction target = (.0076). </a:t>
          </a:r>
        </a:p>
        <a:p>
          <a:r>
            <a:rPr lang="en-US" dirty="0"/>
            <a:t>***To be pursued . . .Could use donation history as features and build a separate model off candidates with missing data</a:t>
          </a:r>
        </a:p>
      </dgm:t>
    </dgm:pt>
    <dgm:pt modelId="{F73B4EEF-B72A-4993-AFF3-245F2FAEF79D}" type="parTrans" cxnId="{06C7D472-21A5-4BBB-A1F7-D7E07E8A89BE}">
      <dgm:prSet/>
      <dgm:spPr/>
      <dgm:t>
        <a:bodyPr/>
        <a:lstStyle/>
        <a:p>
          <a:endParaRPr lang="en-US"/>
        </a:p>
      </dgm:t>
    </dgm:pt>
    <dgm:pt modelId="{CFD642C2-9056-4FE1-83DA-582F4BBE18B7}" type="sibTrans" cxnId="{06C7D472-21A5-4BBB-A1F7-D7E07E8A89BE}">
      <dgm:prSet/>
      <dgm:spPr/>
      <dgm:t>
        <a:bodyPr/>
        <a:lstStyle/>
        <a:p>
          <a:endParaRPr lang="en-US"/>
        </a:p>
      </dgm:t>
    </dgm:pt>
    <dgm:pt modelId="{4BCC3216-A051-499D-8259-2228C94A7489}">
      <dgm:prSet/>
      <dgm:spPr/>
      <dgm:t>
        <a:bodyPr/>
        <a:lstStyle/>
        <a:p>
          <a:r>
            <a:rPr lang="en-US" dirty="0" err="1"/>
            <a:t>xgboost</a:t>
          </a:r>
          <a:r>
            <a:rPr lang="en-US" dirty="0"/>
            <a:t> was chosen to build the model because it can handle features that are skewed and/or on different scales</a:t>
          </a:r>
        </a:p>
      </dgm:t>
    </dgm:pt>
    <dgm:pt modelId="{257C63A1-BEB6-4869-A0D3-784F42E40B0C}" type="parTrans" cxnId="{EF8568F8-21CE-4044-ADC1-82A18CE974D6}">
      <dgm:prSet/>
      <dgm:spPr/>
      <dgm:t>
        <a:bodyPr/>
        <a:lstStyle/>
        <a:p>
          <a:endParaRPr lang="en-US"/>
        </a:p>
      </dgm:t>
    </dgm:pt>
    <dgm:pt modelId="{1E0EDF6B-8D89-4D42-AFEA-B77A5604022D}" type="sibTrans" cxnId="{EF8568F8-21CE-4044-ADC1-82A18CE974D6}">
      <dgm:prSet/>
      <dgm:spPr/>
      <dgm:t>
        <a:bodyPr/>
        <a:lstStyle/>
        <a:p>
          <a:endParaRPr lang="en-US"/>
        </a:p>
      </dgm:t>
    </dgm:pt>
    <dgm:pt modelId="{6B27F84D-9D70-4261-BAC2-9CB7CE724EB5}" type="pres">
      <dgm:prSet presAssocID="{3DDB127A-B7BC-461C-AA9C-F795626DAC46}" presName="vert0" presStyleCnt="0">
        <dgm:presLayoutVars>
          <dgm:dir/>
          <dgm:animOne val="branch"/>
          <dgm:animLvl val="lvl"/>
        </dgm:presLayoutVars>
      </dgm:prSet>
      <dgm:spPr/>
    </dgm:pt>
    <dgm:pt modelId="{665018E1-3F21-443B-8A74-06E835277B86}" type="pres">
      <dgm:prSet presAssocID="{2B036F1C-3FA4-44A8-9767-C6EE4524D741}" presName="thickLine" presStyleLbl="alignNode1" presStyleIdx="0" presStyleCnt="2"/>
      <dgm:spPr/>
    </dgm:pt>
    <dgm:pt modelId="{2F93AD4C-95AB-451A-9AD6-44DACA776FB8}" type="pres">
      <dgm:prSet presAssocID="{2B036F1C-3FA4-44A8-9767-C6EE4524D741}" presName="horz1" presStyleCnt="0"/>
      <dgm:spPr/>
    </dgm:pt>
    <dgm:pt modelId="{EF437D9E-64BD-4633-829D-37D0F6BD41ED}" type="pres">
      <dgm:prSet presAssocID="{2B036F1C-3FA4-44A8-9767-C6EE4524D741}" presName="tx1" presStyleLbl="revTx" presStyleIdx="0" presStyleCnt="2"/>
      <dgm:spPr/>
    </dgm:pt>
    <dgm:pt modelId="{2A536A3F-E70B-4A55-A128-01F61705F40D}" type="pres">
      <dgm:prSet presAssocID="{2B036F1C-3FA4-44A8-9767-C6EE4524D741}" presName="vert1" presStyleCnt="0"/>
      <dgm:spPr/>
    </dgm:pt>
    <dgm:pt modelId="{FA42755B-4E15-4963-96DF-44EE1E527DC7}" type="pres">
      <dgm:prSet presAssocID="{4BCC3216-A051-499D-8259-2228C94A7489}" presName="thickLine" presStyleLbl="alignNode1" presStyleIdx="1" presStyleCnt="2"/>
      <dgm:spPr/>
    </dgm:pt>
    <dgm:pt modelId="{4834FECF-26BD-4CD9-8C68-D48EBB63E923}" type="pres">
      <dgm:prSet presAssocID="{4BCC3216-A051-499D-8259-2228C94A7489}" presName="horz1" presStyleCnt="0"/>
      <dgm:spPr/>
    </dgm:pt>
    <dgm:pt modelId="{9F74B7D9-C010-4486-9CE8-939DB20F7E46}" type="pres">
      <dgm:prSet presAssocID="{4BCC3216-A051-499D-8259-2228C94A7489}" presName="tx1" presStyleLbl="revTx" presStyleIdx="1" presStyleCnt="2"/>
      <dgm:spPr/>
    </dgm:pt>
    <dgm:pt modelId="{BD6D88D2-4E21-45A6-8369-EFBF219A1CE8}" type="pres">
      <dgm:prSet presAssocID="{4BCC3216-A051-499D-8259-2228C94A7489}" presName="vert1" presStyleCnt="0"/>
      <dgm:spPr/>
    </dgm:pt>
  </dgm:ptLst>
  <dgm:cxnLst>
    <dgm:cxn modelId="{B418E504-231A-4474-94FE-214BD32830BA}" type="presOf" srcId="{4BCC3216-A051-499D-8259-2228C94A7489}" destId="{9F74B7D9-C010-4486-9CE8-939DB20F7E46}" srcOrd="0" destOrd="0" presId="urn:microsoft.com/office/officeart/2008/layout/LinedList"/>
    <dgm:cxn modelId="{FD83C13C-D03B-4737-8E63-9E0344E31629}" type="presOf" srcId="{3DDB127A-B7BC-461C-AA9C-F795626DAC46}" destId="{6B27F84D-9D70-4261-BAC2-9CB7CE724EB5}" srcOrd="0" destOrd="0" presId="urn:microsoft.com/office/officeart/2008/layout/LinedList"/>
    <dgm:cxn modelId="{06C7D472-21A5-4BBB-A1F7-D7E07E8A89BE}" srcId="{3DDB127A-B7BC-461C-AA9C-F795626DAC46}" destId="{2B036F1C-3FA4-44A8-9767-C6EE4524D741}" srcOrd="0" destOrd="0" parTransId="{F73B4EEF-B72A-4993-AFF3-245F2FAEF79D}" sibTransId="{CFD642C2-9056-4FE1-83DA-582F4BBE18B7}"/>
    <dgm:cxn modelId="{659041C1-4F96-4DF1-BAB9-BD23F58AD6B5}" type="presOf" srcId="{2B036F1C-3FA4-44A8-9767-C6EE4524D741}" destId="{EF437D9E-64BD-4633-829D-37D0F6BD41ED}" srcOrd="0" destOrd="0" presId="urn:microsoft.com/office/officeart/2008/layout/LinedList"/>
    <dgm:cxn modelId="{EF8568F8-21CE-4044-ADC1-82A18CE974D6}" srcId="{3DDB127A-B7BC-461C-AA9C-F795626DAC46}" destId="{4BCC3216-A051-499D-8259-2228C94A7489}" srcOrd="1" destOrd="0" parTransId="{257C63A1-BEB6-4869-A0D3-784F42E40B0C}" sibTransId="{1E0EDF6B-8D89-4D42-AFEA-B77A5604022D}"/>
    <dgm:cxn modelId="{5FCC1C1F-4D32-476E-B359-43DF457074F8}" type="presParOf" srcId="{6B27F84D-9D70-4261-BAC2-9CB7CE724EB5}" destId="{665018E1-3F21-443B-8A74-06E835277B86}" srcOrd="0" destOrd="0" presId="urn:microsoft.com/office/officeart/2008/layout/LinedList"/>
    <dgm:cxn modelId="{FF57BF0E-166B-4663-8E2E-85AF68B4C578}" type="presParOf" srcId="{6B27F84D-9D70-4261-BAC2-9CB7CE724EB5}" destId="{2F93AD4C-95AB-451A-9AD6-44DACA776FB8}" srcOrd="1" destOrd="0" presId="urn:microsoft.com/office/officeart/2008/layout/LinedList"/>
    <dgm:cxn modelId="{F26D5052-1B4B-4F9D-8120-07A3EF2B076B}" type="presParOf" srcId="{2F93AD4C-95AB-451A-9AD6-44DACA776FB8}" destId="{EF437D9E-64BD-4633-829D-37D0F6BD41ED}" srcOrd="0" destOrd="0" presId="urn:microsoft.com/office/officeart/2008/layout/LinedList"/>
    <dgm:cxn modelId="{12D1DB8E-E353-4030-8279-322A80451680}" type="presParOf" srcId="{2F93AD4C-95AB-451A-9AD6-44DACA776FB8}" destId="{2A536A3F-E70B-4A55-A128-01F61705F40D}" srcOrd="1" destOrd="0" presId="urn:microsoft.com/office/officeart/2008/layout/LinedList"/>
    <dgm:cxn modelId="{DEDD6759-34D1-4C20-A589-3290C69EBE9D}" type="presParOf" srcId="{6B27F84D-9D70-4261-BAC2-9CB7CE724EB5}" destId="{FA42755B-4E15-4963-96DF-44EE1E527DC7}" srcOrd="2" destOrd="0" presId="urn:microsoft.com/office/officeart/2008/layout/LinedList"/>
    <dgm:cxn modelId="{9F112E2F-D78B-4141-AE2C-C27F276409A1}" type="presParOf" srcId="{6B27F84D-9D70-4261-BAC2-9CB7CE724EB5}" destId="{4834FECF-26BD-4CD9-8C68-D48EBB63E923}" srcOrd="3" destOrd="0" presId="urn:microsoft.com/office/officeart/2008/layout/LinedList"/>
    <dgm:cxn modelId="{C23203BD-A372-4B35-AA0E-54A2F195D5AB}" type="presParOf" srcId="{4834FECF-26BD-4CD9-8C68-D48EBB63E923}" destId="{9F74B7D9-C010-4486-9CE8-939DB20F7E46}" srcOrd="0" destOrd="0" presId="urn:microsoft.com/office/officeart/2008/layout/LinedList"/>
    <dgm:cxn modelId="{E10C8A4F-BC31-4BA8-A970-8A6C62A05213}" type="presParOf" srcId="{4834FECF-26BD-4CD9-8C68-D48EBB63E923}" destId="{BD6D88D2-4E21-45A6-8369-EFBF219A1CE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018184-05D2-4041-9374-EBFE62E8CD4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1828F-F78F-43F9-BE41-A70F4BA41227}">
      <dsp:nvSpPr>
        <dsp:cNvPr id="0" name=""/>
        <dsp:cNvSpPr/>
      </dsp:nvSpPr>
      <dsp:spPr>
        <a:xfrm>
          <a:off x="0" y="0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Modeling donors with past 5 years of donor history that will or will not become an ideal donor; (ideal = donate &gt;$20,000 in next 5 years)</a:t>
          </a:r>
        </a:p>
      </dsp:txBody>
      <dsp:txXfrm>
        <a:off x="0" y="0"/>
        <a:ext cx="10515600" cy="1088136"/>
      </dsp:txXfrm>
    </dsp:sp>
    <dsp:sp modelId="{30A06E6B-31BA-45A8-B620-99FDDDC6F161}">
      <dsp:nvSpPr>
        <dsp:cNvPr id="0" name=""/>
        <dsp:cNvSpPr/>
      </dsp:nvSpPr>
      <dsp:spPr>
        <a:xfrm>
          <a:off x="0" y="1088136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189EC-5DD4-423B-A2DE-42AF62305A20}">
      <dsp:nvSpPr>
        <dsp:cNvPr id="0" name=""/>
        <dsp:cNvSpPr/>
      </dsp:nvSpPr>
      <dsp:spPr>
        <a:xfrm>
          <a:off x="0" y="1088136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highlight>
                <a:srgbClr val="FFFF00"/>
              </a:highlight>
            </a:rPr>
            <a:t>Major assumption</a:t>
          </a:r>
          <a:r>
            <a:rPr lang="en-US" sz="2100" kern="1200" dirty="0"/>
            <a:t>: </a:t>
          </a:r>
          <a:r>
            <a:rPr lang="en-US" sz="2100" b="0" i="0" kern="1200" dirty="0"/>
            <a:t>If a candidate does not have a record of donation, this model assumes they donated $0. It </a:t>
          </a:r>
          <a:r>
            <a:rPr lang="en-US" sz="2100" b="1" i="0" kern="1200" dirty="0"/>
            <a:t>does not</a:t>
          </a:r>
          <a:r>
            <a:rPr lang="en-US" sz="2100" b="0" i="0" kern="1200" dirty="0"/>
            <a:t> assume their donation history is null</a:t>
          </a:r>
          <a:endParaRPr lang="en-US" sz="2100" kern="1200" dirty="0"/>
        </a:p>
      </dsp:txBody>
      <dsp:txXfrm>
        <a:off x="0" y="1088136"/>
        <a:ext cx="10515600" cy="1088136"/>
      </dsp:txXfrm>
    </dsp:sp>
    <dsp:sp modelId="{6B86B5DC-DE61-465B-8876-13A5758EE436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D64B9-B60A-48C0-B6E8-2488387791EE}">
      <dsp:nvSpPr>
        <dsp:cNvPr id="0" name=""/>
        <dsp:cNvSpPr/>
      </dsp:nvSpPr>
      <dsp:spPr>
        <a:xfrm>
          <a:off x="0" y="2176272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</a:t>
          </a:r>
          <a:r>
            <a:rPr lang="en-US" sz="2100" b="0" i="0" kern="1200" dirty="0"/>
            <a:t>ate of prediction for model creation = 08-01-2016.</a:t>
          </a:r>
          <a:br>
            <a:rPr lang="en-US" sz="2100" kern="1200" dirty="0"/>
          </a:br>
          <a:r>
            <a:rPr lang="en-US" sz="2100" kern="1200" dirty="0"/>
            <a:t>A</a:t>
          </a:r>
          <a:r>
            <a:rPr lang="en-US" sz="2100" b="0" i="0" kern="1200" dirty="0"/>
            <a:t>ny donations after prediction date is a future donation any donation prior to prediction date is a historical donation</a:t>
          </a:r>
          <a:endParaRPr lang="en-US" sz="2100" kern="1200" dirty="0"/>
        </a:p>
      </dsp:txBody>
      <dsp:txXfrm>
        <a:off x="0" y="2176272"/>
        <a:ext cx="10515600" cy="1088136"/>
      </dsp:txXfrm>
    </dsp:sp>
    <dsp:sp modelId="{BE5552E9-3BF1-4670-B82B-760C11DE0220}">
      <dsp:nvSpPr>
        <dsp:cNvPr id="0" name=""/>
        <dsp:cNvSpPr/>
      </dsp:nvSpPr>
      <dsp:spPr>
        <a:xfrm>
          <a:off x="0" y="3264408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1E4516-8A63-49E1-B183-D35C221F04B1}">
      <dsp:nvSpPr>
        <dsp:cNvPr id="0" name=""/>
        <dsp:cNvSpPr/>
      </dsp:nvSpPr>
      <dsp:spPr>
        <a:xfrm>
          <a:off x="0" y="3264408"/>
          <a:ext cx="10515600" cy="1088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Imbalanced dataset: 481 ideal donors to 129,633 non-ideal donors (fraction target = .0037) </a:t>
          </a:r>
        </a:p>
      </dsp:txBody>
      <dsp:txXfrm>
        <a:off x="0" y="3264408"/>
        <a:ext cx="10515600" cy="10881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018E1-3F21-443B-8A74-06E835277B8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37D9E-64BD-4633-829D-37D0F6BD41ED}">
      <dsp:nvSpPr>
        <dsp:cNvPr id="0" name=""/>
        <dsp:cNvSpPr/>
      </dsp:nvSpPr>
      <dsp:spPr>
        <a:xfrm>
          <a:off x="0" y="0"/>
          <a:ext cx="1051560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Dropped candidates with null columns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20% ideal donors to 61% non-ideal donors dropped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385 ideal donors to 50,534 non-ideal donors (fraction target = (.0076).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***To be pursued . . .Could use donation history as features and build a separate model off candidates with missing data</a:t>
          </a:r>
        </a:p>
      </dsp:txBody>
      <dsp:txXfrm>
        <a:off x="0" y="0"/>
        <a:ext cx="10515600" cy="2176272"/>
      </dsp:txXfrm>
    </dsp:sp>
    <dsp:sp modelId="{FA42755B-4E15-4963-96DF-44EE1E527DC7}">
      <dsp:nvSpPr>
        <dsp:cNvPr id="0" name=""/>
        <dsp:cNvSpPr/>
      </dsp:nvSpPr>
      <dsp:spPr>
        <a:xfrm>
          <a:off x="0" y="2176272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4B7D9-C010-4486-9CE8-939DB20F7E46}">
      <dsp:nvSpPr>
        <dsp:cNvPr id="0" name=""/>
        <dsp:cNvSpPr/>
      </dsp:nvSpPr>
      <dsp:spPr>
        <a:xfrm>
          <a:off x="0" y="2176272"/>
          <a:ext cx="10515600" cy="2176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xgboost</a:t>
          </a:r>
          <a:r>
            <a:rPr lang="en-US" sz="2300" kern="1200" dirty="0"/>
            <a:t> was chosen to build the model because it can handle features that are skewed and/or on different scales</a:t>
          </a:r>
        </a:p>
      </dsp:txBody>
      <dsp:txXfrm>
        <a:off x="0" y="2176272"/>
        <a:ext cx="10515600" cy="21762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CB9D-A7B4-4CF1-B7F8-FBBCF9A4F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DB22-D751-487E-AD26-294C24AB2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F878-C429-430C-8F13-A9D317E0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C336-1A81-43D4-83C5-655045A1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557F-7E1F-4A5B-86A7-9CDEE701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C6777-5259-45DE-89D6-EB65ED04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5C11A-EE97-4B1C-BF54-27B190E39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CBCC-2C32-44F0-B5C3-CCF37594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70835-A06B-473B-AED0-EA3EB9DE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9DC56-30CD-4CDD-9F35-9B66D32C3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47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962AF-85D5-494E-B684-D2D9CCCD8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25268-6010-45D6-B146-51E8767AD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F44F5-DBFE-48C1-B792-37132C2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37419-E369-4009-ACD0-09B98A60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15FC-9F06-40B5-A981-952E5B4E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13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9D9E-5528-4EEB-9965-6E61F100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E049C-4FA9-4D5C-A460-7C18DF94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98B6F-04A0-4A40-B27F-F98EB0F3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393DD-4D4F-4714-9751-842FD273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D336-4430-478E-B965-5AEC83A87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4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BD81-AEDE-493F-8AFC-C85F1C0A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DBB5-4224-4424-96B9-6BD0D83E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BBFB-4717-4B92-8A47-701C5366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438E-2C2C-4876-8974-6109588C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304E6-E67E-49AA-8CD6-DB00B6F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7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5630-A74C-48FE-A672-9E393828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D05D-B8FE-44BA-91EB-59FDAC069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E6D12-B392-43CF-85D0-7C3EA406D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0FB10-BF0E-4C61-8D72-9EA3D48E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2008B-22E0-4DE7-A0FB-889CBAE0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CB1D-2C30-4648-BC5F-AB002DC6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5696-813E-4298-A83A-6249234D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E6FE-2B05-409B-8E37-DC4941BD2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E6397-B080-4E0E-85C4-170A4B2A4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EC94EE-D83D-46A1-8ECA-4563C8D63D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3C4F2-C3DA-4A61-949F-9B835A14E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B77FE-0F1D-46A3-9843-22B02378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A370A-D95F-4095-B8CD-9354BDF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E3CD1-233F-4C34-B760-5A16D184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4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942A4-6997-4671-AF9E-1DBEE0FE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6F54C-F454-4E6B-9E81-D8EE2CC3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6C944-E36E-45E0-B909-2348BF79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630E2-79A5-4165-9295-D877A195D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CADC8C-D353-4061-A625-853DFE4A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04AB2A-2587-44D4-BDC6-04B8FB02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DECF7-088A-42F1-B180-ABC2E63A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23965-0BAF-4A0E-A0CC-6B5B3F1A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09B70-5FA4-4B2F-98D3-AFA53019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6C558-384B-4D23-967A-1AA16F575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32C4D-44F8-41BD-9C3B-5A22DF83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FB60E-9648-4F08-85C7-A4ABBD08E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EBF6B-96F6-4558-8B09-131016A8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6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308D-B252-4311-BF93-B574B951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B12B61-4243-48ED-9123-8374EAD4C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E4C22-3E9D-4F48-8984-708941A37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78BC0-684A-41E8-B874-28216EA3F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963EE-049A-4340-9171-8BE8F0E2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D9B1A-7C7B-4168-A049-E023C544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5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4CC61-22B2-4665-B1DA-6FB88688E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C9866-19D5-4DF2-BDE7-F39624E75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A5C37-235C-40FA-876F-7B6A74528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5075C-5364-43EE-B12E-A8C59BF55C6B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CAAA5-64BC-4C39-B753-5531EBB82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408BA-1AA2-4250-B926-C33F6156D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1848-3D5B-42D3-AE27-699225BDC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AE8BB-C28F-4A44-A3ED-B67A430AA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5C6FD0-E63F-4A97-A882-B544CFE99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954887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997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BD-2D32-4040-B378-6B81855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4B21A-A673-4F0B-B339-B10ED781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31" y="1825625"/>
            <a:ext cx="92641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2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BD-2D32-4040-B378-6B81855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94B21A-A673-4F0B-B339-B10ED781B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3931" y="1825625"/>
            <a:ext cx="9264138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9238F2-48B1-4383-9B77-B212E6DD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6" y="1825624"/>
            <a:ext cx="515332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16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BD-2D32-4040-B378-6B81855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9C5E40-DC12-48E8-8290-DA981C8C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599" y="2106335"/>
            <a:ext cx="4286250" cy="296227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EFC99D-0AA2-4AC1-AC32-61837954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048" y="268129"/>
            <a:ext cx="4210050" cy="293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2C80D-4CE4-4AFD-8965-F28FCC6FA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821" y="812662"/>
            <a:ext cx="1828800" cy="723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EFBBC6-BD23-408A-8433-094E3C14B9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909" y="3915410"/>
            <a:ext cx="42005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70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A4E96-7AFD-4679-BAA6-057A93604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1745C1-F4B7-41BA-A343-064F4C5E4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45143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7796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54FB28-4E0D-4CFA-85FB-9A79F9594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6" y="321734"/>
            <a:ext cx="4303955" cy="29051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4F589-8B26-42FC-B6B1-4E9DEB946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766" y="321734"/>
            <a:ext cx="4007130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935937-A0D4-45E9-8245-9100B1D64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48" y="3631096"/>
            <a:ext cx="4135670" cy="27605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A885B-41D7-46E3-BA22-702848AB3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7096" y="3631096"/>
            <a:ext cx="3874470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81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4E96-7AFD-4679-BAA6-057A9360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5D42-A11D-4090-84D0-8E3FE7E0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996" y="1690688"/>
            <a:ext cx="10515600" cy="4351338"/>
          </a:xfrm>
        </p:spPr>
        <p:txBody>
          <a:bodyPr>
            <a:normAutofit fontScale="25000" lnSpcReduction="20000"/>
          </a:bodyPr>
          <a:lstStyle/>
          <a:p>
            <a:r>
              <a:rPr lang="en-US" sz="8400" dirty="0"/>
              <a:t>Feature engineering was performed creating 11 additional features used for model creation.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 err="1">
                <a:solidFill>
                  <a:srgbClr val="24292F"/>
                </a:solidFill>
                <a:effectLst/>
                <a:latin typeface="-apple-system"/>
              </a:rPr>
              <a:t>primaryPropertyLoanToValue_ideal</a:t>
            </a: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 : LTV ratio of 80% or less is ideal</a:t>
            </a:r>
            <a:endParaRPr lang="en-US" sz="5600" dirty="0"/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 err="1">
                <a:solidFill>
                  <a:srgbClr val="24292F"/>
                </a:solidFill>
                <a:effectLst/>
                <a:latin typeface="-apple-system"/>
              </a:rPr>
              <a:t>primaryPropertyValueToNetWorth_ratio</a:t>
            </a:r>
            <a:endParaRPr lang="en-US" sz="5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 err="1">
                <a:solidFill>
                  <a:srgbClr val="24292F"/>
                </a:solidFill>
                <a:effectLst/>
                <a:latin typeface="-apple-system"/>
              </a:rPr>
              <a:t>LoanAmount</a:t>
            </a: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: </a:t>
            </a:r>
            <a:r>
              <a:rPr lang="en-US" sz="5600" b="0" i="0" dirty="0" err="1">
                <a:solidFill>
                  <a:srgbClr val="24292F"/>
                </a:solidFill>
                <a:effectLst/>
                <a:latin typeface="-apple-system"/>
              </a:rPr>
              <a:t>primaryPropertyLoanToValue</a:t>
            </a: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 * </a:t>
            </a:r>
            <a:r>
              <a:rPr lang="en-US" sz="5600" b="0" i="0" dirty="0" err="1">
                <a:solidFill>
                  <a:srgbClr val="24292F"/>
                </a:solidFill>
                <a:effectLst/>
                <a:latin typeface="-apple-system"/>
              </a:rPr>
              <a:t>primaryPropertyValue</a:t>
            </a:r>
            <a:endParaRPr lang="en-US" sz="56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amount_prev360d2: amount donated in 2014-2015</a:t>
            </a:r>
            <a:endParaRPr lang="en-US" sz="5600" dirty="0"/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amount_prev360d3: amount donated in 2013-2014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amount_prev360d4: amount donated in 2012-2013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amount_prev360d5: amount donated in 2011-2012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amountscaled_prev360d3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amountscaled_prev360d5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>
                <a:solidFill>
                  <a:srgbClr val="24292F"/>
                </a:solidFill>
                <a:effectLst/>
                <a:highlight>
                  <a:srgbClr val="FFFF00"/>
                </a:highlight>
                <a:latin typeface="-apple-system"/>
              </a:rPr>
              <a:t>count_trans_date_prev5y: count donations 2011-Predicted on date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5600" b="0" i="0" dirty="0" err="1">
                <a:solidFill>
                  <a:srgbClr val="24292F"/>
                </a:solidFill>
                <a:effectLst/>
                <a:latin typeface="-apple-system"/>
              </a:rPr>
              <a:t>random_value</a:t>
            </a:r>
            <a:r>
              <a:rPr lang="en-US" sz="5600" b="0" i="0" dirty="0">
                <a:solidFill>
                  <a:srgbClr val="24292F"/>
                </a:solidFill>
                <a:effectLst/>
                <a:latin typeface="-apple-system"/>
              </a:rPr>
              <a:t>: baseline for feature importance</a:t>
            </a:r>
            <a:endParaRPr lang="en-US" sz="5600" dirty="0"/>
          </a:p>
        </p:txBody>
      </p:sp>
    </p:spTree>
    <p:extLst>
      <p:ext uri="{BB962C8B-B14F-4D97-AF65-F5344CB8AC3E}">
        <p14:creationId xmlns:p14="http://schemas.microsoft.com/office/powerpoint/2010/main" val="51013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0650-E19F-4AF2-99E8-F4DA9167E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pursued . .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BB10-ACF6-49AB-82BB-20192CA5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potentially reduce the problem space down to members who have donated in previous 5 years from prediction date (i.e. 08-01-2016).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From 50,919 candidates to 6,808</a:t>
            </a:r>
          </a:p>
          <a:p>
            <a:r>
              <a:rPr lang="en-US" dirty="0"/>
              <a:t>Here chance (precision) would be 4%. A big step up from .8%!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Precision (293/6,808) = 4%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Recall (293/385) = 76%</a:t>
            </a:r>
          </a:p>
        </p:txBody>
      </p:sp>
    </p:spTree>
    <p:extLst>
      <p:ext uri="{BB962C8B-B14F-4D97-AF65-F5344CB8AC3E}">
        <p14:creationId xmlns:p14="http://schemas.microsoft.com/office/powerpoint/2010/main" val="30159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98F6-BCE2-46FD-B54A-86F2EA63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1A0FE-4926-4C37-B89A-EB1E3131B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Train test split 70/30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Train: 385 to 50,225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Test: 270 to 35,157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14 features</a:t>
            </a:r>
          </a:p>
          <a:p>
            <a:pPr>
              <a:lnSpc>
                <a:spcPct val="120000"/>
              </a:lnSpc>
            </a:pPr>
            <a:r>
              <a:rPr lang="en-US" sz="3000" dirty="0"/>
              <a:t>Nested Cross Validation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5 inner cv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 outer cv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.001 eta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500 boosted rounds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30 early stopping</a:t>
            </a:r>
          </a:p>
          <a:p>
            <a:pPr>
              <a:lnSpc>
                <a:spcPct val="120000"/>
              </a:lnSpc>
            </a:pPr>
            <a:r>
              <a:rPr lang="en-US" sz="3000" b="0" i="0" dirty="0">
                <a:solidFill>
                  <a:srgbClr val="24292F"/>
                </a:solidFill>
                <a:effectLst/>
              </a:rPr>
              <a:t>Tree-structured </a:t>
            </a:r>
            <a:r>
              <a:rPr lang="en-US" sz="3000" b="0" i="0" dirty="0" err="1">
                <a:solidFill>
                  <a:srgbClr val="24292F"/>
                </a:solidFill>
                <a:effectLst/>
              </a:rPr>
              <a:t>Parzen</a:t>
            </a:r>
            <a:r>
              <a:rPr lang="en-US" sz="3000" b="0" i="0" dirty="0">
                <a:solidFill>
                  <a:srgbClr val="24292F"/>
                </a:solidFill>
                <a:effectLst/>
              </a:rPr>
              <a:t> Estimator (</a:t>
            </a:r>
            <a:r>
              <a:rPr lang="en-US" sz="3000" dirty="0"/>
              <a:t>TPE) </a:t>
            </a:r>
            <a:r>
              <a:rPr lang="en-US" sz="3000" dirty="0" err="1"/>
              <a:t>Hyperoptimization</a:t>
            </a:r>
            <a:r>
              <a:rPr lang="en-US" sz="3000" dirty="0"/>
              <a:t> was used to tune the algorithm</a:t>
            </a:r>
            <a:br>
              <a:rPr lang="en-US" sz="3000" dirty="0"/>
            </a:br>
            <a:endParaRPr lang="en-US" sz="3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C42DB-477C-4754-A218-098FE607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A71C56-8CA7-4BB7-8BA0-13E06B71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37" y="1398646"/>
            <a:ext cx="7960243" cy="486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48140-A71D-42A6-B645-8ABC46DA6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630" y="1657350"/>
            <a:ext cx="47625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99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BD-2D32-4040-B378-6B81855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32C80D-42A3-4EEA-BB43-0B838C966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16" y="1651953"/>
            <a:ext cx="729740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CD372B-92A0-42D6-B18A-A9EE27A10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457" y="1851184"/>
            <a:ext cx="3590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0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89BD-2D32-4040-B378-6B81855A7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EC679EC-28E2-46D1-9936-53BD35EE6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826" y="1825625"/>
            <a:ext cx="94323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851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400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 Theme</vt:lpstr>
      <vt:lpstr>Overview</vt:lpstr>
      <vt:lpstr>Methodology</vt:lpstr>
      <vt:lpstr>PowerPoint Presentation</vt:lpstr>
      <vt:lpstr>Methodology</vt:lpstr>
      <vt:lpstr>To be pursued . . .</vt:lpstr>
      <vt:lpstr>Model structure</vt:lpstr>
      <vt:lpstr>Results</vt:lpstr>
      <vt:lpstr>Results</vt:lpstr>
      <vt:lpstr>Results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Aurora LePort</dc:creator>
  <cp:lastModifiedBy>Aurora LePort</cp:lastModifiedBy>
  <cp:revision>29</cp:revision>
  <dcterms:created xsi:type="dcterms:W3CDTF">2022-02-15T19:22:29Z</dcterms:created>
  <dcterms:modified xsi:type="dcterms:W3CDTF">2022-02-15T23:06:13Z</dcterms:modified>
</cp:coreProperties>
</file>