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22"/>
  </p:notesMasterIdLst>
  <p:sldIdLst>
    <p:sldId id="256" r:id="rId2"/>
    <p:sldId id="269" r:id="rId3"/>
    <p:sldId id="274" r:id="rId4"/>
    <p:sldId id="275" r:id="rId5"/>
    <p:sldId id="276" r:id="rId6"/>
    <p:sldId id="277" r:id="rId7"/>
    <p:sldId id="278" r:id="rId8"/>
    <p:sldId id="281" r:id="rId9"/>
    <p:sldId id="273" r:id="rId10"/>
    <p:sldId id="259" r:id="rId11"/>
    <p:sldId id="271" r:id="rId12"/>
    <p:sldId id="260" r:id="rId13"/>
    <p:sldId id="261" r:id="rId14"/>
    <p:sldId id="262" r:id="rId15"/>
    <p:sldId id="263" r:id="rId16"/>
    <p:sldId id="266" r:id="rId17"/>
    <p:sldId id="267" r:id="rId18"/>
    <p:sldId id="268" r:id="rId19"/>
    <p:sldId id="264" r:id="rId20"/>
    <p:sldId id="265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D8D4"/>
    <a:srgbClr val="F55F69"/>
    <a:srgbClr val="FFBFA7"/>
    <a:srgbClr val="FFEFD6"/>
    <a:srgbClr val="007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5"/>
    <p:restoredTop sz="94674"/>
  </p:normalViewPr>
  <p:slideViewPr>
    <p:cSldViewPr snapToGrid="0">
      <p:cViewPr varScale="1">
        <p:scale>
          <a:sx n="102" d="100"/>
          <a:sy n="102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A9306C-705E-415B-984F-75C86F231B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2AE8EF1C-1CD3-43BD-8342-136AF9F0479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dirty="0"/>
            <a:t>Financial markets are complex systems with various agents interacting</a:t>
          </a:r>
          <a:endParaRPr lang="en-US" dirty="0"/>
        </a:p>
      </dgm:t>
    </dgm:pt>
    <dgm:pt modelId="{9E9986A4-F6C6-430E-B40E-D7D4FA885890}" type="parTrans" cxnId="{FBA64A4B-C4F5-4F8D-BCD0-EE0C79D7891F}">
      <dgm:prSet/>
      <dgm:spPr/>
      <dgm:t>
        <a:bodyPr/>
        <a:lstStyle/>
        <a:p>
          <a:endParaRPr lang="en-US"/>
        </a:p>
      </dgm:t>
    </dgm:pt>
    <dgm:pt modelId="{15A7F2DB-4239-4E5D-9CA8-19774FB2B337}" type="sibTrans" cxnId="{FBA64A4B-C4F5-4F8D-BCD0-EE0C79D7891F}">
      <dgm:prSet/>
      <dgm:spPr/>
      <dgm:t>
        <a:bodyPr/>
        <a:lstStyle/>
        <a:p>
          <a:endParaRPr lang="en-US"/>
        </a:p>
      </dgm:t>
    </dgm:pt>
    <dgm:pt modelId="{CA1BF843-667C-4413-886F-CCD2288E5A6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Agents have different goals, beliefs, and strategies</a:t>
          </a:r>
          <a:endParaRPr lang="en-US"/>
        </a:p>
      </dgm:t>
    </dgm:pt>
    <dgm:pt modelId="{08B585C6-B7C8-44E5-91C1-042D8F169E9F}" type="parTrans" cxnId="{98A3126E-ACBB-4766-B3ED-CA3D5FE09F0E}">
      <dgm:prSet/>
      <dgm:spPr/>
      <dgm:t>
        <a:bodyPr/>
        <a:lstStyle/>
        <a:p>
          <a:endParaRPr lang="en-US"/>
        </a:p>
      </dgm:t>
    </dgm:pt>
    <dgm:pt modelId="{6E981946-5870-4248-88C3-7105B4DAD648}" type="sibTrans" cxnId="{98A3126E-ACBB-4766-B3ED-CA3D5FE09F0E}">
      <dgm:prSet/>
      <dgm:spPr/>
      <dgm:t>
        <a:bodyPr/>
        <a:lstStyle/>
        <a:p>
          <a:endParaRPr lang="en-US"/>
        </a:p>
      </dgm:t>
    </dgm:pt>
    <dgm:pt modelId="{913EF36D-E577-44EA-A3AF-80AF2E7AC7F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Understanding agent behavior is crucial for policymakers, investors, and traders</a:t>
          </a:r>
          <a:endParaRPr lang="en-US"/>
        </a:p>
      </dgm:t>
    </dgm:pt>
    <dgm:pt modelId="{A94C9642-899C-4280-8264-5738173A452F}" type="parTrans" cxnId="{290CC8A3-22FB-4109-A087-314AD3B1F988}">
      <dgm:prSet/>
      <dgm:spPr/>
      <dgm:t>
        <a:bodyPr/>
        <a:lstStyle/>
        <a:p>
          <a:endParaRPr lang="en-US"/>
        </a:p>
      </dgm:t>
    </dgm:pt>
    <dgm:pt modelId="{3390835C-0736-4D40-B517-2A11F41C9BCA}" type="sibTrans" cxnId="{290CC8A3-22FB-4109-A087-314AD3B1F988}">
      <dgm:prSet/>
      <dgm:spPr/>
      <dgm:t>
        <a:bodyPr/>
        <a:lstStyle/>
        <a:p>
          <a:endParaRPr lang="en-US"/>
        </a:p>
      </dgm:t>
    </dgm:pt>
    <dgm:pt modelId="{8BB04C57-A62B-487B-BF00-9EB8E505FCDE}" type="pres">
      <dgm:prSet presAssocID="{E6A9306C-705E-415B-984F-75C86F231B25}" presName="root" presStyleCnt="0">
        <dgm:presLayoutVars>
          <dgm:dir/>
          <dgm:resizeHandles val="exact"/>
        </dgm:presLayoutVars>
      </dgm:prSet>
      <dgm:spPr/>
    </dgm:pt>
    <dgm:pt modelId="{9A599BCD-80B9-4B14-AE00-96AB73A9989F}" type="pres">
      <dgm:prSet presAssocID="{2AE8EF1C-1CD3-43BD-8342-136AF9F04792}" presName="compNode" presStyleCnt="0"/>
      <dgm:spPr/>
    </dgm:pt>
    <dgm:pt modelId="{E2683AE4-C7ED-4789-A65E-58B3C7259A18}" type="pres">
      <dgm:prSet presAssocID="{2AE8EF1C-1CD3-43BD-8342-136AF9F04792}" presName="bgRect" presStyleLbl="bgShp" presStyleIdx="0" presStyleCnt="3"/>
      <dgm:spPr/>
    </dgm:pt>
    <dgm:pt modelId="{51E63104-F436-4C70-B3D7-A832EB00A830}" type="pres">
      <dgm:prSet presAssocID="{2AE8EF1C-1CD3-43BD-8342-136AF9F047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膝上型電腦鎖"/>
        </a:ext>
      </dgm:extLst>
    </dgm:pt>
    <dgm:pt modelId="{744C35E5-846B-455A-91D9-D67F1E961E58}" type="pres">
      <dgm:prSet presAssocID="{2AE8EF1C-1CD3-43BD-8342-136AF9F04792}" presName="spaceRect" presStyleCnt="0"/>
      <dgm:spPr/>
    </dgm:pt>
    <dgm:pt modelId="{C7F08013-F575-4C34-B7F3-1E8A620AFADE}" type="pres">
      <dgm:prSet presAssocID="{2AE8EF1C-1CD3-43BD-8342-136AF9F04792}" presName="parTx" presStyleLbl="revTx" presStyleIdx="0" presStyleCnt="3">
        <dgm:presLayoutVars>
          <dgm:chMax val="0"/>
          <dgm:chPref val="0"/>
        </dgm:presLayoutVars>
      </dgm:prSet>
      <dgm:spPr/>
    </dgm:pt>
    <dgm:pt modelId="{6561F562-7F3A-4748-BFDF-E994FB800ACB}" type="pres">
      <dgm:prSet presAssocID="{15A7F2DB-4239-4E5D-9CA8-19774FB2B337}" presName="sibTrans" presStyleCnt="0"/>
      <dgm:spPr/>
    </dgm:pt>
    <dgm:pt modelId="{2686C035-F071-4637-8DF8-F7D36BC94902}" type="pres">
      <dgm:prSet presAssocID="{CA1BF843-667C-4413-886F-CCD2288E5A65}" presName="compNode" presStyleCnt="0"/>
      <dgm:spPr/>
    </dgm:pt>
    <dgm:pt modelId="{24553CC2-C67B-442C-8EEF-75433E14458E}" type="pres">
      <dgm:prSet presAssocID="{CA1BF843-667C-4413-886F-CCD2288E5A65}" presName="bgRect" presStyleLbl="bgShp" presStyleIdx="1" presStyleCnt="3"/>
      <dgm:spPr/>
    </dgm:pt>
    <dgm:pt modelId="{208AB326-2B40-402A-8A78-0BC89C8F5CD8}" type="pres">
      <dgm:prSet presAssocID="{CA1BF843-667C-4413-886F-CCD2288E5A6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關係"/>
        </a:ext>
      </dgm:extLst>
    </dgm:pt>
    <dgm:pt modelId="{9C3C150B-61C7-4946-8847-26A36C8F5B93}" type="pres">
      <dgm:prSet presAssocID="{CA1BF843-667C-4413-886F-CCD2288E5A65}" presName="spaceRect" presStyleCnt="0"/>
      <dgm:spPr/>
    </dgm:pt>
    <dgm:pt modelId="{609D95F4-F1A5-44D3-9190-B6C0ABF78F4A}" type="pres">
      <dgm:prSet presAssocID="{CA1BF843-667C-4413-886F-CCD2288E5A65}" presName="parTx" presStyleLbl="revTx" presStyleIdx="1" presStyleCnt="3">
        <dgm:presLayoutVars>
          <dgm:chMax val="0"/>
          <dgm:chPref val="0"/>
        </dgm:presLayoutVars>
      </dgm:prSet>
      <dgm:spPr/>
    </dgm:pt>
    <dgm:pt modelId="{DC44C798-8FBE-4303-A8BD-3F6BF4496D50}" type="pres">
      <dgm:prSet presAssocID="{6E981946-5870-4248-88C3-7105B4DAD648}" presName="sibTrans" presStyleCnt="0"/>
      <dgm:spPr/>
    </dgm:pt>
    <dgm:pt modelId="{778C6890-3BB0-48DB-B929-CAAF3088C27F}" type="pres">
      <dgm:prSet presAssocID="{913EF36D-E577-44EA-A3AF-80AF2E7AC7F6}" presName="compNode" presStyleCnt="0"/>
      <dgm:spPr/>
    </dgm:pt>
    <dgm:pt modelId="{6C4FD84C-8745-47A3-AE5C-590B96D50BC3}" type="pres">
      <dgm:prSet presAssocID="{913EF36D-E577-44EA-A3AF-80AF2E7AC7F6}" presName="bgRect" presStyleLbl="bgShp" presStyleIdx="2" presStyleCnt="3"/>
      <dgm:spPr/>
    </dgm:pt>
    <dgm:pt modelId="{84E29645-C8C7-45FC-9FB4-7FD6823087A2}" type="pres">
      <dgm:prSet presAssocID="{913EF36D-E577-44EA-A3AF-80AF2E7AC7F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M 客戶深入見解應用程式"/>
        </a:ext>
      </dgm:extLst>
    </dgm:pt>
    <dgm:pt modelId="{00779300-23DF-45A5-BC29-117EB43C85E5}" type="pres">
      <dgm:prSet presAssocID="{913EF36D-E577-44EA-A3AF-80AF2E7AC7F6}" presName="spaceRect" presStyleCnt="0"/>
      <dgm:spPr/>
    </dgm:pt>
    <dgm:pt modelId="{CAE3C936-091C-409A-9439-B498F19A4EB0}" type="pres">
      <dgm:prSet presAssocID="{913EF36D-E577-44EA-A3AF-80AF2E7AC7F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DD27603-F9D4-C747-BCD3-CEA0E2409D90}" type="presOf" srcId="{913EF36D-E577-44EA-A3AF-80AF2E7AC7F6}" destId="{CAE3C936-091C-409A-9439-B498F19A4EB0}" srcOrd="0" destOrd="0" presId="urn:microsoft.com/office/officeart/2018/2/layout/IconVerticalSolidList"/>
    <dgm:cxn modelId="{A1720604-FD93-6240-965A-48C8491B7EC9}" type="presOf" srcId="{CA1BF843-667C-4413-886F-CCD2288E5A65}" destId="{609D95F4-F1A5-44D3-9190-B6C0ABF78F4A}" srcOrd="0" destOrd="0" presId="urn:microsoft.com/office/officeart/2018/2/layout/IconVerticalSolidList"/>
    <dgm:cxn modelId="{BEF9C716-C3F3-8B46-83EC-9840DC7E1B56}" type="presOf" srcId="{E6A9306C-705E-415B-984F-75C86F231B25}" destId="{8BB04C57-A62B-487B-BF00-9EB8E505FCDE}" srcOrd="0" destOrd="0" presId="urn:microsoft.com/office/officeart/2018/2/layout/IconVerticalSolidList"/>
    <dgm:cxn modelId="{FBA64A4B-C4F5-4F8D-BCD0-EE0C79D7891F}" srcId="{E6A9306C-705E-415B-984F-75C86F231B25}" destId="{2AE8EF1C-1CD3-43BD-8342-136AF9F04792}" srcOrd="0" destOrd="0" parTransId="{9E9986A4-F6C6-430E-B40E-D7D4FA885890}" sibTransId="{15A7F2DB-4239-4E5D-9CA8-19774FB2B337}"/>
    <dgm:cxn modelId="{20A6DA5F-BF3F-7047-B58E-2A3EB630C653}" type="presOf" srcId="{2AE8EF1C-1CD3-43BD-8342-136AF9F04792}" destId="{C7F08013-F575-4C34-B7F3-1E8A620AFADE}" srcOrd="0" destOrd="0" presId="urn:microsoft.com/office/officeart/2018/2/layout/IconVerticalSolidList"/>
    <dgm:cxn modelId="{98A3126E-ACBB-4766-B3ED-CA3D5FE09F0E}" srcId="{E6A9306C-705E-415B-984F-75C86F231B25}" destId="{CA1BF843-667C-4413-886F-CCD2288E5A65}" srcOrd="1" destOrd="0" parTransId="{08B585C6-B7C8-44E5-91C1-042D8F169E9F}" sibTransId="{6E981946-5870-4248-88C3-7105B4DAD648}"/>
    <dgm:cxn modelId="{290CC8A3-22FB-4109-A087-314AD3B1F988}" srcId="{E6A9306C-705E-415B-984F-75C86F231B25}" destId="{913EF36D-E577-44EA-A3AF-80AF2E7AC7F6}" srcOrd="2" destOrd="0" parTransId="{A94C9642-899C-4280-8264-5738173A452F}" sibTransId="{3390835C-0736-4D40-B517-2A11F41C9BCA}"/>
    <dgm:cxn modelId="{6CE29BEC-7582-044E-9E00-E1AF71DF79AC}" type="presParOf" srcId="{8BB04C57-A62B-487B-BF00-9EB8E505FCDE}" destId="{9A599BCD-80B9-4B14-AE00-96AB73A9989F}" srcOrd="0" destOrd="0" presId="urn:microsoft.com/office/officeart/2018/2/layout/IconVerticalSolidList"/>
    <dgm:cxn modelId="{9A9EC250-89FF-CE42-92FC-FCE884D5C4DF}" type="presParOf" srcId="{9A599BCD-80B9-4B14-AE00-96AB73A9989F}" destId="{E2683AE4-C7ED-4789-A65E-58B3C7259A18}" srcOrd="0" destOrd="0" presId="urn:microsoft.com/office/officeart/2018/2/layout/IconVerticalSolidList"/>
    <dgm:cxn modelId="{9D4CD8FD-2517-A54F-8272-E35F7E711142}" type="presParOf" srcId="{9A599BCD-80B9-4B14-AE00-96AB73A9989F}" destId="{51E63104-F436-4C70-B3D7-A832EB00A830}" srcOrd="1" destOrd="0" presId="urn:microsoft.com/office/officeart/2018/2/layout/IconVerticalSolidList"/>
    <dgm:cxn modelId="{FF284F28-C5FF-3542-B26C-351E1D1CA98F}" type="presParOf" srcId="{9A599BCD-80B9-4B14-AE00-96AB73A9989F}" destId="{744C35E5-846B-455A-91D9-D67F1E961E58}" srcOrd="2" destOrd="0" presId="urn:microsoft.com/office/officeart/2018/2/layout/IconVerticalSolidList"/>
    <dgm:cxn modelId="{F3807D2A-90B7-4A49-8644-CA8BF317CD2C}" type="presParOf" srcId="{9A599BCD-80B9-4B14-AE00-96AB73A9989F}" destId="{C7F08013-F575-4C34-B7F3-1E8A620AFADE}" srcOrd="3" destOrd="0" presId="urn:microsoft.com/office/officeart/2018/2/layout/IconVerticalSolidList"/>
    <dgm:cxn modelId="{21BB4905-5B97-AF47-9E7E-A6CEC45A4326}" type="presParOf" srcId="{8BB04C57-A62B-487B-BF00-9EB8E505FCDE}" destId="{6561F562-7F3A-4748-BFDF-E994FB800ACB}" srcOrd="1" destOrd="0" presId="urn:microsoft.com/office/officeart/2018/2/layout/IconVerticalSolidList"/>
    <dgm:cxn modelId="{07CA6250-919A-3948-BDAA-9246BF5B4CA1}" type="presParOf" srcId="{8BB04C57-A62B-487B-BF00-9EB8E505FCDE}" destId="{2686C035-F071-4637-8DF8-F7D36BC94902}" srcOrd="2" destOrd="0" presId="urn:microsoft.com/office/officeart/2018/2/layout/IconVerticalSolidList"/>
    <dgm:cxn modelId="{FC9CBD37-90C1-1346-B83A-8DC6E7E1874C}" type="presParOf" srcId="{2686C035-F071-4637-8DF8-F7D36BC94902}" destId="{24553CC2-C67B-442C-8EEF-75433E14458E}" srcOrd="0" destOrd="0" presId="urn:microsoft.com/office/officeart/2018/2/layout/IconVerticalSolidList"/>
    <dgm:cxn modelId="{8261DA9E-73C5-BC42-91CC-1F91376D1282}" type="presParOf" srcId="{2686C035-F071-4637-8DF8-F7D36BC94902}" destId="{208AB326-2B40-402A-8A78-0BC89C8F5CD8}" srcOrd="1" destOrd="0" presId="urn:microsoft.com/office/officeart/2018/2/layout/IconVerticalSolidList"/>
    <dgm:cxn modelId="{993DAF12-F7FC-1A4F-89C6-B28D295ACDDC}" type="presParOf" srcId="{2686C035-F071-4637-8DF8-F7D36BC94902}" destId="{9C3C150B-61C7-4946-8847-26A36C8F5B93}" srcOrd="2" destOrd="0" presId="urn:microsoft.com/office/officeart/2018/2/layout/IconVerticalSolidList"/>
    <dgm:cxn modelId="{A11C48BB-2F0A-854B-A210-59F1D5FDEFC9}" type="presParOf" srcId="{2686C035-F071-4637-8DF8-F7D36BC94902}" destId="{609D95F4-F1A5-44D3-9190-B6C0ABF78F4A}" srcOrd="3" destOrd="0" presId="urn:microsoft.com/office/officeart/2018/2/layout/IconVerticalSolidList"/>
    <dgm:cxn modelId="{32B89AD6-3265-AF4D-8456-B3101921F163}" type="presParOf" srcId="{8BB04C57-A62B-487B-BF00-9EB8E505FCDE}" destId="{DC44C798-8FBE-4303-A8BD-3F6BF4496D50}" srcOrd="3" destOrd="0" presId="urn:microsoft.com/office/officeart/2018/2/layout/IconVerticalSolidList"/>
    <dgm:cxn modelId="{EFE4F175-1791-DA4C-9C40-406A2B51C1DA}" type="presParOf" srcId="{8BB04C57-A62B-487B-BF00-9EB8E505FCDE}" destId="{778C6890-3BB0-48DB-B929-CAAF3088C27F}" srcOrd="4" destOrd="0" presId="urn:microsoft.com/office/officeart/2018/2/layout/IconVerticalSolidList"/>
    <dgm:cxn modelId="{9CEABD9E-1630-7D46-804E-D8C7FC168199}" type="presParOf" srcId="{778C6890-3BB0-48DB-B929-CAAF3088C27F}" destId="{6C4FD84C-8745-47A3-AE5C-590B96D50BC3}" srcOrd="0" destOrd="0" presId="urn:microsoft.com/office/officeart/2018/2/layout/IconVerticalSolidList"/>
    <dgm:cxn modelId="{E9D3A8A7-6F79-AB48-BB20-4B670854AB62}" type="presParOf" srcId="{778C6890-3BB0-48DB-B929-CAAF3088C27F}" destId="{84E29645-C8C7-45FC-9FB4-7FD6823087A2}" srcOrd="1" destOrd="0" presId="urn:microsoft.com/office/officeart/2018/2/layout/IconVerticalSolidList"/>
    <dgm:cxn modelId="{0DF7BC4E-F671-0F49-9560-1AFDB25B2E69}" type="presParOf" srcId="{778C6890-3BB0-48DB-B929-CAAF3088C27F}" destId="{00779300-23DF-45A5-BC29-117EB43C85E5}" srcOrd="2" destOrd="0" presId="urn:microsoft.com/office/officeart/2018/2/layout/IconVerticalSolidList"/>
    <dgm:cxn modelId="{7B101B61-DABA-3448-834E-B4684B75EB55}" type="presParOf" srcId="{778C6890-3BB0-48DB-B929-CAAF3088C27F}" destId="{CAE3C936-091C-409A-9439-B498F19A4E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6DAD00-A0E6-43EE-8F12-1A0509C1608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F27A1BA-8CF6-42B2-AA4E-CDA4DECCEC25}">
      <dgm:prSet/>
      <dgm:spPr/>
      <dgm:t>
        <a:bodyPr/>
        <a:lstStyle/>
        <a:p>
          <a:r>
            <a:rPr lang="en-GB" dirty="0"/>
            <a:t>The model simulates the behaviour of various agents, including </a:t>
          </a:r>
          <a:r>
            <a:rPr lang="en-GB" dirty="0">
              <a:solidFill>
                <a:schemeClr val="accent1"/>
              </a:solidFill>
            </a:rPr>
            <a:t>r</a:t>
          </a:r>
          <a:r>
            <a:rPr lang="en-GB" b="1" dirty="0">
              <a:solidFill>
                <a:schemeClr val="accent1"/>
              </a:solidFill>
            </a:rPr>
            <a:t>andom traders</a:t>
          </a:r>
          <a:r>
            <a:rPr lang="en-GB" dirty="0"/>
            <a:t>, </a:t>
          </a:r>
          <a:r>
            <a:rPr lang="en-GB" b="1" dirty="0">
              <a:solidFill>
                <a:schemeClr val="accent1"/>
              </a:solidFill>
            </a:rPr>
            <a:t>chartists</a:t>
          </a:r>
          <a:r>
            <a:rPr lang="en-GB" dirty="0"/>
            <a:t>, and </a:t>
          </a:r>
          <a:r>
            <a:rPr lang="en-GB" b="1" dirty="0">
              <a:solidFill>
                <a:schemeClr val="accent1"/>
              </a:solidFill>
            </a:rPr>
            <a:t>the big investor</a:t>
          </a:r>
          <a:endParaRPr lang="en-US" b="1" dirty="0">
            <a:solidFill>
              <a:schemeClr val="accent1"/>
            </a:solidFill>
          </a:endParaRPr>
        </a:p>
      </dgm:t>
    </dgm:pt>
    <dgm:pt modelId="{86F5C5C0-A57B-4F49-A3ED-BA608F70C15C}" type="parTrans" cxnId="{B3855FC6-C051-4A21-AB4E-7A6172C2AC42}">
      <dgm:prSet/>
      <dgm:spPr/>
      <dgm:t>
        <a:bodyPr/>
        <a:lstStyle/>
        <a:p>
          <a:endParaRPr lang="en-US"/>
        </a:p>
      </dgm:t>
    </dgm:pt>
    <dgm:pt modelId="{3617370A-DE14-43B7-8D94-F8C71C7558A4}" type="sibTrans" cxnId="{B3855FC6-C051-4A21-AB4E-7A6172C2AC42}">
      <dgm:prSet/>
      <dgm:spPr/>
      <dgm:t>
        <a:bodyPr/>
        <a:lstStyle/>
        <a:p>
          <a:endParaRPr lang="en-US"/>
        </a:p>
      </dgm:t>
    </dgm:pt>
    <dgm:pt modelId="{C033060D-50FA-4856-9BC6-798FECCA00AB}">
      <dgm:prSet/>
      <dgm:spPr/>
      <dgm:t>
        <a:bodyPr/>
        <a:lstStyle/>
        <a:p>
          <a:r>
            <a:rPr lang="en-GB" dirty="0"/>
            <a:t>It assumes a closed environment and a </a:t>
          </a:r>
          <a:r>
            <a:rPr lang="en-GB" b="1" dirty="0">
              <a:solidFill>
                <a:srgbClr val="F55F69"/>
              </a:solidFill>
            </a:rPr>
            <a:t>limit order book</a:t>
          </a:r>
          <a:r>
            <a:rPr lang="en-GB" dirty="0"/>
            <a:t> (LOB) mechanism</a:t>
          </a:r>
          <a:endParaRPr lang="en-US" dirty="0"/>
        </a:p>
      </dgm:t>
    </dgm:pt>
    <dgm:pt modelId="{81AA8939-C257-4BD6-B005-94408F749539}" type="parTrans" cxnId="{75AE009E-87E8-4A38-9A5F-B1C997D34CD8}">
      <dgm:prSet/>
      <dgm:spPr/>
      <dgm:t>
        <a:bodyPr/>
        <a:lstStyle/>
        <a:p>
          <a:endParaRPr lang="en-US"/>
        </a:p>
      </dgm:t>
    </dgm:pt>
    <dgm:pt modelId="{4D54B98C-5CBA-44A1-9EA2-A801257339EA}" type="sibTrans" cxnId="{75AE009E-87E8-4A38-9A5F-B1C997D34CD8}">
      <dgm:prSet/>
      <dgm:spPr/>
      <dgm:t>
        <a:bodyPr/>
        <a:lstStyle/>
        <a:p>
          <a:endParaRPr lang="en-US"/>
        </a:p>
      </dgm:t>
    </dgm:pt>
    <dgm:pt modelId="{044B3F05-9AB2-4AAA-8AB7-36D4AE3E9AA3}">
      <dgm:prSet/>
      <dgm:spPr/>
      <dgm:t>
        <a:bodyPr/>
        <a:lstStyle/>
        <a:p>
          <a:r>
            <a:rPr lang="en-GB" dirty="0"/>
            <a:t>The model uses </a:t>
          </a:r>
          <a:r>
            <a:rPr lang="en-GB" b="1" dirty="0">
              <a:solidFill>
                <a:schemeClr val="accent6">
                  <a:lumMod val="60000"/>
                  <a:lumOff val="40000"/>
                </a:schemeClr>
              </a:solidFill>
            </a:rPr>
            <a:t>MACD</a:t>
          </a:r>
          <a:r>
            <a:rPr lang="en-GB" dirty="0"/>
            <a:t> as a key technical indicator</a:t>
          </a:r>
          <a:endParaRPr lang="en-US" dirty="0"/>
        </a:p>
      </dgm:t>
    </dgm:pt>
    <dgm:pt modelId="{09512DF7-09B6-4A17-B1FC-3E5A33AF1EB3}" type="parTrans" cxnId="{C4925799-0BE0-4CE1-9369-13E4CDE8B71D}">
      <dgm:prSet/>
      <dgm:spPr/>
      <dgm:t>
        <a:bodyPr/>
        <a:lstStyle/>
        <a:p>
          <a:endParaRPr lang="en-US"/>
        </a:p>
      </dgm:t>
    </dgm:pt>
    <dgm:pt modelId="{9C4AF9AC-CE12-4E71-8B7C-65FBBDE2EE6B}" type="sibTrans" cxnId="{C4925799-0BE0-4CE1-9369-13E4CDE8B71D}">
      <dgm:prSet/>
      <dgm:spPr/>
      <dgm:t>
        <a:bodyPr/>
        <a:lstStyle/>
        <a:p>
          <a:endParaRPr lang="en-US"/>
        </a:p>
      </dgm:t>
    </dgm:pt>
    <dgm:pt modelId="{90610146-5C0F-46B1-A457-DEBB3C6D5EFD}" type="pres">
      <dgm:prSet presAssocID="{1F6DAD00-A0E6-43EE-8F12-1A0509C16085}" presName="root" presStyleCnt="0">
        <dgm:presLayoutVars>
          <dgm:dir/>
          <dgm:resizeHandles val="exact"/>
        </dgm:presLayoutVars>
      </dgm:prSet>
      <dgm:spPr/>
    </dgm:pt>
    <dgm:pt modelId="{01FF180A-A8C6-41F8-9179-BBE203A14996}" type="pres">
      <dgm:prSet presAssocID="{EF27A1BA-8CF6-42B2-AA4E-CDA4DECCEC25}" presName="compNode" presStyleCnt="0"/>
      <dgm:spPr/>
    </dgm:pt>
    <dgm:pt modelId="{8224CF1E-3358-401E-B260-FCFFFA6DADC0}" type="pres">
      <dgm:prSet presAssocID="{EF27A1BA-8CF6-42B2-AA4E-CDA4DECCEC25}" presName="bgRect" presStyleLbl="bgShp" presStyleIdx="0" presStyleCnt="3"/>
      <dgm:spPr/>
    </dgm:pt>
    <dgm:pt modelId="{84CB981D-12FA-444F-98CC-7467DB99BE46}" type="pres">
      <dgm:prSet presAssocID="{EF27A1BA-8CF6-42B2-AA4E-CDA4DECCEC2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516583D4-D81A-44BD-9EDC-069A6200AFB5}" type="pres">
      <dgm:prSet presAssocID="{EF27A1BA-8CF6-42B2-AA4E-CDA4DECCEC25}" presName="spaceRect" presStyleCnt="0"/>
      <dgm:spPr/>
    </dgm:pt>
    <dgm:pt modelId="{48EC5069-440C-4AE8-8BCD-F5C33DC5C43B}" type="pres">
      <dgm:prSet presAssocID="{EF27A1BA-8CF6-42B2-AA4E-CDA4DECCEC25}" presName="parTx" presStyleLbl="revTx" presStyleIdx="0" presStyleCnt="3">
        <dgm:presLayoutVars>
          <dgm:chMax val="0"/>
          <dgm:chPref val="0"/>
        </dgm:presLayoutVars>
      </dgm:prSet>
      <dgm:spPr/>
    </dgm:pt>
    <dgm:pt modelId="{3BF4A687-3B56-4BB1-8C1E-EB8616A6DAB5}" type="pres">
      <dgm:prSet presAssocID="{3617370A-DE14-43B7-8D94-F8C71C7558A4}" presName="sibTrans" presStyleCnt="0"/>
      <dgm:spPr/>
    </dgm:pt>
    <dgm:pt modelId="{6F69E38E-D7B2-408E-BE1F-8DF785000489}" type="pres">
      <dgm:prSet presAssocID="{C033060D-50FA-4856-9BC6-798FECCA00AB}" presName="compNode" presStyleCnt="0"/>
      <dgm:spPr/>
    </dgm:pt>
    <dgm:pt modelId="{FC730483-E69E-4C01-BAB0-9133B202A0CD}" type="pres">
      <dgm:prSet presAssocID="{C033060D-50FA-4856-9BC6-798FECCA00AB}" presName="bgRect" presStyleLbl="bgShp" presStyleIdx="1" presStyleCnt="3"/>
      <dgm:spPr/>
    </dgm:pt>
    <dgm:pt modelId="{D11380CE-EA61-4A35-AB62-6DEB56BE140A}" type="pres">
      <dgm:prSet presAssocID="{C033060D-50FA-4856-9BC6-798FECCA00A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08C3BE97-6E8D-4304-A49E-DF8394624DB6}" type="pres">
      <dgm:prSet presAssocID="{C033060D-50FA-4856-9BC6-798FECCA00AB}" presName="spaceRect" presStyleCnt="0"/>
      <dgm:spPr/>
    </dgm:pt>
    <dgm:pt modelId="{38D55DBA-4FCC-4D2F-86A4-92E7127A639E}" type="pres">
      <dgm:prSet presAssocID="{C033060D-50FA-4856-9BC6-798FECCA00AB}" presName="parTx" presStyleLbl="revTx" presStyleIdx="1" presStyleCnt="3">
        <dgm:presLayoutVars>
          <dgm:chMax val="0"/>
          <dgm:chPref val="0"/>
        </dgm:presLayoutVars>
      </dgm:prSet>
      <dgm:spPr/>
    </dgm:pt>
    <dgm:pt modelId="{EC187961-A512-444C-8E07-CA1EE3EBC803}" type="pres">
      <dgm:prSet presAssocID="{4D54B98C-5CBA-44A1-9EA2-A801257339EA}" presName="sibTrans" presStyleCnt="0"/>
      <dgm:spPr/>
    </dgm:pt>
    <dgm:pt modelId="{0AB17C2B-9753-4C4A-832D-CA7ADA7861A5}" type="pres">
      <dgm:prSet presAssocID="{044B3F05-9AB2-4AAA-8AB7-36D4AE3E9AA3}" presName="compNode" presStyleCnt="0"/>
      <dgm:spPr/>
    </dgm:pt>
    <dgm:pt modelId="{3A23D36A-9E00-40CD-A8DF-23EE720F2616}" type="pres">
      <dgm:prSet presAssocID="{044B3F05-9AB2-4AAA-8AB7-36D4AE3E9AA3}" presName="bgRect" presStyleLbl="bgShp" presStyleIdx="2" presStyleCnt="3"/>
      <dgm:spPr/>
    </dgm:pt>
    <dgm:pt modelId="{0FB31871-A79F-4E44-89B4-2E4A17740306}" type="pres">
      <dgm:prSet presAssocID="{044B3F05-9AB2-4AAA-8AB7-36D4AE3E9AA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索引"/>
        </a:ext>
      </dgm:extLst>
    </dgm:pt>
    <dgm:pt modelId="{A5589BCD-5382-404C-8E21-F793E6B2A612}" type="pres">
      <dgm:prSet presAssocID="{044B3F05-9AB2-4AAA-8AB7-36D4AE3E9AA3}" presName="spaceRect" presStyleCnt="0"/>
      <dgm:spPr/>
    </dgm:pt>
    <dgm:pt modelId="{5482A1D5-6BE5-4A90-8439-78AC6CD6F581}" type="pres">
      <dgm:prSet presAssocID="{044B3F05-9AB2-4AAA-8AB7-36D4AE3E9AA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4846C14-E59E-F940-8D1C-0289FDB45CB4}" type="presOf" srcId="{044B3F05-9AB2-4AAA-8AB7-36D4AE3E9AA3}" destId="{5482A1D5-6BE5-4A90-8439-78AC6CD6F581}" srcOrd="0" destOrd="0" presId="urn:microsoft.com/office/officeart/2018/2/layout/IconVerticalSolidList"/>
    <dgm:cxn modelId="{F75A3339-2BEE-FA44-9E37-37F8AA9146F0}" type="presOf" srcId="{1F6DAD00-A0E6-43EE-8F12-1A0509C16085}" destId="{90610146-5C0F-46B1-A457-DEBB3C6D5EFD}" srcOrd="0" destOrd="0" presId="urn:microsoft.com/office/officeart/2018/2/layout/IconVerticalSolidList"/>
    <dgm:cxn modelId="{CC50DB56-9589-AE4E-A2C4-603F604CC12F}" type="presOf" srcId="{EF27A1BA-8CF6-42B2-AA4E-CDA4DECCEC25}" destId="{48EC5069-440C-4AE8-8BCD-F5C33DC5C43B}" srcOrd="0" destOrd="0" presId="urn:microsoft.com/office/officeart/2018/2/layout/IconVerticalSolidList"/>
    <dgm:cxn modelId="{C4925799-0BE0-4CE1-9369-13E4CDE8B71D}" srcId="{1F6DAD00-A0E6-43EE-8F12-1A0509C16085}" destId="{044B3F05-9AB2-4AAA-8AB7-36D4AE3E9AA3}" srcOrd="2" destOrd="0" parTransId="{09512DF7-09B6-4A17-B1FC-3E5A33AF1EB3}" sibTransId="{9C4AF9AC-CE12-4E71-8B7C-65FBBDE2EE6B}"/>
    <dgm:cxn modelId="{75AE009E-87E8-4A38-9A5F-B1C997D34CD8}" srcId="{1F6DAD00-A0E6-43EE-8F12-1A0509C16085}" destId="{C033060D-50FA-4856-9BC6-798FECCA00AB}" srcOrd="1" destOrd="0" parTransId="{81AA8939-C257-4BD6-B005-94408F749539}" sibTransId="{4D54B98C-5CBA-44A1-9EA2-A801257339EA}"/>
    <dgm:cxn modelId="{B3855FC6-C051-4A21-AB4E-7A6172C2AC42}" srcId="{1F6DAD00-A0E6-43EE-8F12-1A0509C16085}" destId="{EF27A1BA-8CF6-42B2-AA4E-CDA4DECCEC25}" srcOrd="0" destOrd="0" parTransId="{86F5C5C0-A57B-4F49-A3ED-BA608F70C15C}" sibTransId="{3617370A-DE14-43B7-8D94-F8C71C7558A4}"/>
    <dgm:cxn modelId="{7D3875E4-3512-574A-95A8-580264D4064E}" type="presOf" srcId="{C033060D-50FA-4856-9BC6-798FECCA00AB}" destId="{38D55DBA-4FCC-4D2F-86A4-92E7127A639E}" srcOrd="0" destOrd="0" presId="urn:microsoft.com/office/officeart/2018/2/layout/IconVerticalSolidList"/>
    <dgm:cxn modelId="{E2E6876C-5F4D-E542-B0CC-855C33D5FFB4}" type="presParOf" srcId="{90610146-5C0F-46B1-A457-DEBB3C6D5EFD}" destId="{01FF180A-A8C6-41F8-9179-BBE203A14996}" srcOrd="0" destOrd="0" presId="urn:microsoft.com/office/officeart/2018/2/layout/IconVerticalSolidList"/>
    <dgm:cxn modelId="{F2EB189B-B97B-D049-9BFE-BCB736F67E1F}" type="presParOf" srcId="{01FF180A-A8C6-41F8-9179-BBE203A14996}" destId="{8224CF1E-3358-401E-B260-FCFFFA6DADC0}" srcOrd="0" destOrd="0" presId="urn:microsoft.com/office/officeart/2018/2/layout/IconVerticalSolidList"/>
    <dgm:cxn modelId="{F673E4D5-1FAE-2A44-9A41-17432D4D5460}" type="presParOf" srcId="{01FF180A-A8C6-41F8-9179-BBE203A14996}" destId="{84CB981D-12FA-444F-98CC-7467DB99BE46}" srcOrd="1" destOrd="0" presId="urn:microsoft.com/office/officeart/2018/2/layout/IconVerticalSolidList"/>
    <dgm:cxn modelId="{95E6C62F-8379-174F-AFE0-3A12D791AB56}" type="presParOf" srcId="{01FF180A-A8C6-41F8-9179-BBE203A14996}" destId="{516583D4-D81A-44BD-9EDC-069A6200AFB5}" srcOrd="2" destOrd="0" presId="urn:microsoft.com/office/officeart/2018/2/layout/IconVerticalSolidList"/>
    <dgm:cxn modelId="{87625B64-F44E-2A42-9A40-7042BAA413DB}" type="presParOf" srcId="{01FF180A-A8C6-41F8-9179-BBE203A14996}" destId="{48EC5069-440C-4AE8-8BCD-F5C33DC5C43B}" srcOrd="3" destOrd="0" presId="urn:microsoft.com/office/officeart/2018/2/layout/IconVerticalSolidList"/>
    <dgm:cxn modelId="{4EC2849E-9110-2943-93DD-23F24EDF27FC}" type="presParOf" srcId="{90610146-5C0F-46B1-A457-DEBB3C6D5EFD}" destId="{3BF4A687-3B56-4BB1-8C1E-EB8616A6DAB5}" srcOrd="1" destOrd="0" presId="urn:microsoft.com/office/officeart/2018/2/layout/IconVerticalSolidList"/>
    <dgm:cxn modelId="{8B8B96C0-E233-184B-80A1-E68001F440FE}" type="presParOf" srcId="{90610146-5C0F-46B1-A457-DEBB3C6D5EFD}" destId="{6F69E38E-D7B2-408E-BE1F-8DF785000489}" srcOrd="2" destOrd="0" presId="urn:microsoft.com/office/officeart/2018/2/layout/IconVerticalSolidList"/>
    <dgm:cxn modelId="{8F9E5070-2BA8-7942-9D05-7D223EF4FFF4}" type="presParOf" srcId="{6F69E38E-D7B2-408E-BE1F-8DF785000489}" destId="{FC730483-E69E-4C01-BAB0-9133B202A0CD}" srcOrd="0" destOrd="0" presId="urn:microsoft.com/office/officeart/2018/2/layout/IconVerticalSolidList"/>
    <dgm:cxn modelId="{F34D48BE-73D8-0D44-A6F2-57A885A13FBA}" type="presParOf" srcId="{6F69E38E-D7B2-408E-BE1F-8DF785000489}" destId="{D11380CE-EA61-4A35-AB62-6DEB56BE140A}" srcOrd="1" destOrd="0" presId="urn:microsoft.com/office/officeart/2018/2/layout/IconVerticalSolidList"/>
    <dgm:cxn modelId="{5B3B3B94-B7DA-684C-B9C0-C6B058057310}" type="presParOf" srcId="{6F69E38E-D7B2-408E-BE1F-8DF785000489}" destId="{08C3BE97-6E8D-4304-A49E-DF8394624DB6}" srcOrd="2" destOrd="0" presId="urn:microsoft.com/office/officeart/2018/2/layout/IconVerticalSolidList"/>
    <dgm:cxn modelId="{4405BC2B-CFCB-8444-94EF-A17CEA85A0A5}" type="presParOf" srcId="{6F69E38E-D7B2-408E-BE1F-8DF785000489}" destId="{38D55DBA-4FCC-4D2F-86A4-92E7127A639E}" srcOrd="3" destOrd="0" presId="urn:microsoft.com/office/officeart/2018/2/layout/IconVerticalSolidList"/>
    <dgm:cxn modelId="{05F754CA-87FE-BC4D-B13D-37D389BECAF1}" type="presParOf" srcId="{90610146-5C0F-46B1-A457-DEBB3C6D5EFD}" destId="{EC187961-A512-444C-8E07-CA1EE3EBC803}" srcOrd="3" destOrd="0" presId="urn:microsoft.com/office/officeart/2018/2/layout/IconVerticalSolidList"/>
    <dgm:cxn modelId="{CE68D133-BCF3-7846-81E7-8E4992F06C0F}" type="presParOf" srcId="{90610146-5C0F-46B1-A457-DEBB3C6D5EFD}" destId="{0AB17C2B-9753-4C4A-832D-CA7ADA7861A5}" srcOrd="4" destOrd="0" presId="urn:microsoft.com/office/officeart/2018/2/layout/IconVerticalSolidList"/>
    <dgm:cxn modelId="{E95BEC35-E238-D849-9BD1-F025DC8CFE1D}" type="presParOf" srcId="{0AB17C2B-9753-4C4A-832D-CA7ADA7861A5}" destId="{3A23D36A-9E00-40CD-A8DF-23EE720F2616}" srcOrd="0" destOrd="0" presId="urn:microsoft.com/office/officeart/2018/2/layout/IconVerticalSolidList"/>
    <dgm:cxn modelId="{9051D2C1-F7B0-394E-8A50-49BDD66D826D}" type="presParOf" srcId="{0AB17C2B-9753-4C4A-832D-CA7ADA7861A5}" destId="{0FB31871-A79F-4E44-89B4-2E4A17740306}" srcOrd="1" destOrd="0" presId="urn:microsoft.com/office/officeart/2018/2/layout/IconVerticalSolidList"/>
    <dgm:cxn modelId="{7FBDB350-6477-1C49-9183-253C3ABB9DEC}" type="presParOf" srcId="{0AB17C2B-9753-4C4A-832D-CA7ADA7861A5}" destId="{A5589BCD-5382-404C-8E21-F793E6B2A612}" srcOrd="2" destOrd="0" presId="urn:microsoft.com/office/officeart/2018/2/layout/IconVerticalSolidList"/>
    <dgm:cxn modelId="{BFCA759C-83B9-C745-AECF-7FA39E643C57}" type="presParOf" srcId="{0AB17C2B-9753-4C4A-832D-CA7ADA7861A5}" destId="{5482A1D5-6BE5-4A90-8439-78AC6CD6F5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6DAD00-A0E6-43EE-8F12-1A0509C1608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2C58727-9953-46E3-8C26-1FD280263D9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b="0" i="0" dirty="0"/>
            <a:t>Examine the manipulation effect of big investors on the market</a:t>
          </a:r>
          <a:endParaRPr lang="en-US" sz="2400" dirty="0"/>
        </a:p>
      </dgm:t>
    </dgm:pt>
    <dgm:pt modelId="{764B7FF0-9A6C-4D82-8B64-11B55379CC89}" type="parTrans" cxnId="{42E9BD06-30AB-428C-81F8-BF9CC8B377C4}">
      <dgm:prSet/>
      <dgm:spPr/>
      <dgm:t>
        <a:bodyPr/>
        <a:lstStyle/>
        <a:p>
          <a:endParaRPr lang="en-US"/>
        </a:p>
      </dgm:t>
    </dgm:pt>
    <dgm:pt modelId="{EA8EA641-97E9-4F98-B9C9-D334DA8638A5}" type="sibTrans" cxnId="{42E9BD06-30AB-428C-81F8-BF9CC8B377C4}">
      <dgm:prSet/>
      <dgm:spPr/>
      <dgm:t>
        <a:bodyPr/>
        <a:lstStyle/>
        <a:p>
          <a:endParaRPr lang="en-US"/>
        </a:p>
      </dgm:t>
    </dgm:pt>
    <dgm:pt modelId="{65306651-F3A8-4EF7-8C79-2B2C0478721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b="0" i="0" dirty="0"/>
            <a:t>Investigates how big investors use their capital and complex strategies to generate upward momentum and profit from the market</a:t>
          </a:r>
          <a:endParaRPr lang="en-US" sz="2400" dirty="0"/>
        </a:p>
      </dgm:t>
    </dgm:pt>
    <dgm:pt modelId="{0E998148-C9C5-49BE-9A73-A8D16C7C4AC9}" type="parTrans" cxnId="{9F3BAD44-5F75-417C-842D-D56FED651664}">
      <dgm:prSet/>
      <dgm:spPr/>
      <dgm:t>
        <a:bodyPr/>
        <a:lstStyle/>
        <a:p>
          <a:endParaRPr lang="en-US"/>
        </a:p>
      </dgm:t>
    </dgm:pt>
    <dgm:pt modelId="{81182FE7-471E-45F0-8ADA-25EB851224F3}" type="sibTrans" cxnId="{9F3BAD44-5F75-417C-842D-D56FED651664}">
      <dgm:prSet/>
      <dgm:spPr/>
      <dgm:t>
        <a:bodyPr/>
        <a:lstStyle/>
        <a:p>
          <a:endParaRPr lang="en-US"/>
        </a:p>
      </dgm:t>
    </dgm:pt>
    <dgm:pt modelId="{5EDADED0-A2D9-4C2D-B67D-C02ECD8CD30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b="0" i="0" dirty="0"/>
            <a:t>Examines the impact of big investors on market volatility and their interaction with other agents, such as chartists and random traders</a:t>
          </a:r>
          <a:endParaRPr lang="en-US" sz="2400" dirty="0"/>
        </a:p>
      </dgm:t>
    </dgm:pt>
    <dgm:pt modelId="{0A43D518-D23F-424C-BFA6-3074E317395C}" type="parTrans" cxnId="{33C41844-8814-4051-802B-CAABA5BAF5AC}">
      <dgm:prSet/>
      <dgm:spPr/>
      <dgm:t>
        <a:bodyPr/>
        <a:lstStyle/>
        <a:p>
          <a:endParaRPr lang="en-US"/>
        </a:p>
      </dgm:t>
    </dgm:pt>
    <dgm:pt modelId="{A472EDFB-DCDF-4599-96D0-C7A2593D3427}" type="sibTrans" cxnId="{33C41844-8814-4051-802B-CAABA5BAF5AC}">
      <dgm:prSet/>
      <dgm:spPr/>
      <dgm:t>
        <a:bodyPr/>
        <a:lstStyle/>
        <a:p>
          <a:endParaRPr lang="en-US"/>
        </a:p>
      </dgm:t>
    </dgm:pt>
    <dgm:pt modelId="{45482227-530C-4664-B9B3-4F397055DE7B}" type="pres">
      <dgm:prSet presAssocID="{1F6DAD00-A0E6-43EE-8F12-1A0509C16085}" presName="root" presStyleCnt="0">
        <dgm:presLayoutVars>
          <dgm:dir/>
          <dgm:resizeHandles val="exact"/>
        </dgm:presLayoutVars>
      </dgm:prSet>
      <dgm:spPr/>
    </dgm:pt>
    <dgm:pt modelId="{9967520B-CB8A-481F-98F9-98A57221910F}" type="pres">
      <dgm:prSet presAssocID="{82C58727-9953-46E3-8C26-1FD280263D93}" presName="compNode" presStyleCnt="0"/>
      <dgm:spPr/>
    </dgm:pt>
    <dgm:pt modelId="{C7C09AF6-6044-447B-92C2-167A1874064F}" type="pres">
      <dgm:prSet presAssocID="{82C58727-9953-46E3-8C26-1FD280263D93}" presName="bgRect" presStyleLbl="bgShp" presStyleIdx="0" presStyleCnt="3"/>
      <dgm:spPr/>
    </dgm:pt>
    <dgm:pt modelId="{920FB3F4-250B-435F-9CB6-88F7506EB65A}" type="pres">
      <dgm:prSet presAssocID="{82C58727-9953-46E3-8C26-1FD280263D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BAE7BA8-4759-4567-8859-3959F31730AD}" type="pres">
      <dgm:prSet presAssocID="{82C58727-9953-46E3-8C26-1FD280263D93}" presName="spaceRect" presStyleCnt="0"/>
      <dgm:spPr/>
    </dgm:pt>
    <dgm:pt modelId="{CEB514F1-5463-4EE3-823D-672F3367214F}" type="pres">
      <dgm:prSet presAssocID="{82C58727-9953-46E3-8C26-1FD280263D93}" presName="parTx" presStyleLbl="revTx" presStyleIdx="0" presStyleCnt="3">
        <dgm:presLayoutVars>
          <dgm:chMax val="0"/>
          <dgm:chPref val="0"/>
        </dgm:presLayoutVars>
      </dgm:prSet>
      <dgm:spPr/>
    </dgm:pt>
    <dgm:pt modelId="{5754E153-437D-4390-AD4C-72D4AA1E12D9}" type="pres">
      <dgm:prSet presAssocID="{EA8EA641-97E9-4F98-B9C9-D334DA8638A5}" presName="sibTrans" presStyleCnt="0"/>
      <dgm:spPr/>
    </dgm:pt>
    <dgm:pt modelId="{71B237EA-EACA-4176-8212-5B8771602388}" type="pres">
      <dgm:prSet presAssocID="{65306651-F3A8-4EF7-8C79-2B2C0478721E}" presName="compNode" presStyleCnt="0"/>
      <dgm:spPr/>
    </dgm:pt>
    <dgm:pt modelId="{657123CD-B3F1-45F7-8353-36CB97036739}" type="pres">
      <dgm:prSet presAssocID="{65306651-F3A8-4EF7-8C79-2B2C0478721E}" presName="bgRect" presStyleLbl="bgShp" presStyleIdx="1" presStyleCnt="3"/>
      <dgm:spPr/>
    </dgm:pt>
    <dgm:pt modelId="{436462ED-6209-4C38-AC1E-E8A0B2CAEF2F}" type="pres">
      <dgm:prSet presAssocID="{65306651-F3A8-4EF7-8C79-2B2C0478721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A9F83FF7-D407-44EB-9CB5-C116A8488CDD}" type="pres">
      <dgm:prSet presAssocID="{65306651-F3A8-4EF7-8C79-2B2C0478721E}" presName="spaceRect" presStyleCnt="0"/>
      <dgm:spPr/>
    </dgm:pt>
    <dgm:pt modelId="{846E2789-A738-4F4F-A9D4-FE8E5268C56E}" type="pres">
      <dgm:prSet presAssocID="{65306651-F3A8-4EF7-8C79-2B2C0478721E}" presName="parTx" presStyleLbl="revTx" presStyleIdx="1" presStyleCnt="3">
        <dgm:presLayoutVars>
          <dgm:chMax val="0"/>
          <dgm:chPref val="0"/>
        </dgm:presLayoutVars>
      </dgm:prSet>
      <dgm:spPr/>
    </dgm:pt>
    <dgm:pt modelId="{27979627-6DE6-4A7C-B6B1-046837C3628E}" type="pres">
      <dgm:prSet presAssocID="{81182FE7-471E-45F0-8ADA-25EB851224F3}" presName="sibTrans" presStyleCnt="0"/>
      <dgm:spPr/>
    </dgm:pt>
    <dgm:pt modelId="{2DFF1A3A-995A-48A6-8EA7-008E1087009C}" type="pres">
      <dgm:prSet presAssocID="{5EDADED0-A2D9-4C2D-B67D-C02ECD8CD305}" presName="compNode" presStyleCnt="0"/>
      <dgm:spPr/>
    </dgm:pt>
    <dgm:pt modelId="{BB1BB50C-0C41-440E-95AC-129257FC9F6A}" type="pres">
      <dgm:prSet presAssocID="{5EDADED0-A2D9-4C2D-B67D-C02ECD8CD305}" presName="bgRect" presStyleLbl="bgShp" presStyleIdx="2" presStyleCnt="3"/>
      <dgm:spPr/>
    </dgm:pt>
    <dgm:pt modelId="{C241F0BF-A070-454E-B37C-324FF5A47DA4}" type="pres">
      <dgm:prSet presAssocID="{5EDADED0-A2D9-4C2D-B67D-C02ECD8CD30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6C0CD37-2709-4569-BE0A-C881CF4DFC99}" type="pres">
      <dgm:prSet presAssocID="{5EDADED0-A2D9-4C2D-B67D-C02ECD8CD305}" presName="spaceRect" presStyleCnt="0"/>
      <dgm:spPr/>
    </dgm:pt>
    <dgm:pt modelId="{0AC1E17A-08D0-435C-8EFB-F1AAD5069FD3}" type="pres">
      <dgm:prSet presAssocID="{5EDADED0-A2D9-4C2D-B67D-C02ECD8CD30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2E9BD06-30AB-428C-81F8-BF9CC8B377C4}" srcId="{1F6DAD00-A0E6-43EE-8F12-1A0509C16085}" destId="{82C58727-9953-46E3-8C26-1FD280263D93}" srcOrd="0" destOrd="0" parTransId="{764B7FF0-9A6C-4D82-8B64-11B55379CC89}" sibTransId="{EA8EA641-97E9-4F98-B9C9-D334DA8638A5}"/>
    <dgm:cxn modelId="{0D4BB318-44EC-1047-BF62-8B881A9EA969}" type="presOf" srcId="{5EDADED0-A2D9-4C2D-B67D-C02ECD8CD305}" destId="{0AC1E17A-08D0-435C-8EFB-F1AAD5069FD3}" srcOrd="0" destOrd="0" presId="urn:microsoft.com/office/officeart/2018/2/layout/IconVerticalSolidList"/>
    <dgm:cxn modelId="{33C41844-8814-4051-802B-CAABA5BAF5AC}" srcId="{1F6DAD00-A0E6-43EE-8F12-1A0509C16085}" destId="{5EDADED0-A2D9-4C2D-B67D-C02ECD8CD305}" srcOrd="2" destOrd="0" parTransId="{0A43D518-D23F-424C-BFA6-3074E317395C}" sibTransId="{A472EDFB-DCDF-4599-96D0-C7A2593D3427}"/>
    <dgm:cxn modelId="{9F3BAD44-5F75-417C-842D-D56FED651664}" srcId="{1F6DAD00-A0E6-43EE-8F12-1A0509C16085}" destId="{65306651-F3A8-4EF7-8C79-2B2C0478721E}" srcOrd="1" destOrd="0" parTransId="{0E998148-C9C5-49BE-9A73-A8D16C7C4AC9}" sibTransId="{81182FE7-471E-45F0-8ADA-25EB851224F3}"/>
    <dgm:cxn modelId="{5ACE9E91-BB8B-AE41-A5EF-911958E694F7}" type="presOf" srcId="{82C58727-9953-46E3-8C26-1FD280263D93}" destId="{CEB514F1-5463-4EE3-823D-672F3367214F}" srcOrd="0" destOrd="0" presId="urn:microsoft.com/office/officeart/2018/2/layout/IconVerticalSolidList"/>
    <dgm:cxn modelId="{5D24B39B-99A6-F047-87FD-2536DB6259DC}" type="presOf" srcId="{1F6DAD00-A0E6-43EE-8F12-1A0509C16085}" destId="{45482227-530C-4664-B9B3-4F397055DE7B}" srcOrd="0" destOrd="0" presId="urn:microsoft.com/office/officeart/2018/2/layout/IconVerticalSolidList"/>
    <dgm:cxn modelId="{58F365EF-D2F7-B04C-BA5A-28F016C6AC44}" type="presOf" srcId="{65306651-F3A8-4EF7-8C79-2B2C0478721E}" destId="{846E2789-A738-4F4F-A9D4-FE8E5268C56E}" srcOrd="0" destOrd="0" presId="urn:microsoft.com/office/officeart/2018/2/layout/IconVerticalSolidList"/>
    <dgm:cxn modelId="{436556CA-9068-0049-BAF7-241CA46EEE15}" type="presParOf" srcId="{45482227-530C-4664-B9B3-4F397055DE7B}" destId="{9967520B-CB8A-481F-98F9-98A57221910F}" srcOrd="0" destOrd="0" presId="urn:microsoft.com/office/officeart/2018/2/layout/IconVerticalSolidList"/>
    <dgm:cxn modelId="{F06350FB-6125-4F4E-862B-921791111E97}" type="presParOf" srcId="{9967520B-CB8A-481F-98F9-98A57221910F}" destId="{C7C09AF6-6044-447B-92C2-167A1874064F}" srcOrd="0" destOrd="0" presId="urn:microsoft.com/office/officeart/2018/2/layout/IconVerticalSolidList"/>
    <dgm:cxn modelId="{04384B3D-D563-464F-B5DB-E72B0B19ECA7}" type="presParOf" srcId="{9967520B-CB8A-481F-98F9-98A57221910F}" destId="{920FB3F4-250B-435F-9CB6-88F7506EB65A}" srcOrd="1" destOrd="0" presId="urn:microsoft.com/office/officeart/2018/2/layout/IconVerticalSolidList"/>
    <dgm:cxn modelId="{C4898A52-D463-A444-9D6F-246889DEAAD2}" type="presParOf" srcId="{9967520B-CB8A-481F-98F9-98A57221910F}" destId="{1BAE7BA8-4759-4567-8859-3959F31730AD}" srcOrd="2" destOrd="0" presId="urn:microsoft.com/office/officeart/2018/2/layout/IconVerticalSolidList"/>
    <dgm:cxn modelId="{497F4D99-5872-ED43-A26F-B40FD8F2B22E}" type="presParOf" srcId="{9967520B-CB8A-481F-98F9-98A57221910F}" destId="{CEB514F1-5463-4EE3-823D-672F3367214F}" srcOrd="3" destOrd="0" presId="urn:microsoft.com/office/officeart/2018/2/layout/IconVerticalSolidList"/>
    <dgm:cxn modelId="{6CC2E491-8169-4347-8452-94050D73B837}" type="presParOf" srcId="{45482227-530C-4664-B9B3-4F397055DE7B}" destId="{5754E153-437D-4390-AD4C-72D4AA1E12D9}" srcOrd="1" destOrd="0" presId="urn:microsoft.com/office/officeart/2018/2/layout/IconVerticalSolidList"/>
    <dgm:cxn modelId="{42CDBCC6-FD8E-894A-A83B-F9B122D9396F}" type="presParOf" srcId="{45482227-530C-4664-B9B3-4F397055DE7B}" destId="{71B237EA-EACA-4176-8212-5B8771602388}" srcOrd="2" destOrd="0" presId="urn:microsoft.com/office/officeart/2018/2/layout/IconVerticalSolidList"/>
    <dgm:cxn modelId="{1C5F0240-CB63-DC43-9C7C-E3E91C372852}" type="presParOf" srcId="{71B237EA-EACA-4176-8212-5B8771602388}" destId="{657123CD-B3F1-45F7-8353-36CB97036739}" srcOrd="0" destOrd="0" presId="urn:microsoft.com/office/officeart/2018/2/layout/IconVerticalSolidList"/>
    <dgm:cxn modelId="{DCB3CF0E-7E02-C642-93CB-18DC16D29704}" type="presParOf" srcId="{71B237EA-EACA-4176-8212-5B8771602388}" destId="{436462ED-6209-4C38-AC1E-E8A0B2CAEF2F}" srcOrd="1" destOrd="0" presId="urn:microsoft.com/office/officeart/2018/2/layout/IconVerticalSolidList"/>
    <dgm:cxn modelId="{03252D56-728C-024E-B40D-93C1F66229B8}" type="presParOf" srcId="{71B237EA-EACA-4176-8212-5B8771602388}" destId="{A9F83FF7-D407-44EB-9CB5-C116A8488CDD}" srcOrd="2" destOrd="0" presId="urn:microsoft.com/office/officeart/2018/2/layout/IconVerticalSolidList"/>
    <dgm:cxn modelId="{6F3DA686-BE97-1C49-BCF8-78D994A9FD41}" type="presParOf" srcId="{71B237EA-EACA-4176-8212-5B8771602388}" destId="{846E2789-A738-4F4F-A9D4-FE8E5268C56E}" srcOrd="3" destOrd="0" presId="urn:microsoft.com/office/officeart/2018/2/layout/IconVerticalSolidList"/>
    <dgm:cxn modelId="{68346133-2706-5C42-86D1-D87CD558B5E3}" type="presParOf" srcId="{45482227-530C-4664-B9B3-4F397055DE7B}" destId="{27979627-6DE6-4A7C-B6B1-046837C3628E}" srcOrd="3" destOrd="0" presId="urn:microsoft.com/office/officeart/2018/2/layout/IconVerticalSolidList"/>
    <dgm:cxn modelId="{6D8BFF48-B2EA-DD4D-BB96-25CB99E6BE35}" type="presParOf" srcId="{45482227-530C-4664-B9B3-4F397055DE7B}" destId="{2DFF1A3A-995A-48A6-8EA7-008E1087009C}" srcOrd="4" destOrd="0" presId="urn:microsoft.com/office/officeart/2018/2/layout/IconVerticalSolidList"/>
    <dgm:cxn modelId="{F388F585-8979-B546-861F-2EAF96A0B979}" type="presParOf" srcId="{2DFF1A3A-995A-48A6-8EA7-008E1087009C}" destId="{BB1BB50C-0C41-440E-95AC-129257FC9F6A}" srcOrd="0" destOrd="0" presId="urn:microsoft.com/office/officeart/2018/2/layout/IconVerticalSolidList"/>
    <dgm:cxn modelId="{8A606956-C1AB-AA43-B2F6-AC450826DE4D}" type="presParOf" srcId="{2DFF1A3A-995A-48A6-8EA7-008E1087009C}" destId="{C241F0BF-A070-454E-B37C-324FF5A47DA4}" srcOrd="1" destOrd="0" presId="urn:microsoft.com/office/officeart/2018/2/layout/IconVerticalSolidList"/>
    <dgm:cxn modelId="{A729ACED-639C-964D-B192-7301243FC4AA}" type="presParOf" srcId="{2DFF1A3A-995A-48A6-8EA7-008E1087009C}" destId="{76C0CD37-2709-4569-BE0A-C881CF4DFC99}" srcOrd="2" destOrd="0" presId="urn:microsoft.com/office/officeart/2018/2/layout/IconVerticalSolidList"/>
    <dgm:cxn modelId="{571DCC3F-C772-E040-9CB0-DC3E451CD0D4}" type="presParOf" srcId="{2DFF1A3A-995A-48A6-8EA7-008E1087009C}" destId="{0AC1E17A-08D0-435C-8EFB-F1AAD5069F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683AE4-C7ED-4789-A65E-58B3C7259A18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E63104-F436-4C70-B3D7-A832EB00A830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08013-F575-4C34-B7F3-1E8A620AFADE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i="0" kern="1200" dirty="0"/>
            <a:t>Financial markets are complex systems with various agents interacting</a:t>
          </a:r>
          <a:endParaRPr lang="en-US" sz="2500" kern="1200" dirty="0"/>
        </a:p>
      </dsp:txBody>
      <dsp:txXfrm>
        <a:off x="1816103" y="671"/>
        <a:ext cx="4447536" cy="1572384"/>
      </dsp:txXfrm>
    </dsp:sp>
    <dsp:sp modelId="{24553CC2-C67B-442C-8EEF-75433E14458E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8AB326-2B40-402A-8A78-0BC89C8F5CD8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D95F4-F1A5-44D3-9190-B6C0ABF78F4A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i="0" kern="1200"/>
            <a:t>Agents have different goals, beliefs, and strategies</a:t>
          </a:r>
          <a:endParaRPr lang="en-US" sz="2500" kern="1200"/>
        </a:p>
      </dsp:txBody>
      <dsp:txXfrm>
        <a:off x="1816103" y="1966151"/>
        <a:ext cx="4447536" cy="1572384"/>
      </dsp:txXfrm>
    </dsp:sp>
    <dsp:sp modelId="{6C4FD84C-8745-47A3-AE5C-590B96D50BC3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29645-C8C7-45FC-9FB4-7FD6823087A2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3C936-091C-409A-9439-B498F19A4EB0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i="0" kern="1200"/>
            <a:t>Understanding agent behavior is crucial for policymakers, investors, and traders</a:t>
          </a:r>
          <a:endParaRPr lang="en-US" sz="2500" kern="1200"/>
        </a:p>
      </dsp:txBody>
      <dsp:txXfrm>
        <a:off x="1816103" y="3931632"/>
        <a:ext cx="4447536" cy="1572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24CF1E-3358-401E-B260-FCFFFA6DADC0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CB981D-12FA-444F-98CC-7467DB99BE46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C5069-440C-4AE8-8BCD-F5C33DC5C43B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The model simulates the behaviour of various agents, including </a:t>
          </a:r>
          <a:r>
            <a:rPr lang="en-GB" sz="2500" kern="1200" dirty="0">
              <a:solidFill>
                <a:schemeClr val="accent1"/>
              </a:solidFill>
            </a:rPr>
            <a:t>r</a:t>
          </a:r>
          <a:r>
            <a:rPr lang="en-GB" sz="2500" b="1" kern="1200" dirty="0">
              <a:solidFill>
                <a:schemeClr val="accent1"/>
              </a:solidFill>
            </a:rPr>
            <a:t>andom traders</a:t>
          </a:r>
          <a:r>
            <a:rPr lang="en-GB" sz="2500" kern="1200" dirty="0"/>
            <a:t>, </a:t>
          </a:r>
          <a:r>
            <a:rPr lang="en-GB" sz="2500" b="1" kern="1200" dirty="0">
              <a:solidFill>
                <a:schemeClr val="accent1"/>
              </a:solidFill>
            </a:rPr>
            <a:t>chartists</a:t>
          </a:r>
          <a:r>
            <a:rPr lang="en-GB" sz="2500" kern="1200" dirty="0"/>
            <a:t>, and </a:t>
          </a:r>
          <a:r>
            <a:rPr lang="en-GB" sz="2500" b="1" kern="1200" dirty="0">
              <a:solidFill>
                <a:schemeClr val="accent1"/>
              </a:solidFill>
            </a:rPr>
            <a:t>the big investor</a:t>
          </a:r>
          <a:endParaRPr lang="en-US" sz="2500" b="1" kern="1200" dirty="0">
            <a:solidFill>
              <a:schemeClr val="accent1"/>
            </a:solidFill>
          </a:endParaRPr>
        </a:p>
      </dsp:txBody>
      <dsp:txXfrm>
        <a:off x="1437631" y="531"/>
        <a:ext cx="9077968" cy="1244702"/>
      </dsp:txXfrm>
    </dsp:sp>
    <dsp:sp modelId="{FC730483-E69E-4C01-BAB0-9133B202A0CD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380CE-EA61-4A35-AB62-6DEB56BE140A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55DBA-4FCC-4D2F-86A4-92E7127A639E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It assumes a closed environment and a </a:t>
          </a:r>
          <a:r>
            <a:rPr lang="en-GB" sz="2500" b="1" kern="1200" dirty="0">
              <a:solidFill>
                <a:srgbClr val="F55F69"/>
              </a:solidFill>
            </a:rPr>
            <a:t>limit order book</a:t>
          </a:r>
          <a:r>
            <a:rPr lang="en-GB" sz="2500" kern="1200" dirty="0"/>
            <a:t> (LOB) mechanism</a:t>
          </a:r>
          <a:endParaRPr lang="en-US" sz="2500" kern="1200" dirty="0"/>
        </a:p>
      </dsp:txBody>
      <dsp:txXfrm>
        <a:off x="1437631" y="1556410"/>
        <a:ext cx="9077968" cy="1244702"/>
      </dsp:txXfrm>
    </dsp:sp>
    <dsp:sp modelId="{3A23D36A-9E00-40CD-A8DF-23EE720F2616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B31871-A79F-4E44-89B4-2E4A17740306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2A1D5-6BE5-4A90-8439-78AC6CD6F581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The model uses </a:t>
          </a:r>
          <a:r>
            <a:rPr lang="en-GB" sz="2500" b="1" kern="1200" dirty="0">
              <a:solidFill>
                <a:schemeClr val="accent6">
                  <a:lumMod val="60000"/>
                  <a:lumOff val="40000"/>
                </a:schemeClr>
              </a:solidFill>
            </a:rPr>
            <a:t>MACD</a:t>
          </a:r>
          <a:r>
            <a:rPr lang="en-GB" sz="2500" kern="1200" dirty="0"/>
            <a:t> as a key technical indicator</a:t>
          </a:r>
          <a:endParaRPr lang="en-US" sz="2500" kern="1200" dirty="0"/>
        </a:p>
      </dsp:txBody>
      <dsp:txXfrm>
        <a:off x="1437631" y="3112289"/>
        <a:ext cx="9077968" cy="12447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C09AF6-6044-447B-92C2-167A1874064F}">
      <dsp:nvSpPr>
        <dsp:cNvPr id="0" name=""/>
        <dsp:cNvSpPr/>
      </dsp:nvSpPr>
      <dsp:spPr>
        <a:xfrm>
          <a:off x="0" y="2170"/>
          <a:ext cx="10119359" cy="1110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FB3F4-250B-435F-9CB6-88F7506EB65A}">
      <dsp:nvSpPr>
        <dsp:cNvPr id="0" name=""/>
        <dsp:cNvSpPr/>
      </dsp:nvSpPr>
      <dsp:spPr>
        <a:xfrm>
          <a:off x="335921" y="252029"/>
          <a:ext cx="611363" cy="6107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514F1-5463-4EE3-823D-672F3367214F}">
      <dsp:nvSpPr>
        <dsp:cNvPr id="0" name=""/>
        <dsp:cNvSpPr/>
      </dsp:nvSpPr>
      <dsp:spPr>
        <a:xfrm>
          <a:off x="1283206" y="2170"/>
          <a:ext cx="8665818" cy="1111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641" tIns="117641" rIns="117641" bIns="11764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i="0" kern="1200" dirty="0"/>
            <a:t>Examine the manipulation effect of big investors on the market</a:t>
          </a:r>
          <a:endParaRPr lang="en-US" sz="2400" kern="1200" dirty="0"/>
        </a:p>
      </dsp:txBody>
      <dsp:txXfrm>
        <a:off x="1283206" y="2170"/>
        <a:ext cx="8665818" cy="1111570"/>
      </dsp:txXfrm>
    </dsp:sp>
    <dsp:sp modelId="{657123CD-B3F1-45F7-8353-36CB97036739}">
      <dsp:nvSpPr>
        <dsp:cNvPr id="0" name=""/>
        <dsp:cNvSpPr/>
      </dsp:nvSpPr>
      <dsp:spPr>
        <a:xfrm>
          <a:off x="0" y="1336054"/>
          <a:ext cx="10119359" cy="1110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462ED-6209-4C38-AC1E-E8A0B2CAEF2F}">
      <dsp:nvSpPr>
        <dsp:cNvPr id="0" name=""/>
        <dsp:cNvSpPr/>
      </dsp:nvSpPr>
      <dsp:spPr>
        <a:xfrm>
          <a:off x="335921" y="1585913"/>
          <a:ext cx="611363" cy="6107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E2789-A738-4F4F-A9D4-FE8E5268C56E}">
      <dsp:nvSpPr>
        <dsp:cNvPr id="0" name=""/>
        <dsp:cNvSpPr/>
      </dsp:nvSpPr>
      <dsp:spPr>
        <a:xfrm>
          <a:off x="1283206" y="1336054"/>
          <a:ext cx="8665818" cy="1111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641" tIns="117641" rIns="117641" bIns="11764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i="0" kern="1200" dirty="0"/>
            <a:t>Investigates how big investors use their capital and complex strategies to generate upward momentum and profit from the market</a:t>
          </a:r>
          <a:endParaRPr lang="en-US" sz="2400" kern="1200" dirty="0"/>
        </a:p>
      </dsp:txBody>
      <dsp:txXfrm>
        <a:off x="1283206" y="1336054"/>
        <a:ext cx="8665818" cy="1111570"/>
      </dsp:txXfrm>
    </dsp:sp>
    <dsp:sp modelId="{BB1BB50C-0C41-440E-95AC-129257FC9F6A}">
      <dsp:nvSpPr>
        <dsp:cNvPr id="0" name=""/>
        <dsp:cNvSpPr/>
      </dsp:nvSpPr>
      <dsp:spPr>
        <a:xfrm>
          <a:off x="0" y="2669939"/>
          <a:ext cx="10119359" cy="1110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41F0BF-A070-454E-B37C-324FF5A47DA4}">
      <dsp:nvSpPr>
        <dsp:cNvPr id="0" name=""/>
        <dsp:cNvSpPr/>
      </dsp:nvSpPr>
      <dsp:spPr>
        <a:xfrm>
          <a:off x="335921" y="2919798"/>
          <a:ext cx="611363" cy="6107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1E17A-08D0-435C-8EFB-F1AAD5069FD3}">
      <dsp:nvSpPr>
        <dsp:cNvPr id="0" name=""/>
        <dsp:cNvSpPr/>
      </dsp:nvSpPr>
      <dsp:spPr>
        <a:xfrm>
          <a:off x="1283206" y="2669939"/>
          <a:ext cx="8665818" cy="1111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641" tIns="117641" rIns="117641" bIns="11764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i="0" kern="1200" dirty="0"/>
            <a:t>Examines the impact of big investors on market volatility and their interaction with other agents, such as chartists and random traders</a:t>
          </a:r>
          <a:endParaRPr lang="en-US" sz="2400" kern="1200" dirty="0"/>
        </a:p>
      </dsp:txBody>
      <dsp:txXfrm>
        <a:off x="1283206" y="2669939"/>
        <a:ext cx="8665818" cy="1111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ABD8D-E3DB-3E40-81FB-434C228A001F}" type="datetimeFigureOut">
              <a:rPr lang="en-US" smtClean="0"/>
              <a:t>3/23/23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B436C-B406-B140-A6D9-6CB54EFF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9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講一下市場操縱跟</a:t>
            </a:r>
            <a:r>
              <a:rPr kumimoji="1" lang="en-US" altLang="zh-TW" dirty="0" err="1"/>
              <a:t>pnd</a:t>
            </a:r>
            <a:r>
              <a:rPr kumimoji="1" lang="zh-TW" altLang="en-US" dirty="0"/>
              <a:t>的定義，並且提及幣圈的</a:t>
            </a:r>
            <a:r>
              <a:rPr kumimoji="1" lang="en-US" altLang="zh-TW" dirty="0" err="1"/>
              <a:t>pnd</a:t>
            </a:r>
            <a:r>
              <a:rPr kumimoji="1" lang="zh-TW" altLang="en-US" dirty="0"/>
              <a:t>問題嚴重性，進而帶出為什麼需要建這個模型（說服立法者制定適當法律制裁操縱者）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B436C-B406-B140-A6D9-6CB54EFF07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21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B436C-B406-B140-A6D9-6CB54EFF07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34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B436C-B406-B140-A6D9-6CB54EFF07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3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889950-314B-A882-FA5A-AE1414DE8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4A3088-936C-0F6C-2856-E35BAFE1C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33F7D0-B85F-1068-7EC0-CCAE9807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3/23/23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F5B977-EA3A-7BB6-17CF-5ECCE382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23C0BA-FC99-637F-42A2-C7EF9E91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4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C3D39C-0A6D-F006-B654-6D2FE4AD9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861B63A-0FFF-1923-D4EA-FEA2D3693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97620D-FFC7-CA44-6123-65AEDB484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3/23/23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8ED2BF-2729-E531-D2B5-F51D9F34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3D4375-A032-511C-B650-3BF9DA1E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1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0FB9DCC-EBCD-C263-2612-AA7E372E6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F6D8552-96BE-DC85-C413-DD42794D7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A78847-DAD0-F91B-D28A-BD9278E5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3/23/23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0011F9-8B44-DD7A-D7BA-B283FEE4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92E160-CCE5-70CC-708B-5522DFB6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1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9CFF4A-0341-FF89-1EF2-EB98A62F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114EFF-DE5D-D76C-FC10-BDB4569DC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A56844-CBFC-9E59-E512-682B746A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3/23/23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AA4B83-ED23-097B-2B90-2A84A49B0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11A8A9-4BB2-8FA8-4FA7-7E0ED580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0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71DD7B-9DAD-FB0B-D212-3F992510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EC7B30-B990-C46C-3761-AA3094BD9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BC01A7-398F-6DB3-D721-DE422E47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3/23/23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802E35-ED3E-1356-60AC-09DA1D46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7DC685-B986-D802-7804-C7F963CB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1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B927D0-CE9D-A378-D8D7-88E03FB7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7D2DC4-2F8E-B125-BE8F-3CFF9058D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2EE22D-9F62-855C-C684-ED304AE88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8640DF-0602-F798-0B2A-1CC81B9D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3/23/23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44C454-C2FD-EDC0-500F-7DE219AF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6FE7C4-6BC8-3A1B-72E7-ADDB00C5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9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299147-526C-8507-CC18-FE07D03E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DE42E3-DA05-1B6E-B8A9-93C0822AD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F026DE5-C048-1080-F724-1CD795C71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CC14A1F-78AF-E1F8-1A55-0A10421DE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85F203D-F38F-F000-85DF-F4BA082EB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FD7B430-6E99-7F87-92FE-DB934FA51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3/23/23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B9EA9AB-595D-40F2-6617-3088663B2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466CA4F-9A5F-DCC6-B277-87E1E8A8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3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EBF788-BF31-1B87-3CC9-AF86DB1F1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61A436A-B228-9EEA-C0F9-9DA86A94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3/23/23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3306113-18D9-19F2-890D-6B16919C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E08C9B3-692D-E589-D2A7-6C37C387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8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6A4DC48-FAD5-B1A3-181D-BAE771CD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3/23/23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7150AE5-B43E-47E7-493C-89CAD2265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867345-A0CF-E9AE-C98E-1367E925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0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E325B1-10B8-BFEA-6075-CEF1EE2A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3D8F6A-B5AA-CB71-45BF-35BDB0250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3120064-449F-9A84-6EDB-ABCD8910A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761443-18A8-2CC4-82D5-407EA2B7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3/23/23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623AB6-C5C6-F0DF-5478-E24F7FF5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BBD456-FB9D-C67D-A297-4E859421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3A386F-12E1-7B8D-A853-6E53F9928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D9DB8C1-3555-5F01-DF91-B23922BC7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5A0D5D9-4D2E-6367-DD39-9A734EB97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EFAEB7-A406-CF53-CE33-39BEDF98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3/23/23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CF876D-CB48-E369-B010-9B2C4B80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58E7C6-FF2D-D1BC-5440-99801B1B9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A2CF60C-B09F-6A79-2D1B-65E72AB3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CC55B8-3AAE-8778-A1C4-CCC6576ED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74B345-E50F-7BBE-9084-1BBEC8119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3/23/23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756FDF-95B1-43E7-E6B9-9EA8232E4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713380-1C91-334E-FD1B-8D1107DC7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9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0B90C-F8DF-9C67-935B-F2E2F1BCC7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852" r="-1" b="11021"/>
          <a:stretch/>
        </p:blipFill>
        <p:spPr>
          <a:xfrm>
            <a:off x="-12527" y="-12516"/>
            <a:ext cx="12228129" cy="4666928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26" name="Freeform: Shape 25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ED68D2-116E-D6E6-B6D7-8E0807BB2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400" y="4214079"/>
            <a:ext cx="5021782" cy="15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300" b="0" i="0" dirty="0">
                <a:solidFill>
                  <a:schemeClr val="tx2"/>
                </a:solidFill>
                <a:effectLst/>
              </a:rPr>
              <a:t>Agent Based Modelling:</a:t>
            </a:r>
            <a:br>
              <a:rPr lang="en-US" sz="3300" b="0" i="0" dirty="0">
                <a:solidFill>
                  <a:schemeClr val="tx2"/>
                </a:solidFill>
                <a:effectLst/>
              </a:rPr>
            </a:br>
            <a:br>
              <a:rPr lang="en-US" sz="3300" b="0" i="0" dirty="0">
                <a:solidFill>
                  <a:schemeClr val="tx2"/>
                </a:solidFill>
                <a:effectLst/>
              </a:rPr>
            </a:br>
            <a:r>
              <a:rPr lang="en-US" sz="3300" b="0" i="0" dirty="0">
                <a:solidFill>
                  <a:schemeClr val="tx2"/>
                </a:solidFill>
                <a:effectLst/>
              </a:rPr>
              <a:t>Market Manipulation</a:t>
            </a:r>
            <a:endParaRPr lang="en-US" sz="33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BE4FA-9C25-9710-8FE5-6519397E1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8615" y="5082171"/>
            <a:ext cx="6563638" cy="150993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2000" b="0" i="0" dirty="0">
                <a:solidFill>
                  <a:schemeClr val="tx2"/>
                </a:solidFill>
                <a:effectLst/>
              </a:rPr>
              <a:t>Group Members:</a:t>
            </a:r>
          </a:p>
          <a:p>
            <a:pPr algn="l"/>
            <a:r>
              <a:rPr lang="en-US" sz="2000" b="0" i="0" dirty="0">
                <a:solidFill>
                  <a:schemeClr val="tx2"/>
                </a:solidFill>
                <a:effectLst/>
              </a:rPr>
              <a:t>Yu-</a:t>
            </a:r>
            <a:r>
              <a:rPr lang="en-US" sz="2000" b="0" i="0" dirty="0" err="1">
                <a:solidFill>
                  <a:schemeClr val="tx2"/>
                </a:solidFill>
                <a:effectLst/>
              </a:rPr>
              <a:t>Hsun</a:t>
            </a:r>
            <a:r>
              <a:rPr lang="en-US" sz="2000" b="0" i="0" dirty="0">
                <a:solidFill>
                  <a:schemeClr val="tx2"/>
                </a:solidFill>
                <a:effectLst/>
              </a:rPr>
              <a:t> Wang  / Pin-Chi Chen  / Hsiao-Ching Liu</a:t>
            </a:r>
          </a:p>
          <a:p>
            <a:pPr algn="l"/>
            <a:r>
              <a:rPr lang="en-US" sz="2000" b="0" i="0" dirty="0">
                <a:solidFill>
                  <a:schemeClr val="tx2"/>
                </a:solidFill>
                <a:effectLst/>
              </a:rPr>
              <a:t>/ Bo Xu  /  </a:t>
            </a:r>
            <a:r>
              <a:rPr lang="en-US" sz="2000" b="0" i="0" dirty="0" err="1">
                <a:solidFill>
                  <a:schemeClr val="tx2"/>
                </a:solidFill>
                <a:effectLst/>
              </a:rPr>
              <a:t>Xuanming</a:t>
            </a:r>
            <a:r>
              <a:rPr lang="en-US" sz="2000" b="0" i="0" dirty="0">
                <a:solidFill>
                  <a:schemeClr val="tx2"/>
                </a:solidFill>
                <a:effectLst/>
              </a:rPr>
              <a:t> Gu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03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1" name="Rectangle 1041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43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06B04-A68A-FDF3-80F8-7EDC8F3A0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163848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GB" sz="3600" b="0" i="0" dirty="0">
                <a:solidFill>
                  <a:schemeClr val="tx2"/>
                </a:solidFill>
                <a:effectLst/>
                <a:cs typeface="Calibri" panose="020F0502020204030204" pitchFamily="34" charset="0"/>
              </a:rPr>
              <a:t>Methodology - </a:t>
            </a:r>
            <a:r>
              <a:rPr lang="en-GB" altLang="zh-TW" sz="3600" b="0" i="0" dirty="0">
                <a:solidFill>
                  <a:schemeClr val="tx2"/>
                </a:solidFill>
                <a:effectLst/>
                <a:cs typeface="Calibri" panose="020F0502020204030204" pitchFamily="34" charset="0"/>
              </a:rPr>
              <a:t>Momentum Strategy</a:t>
            </a:r>
            <a:endParaRPr lang="en-US" sz="3600" dirty="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  <p:grpSp>
        <p:nvGrpSpPr>
          <p:cNvPr id="1058" name="Group 1045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059" name="Freeform: Shape 1046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Freeform: Shape 1047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What Is a MACD Indicator? (How to Use it in Crypto Trading) | Bybit Learn">
            <a:extLst>
              <a:ext uri="{FF2B5EF4-FFF2-40B4-BE49-F238E27FC236}">
                <a16:creationId xmlns:a16="http://schemas.microsoft.com/office/drawing/2014/main" id="{B256998A-80E7-8CD7-4FD5-43E19C785E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9" t="4983" r="15005" b="-1"/>
          <a:stretch/>
        </p:blipFill>
        <p:spPr bwMode="auto">
          <a:xfrm>
            <a:off x="458954" y="2861206"/>
            <a:ext cx="4066709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661AE-9C58-6D91-0060-93C55CAA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5663" y="2882230"/>
            <a:ext cx="7662781" cy="3227626"/>
          </a:xfrm>
        </p:spPr>
        <p:txBody>
          <a:bodyPr anchor="ctr">
            <a:normAutofit/>
          </a:bodyPr>
          <a:lstStyle/>
          <a:p>
            <a:pPr marL="742950" lvl="1" indent="-285750">
              <a:buFont typeface="+mj-lt"/>
              <a:buAutoNum type="arabicPeriod"/>
            </a:pPr>
            <a:r>
              <a:rPr lang="en-GB" sz="1800" b="0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Utilized the </a:t>
            </a:r>
            <a:r>
              <a:rPr lang="en-GB" sz="1800" b="1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Moving Average Convergence Divergence</a:t>
            </a:r>
            <a:r>
              <a:rPr lang="en-GB" sz="1800" b="0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(MACD) strategy</a:t>
            </a:r>
            <a:br>
              <a:rPr lang="en-GB" sz="1800" b="0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1800" b="0" i="0" dirty="0">
              <a:solidFill>
                <a:schemeClr val="tx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" altLang="zh-TW" sz="1800" b="0" i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TW" sz="1800" b="1" i="0" u="none" strike="noStrike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MACD Line </a:t>
            </a:r>
            <a:r>
              <a:rPr lang="en" altLang="zh-TW" sz="1800" b="0" i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 12-day EMA − 26-day EMA</a:t>
            </a:r>
            <a:br>
              <a:rPr lang="en-GB" sz="1800" b="0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1800" b="0" i="0" dirty="0">
              <a:solidFill>
                <a:schemeClr val="tx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" altLang="zh-TW" sz="1800" b="0" i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TW" sz="1800" b="1" i="0" u="none" strike="noStrike" dirty="0">
                <a:solidFill>
                  <a:srgbClr val="F55F6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Signal Line </a:t>
            </a:r>
            <a:r>
              <a:rPr lang="en" altLang="zh-TW" sz="1800" b="0" i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 9-day EMA of the </a:t>
            </a:r>
            <a:r>
              <a:rPr lang="en" altLang="zh-TW" sz="1800" b="1" i="0" u="none" strike="noStrike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MACD</a:t>
            </a:r>
            <a:r>
              <a:rPr lang="en" altLang="zh-TW" sz="1800" b="0" i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Line</a:t>
            </a:r>
            <a:br>
              <a:rPr lang="en" altLang="zh-TW" sz="1800" b="0" i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altLang="zh-TW" sz="1800" u="none" strike="noStrike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+mj-lt"/>
              <a:buAutoNum type="arabicPeriod"/>
            </a:pPr>
            <a:r>
              <a:rPr lang="en-GB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MACD</a:t>
            </a:r>
            <a:r>
              <a:rPr lang="en-GB" sz="1800" b="0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GB" sz="1800" b="1" i="0" dirty="0">
                <a:solidFill>
                  <a:srgbClr val="F55F6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GB" sz="1800" b="1" dirty="0">
                <a:solidFill>
                  <a:srgbClr val="F55F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ignal</a:t>
            </a:r>
            <a:r>
              <a:rPr lang="en-GB" sz="1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&gt; 0</a:t>
            </a:r>
            <a:r>
              <a:rPr lang="en-GB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buying signal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GB" sz="1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MACD</a:t>
            </a:r>
            <a:r>
              <a:rPr lang="en-GB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GB" sz="1800" b="1" dirty="0">
                <a:solidFill>
                  <a:srgbClr val="F55F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Signal</a:t>
            </a:r>
            <a:r>
              <a:rPr lang="en-GB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 0 </a:t>
            </a:r>
            <a:r>
              <a:rPr lang="en-GB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selling signal</a:t>
            </a:r>
          </a:p>
          <a:p>
            <a:pPr marL="1200150" lvl="2" indent="-285750">
              <a:buFont typeface="+mj-lt"/>
              <a:buAutoNum type="arabicPeriod"/>
            </a:pPr>
            <a:endParaRPr lang="en-GB" sz="1800" b="0" i="0" dirty="0">
              <a:solidFill>
                <a:schemeClr val="tx2"/>
              </a:solidFill>
              <a:effectLst/>
              <a:latin typeface="Söhne"/>
            </a:endParaRPr>
          </a:p>
          <a:p>
            <a:pPr marL="1200150" lvl="2" indent="-285750">
              <a:buFont typeface="+mj-lt"/>
              <a:buAutoNum type="arabicPeriod"/>
            </a:pPr>
            <a:endParaRPr lang="en-GB" sz="1800" b="0" i="0" dirty="0">
              <a:solidFill>
                <a:schemeClr val="tx2"/>
              </a:solidFill>
              <a:effectLst/>
              <a:latin typeface="Söhne"/>
            </a:endParaRPr>
          </a:p>
        </p:txBody>
      </p: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3114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93807F-12C4-AAF6-88F9-7DFDA504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0" i="0" dirty="0">
                <a:effectLst/>
              </a:rPr>
              <a:t>Methodology</a:t>
            </a:r>
            <a:r>
              <a:rPr lang="en-GB" b="0" i="0" dirty="0">
                <a:effectLst/>
                <a:latin typeface="Söhne"/>
              </a:rPr>
              <a:t> - </a:t>
            </a:r>
            <a:r>
              <a:rPr lang="en-GB" altLang="zh-TW" b="0" i="0" dirty="0">
                <a:effectLst/>
                <a:latin typeface="Söhne"/>
              </a:rPr>
              <a:t>Model parameters</a:t>
            </a:r>
            <a:endParaRPr lang="en-US" dirty="0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05255A9-9E53-63E5-2E34-F2F149FD6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GB" b="0" i="0" dirty="0"/>
              <a:t>Duration of big investor's strategy is </a:t>
            </a:r>
            <a:r>
              <a:rPr lang="en-GB" sz="4800" b="1" i="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100</a:t>
            </a:r>
            <a:r>
              <a:rPr lang="en-GB" b="0" i="0" dirty="0"/>
              <a:t> ticks</a:t>
            </a:r>
          </a:p>
          <a:p>
            <a:pPr lvl="1"/>
            <a:endParaRPr lang="zh-TW" dirty="0"/>
          </a:p>
          <a:p>
            <a:pPr lvl="0"/>
            <a:r>
              <a:rPr lang="en-GB" b="0" i="0" dirty="0"/>
              <a:t>Orders in the market expire every </a:t>
            </a:r>
            <a:r>
              <a:rPr lang="en-GB" sz="4800" b="1" i="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15</a:t>
            </a:r>
            <a:r>
              <a:rPr lang="en-GB" b="0" i="0" dirty="0"/>
              <a:t> ticks</a:t>
            </a:r>
          </a:p>
          <a:p>
            <a:pPr marL="457200" lvl="1" indent="0">
              <a:buNone/>
            </a:pPr>
            <a:endParaRPr lang="zh-TW" dirty="0"/>
          </a:p>
          <a:p>
            <a:pPr lvl="0"/>
            <a:r>
              <a:rPr lang="en-GB" b="0" i="0" dirty="0"/>
              <a:t>Investors submit buy or sell orders when they </a:t>
            </a:r>
            <a:r>
              <a:rPr lang="en-GB" b="1" i="0" dirty="0"/>
              <a:t>run out of stocks or funds</a:t>
            </a:r>
            <a:r>
              <a:rPr lang="en-GB" b="0" i="0" dirty="0"/>
              <a:t> with a </a:t>
            </a:r>
            <a:r>
              <a:rPr lang="en-GB" sz="4800" b="1" i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25%</a:t>
            </a:r>
            <a:r>
              <a:rPr lang="en-GB" b="0" i="0" dirty="0"/>
              <a:t> chance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251514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內容版面配置區 6" descr="一張含有 文字 的圖片&#10;&#10;自動產生的描述">
            <a:extLst>
              <a:ext uri="{FF2B5EF4-FFF2-40B4-BE49-F238E27FC236}">
                <a16:creationId xmlns:a16="http://schemas.microsoft.com/office/drawing/2014/main" id="{03CB2A8E-81FE-BF9E-CEEE-BC87A953A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75" y="2249336"/>
            <a:ext cx="6589537" cy="2355759"/>
          </a:xfrm>
          <a:prstGeom prst="rect">
            <a:avLst/>
          </a:prstGeom>
        </p:spPr>
      </p:pic>
      <p:sp>
        <p:nvSpPr>
          <p:cNvPr id="59" name="Right Triangle 5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51971-00D8-4E34-3904-FB77E3583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Pseudo Code</a:t>
            </a:r>
            <a:endParaRPr lang="en-US" sz="7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01183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BBFBC-8446-6AFC-F57F-53A857553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en-US" sz="5600" dirty="0"/>
              <a:t>3 Scenarios</a:t>
            </a:r>
          </a:p>
        </p:txBody>
      </p:sp>
      <p:cxnSp>
        <p:nvCxnSpPr>
          <p:cNvPr id="66" name="Straight Connector 50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88224" y="2325422"/>
            <a:ext cx="465458" cy="872153"/>
            <a:chOff x="11388224" y="2325422"/>
            <a:chExt cx="465458" cy="872153"/>
          </a:xfrm>
        </p:grpSpPr>
        <p:sp>
          <p:nvSpPr>
            <p:cNvPr id="54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89B04A5B-4D3A-12F7-E7B8-517D0C51B692}"/>
              </a:ext>
            </a:extLst>
          </p:cNvPr>
          <p:cNvGrpSpPr/>
          <p:nvPr/>
        </p:nvGrpSpPr>
        <p:grpSpPr>
          <a:xfrm>
            <a:off x="1271674" y="3474821"/>
            <a:ext cx="2058600" cy="2697471"/>
            <a:chOff x="1099144" y="3474821"/>
            <a:chExt cx="2058600" cy="269747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3300A42-6FAE-CE89-A746-FBCED20D1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9144" y="4532657"/>
              <a:ext cx="689633" cy="689633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13987D33-0D34-BCF9-011A-A6CEB82C6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8478" y="4537493"/>
              <a:ext cx="689633" cy="689633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511DE0F-242B-E4C7-D5C5-599604832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68111" y="4537493"/>
              <a:ext cx="689633" cy="689633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68D5C499-6106-EF66-7472-6F9D4A030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3661" y="4057739"/>
              <a:ext cx="689633" cy="689633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D13E7AF0-F917-B908-F84C-53F1297B1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3293" y="4001294"/>
              <a:ext cx="689633" cy="689633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27FB3F82-AFA7-1FA7-F78D-07AC47730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8777" y="3474821"/>
              <a:ext cx="689633" cy="689633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EC23738-080B-65C8-EDD0-C405DD88BA0A}"/>
                </a:ext>
              </a:extLst>
            </p:cNvPr>
            <p:cNvSpPr txBox="1"/>
            <p:nvPr/>
          </p:nvSpPr>
          <p:spPr>
            <a:xfrm>
              <a:off x="1433134" y="5772182"/>
              <a:ext cx="12875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b="1" dirty="0"/>
                <a:t>Scenario 1</a:t>
              </a:r>
              <a:endParaRPr kumimoji="1" lang="zh-TW" altLang="en-US" sz="2000" dirty="0"/>
            </a:p>
          </p:txBody>
        </p:sp>
      </p:grp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84E9B53E-8692-80CD-F6ED-69E807BF93EB}"/>
              </a:ext>
            </a:extLst>
          </p:cNvPr>
          <p:cNvGrpSpPr/>
          <p:nvPr/>
        </p:nvGrpSpPr>
        <p:grpSpPr>
          <a:xfrm>
            <a:off x="8892386" y="2081997"/>
            <a:ext cx="2604447" cy="4125425"/>
            <a:chOff x="9057326" y="2018325"/>
            <a:chExt cx="2604447" cy="4125425"/>
          </a:xfrm>
        </p:grpSpPr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B165D018-5284-9EDE-8DE4-977CF16B9A5B}"/>
                </a:ext>
              </a:extLst>
            </p:cNvPr>
            <p:cNvSpPr txBox="1"/>
            <p:nvPr/>
          </p:nvSpPr>
          <p:spPr>
            <a:xfrm>
              <a:off x="9738948" y="5743640"/>
              <a:ext cx="12875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b="1" dirty="0"/>
                <a:t>Scenario 3</a:t>
              </a:r>
              <a:endParaRPr kumimoji="1" lang="zh-TW" altLang="en-US" sz="2000" dirty="0"/>
            </a:p>
          </p:txBody>
        </p:sp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DE6E2E11-5083-571B-C323-686CD555DDB1}"/>
                </a:ext>
              </a:extLst>
            </p:cNvPr>
            <p:cNvGrpSpPr/>
            <p:nvPr/>
          </p:nvGrpSpPr>
          <p:grpSpPr>
            <a:xfrm>
              <a:off x="9057326" y="2018325"/>
              <a:ext cx="2604447" cy="2885530"/>
              <a:chOff x="9057326" y="2018325"/>
              <a:chExt cx="2604447" cy="2885530"/>
            </a:xfrm>
          </p:grpSpPr>
          <p:pic>
            <p:nvPicPr>
              <p:cNvPr id="19" name="圖片 18">
                <a:extLst>
                  <a:ext uri="{FF2B5EF4-FFF2-40B4-BE49-F238E27FC236}">
                    <a16:creationId xmlns:a16="http://schemas.microsoft.com/office/drawing/2014/main" id="{D49DDE44-3DA8-D87A-D29E-7925063E6E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96550" y="2018325"/>
                <a:ext cx="2053315" cy="2053315"/>
              </a:xfrm>
              <a:prstGeom prst="rect">
                <a:avLst/>
              </a:prstGeom>
            </p:spPr>
          </p:pic>
          <p:grpSp>
            <p:nvGrpSpPr>
              <p:cNvPr id="72" name="群組 71">
                <a:extLst>
                  <a:ext uri="{FF2B5EF4-FFF2-40B4-BE49-F238E27FC236}">
                    <a16:creationId xmlns:a16="http://schemas.microsoft.com/office/drawing/2014/main" id="{927E0844-30FD-1115-9784-8A775C0312C0}"/>
                  </a:ext>
                </a:extLst>
              </p:cNvPr>
              <p:cNvGrpSpPr/>
              <p:nvPr/>
            </p:nvGrpSpPr>
            <p:grpSpPr>
              <a:xfrm>
                <a:off x="9057326" y="3978724"/>
                <a:ext cx="2604447" cy="925131"/>
                <a:chOff x="9057326" y="3978724"/>
                <a:chExt cx="2604447" cy="925131"/>
              </a:xfrm>
            </p:grpSpPr>
            <p:pic>
              <p:nvPicPr>
                <p:cNvPr id="47" name="圖片 46">
                  <a:extLst>
                    <a:ext uri="{FF2B5EF4-FFF2-40B4-BE49-F238E27FC236}">
                      <a16:creationId xmlns:a16="http://schemas.microsoft.com/office/drawing/2014/main" id="{81715AAE-C1A8-9CCC-4694-0AB58869C8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10771627" y="3978724"/>
                  <a:ext cx="890146" cy="890146"/>
                </a:xfrm>
                <a:prstGeom prst="rect">
                  <a:avLst/>
                </a:prstGeom>
              </p:spPr>
            </p:pic>
            <p:pic>
              <p:nvPicPr>
                <p:cNvPr id="48" name="圖片 47">
                  <a:extLst>
                    <a:ext uri="{FF2B5EF4-FFF2-40B4-BE49-F238E27FC236}">
                      <a16:creationId xmlns:a16="http://schemas.microsoft.com/office/drawing/2014/main" id="{68C23D95-23FE-1FC0-F25E-540D0DE275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9937641" y="4001294"/>
                  <a:ext cx="890146" cy="890146"/>
                </a:xfrm>
                <a:prstGeom prst="rect">
                  <a:avLst/>
                </a:prstGeom>
              </p:spPr>
            </p:pic>
            <p:pic>
              <p:nvPicPr>
                <p:cNvPr id="50" name="圖片 49">
                  <a:extLst>
                    <a:ext uri="{FF2B5EF4-FFF2-40B4-BE49-F238E27FC236}">
                      <a16:creationId xmlns:a16="http://schemas.microsoft.com/office/drawing/2014/main" id="{CA4468BC-2DBF-11DE-660E-EB1C97A8D7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9057326" y="4013709"/>
                  <a:ext cx="890146" cy="89014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CAA999E5-529C-61F5-00A7-0ECCD3759BF2}"/>
              </a:ext>
            </a:extLst>
          </p:cNvPr>
          <p:cNvGrpSpPr/>
          <p:nvPr/>
        </p:nvGrpSpPr>
        <p:grpSpPr>
          <a:xfrm>
            <a:off x="4534358" y="3069861"/>
            <a:ext cx="2873615" cy="3137561"/>
            <a:chOff x="4774230" y="3030957"/>
            <a:chExt cx="2873615" cy="3137561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68C9B37F-5825-2813-1382-3EBEA28E9281}"/>
                </a:ext>
              </a:extLst>
            </p:cNvPr>
            <p:cNvSpPr txBox="1"/>
            <p:nvPr/>
          </p:nvSpPr>
          <p:spPr>
            <a:xfrm>
              <a:off x="5512566" y="5768408"/>
              <a:ext cx="12875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b="1" dirty="0"/>
                <a:t>Scenario 2</a:t>
              </a:r>
              <a:endParaRPr kumimoji="1" lang="zh-TW" altLang="en-US" sz="2000" dirty="0"/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46149A11-2BD0-BCE1-55DB-A23E95F14F0D}"/>
                </a:ext>
              </a:extLst>
            </p:cNvPr>
            <p:cNvGrpSpPr/>
            <p:nvPr/>
          </p:nvGrpSpPr>
          <p:grpSpPr>
            <a:xfrm>
              <a:off x="4774230" y="3030957"/>
              <a:ext cx="2873615" cy="2452847"/>
              <a:chOff x="4774230" y="3030957"/>
              <a:chExt cx="2873615" cy="2452847"/>
            </a:xfrm>
          </p:grpSpPr>
          <p:grpSp>
            <p:nvGrpSpPr>
              <p:cNvPr id="40" name="群組 39">
                <a:extLst>
                  <a:ext uri="{FF2B5EF4-FFF2-40B4-BE49-F238E27FC236}">
                    <a16:creationId xmlns:a16="http://schemas.microsoft.com/office/drawing/2014/main" id="{CB51284E-2E86-F065-FFAA-C94DEBFF5DD9}"/>
                  </a:ext>
                </a:extLst>
              </p:cNvPr>
              <p:cNvGrpSpPr/>
              <p:nvPr/>
            </p:nvGrpSpPr>
            <p:grpSpPr>
              <a:xfrm>
                <a:off x="4774230" y="3030957"/>
                <a:ext cx="2359555" cy="2448079"/>
                <a:chOff x="4833577" y="3185071"/>
                <a:chExt cx="2359555" cy="2448079"/>
              </a:xfrm>
            </p:grpSpPr>
            <p:grpSp>
              <p:nvGrpSpPr>
                <p:cNvPr id="12" name="群組 11">
                  <a:extLst>
                    <a:ext uri="{FF2B5EF4-FFF2-40B4-BE49-F238E27FC236}">
                      <a16:creationId xmlns:a16="http://schemas.microsoft.com/office/drawing/2014/main" id="{A10DDB13-8197-C0BB-4A21-B999BA78B365}"/>
                    </a:ext>
                  </a:extLst>
                </p:cNvPr>
                <p:cNvGrpSpPr/>
                <p:nvPr/>
              </p:nvGrpSpPr>
              <p:grpSpPr>
                <a:xfrm>
                  <a:off x="5293435" y="3185071"/>
                  <a:ext cx="1899697" cy="1741389"/>
                  <a:chOff x="5144577" y="3185071"/>
                  <a:chExt cx="1899697" cy="1741389"/>
                </a:xfrm>
              </p:grpSpPr>
              <p:pic>
                <p:nvPicPr>
                  <p:cNvPr id="15" name="圖片 14">
                    <a:extLst>
                      <a:ext uri="{FF2B5EF4-FFF2-40B4-BE49-F238E27FC236}">
                        <a16:creationId xmlns:a16="http://schemas.microsoft.com/office/drawing/2014/main" id="{C1C81A67-368B-5565-E87F-B537EC09E7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535910" y="3185071"/>
                    <a:ext cx="1097132" cy="1097132"/>
                  </a:xfrm>
                  <a:prstGeom prst="rect">
                    <a:avLst/>
                  </a:prstGeom>
                </p:spPr>
              </p:pic>
              <p:pic>
                <p:nvPicPr>
                  <p:cNvPr id="14" name="圖片 13">
                    <a:extLst>
                      <a:ext uri="{FF2B5EF4-FFF2-40B4-BE49-F238E27FC236}">
                        <a16:creationId xmlns:a16="http://schemas.microsoft.com/office/drawing/2014/main" id="{0850F8B3-BC49-443D-A030-1D3707FD0C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947142" y="3829328"/>
                    <a:ext cx="1097132" cy="1097132"/>
                  </a:xfrm>
                  <a:prstGeom prst="rect">
                    <a:avLst/>
                  </a:prstGeom>
                </p:spPr>
              </p:pic>
              <p:pic>
                <p:nvPicPr>
                  <p:cNvPr id="13" name="圖片 12">
                    <a:extLst>
                      <a:ext uri="{FF2B5EF4-FFF2-40B4-BE49-F238E27FC236}">
                        <a16:creationId xmlns:a16="http://schemas.microsoft.com/office/drawing/2014/main" id="{345266F0-DBE3-1984-DD69-2BF91C8329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144577" y="3805741"/>
                    <a:ext cx="1097132" cy="109713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4" name="圖片 23">
                  <a:extLst>
                    <a:ext uri="{FF2B5EF4-FFF2-40B4-BE49-F238E27FC236}">
                      <a16:creationId xmlns:a16="http://schemas.microsoft.com/office/drawing/2014/main" id="{AF2F52AA-1955-4F3A-B9A3-9DFED74981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833577" y="4925783"/>
                  <a:ext cx="689633" cy="689633"/>
                </a:xfrm>
                <a:prstGeom prst="rect">
                  <a:avLst/>
                </a:prstGeom>
              </p:spPr>
            </p:pic>
            <p:pic>
              <p:nvPicPr>
                <p:cNvPr id="26" name="圖片 25">
                  <a:extLst>
                    <a:ext uri="{FF2B5EF4-FFF2-40B4-BE49-F238E27FC236}">
                      <a16:creationId xmlns:a16="http://schemas.microsoft.com/office/drawing/2014/main" id="{72BD66BD-24C3-5E8D-65F7-FFFF79D4B7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5305206" y="4930148"/>
                  <a:ext cx="689633" cy="689633"/>
                </a:xfrm>
                <a:prstGeom prst="rect">
                  <a:avLst/>
                </a:prstGeom>
              </p:spPr>
            </p:pic>
            <p:pic>
              <p:nvPicPr>
                <p:cNvPr id="27" name="圖片 26">
                  <a:extLst>
                    <a:ext uri="{FF2B5EF4-FFF2-40B4-BE49-F238E27FC236}">
                      <a16:creationId xmlns:a16="http://schemas.microsoft.com/office/drawing/2014/main" id="{1053D311-21F8-6B3B-7B3F-BF4886F4D7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5788521" y="4943517"/>
                  <a:ext cx="689633" cy="689633"/>
                </a:xfrm>
                <a:prstGeom prst="rect">
                  <a:avLst/>
                </a:prstGeom>
              </p:spPr>
            </p:pic>
          </p:grpSp>
          <p:pic>
            <p:nvPicPr>
              <p:cNvPr id="74" name="圖片 73">
                <a:extLst>
                  <a:ext uri="{FF2B5EF4-FFF2-40B4-BE49-F238E27FC236}">
                    <a16:creationId xmlns:a16="http://schemas.microsoft.com/office/drawing/2014/main" id="{026290B2-46EB-D2C5-BA2B-E5C6F51498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156332" y="4794171"/>
                <a:ext cx="689633" cy="689633"/>
              </a:xfrm>
              <a:prstGeom prst="rect">
                <a:avLst/>
              </a:prstGeom>
            </p:spPr>
          </p:pic>
          <p:pic>
            <p:nvPicPr>
              <p:cNvPr id="75" name="圖片 74">
                <a:extLst>
                  <a:ext uri="{FF2B5EF4-FFF2-40B4-BE49-F238E27FC236}">
                    <a16:creationId xmlns:a16="http://schemas.microsoft.com/office/drawing/2014/main" id="{BE1AC85B-F724-C2D0-E800-4E2E5CA976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564250" y="4776034"/>
                <a:ext cx="689633" cy="689633"/>
              </a:xfrm>
              <a:prstGeom prst="rect">
                <a:avLst/>
              </a:prstGeom>
            </p:spPr>
          </p:pic>
          <p:pic>
            <p:nvPicPr>
              <p:cNvPr id="76" name="圖片 75">
                <a:extLst>
                  <a:ext uri="{FF2B5EF4-FFF2-40B4-BE49-F238E27FC236}">
                    <a16:creationId xmlns:a16="http://schemas.microsoft.com/office/drawing/2014/main" id="{B293D89B-CC2D-A157-EDFB-4D9D6C446C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958212" y="4789403"/>
                <a:ext cx="689633" cy="689633"/>
              </a:xfrm>
              <a:prstGeom prst="rect">
                <a:avLst/>
              </a:prstGeom>
            </p:spPr>
          </p:pic>
        </p:grpSp>
      </p:grpSp>
      <p:pic>
        <p:nvPicPr>
          <p:cNvPr id="87" name="圖片 86">
            <a:extLst>
              <a:ext uri="{FF2B5EF4-FFF2-40B4-BE49-F238E27FC236}">
                <a16:creationId xmlns:a16="http://schemas.microsoft.com/office/drawing/2014/main" id="{02441BF6-17F7-8D1E-0E01-30FACAF1445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69188" y="4803282"/>
            <a:ext cx="689633" cy="689633"/>
          </a:xfrm>
          <a:prstGeom prst="rect">
            <a:avLst/>
          </a:prstGeom>
        </p:spPr>
      </p:pic>
      <p:pic>
        <p:nvPicPr>
          <p:cNvPr id="88" name="圖片 87">
            <a:extLst>
              <a:ext uri="{FF2B5EF4-FFF2-40B4-BE49-F238E27FC236}">
                <a16:creationId xmlns:a16="http://schemas.microsoft.com/office/drawing/2014/main" id="{FFD50879-1F80-971A-043E-BA3EFCC4528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40817" y="4807647"/>
            <a:ext cx="689633" cy="689633"/>
          </a:xfrm>
          <a:prstGeom prst="rect">
            <a:avLst/>
          </a:prstGeom>
        </p:spPr>
      </p:pic>
      <p:pic>
        <p:nvPicPr>
          <p:cNvPr id="89" name="圖片 88">
            <a:extLst>
              <a:ext uri="{FF2B5EF4-FFF2-40B4-BE49-F238E27FC236}">
                <a16:creationId xmlns:a16="http://schemas.microsoft.com/office/drawing/2014/main" id="{CC807DD2-FBEE-2DC0-B576-23D778653A7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24132" y="4821016"/>
            <a:ext cx="689633" cy="689633"/>
          </a:xfrm>
          <a:prstGeom prst="rect">
            <a:avLst/>
          </a:prstGeom>
        </p:spPr>
      </p:pic>
      <p:pic>
        <p:nvPicPr>
          <p:cNvPr id="90" name="圖片 89">
            <a:extLst>
              <a:ext uri="{FF2B5EF4-FFF2-40B4-BE49-F238E27FC236}">
                <a16:creationId xmlns:a16="http://schemas.microsoft.com/office/drawing/2014/main" id="{354FCC24-AF15-86A9-2499-DF0487B8DCD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51290" y="4825784"/>
            <a:ext cx="689633" cy="689633"/>
          </a:xfrm>
          <a:prstGeom prst="rect">
            <a:avLst/>
          </a:prstGeom>
        </p:spPr>
      </p:pic>
      <p:pic>
        <p:nvPicPr>
          <p:cNvPr id="91" name="圖片 90">
            <a:extLst>
              <a:ext uri="{FF2B5EF4-FFF2-40B4-BE49-F238E27FC236}">
                <a16:creationId xmlns:a16="http://schemas.microsoft.com/office/drawing/2014/main" id="{A118B24E-8F8F-E71E-3B6C-51BEE28C1CB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459208" y="4807647"/>
            <a:ext cx="689633" cy="689633"/>
          </a:xfrm>
          <a:prstGeom prst="rect">
            <a:avLst/>
          </a:prstGeom>
        </p:spPr>
      </p:pic>
      <p:pic>
        <p:nvPicPr>
          <p:cNvPr id="92" name="圖片 91">
            <a:extLst>
              <a:ext uri="{FF2B5EF4-FFF2-40B4-BE49-F238E27FC236}">
                <a16:creationId xmlns:a16="http://schemas.microsoft.com/office/drawing/2014/main" id="{A544C2AB-F142-EAC2-3D58-BE8564C4BA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853170" y="4821016"/>
            <a:ext cx="689633" cy="68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13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04990-0392-9428-89A8-C327AA26F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S1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2" descr="一張含有 圖表 的圖片&#10;&#10;自動產生的描述">
            <a:extLst>
              <a:ext uri="{FF2B5EF4-FFF2-40B4-BE49-F238E27FC236}">
                <a16:creationId xmlns:a16="http://schemas.microsoft.com/office/drawing/2014/main" id="{D831AF35-E7F9-070D-1E1E-E7EAF9BE1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53" y="2642616"/>
            <a:ext cx="4493189" cy="3605784"/>
          </a:xfrm>
          <a:prstGeom prst="rect">
            <a:avLst/>
          </a:prstGeom>
        </p:spPr>
      </p:pic>
      <p:pic>
        <p:nvPicPr>
          <p:cNvPr id="4" name="圖片 1" descr="一張含有 圖表 的圖片&#10;&#10;自動產生的描述">
            <a:extLst>
              <a:ext uri="{FF2B5EF4-FFF2-40B4-BE49-F238E27FC236}">
                <a16:creationId xmlns:a16="http://schemas.microsoft.com/office/drawing/2014/main" id="{66E2205C-7553-3A79-B207-71B8D629F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760" y="2642616"/>
            <a:ext cx="4549887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75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160F1-F798-AA39-B175-1AC190C8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Comparing S2 with S3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13">
            <a:extLst>
              <a:ext uri="{FF2B5EF4-FFF2-40B4-BE49-F238E27FC236}">
                <a16:creationId xmlns:a16="http://schemas.microsoft.com/office/drawing/2014/main" id="{ACB7512B-8CD7-76A3-0BF9-C86BAB00D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2" r="1" b="1734"/>
          <a:stretch/>
        </p:blipFill>
        <p:spPr>
          <a:xfrm>
            <a:off x="545238" y="899670"/>
            <a:ext cx="7608304" cy="512961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52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5DCA8-AFBB-38F8-8D19-A4E6264A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S3 Sigma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70E79-704C-8324-F92F-4AF4346A8F8C}"/>
              </a:ext>
            </a:extLst>
          </p:cNvPr>
          <p:cNvSpPr txBox="1"/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highlight>
                  <a:srgbClr val="8FD8D4"/>
                </a:highlight>
              </a:rPr>
              <a:t>Pump</a:t>
            </a:r>
            <a:r>
              <a:rPr lang="en-US" sz="2000" dirty="0">
                <a:effectLst/>
              </a:rPr>
              <a:t> : the volatility would </a:t>
            </a:r>
            <a:r>
              <a:rPr lang="en-US" sz="2000" b="1" dirty="0">
                <a:effectLst/>
              </a:rPr>
              <a:t>upsurge</a:t>
            </a:r>
            <a:r>
              <a:rPr lang="en-US" sz="2000" dirty="0">
                <a:effectLst/>
              </a:rPr>
              <a:t>. </a:t>
            </a:r>
            <a:br>
              <a:rPr lang="en-US" sz="2000" dirty="0">
                <a:effectLst/>
              </a:rPr>
            </a:br>
            <a:endParaRPr lang="en-US" sz="200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000" b="1" dirty="0">
                <a:highlight>
                  <a:srgbClr val="FFEFD6"/>
                </a:highlight>
              </a:rPr>
              <a:t>T</a:t>
            </a:r>
            <a:r>
              <a:rPr lang="en-US" altLang="zh-TW" sz="2000" b="1" dirty="0">
                <a:effectLst/>
                <a:highlight>
                  <a:srgbClr val="FFEFD6"/>
                </a:highlight>
              </a:rPr>
              <a:t>he static stage </a:t>
            </a:r>
            <a:r>
              <a:rPr lang="en-US" altLang="zh-TW" sz="2000" dirty="0">
                <a:effectLst/>
              </a:rPr>
              <a:t> :  </a:t>
            </a:r>
            <a:r>
              <a:rPr lang="en-US" sz="2000" dirty="0"/>
              <a:t>P</a:t>
            </a:r>
            <a:r>
              <a:rPr lang="en-US" sz="2000" dirty="0">
                <a:effectLst/>
              </a:rPr>
              <a:t>lummet to almost 0</a:t>
            </a:r>
            <a:br>
              <a:rPr lang="en-US" sz="2000" dirty="0">
                <a:effectLst/>
              </a:rPr>
            </a:br>
            <a:endParaRPr lang="en-US" sz="200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000" b="1" dirty="0">
                <a:highlight>
                  <a:srgbClr val="FFBFA7"/>
                </a:highlight>
              </a:rPr>
              <a:t>D</a:t>
            </a:r>
            <a:r>
              <a:rPr lang="en-US" altLang="zh-TW" sz="2000" b="1" dirty="0">
                <a:effectLst/>
                <a:highlight>
                  <a:srgbClr val="FFBFA7"/>
                </a:highlight>
              </a:rPr>
              <a:t>ump</a:t>
            </a:r>
            <a:r>
              <a:rPr lang="en-US" altLang="zh-TW" sz="2000" dirty="0">
                <a:effectLst/>
              </a:rPr>
              <a:t> : </a:t>
            </a:r>
            <a:r>
              <a:rPr lang="en-US" sz="2000" dirty="0">
                <a:effectLst/>
              </a:rPr>
              <a:t>Went up to a certain level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15" descr="一張含有 圖表 的圖片&#10;&#10;自動產生的描述">
            <a:extLst>
              <a:ext uri="{FF2B5EF4-FFF2-40B4-BE49-F238E27FC236}">
                <a16:creationId xmlns:a16="http://schemas.microsoft.com/office/drawing/2014/main" id="{57DCFD91-64CC-1EDD-F53E-78000D4F9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215" r="-1" b="-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29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E5542-E566-B8E5-E613-B4CE262ED080}"/>
              </a:ext>
            </a:extLst>
          </p:cNvPr>
          <p:cNvSpPr txBox="1"/>
          <p:nvPr/>
        </p:nvSpPr>
        <p:spPr>
          <a:xfrm>
            <a:off x="1371600" y="547815"/>
            <a:ext cx="9993979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FF0000"/>
                </a:solidFill>
                <a:effectLst/>
              </a:rPr>
              <a:t>The big investor </a:t>
            </a:r>
            <a:r>
              <a:rPr lang="en-US" sz="1700" dirty="0">
                <a:effectLst/>
              </a:rPr>
              <a:t>significantly increased market volatility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This a</a:t>
            </a:r>
            <a:r>
              <a:rPr lang="en-US" sz="1700" dirty="0">
                <a:effectLst/>
              </a:rPr>
              <a:t>ffect the magnitude of stock price movements.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</a:rPr>
              <a:t>We can easily compare the three scenarios with the histograms on the right side.</a:t>
            </a:r>
          </a:p>
        </p:txBody>
      </p:sp>
      <p:pic>
        <p:nvPicPr>
          <p:cNvPr id="5" name="圖片 9">
            <a:extLst>
              <a:ext uri="{FF2B5EF4-FFF2-40B4-BE49-F238E27FC236}">
                <a16:creationId xmlns:a16="http://schemas.microsoft.com/office/drawing/2014/main" id="{F0E3B1B8-FC7F-99DB-037F-52DE9BF56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24" y="2421924"/>
            <a:ext cx="4693132" cy="3711146"/>
          </a:xfrm>
          <a:prstGeom prst="rect">
            <a:avLst/>
          </a:prstGeom>
        </p:spPr>
      </p:pic>
      <p:pic>
        <p:nvPicPr>
          <p:cNvPr id="4" name="圖片 8">
            <a:extLst>
              <a:ext uri="{FF2B5EF4-FFF2-40B4-BE49-F238E27FC236}">
                <a16:creationId xmlns:a16="http://schemas.microsoft.com/office/drawing/2014/main" id="{02EC4D02-A8AB-28BF-806C-08D4653A1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98394" y="2473083"/>
            <a:ext cx="5167185" cy="360882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84E31F7-BD48-62CF-E5F0-9EC33E75052F}"/>
              </a:ext>
            </a:extLst>
          </p:cNvPr>
          <p:cNvSpPr txBox="1"/>
          <p:nvPr/>
        </p:nvSpPr>
        <p:spPr>
          <a:xfrm>
            <a:off x="605297" y="511554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/>
              <a:t>S1</a:t>
            </a:r>
            <a:endParaRPr kumimoji="1" lang="zh-TW" altLang="en-US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5A620DF-764B-07A7-9D3D-30742F8C8CCA}"/>
              </a:ext>
            </a:extLst>
          </p:cNvPr>
          <p:cNvSpPr txBox="1"/>
          <p:nvPr/>
        </p:nvSpPr>
        <p:spPr>
          <a:xfrm>
            <a:off x="605297" y="4179941"/>
            <a:ext cx="40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007BE4"/>
                </a:solidFill>
              </a:rPr>
              <a:t>S2</a:t>
            </a:r>
            <a:endParaRPr kumimoji="1" lang="zh-TW" altLang="en-US" b="1" dirty="0">
              <a:solidFill>
                <a:srgbClr val="007BE4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4258661-D5BC-BF84-8E6E-21CE76494FFE}"/>
              </a:ext>
            </a:extLst>
          </p:cNvPr>
          <p:cNvSpPr txBox="1"/>
          <p:nvPr/>
        </p:nvSpPr>
        <p:spPr>
          <a:xfrm>
            <a:off x="605297" y="324433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S3</a:t>
            </a:r>
            <a:endParaRPr kumimoji="1"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87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64C42-ECF5-1D94-57A2-D2D33AAF2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35A64DB-371B-D8A2-4CC2-EBBA027F5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36" y="2660904"/>
            <a:ext cx="10442072" cy="35478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TW" sz="2200" b="1" i="0" u="none" strike="noStrike" cap="none" normalizeH="0" baseline="0" dirty="0">
                <a:ln>
                  <a:noFill/>
                </a:ln>
                <a:effectLst/>
              </a:rPr>
              <a:t>The return from 3 different situation in 2000 ticks</a:t>
            </a:r>
            <a:endParaRPr kumimoji="0" lang="en-US" altLang="zh-TW" sz="2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TW" sz="2200" dirty="0"/>
              <a:t>T</a:t>
            </a:r>
            <a:r>
              <a:rPr kumimoji="0" lang="en-US" altLang="zh-TW" sz="2200" b="0" i="0" u="none" strike="noStrike" cap="none" normalizeH="0" baseline="0" dirty="0">
                <a:ln>
                  <a:noFill/>
                </a:ln>
                <a:effectLst/>
              </a:rPr>
              <a:t>he big investor had outperformed the other investors with a respectable return.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8E87D1-843B-AEA7-1BBC-9F6A1072D7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749861"/>
              </p:ext>
            </p:extLst>
          </p:nvPr>
        </p:nvGraphicFramePr>
        <p:xfrm>
          <a:off x="1753645" y="3983278"/>
          <a:ext cx="8830850" cy="1905729"/>
        </p:xfrm>
        <a:graphic>
          <a:graphicData uri="http://schemas.openxmlformats.org/drawingml/2006/table">
            <a:tbl>
              <a:tblPr firstRow="1" firstCol="1" bandRow="1">
                <a:noFill/>
                <a:tableStyleId>{00A15C55-8517-42AA-B614-E9B94910E393}</a:tableStyleId>
              </a:tblPr>
              <a:tblGrid>
                <a:gridCol w="1394094">
                  <a:extLst>
                    <a:ext uri="{9D8B030D-6E8A-4147-A177-3AD203B41FA5}">
                      <a16:colId xmlns:a16="http://schemas.microsoft.com/office/drawing/2014/main" val="2875144347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983756607"/>
                    </a:ext>
                  </a:extLst>
                </a:gridCol>
                <a:gridCol w="2331432">
                  <a:extLst>
                    <a:ext uri="{9D8B030D-6E8A-4147-A177-3AD203B41FA5}">
                      <a16:colId xmlns:a16="http://schemas.microsoft.com/office/drawing/2014/main" val="3417309733"/>
                    </a:ext>
                  </a:extLst>
                </a:gridCol>
                <a:gridCol w="3182318">
                  <a:extLst>
                    <a:ext uri="{9D8B030D-6E8A-4147-A177-3AD203B41FA5}">
                      <a16:colId xmlns:a16="http://schemas.microsoft.com/office/drawing/2014/main" val="2756685332"/>
                    </a:ext>
                  </a:extLst>
                </a:gridCol>
              </a:tblGrid>
              <a:tr h="802993">
                <a:tc>
                  <a:txBody>
                    <a:bodyPr/>
                    <a:lstStyle/>
                    <a:p>
                      <a:pPr algn="r"/>
                      <a:r>
                        <a:rPr lang="en-US" sz="2000" b="1" kern="1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GB" sz="2000" b="1" kern="1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8336" marR="282504" marT="94168" marB="9416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Random Agents</a:t>
                      </a:r>
                      <a:endParaRPr lang="en-GB" sz="2000" b="1" kern="1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8336" marR="299564" marT="94168" marB="9416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Chartists</a:t>
                      </a:r>
                      <a:endParaRPr lang="en-GB" sz="2000" b="1" kern="1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8336" marR="299564" marT="94168" marB="9416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The </a:t>
                      </a:r>
                      <a:br>
                        <a:rPr lang="en-US" sz="2000" b="1" kern="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en-US" sz="2000" b="1" kern="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Big Investor</a:t>
                      </a:r>
                      <a:endParaRPr lang="en-GB" sz="2000" b="1" kern="1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8336" marR="299564" marT="94168" marB="9416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579873"/>
                  </a:ext>
                </a:extLst>
              </a:tr>
              <a:tr h="1068395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Return rate</a:t>
                      </a:r>
                      <a:endParaRPr lang="en-GB" sz="2400" b="1" kern="1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8336" marR="282504" marT="94168" marB="9416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-29.05 </a:t>
                      </a:r>
                      <a:r>
                        <a:rPr lang="en-US" sz="1500" b="1" kern="1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</a:t>
                      </a:r>
                      <a:endParaRPr lang="en-GB" sz="1500" b="1" kern="1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8336" marR="299564" marT="94168" marB="94168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kern="1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7BE4"/>
                          </a:solidFill>
                          <a:effectLst/>
                        </a:rPr>
                        <a:t>109.03</a:t>
                      </a:r>
                      <a:r>
                        <a:rPr lang="en-US" sz="2400" b="1" kern="1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7BE4"/>
                          </a:solidFill>
                          <a:effectLst/>
                        </a:rPr>
                        <a:t> </a:t>
                      </a:r>
                      <a:r>
                        <a:rPr lang="en-US" sz="1400" b="1" kern="1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7BE4"/>
                          </a:solidFill>
                          <a:effectLst/>
                        </a:rPr>
                        <a:t>%</a:t>
                      </a:r>
                      <a:endParaRPr lang="en-GB" sz="1800" b="1" kern="1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7BE4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8336" marR="299564" marT="94168" marB="94168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1" kern="1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F55F69"/>
                          </a:solidFill>
                          <a:effectLst/>
                        </a:rPr>
                        <a:t>157.06</a:t>
                      </a:r>
                      <a:r>
                        <a:rPr lang="en-US" sz="3200" b="1" kern="1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F55F69"/>
                          </a:solidFill>
                          <a:effectLst/>
                        </a:rPr>
                        <a:t> </a:t>
                      </a:r>
                      <a:r>
                        <a:rPr lang="en-US" sz="1600" b="1" kern="1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F55F69"/>
                          </a:solidFill>
                          <a:effectLst/>
                        </a:rPr>
                        <a:t>%</a:t>
                      </a:r>
                      <a:endParaRPr lang="en-GB" sz="2800" b="1" kern="1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F55F69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88336" marR="299564" marT="94168" marB="94168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645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933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F6134-28A2-2B7E-3A6D-1AE5349E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1" dirty="0"/>
              <a:t>Potential Mitigation Strategies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3C10C-08D2-BE68-A299-2BA210968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713232"/>
            <a:ext cx="6224335" cy="5431536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2400" b="1" i="0" dirty="0">
                <a:effectLst/>
                <a:latin typeface="Söhne"/>
              </a:rPr>
              <a:t>Enhanced Market Surveillance</a:t>
            </a:r>
          </a:p>
          <a:p>
            <a:pPr lvl="1"/>
            <a:r>
              <a:rPr lang="en-GB" sz="2200" b="0" i="0" dirty="0">
                <a:effectLst/>
                <a:latin typeface="Söhne"/>
              </a:rPr>
              <a:t>Implement advanced data analytics and artificial intelligence techniques to monitor market activities in real-time.</a:t>
            </a:r>
          </a:p>
          <a:p>
            <a:pPr lvl="1"/>
            <a:r>
              <a:rPr lang="en-GB" sz="2200" b="0" i="0" dirty="0">
                <a:effectLst/>
                <a:latin typeface="Söhne"/>
              </a:rPr>
              <a:t>Detect unusual trading patterns and identify potential pump and dump schemes early.</a:t>
            </a:r>
            <a:br>
              <a:rPr lang="en-GB" sz="2200" b="0" i="0" dirty="0">
                <a:effectLst/>
                <a:latin typeface="Söhne"/>
              </a:rPr>
            </a:br>
            <a:endParaRPr lang="en-GB" sz="2200" b="0" i="0" dirty="0"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GB" sz="2400" b="1" i="0" dirty="0">
                <a:effectLst/>
                <a:latin typeface="Söhne"/>
              </a:rPr>
              <a:t>Increased Transparency</a:t>
            </a:r>
          </a:p>
          <a:p>
            <a:pPr lvl="1"/>
            <a:r>
              <a:rPr lang="en-GB" sz="2200" b="0" i="0" dirty="0">
                <a:effectLst/>
                <a:latin typeface="Söhne"/>
              </a:rPr>
              <a:t>Encourage greater transparency in financial markets by mandating timely and accurate disclosure of relevant information.</a:t>
            </a:r>
          </a:p>
          <a:p>
            <a:pPr lvl="1"/>
            <a:r>
              <a:rPr lang="en-GB" sz="2200" b="0" i="0" dirty="0">
                <a:effectLst/>
                <a:latin typeface="Söhne"/>
              </a:rPr>
              <a:t>Promote the use of secure and transparent platforms for conducting market transactions.</a:t>
            </a:r>
          </a:p>
          <a:p>
            <a:pPr marL="0" indent="0">
              <a:buNone/>
            </a:pPr>
            <a:br>
              <a:rPr lang="en-GB" sz="22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8175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7B5C0CA3-439E-B70B-DCC6-96B8FDBC8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629664"/>
            <a:ext cx="10905066" cy="35986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41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A3727-2E15-4183-798B-685890954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GB" sz="5400" b="0" i="0" dirty="0">
                <a:effectLst/>
                <a:latin typeface="Söhne"/>
              </a:rPr>
              <a:t>Future Work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0F50-872E-8B1E-9B1E-DB9C5779D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sz="22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  <a:latin typeface="Söhne"/>
              </a:rPr>
              <a:t>Define better-designed big-investor strategies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>
                <a:latin typeface="Söhne"/>
              </a:rPr>
              <a:t>Introduce new investor types</a:t>
            </a:r>
            <a:r>
              <a:rPr lang="en-GB" sz="2200" b="0" i="0" dirty="0">
                <a:effectLst/>
                <a:latin typeface="Söhne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  <a:latin typeface="Söhne"/>
              </a:rPr>
              <a:t>Consider the trading countdown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  <a:latin typeface="Söhne"/>
              </a:rPr>
              <a:t>Insert multiple stocks in our model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792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0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3530C6A-C9A6-EE49-0ED3-D84FC862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GB" altLang="zh-TW" sz="5200" b="0" i="0" dirty="0"/>
              <a:t>The complexity of financial markets</a:t>
            </a:r>
            <a:endParaRPr kumimoji="1" lang="zh-TW" altLang="en-US" sz="5200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D9287E94-E942-7AF3-FDA3-87A7C9A241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62650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173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24C54FA-A6EA-C580-7CC7-7F76F78FA9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6" r="997" b="1"/>
          <a:stretch/>
        </p:blipFill>
        <p:spPr>
          <a:xfrm>
            <a:off x="621675" y="623275"/>
            <a:ext cx="5474323" cy="5607882"/>
          </a:xfrm>
          <a:prstGeom prst="rect">
            <a:avLst/>
          </a:prstGeom>
        </p:spPr>
      </p:pic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BD13FFB-1A1A-EAE8-24E3-1E0DD109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>
            <a:normAutofit/>
          </a:bodyPr>
          <a:lstStyle/>
          <a:p>
            <a:r>
              <a:rPr lang="en-GB" altLang="zh-TW" sz="5400" b="0" i="0"/>
              <a:t>The role of big investors</a:t>
            </a:r>
            <a:endParaRPr kumimoji="1" lang="zh-TW" altLang="en-US" sz="54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C41547-250B-E785-1822-C90D9898D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831" y="2998278"/>
            <a:ext cx="3917505" cy="1893762"/>
          </a:xfrm>
        </p:spPr>
        <p:txBody>
          <a:bodyPr anchor="t">
            <a:normAutofit/>
          </a:bodyPr>
          <a:lstStyle/>
          <a:p>
            <a:pPr lvl="0"/>
            <a:r>
              <a:rPr lang="en-GB" altLang="zh-TW" sz="1600" b="0" i="0"/>
              <a:t>Big investors are institutional investors with a large amount of capital</a:t>
            </a:r>
            <a:endParaRPr lang="en-US" altLang="zh-TW" sz="1600"/>
          </a:p>
          <a:p>
            <a:pPr lvl="0"/>
            <a:r>
              <a:rPr lang="en-GB" altLang="zh-TW" sz="1600"/>
              <a:t>I</a:t>
            </a:r>
            <a:r>
              <a:rPr lang="en-GB" altLang="zh-TW" sz="1600" b="0" i="0"/>
              <a:t>nfluence the market and get profit from market trends and fluctuations</a:t>
            </a:r>
            <a:endParaRPr lang="en-US" altLang="zh-TW" sz="1600"/>
          </a:p>
          <a:p>
            <a:pPr lvl="0"/>
            <a:r>
              <a:rPr lang="en-GB" altLang="zh-TW" sz="1600" b="0" i="0"/>
              <a:t>There has been increasing interest in studying the impact of big investors on financial markets</a:t>
            </a:r>
            <a:endParaRPr lang="en-US" altLang="zh-TW" sz="1600"/>
          </a:p>
          <a:p>
            <a:endParaRPr kumimoji="1" lang="zh-TW" altLang="en-US" sz="1600"/>
          </a:p>
        </p:txBody>
      </p:sp>
    </p:spTree>
    <p:extLst>
      <p:ext uri="{BB962C8B-B14F-4D97-AF65-F5344CB8AC3E}">
        <p14:creationId xmlns:p14="http://schemas.microsoft.com/office/powerpoint/2010/main" val="367942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5E45EC-AE58-7E7C-C67F-2FBF43F54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altLang="zh-TW" b="0" i="0"/>
              <a:t>Our agent-based model</a:t>
            </a:r>
            <a:endParaRPr kumimoji="1" lang="zh-TW" alt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43B65DC0-65F4-0E81-728F-3B3EC7A7EC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38335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9036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68">
            <a:extLst>
              <a:ext uri="{FF2B5EF4-FFF2-40B4-BE49-F238E27FC236}">
                <a16:creationId xmlns:a16="http://schemas.microsoft.com/office/drawing/2014/main" id="{B942EF1C-70E9-4E58-B297-E1D534972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70">
            <a:extLst>
              <a:ext uri="{FF2B5EF4-FFF2-40B4-BE49-F238E27FC236}">
                <a16:creationId xmlns:a16="http://schemas.microsoft.com/office/drawing/2014/main" id="{3BFF6C68-1273-400D-9CAA-13BEAA537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5E45EC-AE58-7E7C-C67F-2FBF43F54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038344"/>
            <a:ext cx="10579608" cy="1188720"/>
          </a:xfrm>
        </p:spPr>
        <p:txBody>
          <a:bodyPr>
            <a:normAutofit/>
          </a:bodyPr>
          <a:lstStyle/>
          <a:p>
            <a:r>
              <a:rPr lang="en-GB" altLang="zh-TW" sz="4000" b="0" i="0">
                <a:solidFill>
                  <a:schemeClr val="tx2"/>
                </a:solidFill>
              </a:rPr>
              <a:t>The purpose of the model</a:t>
            </a:r>
            <a:endParaRPr kumimoji="1" lang="zh-TW" altLang="en-US" sz="4000">
              <a:solidFill>
                <a:schemeClr val="tx2"/>
              </a:solidFill>
            </a:endParaRPr>
          </a:p>
        </p:txBody>
      </p:sp>
      <p:grpSp>
        <p:nvGrpSpPr>
          <p:cNvPr id="111" name="Group 72">
            <a:extLst>
              <a:ext uri="{FF2B5EF4-FFF2-40B4-BE49-F238E27FC236}">
                <a16:creationId xmlns:a16="http://schemas.microsoft.com/office/drawing/2014/main" id="{4838236F-3C5F-4D08-ABB6-FAC838416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</p:grpSpPr>
        <p:sp>
          <p:nvSpPr>
            <p:cNvPr id="112" name="Freeform: Shape 73">
              <a:extLst>
                <a:ext uri="{FF2B5EF4-FFF2-40B4-BE49-F238E27FC236}">
                  <a16:creationId xmlns:a16="http://schemas.microsoft.com/office/drawing/2014/main" id="{98392110-9407-4C76-9494-BF6EE22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74">
              <a:extLst>
                <a:ext uri="{FF2B5EF4-FFF2-40B4-BE49-F238E27FC236}">
                  <a16:creationId xmlns:a16="http://schemas.microsoft.com/office/drawing/2014/main" id="{AAD6DF13-89FE-4C25-9968-D9768C073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75">
              <a:extLst>
                <a:ext uri="{FF2B5EF4-FFF2-40B4-BE49-F238E27FC236}">
                  <a16:creationId xmlns:a16="http://schemas.microsoft.com/office/drawing/2014/main" id="{8B6790CA-3CDB-45A5-ADA7-2A078BECA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15" name="Freeform: Shape 76">
              <a:extLst>
                <a:ext uri="{FF2B5EF4-FFF2-40B4-BE49-F238E27FC236}">
                  <a16:creationId xmlns:a16="http://schemas.microsoft.com/office/drawing/2014/main" id="{E486030D-6511-46F8-9C6F-512B72F96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43B65DC0-65F4-0E81-728F-3B3EC7A7EC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272761"/>
              </p:ext>
            </p:extLst>
          </p:nvPr>
        </p:nvGraphicFramePr>
        <p:xfrm>
          <a:off x="1036320" y="445168"/>
          <a:ext cx="10119360" cy="3783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316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0E9C783-3A6D-CCB6-EA3D-A23501AC5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GB" altLang="zh-TW" sz="4600" b="0" i="0" dirty="0"/>
              <a:t>Model assumptions</a:t>
            </a:r>
            <a:endParaRPr kumimoji="1" lang="zh-TW" altLang="en-US" sz="4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5BA52E-465A-9B78-E09D-03C488469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lvl="0"/>
            <a:r>
              <a:rPr lang="en-GB" altLang="zh-TW" sz="2400" b="0" i="0" dirty="0"/>
              <a:t>Closed environment</a:t>
            </a:r>
          </a:p>
          <a:p>
            <a:pPr lvl="0"/>
            <a:r>
              <a:rPr lang="en-GB" altLang="zh-TW" sz="2400" b="0" i="0" dirty="0"/>
              <a:t>Three types of agents: 	</a:t>
            </a:r>
          </a:p>
          <a:p>
            <a:pPr lvl="1"/>
            <a:r>
              <a:rPr lang="en-GB" altLang="zh-TW" sz="2000" b="0" i="0" dirty="0"/>
              <a:t>Random traders</a:t>
            </a:r>
            <a:endParaRPr lang="en-GB" altLang="zh-TW" sz="2000" dirty="0"/>
          </a:p>
          <a:p>
            <a:pPr lvl="1"/>
            <a:r>
              <a:rPr lang="en-GB" altLang="zh-TW" sz="2000" b="0" i="0" dirty="0"/>
              <a:t>Chartists</a:t>
            </a:r>
          </a:p>
          <a:p>
            <a:pPr lvl="1"/>
            <a:r>
              <a:rPr lang="en-GB" altLang="zh-TW" sz="2000" dirty="0"/>
              <a:t>The</a:t>
            </a:r>
            <a:r>
              <a:rPr lang="en-GB" altLang="zh-TW" sz="2000" b="0" i="0" dirty="0"/>
              <a:t> big investor</a:t>
            </a:r>
            <a:endParaRPr lang="en-US" altLang="zh-TW" sz="2000" dirty="0"/>
          </a:p>
          <a:p>
            <a:pPr lvl="0"/>
            <a:r>
              <a:rPr lang="en-GB" altLang="zh-TW" sz="2400" b="0" i="0" dirty="0"/>
              <a:t>Fixed order quantity</a:t>
            </a:r>
          </a:p>
          <a:p>
            <a:pPr lvl="0"/>
            <a:r>
              <a:rPr lang="en-GB" altLang="zh-TW" sz="2400" b="0" i="0" dirty="0"/>
              <a:t>No regulatory measures or transaction taxes</a:t>
            </a:r>
            <a:endParaRPr lang="en-US" altLang="zh-TW" sz="2400" dirty="0"/>
          </a:p>
          <a:p>
            <a:pPr marL="0" indent="0">
              <a:buNone/>
            </a:pP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9848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93807F-12C4-AAF6-88F9-7DFDA504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b="0" i="0" dirty="0"/>
              <a:t>Market participants</a:t>
            </a:r>
            <a:endParaRPr 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7C8C6F25-4181-4730-DE52-765EB2E9F02F}"/>
              </a:ext>
            </a:extLst>
          </p:cNvPr>
          <p:cNvGrpSpPr/>
          <p:nvPr/>
        </p:nvGrpSpPr>
        <p:grpSpPr>
          <a:xfrm>
            <a:off x="959934" y="1990867"/>
            <a:ext cx="2623667" cy="3236259"/>
            <a:chOff x="787404" y="1990867"/>
            <a:chExt cx="2623667" cy="3236259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9D9339F0-79A7-F2C9-6484-4BAB1382B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9144" y="4532657"/>
              <a:ext cx="689633" cy="689633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D7A6D062-0810-3D6C-5B47-81901B56C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8478" y="4537493"/>
              <a:ext cx="689633" cy="689633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0186AF25-5470-8504-A1E4-68B65787E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8111" y="4537493"/>
              <a:ext cx="689633" cy="689633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875BC05-7D4B-678D-4A75-075D4E67C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3661" y="4057739"/>
              <a:ext cx="689633" cy="689633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48BB8564-38BD-0369-212A-6614AE353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3293" y="4001294"/>
              <a:ext cx="689633" cy="689633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06DE4606-CAD9-C207-E9E2-65BEED8BC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8777" y="3474821"/>
              <a:ext cx="689633" cy="689633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58A1204C-4A84-613A-3813-7453F709E8A2}"/>
                </a:ext>
              </a:extLst>
            </p:cNvPr>
            <p:cNvSpPr txBox="1"/>
            <p:nvPr/>
          </p:nvSpPr>
          <p:spPr>
            <a:xfrm>
              <a:off x="787404" y="1990867"/>
              <a:ext cx="262366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800" b="1" dirty="0"/>
                <a:t>180</a:t>
              </a:r>
              <a:r>
                <a:rPr kumimoji="1" lang="en-US" altLang="zh-TW" sz="3200" dirty="0"/>
                <a:t> </a:t>
              </a:r>
              <a:r>
                <a:rPr kumimoji="1" lang="en-US" altLang="zh-TW" dirty="0"/>
                <a:t>random agents</a:t>
              </a:r>
              <a:endParaRPr kumimoji="1" lang="zh-TW" altLang="en-US" dirty="0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A820B5C0-4EDB-E360-6FDE-18EBF3902269}"/>
              </a:ext>
            </a:extLst>
          </p:cNvPr>
          <p:cNvGrpSpPr/>
          <p:nvPr/>
        </p:nvGrpSpPr>
        <p:grpSpPr>
          <a:xfrm>
            <a:off x="5136818" y="1929628"/>
            <a:ext cx="1849328" cy="3283571"/>
            <a:chOff x="4987960" y="1929628"/>
            <a:chExt cx="1849328" cy="3283571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F0C23FC6-3BAB-A12B-1DDA-E4D9B72D1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6996" y="4323053"/>
              <a:ext cx="890146" cy="890146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C28F5E00-37FB-8A41-3CCF-104D6C419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7142" y="4308644"/>
              <a:ext cx="890146" cy="890146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E999B3FA-94AE-BDAF-D6D8-D10D6D963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5910" y="3495575"/>
              <a:ext cx="890146" cy="890146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E2027327-FD4D-B308-A6F7-90EC158B9820}"/>
                </a:ext>
              </a:extLst>
            </p:cNvPr>
            <p:cNvSpPr txBox="1"/>
            <p:nvPr/>
          </p:nvSpPr>
          <p:spPr>
            <a:xfrm>
              <a:off x="4987960" y="1929628"/>
              <a:ext cx="165686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800" b="1" dirty="0">
                  <a:solidFill>
                    <a:srgbClr val="007BE4"/>
                  </a:solidFill>
                </a:rPr>
                <a:t>20</a:t>
              </a:r>
              <a:r>
                <a:rPr kumimoji="1" lang="en-US" altLang="zh-TW" dirty="0"/>
                <a:t> chartists</a:t>
              </a:r>
              <a:endParaRPr kumimoji="1" lang="zh-TW" altLang="en-US" dirty="0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03701D93-C5E1-F2D6-D00F-9793E4580B3A}"/>
              </a:ext>
            </a:extLst>
          </p:cNvPr>
          <p:cNvGrpSpPr/>
          <p:nvPr/>
        </p:nvGrpSpPr>
        <p:grpSpPr>
          <a:xfrm>
            <a:off x="8795312" y="1929628"/>
            <a:ext cx="2604447" cy="3435444"/>
            <a:chOff x="8463093" y="1868073"/>
            <a:chExt cx="2604447" cy="3435444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E8CB2120-30DD-FD44-7A82-66D9EC3E5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63093" y="2699070"/>
              <a:ext cx="2604447" cy="2604447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EA8DA7C7-DB05-F11B-277F-07A1F86C8449}"/>
                </a:ext>
              </a:extLst>
            </p:cNvPr>
            <p:cNvSpPr txBox="1"/>
            <p:nvPr/>
          </p:nvSpPr>
          <p:spPr>
            <a:xfrm>
              <a:off x="8945861" y="1868073"/>
              <a:ext cx="163891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800" b="1" dirty="0">
                  <a:solidFill>
                    <a:srgbClr val="FF0000"/>
                  </a:solidFill>
                </a:rPr>
                <a:t>1</a:t>
              </a:r>
              <a:r>
                <a:rPr kumimoji="1" lang="en-US" altLang="zh-TW" dirty="0"/>
                <a:t> big investor</a:t>
              </a:r>
              <a:endParaRPr kumimoji="1"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6512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93807F-12C4-AAF6-88F9-7DFDA504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Söhne"/>
              </a:rPr>
              <a:t>Methodology - </a:t>
            </a:r>
            <a:r>
              <a:rPr lang="en-GB" altLang="zh-TW" b="0" i="0" dirty="0">
                <a:effectLst/>
                <a:latin typeface="Söhne"/>
              </a:rPr>
              <a:t>Model parameters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E93129-E42C-EEED-1C8C-C96A77DD3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TW" b="0" i="0" dirty="0"/>
              <a:t>Initial wealth of investors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7C8C6F25-4181-4730-DE52-765EB2E9F02F}"/>
              </a:ext>
            </a:extLst>
          </p:cNvPr>
          <p:cNvGrpSpPr/>
          <p:nvPr/>
        </p:nvGrpSpPr>
        <p:grpSpPr>
          <a:xfrm>
            <a:off x="905881" y="3474821"/>
            <a:ext cx="2997744" cy="2655184"/>
            <a:chOff x="733351" y="3474821"/>
            <a:chExt cx="2997744" cy="2655184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9D9339F0-79A7-F2C9-6484-4BAB1382B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9144" y="4532657"/>
              <a:ext cx="689633" cy="689633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D7A6D062-0810-3D6C-5B47-81901B56C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8478" y="4537493"/>
              <a:ext cx="689633" cy="689633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0186AF25-5470-8504-A1E4-68B65787E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8111" y="4537493"/>
              <a:ext cx="689633" cy="689633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875BC05-7D4B-678D-4A75-075D4E67C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3661" y="4057739"/>
              <a:ext cx="689633" cy="689633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48BB8564-38BD-0369-212A-6614AE353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3293" y="4001294"/>
              <a:ext cx="689633" cy="689633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06DE4606-CAD9-C207-E9E2-65BEED8BC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8777" y="3474821"/>
              <a:ext cx="689633" cy="689633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58A1204C-4A84-613A-3813-7453F709E8A2}"/>
                </a:ext>
              </a:extLst>
            </p:cNvPr>
            <p:cNvSpPr txBox="1"/>
            <p:nvPr/>
          </p:nvSpPr>
          <p:spPr>
            <a:xfrm>
              <a:off x="733351" y="5668340"/>
              <a:ext cx="29977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00B050"/>
                  </a:solidFill>
                </a:rPr>
                <a:t>80</a:t>
              </a:r>
              <a:r>
                <a:rPr kumimoji="1" lang="en-US" altLang="zh-TW" sz="2400" dirty="0">
                  <a:solidFill>
                    <a:srgbClr val="00B050"/>
                  </a:solidFill>
                </a:rPr>
                <a:t> </a:t>
              </a:r>
              <a:r>
                <a:rPr kumimoji="1" lang="en-US" altLang="zh-TW" sz="2400" dirty="0"/>
                <a:t>shares+ </a:t>
              </a:r>
              <a:r>
                <a:rPr kumimoji="1" lang="en-US" altLang="zh-TW" sz="2400" b="1" dirty="0">
                  <a:solidFill>
                    <a:srgbClr val="00B050"/>
                  </a:solidFill>
                </a:rPr>
                <a:t>$1000 </a:t>
              </a:r>
              <a:r>
                <a:rPr kumimoji="1" lang="en-US" altLang="zh-TW" sz="2400" dirty="0"/>
                <a:t>cash</a:t>
              </a:r>
              <a:endParaRPr kumimoji="1" lang="zh-TW" altLang="en-US" sz="2400" dirty="0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A820B5C0-4EDB-E360-6FDE-18EBF3902269}"/>
              </a:ext>
            </a:extLst>
          </p:cNvPr>
          <p:cNvGrpSpPr/>
          <p:nvPr/>
        </p:nvGrpSpPr>
        <p:grpSpPr>
          <a:xfrm>
            <a:off x="5395637" y="3495575"/>
            <a:ext cx="1780292" cy="1717624"/>
            <a:chOff x="5056996" y="3495575"/>
            <a:chExt cx="1780292" cy="1717624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F0C23FC6-3BAB-A12B-1DDA-E4D9B72D1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6996" y="4323053"/>
              <a:ext cx="890146" cy="890146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C28F5E00-37FB-8A41-3CCF-104D6C419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7142" y="4308644"/>
              <a:ext cx="890146" cy="890146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E999B3FA-94AE-BDAF-D6D8-D10D6D963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5910" y="3495575"/>
              <a:ext cx="890146" cy="890146"/>
            </a:xfrm>
            <a:prstGeom prst="rect">
              <a:avLst/>
            </a:prstGeom>
          </p:spPr>
        </p:pic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03701D93-C5E1-F2D6-D00F-9793E4580B3A}"/>
              </a:ext>
            </a:extLst>
          </p:cNvPr>
          <p:cNvGrpSpPr/>
          <p:nvPr/>
        </p:nvGrpSpPr>
        <p:grpSpPr>
          <a:xfrm>
            <a:off x="8795312" y="2760625"/>
            <a:ext cx="2604447" cy="3430935"/>
            <a:chOff x="8463093" y="2699070"/>
            <a:chExt cx="2604447" cy="3430935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E8CB2120-30DD-FD44-7A82-66D9EC3E5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63093" y="2699070"/>
              <a:ext cx="2604447" cy="2604447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EA8DA7C7-DB05-F11B-277F-07A1F86C8449}"/>
                </a:ext>
              </a:extLst>
            </p:cNvPr>
            <p:cNvSpPr txBox="1"/>
            <p:nvPr/>
          </p:nvSpPr>
          <p:spPr>
            <a:xfrm>
              <a:off x="8918161" y="5606785"/>
              <a:ext cx="17384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TW" sz="2800" b="1" i="0" dirty="0">
                  <a:solidFill>
                    <a:srgbClr val="FFC000"/>
                  </a:solidFill>
                </a:rPr>
                <a:t>adjustable</a:t>
              </a:r>
              <a:endParaRPr lang="zh-TW" altLang="en-US" sz="2800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AFF4D153-D9D7-B559-11B4-6D5C33A88254}"/>
              </a:ext>
            </a:extLst>
          </p:cNvPr>
          <p:cNvSpPr txBox="1"/>
          <p:nvPr/>
        </p:nvSpPr>
        <p:spPr>
          <a:xfrm>
            <a:off x="4786911" y="5668340"/>
            <a:ext cx="2997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>
                <a:solidFill>
                  <a:srgbClr val="00B050"/>
                </a:solidFill>
              </a:rPr>
              <a:t>80</a:t>
            </a:r>
            <a:r>
              <a:rPr kumimoji="1" lang="en-US" altLang="zh-TW" sz="2400" dirty="0"/>
              <a:t> shares+ </a:t>
            </a:r>
            <a:r>
              <a:rPr kumimoji="1" lang="en-US" altLang="zh-TW" sz="2400" b="1" dirty="0">
                <a:solidFill>
                  <a:srgbClr val="00B050"/>
                </a:solidFill>
              </a:rPr>
              <a:t>$1000 </a:t>
            </a:r>
            <a:r>
              <a:rPr kumimoji="1" lang="en-US" altLang="zh-TW" sz="2400" dirty="0"/>
              <a:t>cash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5705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595</Words>
  <Application>Microsoft Macintosh PowerPoint</Application>
  <PresentationFormat>寬螢幕</PresentationFormat>
  <Paragraphs>95</Paragraphs>
  <Slides>20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Söhne</vt:lpstr>
      <vt:lpstr>Arial</vt:lpstr>
      <vt:lpstr>Calibri</vt:lpstr>
      <vt:lpstr>Calibri Light</vt:lpstr>
      <vt:lpstr>Office 佈景主題</vt:lpstr>
      <vt:lpstr>Agent Based Modelling:  Market Manipulation</vt:lpstr>
      <vt:lpstr>PowerPoint 簡報</vt:lpstr>
      <vt:lpstr>The complexity of financial markets</vt:lpstr>
      <vt:lpstr>The role of big investors</vt:lpstr>
      <vt:lpstr>Our agent-based model</vt:lpstr>
      <vt:lpstr>The purpose of the model</vt:lpstr>
      <vt:lpstr>Model assumptions</vt:lpstr>
      <vt:lpstr>Market participants</vt:lpstr>
      <vt:lpstr>Methodology - Model parameters</vt:lpstr>
      <vt:lpstr>Methodology - Momentum Strategy</vt:lpstr>
      <vt:lpstr>Methodology - Model parameters</vt:lpstr>
      <vt:lpstr>Pseudo Code</vt:lpstr>
      <vt:lpstr>3 Scenarios</vt:lpstr>
      <vt:lpstr>S1</vt:lpstr>
      <vt:lpstr>Comparing S2 with S3</vt:lpstr>
      <vt:lpstr>S3 Sigma </vt:lpstr>
      <vt:lpstr>PowerPoint 簡報</vt:lpstr>
      <vt:lpstr>Results</vt:lpstr>
      <vt:lpstr>Potential Mitigation Strategies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 Based Modelling:  Market Manipulation</dc:title>
  <dc:creator>A3812</dc:creator>
  <cp:lastModifiedBy>Hsiao-Ching Liu</cp:lastModifiedBy>
  <cp:revision>3</cp:revision>
  <dcterms:created xsi:type="dcterms:W3CDTF">2023-03-21T21:42:34Z</dcterms:created>
  <dcterms:modified xsi:type="dcterms:W3CDTF">2023-03-23T23:35:05Z</dcterms:modified>
</cp:coreProperties>
</file>