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2" r:id="rId15"/>
    <p:sldId id="271"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1" r:id="rId34"/>
    <p:sldId id="292" r:id="rId35"/>
    <p:sldId id="290" r:id="rId36"/>
    <p:sldId id="293" r:id="rId37"/>
    <p:sldId id="294" r:id="rId38"/>
    <p:sldId id="295" r:id="rId39"/>
    <p:sldId id="296" r:id="rId40"/>
    <p:sldId id="297" r:id="rId41"/>
    <p:sldId id="298" r:id="rId42"/>
    <p:sldId id="299" r:id="rId43"/>
    <p:sldId id="300" r:id="rId44"/>
    <p:sldId id="301" r:id="rId45"/>
    <p:sldId id="302" r:id="rId46"/>
    <p:sldId id="304" r:id="rId47"/>
    <p:sldId id="303" r:id="rId48"/>
    <p:sldId id="305" r:id="rId49"/>
    <p:sldId id="308" r:id="rId50"/>
    <p:sldId id="307" r:id="rId51"/>
    <p:sldId id="309" r:id="rId52"/>
    <p:sldId id="310" r:id="rId53"/>
    <p:sldId id="311" r:id="rId54"/>
    <p:sldId id="313" r:id="rId55"/>
    <p:sldId id="312" r:id="rId56"/>
    <p:sldId id="314" r:id="rId57"/>
    <p:sldId id="315" r:id="rId58"/>
    <p:sldId id="316" r:id="rId59"/>
    <p:sldId id="317" r:id="rId60"/>
    <p:sldId id="319" r:id="rId61"/>
    <p:sldId id="318" r:id="rId62"/>
    <p:sldId id="320" r:id="rId63"/>
    <p:sldId id="321"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3BFD69-A705-4D7C-93C0-70384A04A1A3}" type="datetimeFigureOut">
              <a:rPr lang="en-US" smtClean="0"/>
              <a:pPr/>
              <a:t>5/6/2021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B3C640-389C-44FD-86E4-5380FEE43EF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F69130F-EE19-48A4-9E82-F68AF8C041E3}"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CA30F9-6196-4394-8A86-68FAE850372F}"/>
              </a:ext>
            </a:extLst>
          </p:cNvPr>
          <p:cNvSpPr>
            <a:spLocks noGrp="1"/>
          </p:cNvSpPr>
          <p:nvPr>
            <p:ph type="title"/>
          </p:nvPr>
        </p:nvSpPr>
        <p:spPr>
          <a:xfrm>
            <a:off x="375557" y="346002"/>
            <a:ext cx="8392886" cy="1466469"/>
          </a:xfrm>
        </p:spPr>
        <p:txBody>
          <a:bodyPr>
            <a:normAutofit fontScale="90000"/>
          </a:bodyPr>
          <a:lstStyle/>
          <a:p>
            <a:pPr algn="ctr"/>
            <a:r>
              <a:rPr lang="en-IN" sz="4800" b="1" dirty="0">
                <a:solidFill>
                  <a:srgbClr val="FF0000"/>
                </a:solidFill>
              </a:rPr>
              <a:t/>
            </a:r>
            <a:br>
              <a:rPr lang="en-IN" sz="4800" b="1" dirty="0">
                <a:solidFill>
                  <a:srgbClr val="FF0000"/>
                </a:solidFill>
              </a:rPr>
            </a:br>
            <a:r>
              <a:rPr lang="en-IN" sz="4800" b="1" dirty="0" smtClean="0">
                <a:solidFill>
                  <a:srgbClr val="FF0000"/>
                </a:solidFill>
              </a:rPr>
              <a:t/>
            </a:r>
            <a:br>
              <a:rPr lang="en-IN" sz="4800" b="1" dirty="0" smtClean="0">
                <a:solidFill>
                  <a:srgbClr val="FF0000"/>
                </a:solidFill>
              </a:rPr>
            </a:br>
            <a:r>
              <a:rPr lang="en-IN" sz="2700" b="1" dirty="0" smtClean="0">
                <a:solidFill>
                  <a:srgbClr val="FF0000"/>
                </a:solidFill>
                <a:latin typeface="Times New Roman" pitchFamily="18" charset="0"/>
                <a:cs typeface="Times New Roman" pitchFamily="18" charset="0"/>
              </a:rPr>
              <a:t>VASIREDDY VENKATADRI</a:t>
            </a:r>
            <a:r>
              <a:rPr lang="en-US" sz="2700" b="1" dirty="0" smtClean="0">
                <a:solidFill>
                  <a:srgbClr val="FF0000"/>
                </a:solidFill>
                <a:latin typeface="Times New Roman" pitchFamily="18" charset="0"/>
                <a:cs typeface="Times New Roman" pitchFamily="18" charset="0"/>
              </a:rPr>
              <a:t> </a:t>
            </a:r>
            <a:r>
              <a:rPr lang="en-US" sz="2700" b="1" dirty="0">
                <a:solidFill>
                  <a:srgbClr val="FF0000"/>
                </a:solidFill>
                <a:latin typeface="Times New Roman" pitchFamily="18" charset="0"/>
                <a:cs typeface="Times New Roman" pitchFamily="18" charset="0"/>
              </a:rPr>
              <a:t>INSTITUTE OF TECHNOLOGY</a:t>
            </a:r>
            <a:r>
              <a:rPr lang="en-US" sz="3600" b="1" dirty="0">
                <a:solidFill>
                  <a:srgbClr val="FF0000"/>
                </a:solidFill>
                <a:latin typeface="Times New Roman" pitchFamily="18" charset="0"/>
                <a:cs typeface="Times New Roman" pitchFamily="18" charset="0"/>
              </a:rPr>
              <a:t/>
            </a:r>
            <a:br>
              <a:rPr lang="en-US" sz="3600" b="1" dirty="0">
                <a:solidFill>
                  <a:srgbClr val="FF0000"/>
                </a:solidFill>
                <a:latin typeface="Times New Roman" pitchFamily="18" charset="0"/>
                <a:cs typeface="Times New Roman" pitchFamily="18" charset="0"/>
              </a:rPr>
            </a:br>
            <a:r>
              <a:rPr lang="en-US" sz="3600" b="1" dirty="0">
                <a:solidFill>
                  <a:srgbClr val="FF0000"/>
                </a:solidFill>
                <a:latin typeface="Times New Roman" pitchFamily="18" charset="0"/>
                <a:cs typeface="Times New Roman" pitchFamily="18" charset="0"/>
              </a:rPr>
              <a:t>(Autonomous)</a:t>
            </a:r>
            <a:r>
              <a:rPr lang="en-IN" sz="4000" dirty="0">
                <a:solidFill>
                  <a:srgbClr val="FF0000"/>
                </a:solidFill>
                <a:latin typeface="Times New Roman" pitchFamily="18" charset="0"/>
                <a:cs typeface="Times New Roman" pitchFamily="18" charset="0"/>
              </a:rPr>
              <a:t> </a:t>
            </a:r>
            <a:br>
              <a:rPr lang="en-IN" sz="4000" dirty="0">
                <a:solidFill>
                  <a:srgbClr val="FF0000"/>
                </a:solidFill>
                <a:latin typeface="Times New Roman" pitchFamily="18" charset="0"/>
                <a:cs typeface="Times New Roman" pitchFamily="18" charset="0"/>
              </a:rPr>
            </a:br>
            <a:r>
              <a:rPr lang="en-IN" sz="4000" dirty="0">
                <a:solidFill>
                  <a:srgbClr val="FF0000"/>
                </a:solidFill>
                <a:latin typeface="Times New Roman" pitchFamily="18" charset="0"/>
                <a:cs typeface="Times New Roman" pitchFamily="18" charset="0"/>
              </a:rPr>
              <a:t>Department of </a:t>
            </a:r>
            <a:r>
              <a:rPr lang="en-US" sz="4000" dirty="0" smtClean="0">
                <a:solidFill>
                  <a:srgbClr val="FF0000"/>
                </a:solidFill>
                <a:latin typeface="Times New Roman" pitchFamily="18" charset="0"/>
                <a:cs typeface="Times New Roman" pitchFamily="18" charset="0"/>
              </a:rPr>
              <a:t>Computer Science and Engineering</a:t>
            </a:r>
            <a:r>
              <a:rPr lang="en-IN" sz="3300" dirty="0">
                <a:solidFill>
                  <a:srgbClr val="FF0000"/>
                </a:solidFill>
              </a:rPr>
              <a:t/>
            </a:r>
            <a:br>
              <a:rPr lang="en-IN" sz="3300" dirty="0">
                <a:solidFill>
                  <a:srgbClr val="FF0000"/>
                </a:solidFill>
              </a:rPr>
            </a:br>
            <a:endParaRPr lang="en-IN" sz="3300" b="1" dirty="0">
              <a:solidFill>
                <a:srgbClr val="FF0000"/>
              </a:solidFill>
            </a:endParaRPr>
          </a:p>
        </p:txBody>
      </p:sp>
      <p:sp>
        <p:nvSpPr>
          <p:cNvPr id="3" name="Content Placeholder 2">
            <a:extLst>
              <a:ext uri="{FF2B5EF4-FFF2-40B4-BE49-F238E27FC236}">
                <a16:creationId xmlns="" xmlns:a16="http://schemas.microsoft.com/office/drawing/2014/main" id="{B8E2120E-3D3B-4FDD-AF9D-33A00283F052}"/>
              </a:ext>
            </a:extLst>
          </p:cNvPr>
          <p:cNvSpPr>
            <a:spLocks noGrp="1"/>
          </p:cNvSpPr>
          <p:nvPr>
            <p:ph idx="1"/>
          </p:nvPr>
        </p:nvSpPr>
        <p:spPr>
          <a:xfrm>
            <a:off x="375557" y="1812470"/>
            <a:ext cx="8392886" cy="4512130"/>
          </a:xfrm>
        </p:spPr>
        <p:txBody>
          <a:bodyPr>
            <a:normAutofit fontScale="62500" lnSpcReduction="20000"/>
          </a:bodyPr>
          <a:lstStyle/>
          <a:p>
            <a:pPr marL="0" indent="0" algn="ctr">
              <a:buNone/>
            </a:pPr>
            <a:endParaRPr lang="en-IN" sz="2400" dirty="0"/>
          </a:p>
          <a:p>
            <a:pPr marL="0" indent="0" algn="ctr">
              <a:buNone/>
            </a:pPr>
            <a:endParaRPr lang="en-IN" sz="2400" dirty="0"/>
          </a:p>
          <a:p>
            <a:pPr marL="0" indent="0" algn="ctr">
              <a:buNone/>
            </a:pPr>
            <a:endParaRPr lang="en-IN" sz="2400" dirty="0"/>
          </a:p>
          <a:p>
            <a:pPr marL="0" indent="0" algn="ctr">
              <a:buNone/>
            </a:pPr>
            <a:endParaRPr lang="en-IN" sz="2400" dirty="0"/>
          </a:p>
          <a:p>
            <a:pPr marL="0" indent="0" algn="ctr">
              <a:buNone/>
            </a:pPr>
            <a:endParaRPr lang="en-IN" sz="2400" dirty="0"/>
          </a:p>
          <a:p>
            <a:pPr marL="0" indent="0" algn="ctr">
              <a:buNone/>
            </a:pPr>
            <a:endParaRPr lang="en-IN" sz="2400" dirty="0"/>
          </a:p>
          <a:p>
            <a:pPr marL="0" indent="0" algn="ctr">
              <a:lnSpc>
                <a:spcPct val="100000"/>
              </a:lnSpc>
              <a:buNone/>
            </a:pPr>
            <a:endParaRPr lang="en-US" sz="4000" dirty="0" smtClean="0">
              <a:latin typeface="Palatino Linotype" panose="02040502050505030304" pitchFamily="18" charset="0"/>
            </a:endParaRPr>
          </a:p>
          <a:p>
            <a:pPr marL="0" indent="0" algn="ctr">
              <a:lnSpc>
                <a:spcPct val="100000"/>
              </a:lnSpc>
              <a:buNone/>
            </a:pPr>
            <a:endParaRPr lang="en-US" sz="4000" dirty="0" smtClean="0">
              <a:latin typeface="Palatino Linotype" panose="02040502050505030304" pitchFamily="18" charset="0"/>
            </a:endParaRPr>
          </a:p>
          <a:p>
            <a:pPr marL="0" indent="0" algn="ctr">
              <a:lnSpc>
                <a:spcPct val="100000"/>
              </a:lnSpc>
              <a:buNone/>
            </a:pPr>
            <a:endParaRPr lang="en-US" sz="4000" dirty="0" smtClean="0">
              <a:latin typeface="Palatino Linotype" panose="02040502050505030304" pitchFamily="18" charset="0"/>
            </a:endParaRPr>
          </a:p>
          <a:p>
            <a:pPr marL="0" indent="0" algn="ctr">
              <a:lnSpc>
                <a:spcPct val="100000"/>
              </a:lnSpc>
              <a:buNone/>
            </a:pPr>
            <a:r>
              <a:rPr lang="en-US" sz="4000" dirty="0" smtClean="0">
                <a:latin typeface="Palatino Linotype" panose="02040502050505030304" pitchFamily="18" charset="0"/>
              </a:rPr>
              <a:t>IV </a:t>
            </a:r>
            <a:r>
              <a:rPr lang="en-US" sz="4000" dirty="0" err="1">
                <a:latin typeface="Palatino Linotype" panose="02040502050505030304" pitchFamily="18" charset="0"/>
              </a:rPr>
              <a:t>B.Tech</a:t>
            </a:r>
            <a:r>
              <a:rPr lang="en-US" sz="4000" dirty="0">
                <a:latin typeface="Palatino Linotype" panose="02040502050505030304" pitchFamily="18" charset="0"/>
              </a:rPr>
              <a:t> </a:t>
            </a:r>
            <a:r>
              <a:rPr lang="en-US" sz="4000" dirty="0" smtClean="0">
                <a:latin typeface="Palatino Linotype" panose="02040502050505030304" pitchFamily="18" charset="0"/>
              </a:rPr>
              <a:t>-II </a:t>
            </a:r>
            <a:r>
              <a:rPr lang="en-US" sz="4000" dirty="0">
                <a:latin typeface="Palatino Linotype" panose="02040502050505030304" pitchFamily="18" charset="0"/>
              </a:rPr>
              <a:t>Semester</a:t>
            </a:r>
          </a:p>
          <a:p>
            <a:pPr marL="0" indent="0" algn="ctr">
              <a:lnSpc>
                <a:spcPct val="100000"/>
              </a:lnSpc>
              <a:buNone/>
            </a:pPr>
            <a:r>
              <a:rPr lang="en-US" sz="4000" dirty="0" smtClean="0">
                <a:solidFill>
                  <a:srgbClr val="C00000"/>
                </a:solidFill>
                <a:latin typeface="Palatino Linotype" panose="02040502050505030304" pitchFamily="18" charset="0"/>
              </a:rPr>
              <a:t>Distributed Systems</a:t>
            </a:r>
            <a:endParaRPr lang="en-US" sz="4000" dirty="0">
              <a:solidFill>
                <a:srgbClr val="C00000"/>
              </a:solidFill>
              <a:latin typeface="Palatino Linotype" panose="02040502050505030304" pitchFamily="18" charset="0"/>
            </a:endParaRPr>
          </a:p>
          <a:p>
            <a:pPr marL="0" indent="0" algn="ctr">
              <a:lnSpc>
                <a:spcPct val="100000"/>
              </a:lnSpc>
              <a:buNone/>
            </a:pPr>
            <a:r>
              <a:rPr lang="en-IN" sz="4000" dirty="0" smtClean="0">
                <a:latin typeface="Palatino Linotype" panose="02040502050505030304" pitchFamily="18" charset="0"/>
              </a:rPr>
              <a:t>Unit-IV</a:t>
            </a:r>
          </a:p>
          <a:p>
            <a:pPr marL="0" indent="0" algn="ctr">
              <a:lnSpc>
                <a:spcPct val="100000"/>
              </a:lnSpc>
              <a:buNone/>
            </a:pPr>
            <a:r>
              <a:rPr lang="en-US" sz="6400" b="1" dirty="0" smtClean="0">
                <a:solidFill>
                  <a:srgbClr val="FF0000"/>
                </a:solidFill>
              </a:rPr>
              <a:t>Operating System Support</a:t>
            </a:r>
            <a:endParaRPr lang="en-IN" sz="7700" b="1" dirty="0">
              <a:solidFill>
                <a:srgbClr val="FF0000"/>
              </a:solidFill>
              <a:latin typeface="Palatino Linotype" panose="02040502050505030304" pitchFamily="18" charset="0"/>
            </a:endParaRPr>
          </a:p>
        </p:txBody>
      </p:sp>
      <p:sp>
        <p:nvSpPr>
          <p:cNvPr id="6" name="Slide Number Placeholder 5">
            <a:extLst>
              <a:ext uri="{FF2B5EF4-FFF2-40B4-BE49-F238E27FC236}">
                <a16:creationId xmlns="" xmlns:a16="http://schemas.microsoft.com/office/drawing/2014/main" id="{6035BE20-F6EE-40B2-90D6-3F6CEF992226}"/>
              </a:ext>
            </a:extLst>
          </p:cNvPr>
          <p:cNvSpPr>
            <a:spLocks noGrp="1"/>
          </p:cNvSpPr>
          <p:nvPr>
            <p:ph type="sldNum" sz="quarter" idx="12"/>
          </p:nvPr>
        </p:nvSpPr>
        <p:spPr/>
        <p:txBody>
          <a:bodyPr/>
          <a:lstStyle/>
          <a:p>
            <a:fld id="{E5AA6E92-28A4-4998-AB72-57AA2E2A1A66}" type="slidenum">
              <a:rPr lang="en-IN" smtClean="0"/>
              <a:pPr/>
              <a:t>1</a:t>
            </a:fld>
            <a:endParaRPr lang="en-IN"/>
          </a:p>
        </p:txBody>
      </p:sp>
      <p:sp>
        <p:nvSpPr>
          <p:cNvPr id="8" name="Footer Placeholder 7"/>
          <p:cNvSpPr>
            <a:spLocks noGrp="1"/>
          </p:cNvSpPr>
          <p:nvPr>
            <p:ph type="ftr" sz="quarter" idx="11"/>
          </p:nvPr>
        </p:nvSpPr>
        <p:spPr>
          <a:xfrm>
            <a:off x="1524000" y="6356350"/>
            <a:ext cx="6858000" cy="365125"/>
          </a:xfrm>
        </p:spPr>
        <p:txBody>
          <a:bodyPr/>
          <a:lstStyle/>
          <a:p>
            <a:r>
              <a:rPr lang="en-IN" dirty="0" smtClean="0"/>
              <a:t>Distributed Systems                                                                                 Dept of CSE                                VVIT        </a:t>
            </a:r>
            <a:endParaRPr lang="en-US" dirty="0"/>
          </a:p>
        </p:txBody>
      </p:sp>
      <p:pic>
        <p:nvPicPr>
          <p:cNvPr id="9" name="Picture 8"/>
          <p:cNvPicPr/>
          <p:nvPr/>
        </p:nvPicPr>
        <p:blipFill>
          <a:blip r:embed="rId3"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3581400" y="2819400"/>
            <a:ext cx="1808480" cy="1402715"/>
          </a:xfrm>
          <a:prstGeom prst="rect">
            <a:avLst/>
          </a:prstGeom>
          <a:noFill/>
          <a:ln>
            <a:noFill/>
          </a:ln>
        </p:spPr>
      </p:pic>
    </p:spTree>
    <p:extLst>
      <p:ext uri="{BB962C8B-B14F-4D97-AF65-F5344CB8AC3E}">
        <p14:creationId xmlns="" xmlns:p14="http://schemas.microsoft.com/office/powerpoint/2010/main" val="39984655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132" y="838200"/>
            <a:ext cx="8683667" cy="56388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gn="just"/>
            <a:r>
              <a:rPr lang="en-US" dirty="0" smtClean="0"/>
              <a:t>The core OS functionality that we shall be concerned with: process and thread management, memory management and communication between processes on the same computer.</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pPr algn="just"/>
            <a:r>
              <a:rPr lang="en-US" dirty="0" smtClean="0"/>
              <a:t>The core OS components and their responsibilities are:</a:t>
            </a:r>
          </a:p>
          <a:p>
            <a:pPr algn="just"/>
            <a:r>
              <a:rPr lang="en-US" i="1" dirty="0" smtClean="0">
                <a:solidFill>
                  <a:srgbClr val="FF0000"/>
                </a:solidFill>
              </a:rPr>
              <a:t>Process manager: </a:t>
            </a:r>
            <a:r>
              <a:rPr lang="en-US" i="1" dirty="0" smtClean="0"/>
              <a:t>Creation of and operations upon processes. A process is a unit of </a:t>
            </a:r>
            <a:r>
              <a:rPr lang="en-US" dirty="0" smtClean="0"/>
              <a:t>resource management, including an address space and one or more threads.</a:t>
            </a:r>
          </a:p>
          <a:p>
            <a:pPr algn="just"/>
            <a:r>
              <a:rPr lang="en-US" i="1" dirty="0" smtClean="0">
                <a:solidFill>
                  <a:srgbClr val="FF0000"/>
                </a:solidFill>
              </a:rPr>
              <a:t>Thread manager: </a:t>
            </a:r>
            <a:r>
              <a:rPr lang="en-US" i="1" dirty="0" smtClean="0"/>
              <a:t>Thread creation, synchronization and scheduling. Threads are </a:t>
            </a:r>
            <a:r>
              <a:rPr lang="en-US" dirty="0" smtClean="0"/>
              <a:t>schedulable activities attached to processes.</a:t>
            </a:r>
          </a:p>
          <a:p>
            <a:pPr algn="just"/>
            <a:r>
              <a:rPr lang="en-US" i="1" dirty="0" smtClean="0">
                <a:solidFill>
                  <a:srgbClr val="FF0000"/>
                </a:solidFill>
              </a:rPr>
              <a:t>Communication manager: </a:t>
            </a:r>
            <a:r>
              <a:rPr lang="en-US" i="1" dirty="0" smtClean="0"/>
              <a:t>Communication between threads attached to different </a:t>
            </a:r>
            <a:r>
              <a:rPr lang="en-US" dirty="0" smtClean="0"/>
              <a:t>processes on the same computer. Some kernels also support communication between threads in remote processes.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r>
              <a:rPr lang="en-US" i="1" dirty="0" smtClean="0">
                <a:solidFill>
                  <a:srgbClr val="FF0000"/>
                </a:solidFill>
              </a:rPr>
              <a:t>Memory manager: </a:t>
            </a:r>
            <a:r>
              <a:rPr lang="en-US" i="1" dirty="0" smtClean="0"/>
              <a:t>Management of physical and virtual memory , </a:t>
            </a:r>
            <a:r>
              <a:rPr lang="en-US" dirty="0" smtClean="0"/>
              <a:t> describe the utilization of memory management techniques for efficient data copying and sharing.</a:t>
            </a:r>
          </a:p>
          <a:p>
            <a:pPr algn="just"/>
            <a:r>
              <a:rPr lang="en-US" i="1" dirty="0" smtClean="0">
                <a:solidFill>
                  <a:srgbClr val="FF0000"/>
                </a:solidFill>
              </a:rPr>
              <a:t>Supervisor:</a:t>
            </a:r>
            <a:r>
              <a:rPr lang="en-US" i="1" dirty="0" smtClean="0"/>
              <a:t> Dispatching of interrupts, system call traps and other exceptions; control </a:t>
            </a:r>
            <a:r>
              <a:rPr lang="en-US" dirty="0" smtClean="0"/>
              <a:t>of memory management unit and hardware caches; processor and floating-point unit register manipulations. This is known as the Hardware Abstraction Layer in Windows.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Protection:</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The resources require protection from illegitimate accesses.</a:t>
            </a:r>
          </a:p>
          <a:p>
            <a:pPr algn="just"/>
            <a:r>
              <a:rPr lang="en-US" dirty="0" smtClean="0"/>
              <a:t>The open files have only two operations, </a:t>
            </a:r>
            <a:r>
              <a:rPr lang="en-US" i="1" dirty="0" smtClean="0"/>
              <a:t>read and write. Protecting the file consists of two sub-problems. The first is to ensure </a:t>
            </a:r>
            <a:r>
              <a:rPr lang="en-US" dirty="0" smtClean="0"/>
              <a:t>that each of the file’s two operations can be performed only by clients with the right to perform it.</a:t>
            </a:r>
          </a:p>
          <a:p>
            <a:pPr algn="just"/>
            <a:r>
              <a:rPr lang="en-US" dirty="0" smtClean="0"/>
              <a:t>The file, has </a:t>
            </a:r>
            <a:r>
              <a:rPr lang="en-US" i="1" dirty="0" smtClean="0"/>
              <a:t>read and write rights to it. If it has  </a:t>
            </a:r>
            <a:r>
              <a:rPr lang="en-US" dirty="0" smtClean="0"/>
              <a:t> only perform the </a:t>
            </a:r>
            <a:r>
              <a:rPr lang="en-US" i="1" dirty="0" smtClean="0"/>
              <a:t>read operation.</a:t>
            </a:r>
          </a:p>
          <a:p>
            <a:pPr algn="just"/>
            <a:r>
              <a:rPr lang="en-US" dirty="0" smtClean="0"/>
              <a:t>An illegitimate access here would be if somehow managed to perform a </a:t>
            </a:r>
            <a:r>
              <a:rPr lang="en-US" i="1" dirty="0" smtClean="0"/>
              <a:t>write operation on the file.</a:t>
            </a:r>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gn="just"/>
            <a:r>
              <a:rPr lang="en-US" dirty="0" smtClean="0"/>
              <a:t>A complete solution to this resource-protection sub-problem in a distributed system requires cryptographic techniques.</a:t>
            </a:r>
          </a:p>
          <a:p>
            <a:pPr algn="just"/>
            <a:r>
              <a:rPr lang="en-US" b="1" dirty="0" smtClean="0">
                <a:solidFill>
                  <a:srgbClr val="FF0000"/>
                </a:solidFill>
              </a:rPr>
              <a:t>Kernels and protection:</a:t>
            </a:r>
          </a:p>
          <a:p>
            <a:pPr algn="just"/>
            <a:r>
              <a:rPr lang="en-US" dirty="0" smtClean="0"/>
              <a:t>The </a:t>
            </a:r>
            <a:r>
              <a:rPr lang="en-US" dirty="0" smtClean="0">
                <a:solidFill>
                  <a:srgbClr val="FF0000"/>
                </a:solidFill>
              </a:rPr>
              <a:t>kernel is a program </a:t>
            </a:r>
            <a:r>
              <a:rPr lang="en-US" dirty="0" smtClean="0"/>
              <a:t>that is distinguished by the facts that it remains loaded from </a:t>
            </a:r>
            <a:r>
              <a:rPr lang="en-US" dirty="0" smtClean="0">
                <a:solidFill>
                  <a:srgbClr val="FF0000"/>
                </a:solidFill>
              </a:rPr>
              <a:t>system initialization </a:t>
            </a:r>
            <a:r>
              <a:rPr lang="en-US" dirty="0" smtClean="0"/>
              <a:t>and its code is executed with </a:t>
            </a:r>
            <a:r>
              <a:rPr lang="en-US" dirty="0" smtClean="0">
                <a:solidFill>
                  <a:srgbClr val="FF0000"/>
                </a:solidFill>
              </a:rPr>
              <a:t>complete access privileges </a:t>
            </a:r>
            <a:r>
              <a:rPr lang="en-US" dirty="0" smtClean="0"/>
              <a:t>for the physical resources on its host computer.</a:t>
            </a:r>
            <a:endParaRPr lang="en-US"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rmAutofit fontScale="92500" lnSpcReduction="10000"/>
          </a:bodyPr>
          <a:lstStyle/>
          <a:p>
            <a:pPr algn="just"/>
            <a:r>
              <a:rPr lang="en-US" dirty="0" smtClean="0"/>
              <a:t>It can control the </a:t>
            </a:r>
            <a:r>
              <a:rPr lang="en-US" dirty="0" smtClean="0">
                <a:solidFill>
                  <a:srgbClr val="FF0000"/>
                </a:solidFill>
              </a:rPr>
              <a:t>memory management unit </a:t>
            </a:r>
            <a:r>
              <a:rPr lang="en-US" dirty="0" smtClean="0"/>
              <a:t>and set the processor registers so that no other code may access the </a:t>
            </a:r>
            <a:r>
              <a:rPr lang="en-US" dirty="0" smtClean="0">
                <a:solidFill>
                  <a:srgbClr val="FF0000"/>
                </a:solidFill>
              </a:rPr>
              <a:t>machine’s physical resources </a:t>
            </a:r>
            <a:r>
              <a:rPr lang="en-US" dirty="0" smtClean="0"/>
              <a:t>except in acceptable ways.</a:t>
            </a:r>
          </a:p>
          <a:p>
            <a:pPr algn="just"/>
            <a:r>
              <a:rPr lang="en-US" dirty="0" smtClean="0"/>
              <a:t>A kernel process executes with the processor in </a:t>
            </a:r>
            <a:r>
              <a:rPr lang="en-US" i="1" dirty="0" smtClean="0">
                <a:solidFill>
                  <a:srgbClr val="FF0000"/>
                </a:solidFill>
              </a:rPr>
              <a:t>supervisor (privileged) mode</a:t>
            </a:r>
            <a:r>
              <a:rPr lang="en-US" i="1" dirty="0" smtClean="0"/>
              <a:t>; the kernel arranges </a:t>
            </a:r>
            <a:r>
              <a:rPr lang="en-US" dirty="0" smtClean="0"/>
              <a:t>that other processes execute in </a:t>
            </a:r>
            <a:r>
              <a:rPr lang="en-US" i="1" dirty="0" smtClean="0">
                <a:solidFill>
                  <a:srgbClr val="FF0000"/>
                </a:solidFill>
              </a:rPr>
              <a:t>user (unprivileged) mode</a:t>
            </a:r>
            <a:r>
              <a:rPr lang="en-US" i="1" dirty="0" smtClean="0"/>
              <a:t>.</a:t>
            </a:r>
          </a:p>
          <a:p>
            <a:pPr algn="just"/>
            <a:r>
              <a:rPr lang="en-US" dirty="0" smtClean="0"/>
              <a:t>An </a:t>
            </a:r>
            <a:r>
              <a:rPr lang="en-US" dirty="0" smtClean="0">
                <a:solidFill>
                  <a:srgbClr val="FF0000"/>
                </a:solidFill>
              </a:rPr>
              <a:t>address space </a:t>
            </a:r>
            <a:r>
              <a:rPr lang="en-US" dirty="0" smtClean="0"/>
              <a:t>is a collection of ranges of </a:t>
            </a:r>
            <a:r>
              <a:rPr lang="en-US" dirty="0" smtClean="0">
                <a:solidFill>
                  <a:srgbClr val="FF0000"/>
                </a:solidFill>
              </a:rPr>
              <a:t>virtual memory locations</a:t>
            </a:r>
            <a:r>
              <a:rPr lang="en-US" dirty="0" smtClean="0"/>
              <a:t>, in each of which a specified combination of memory access rights applies, such </a:t>
            </a:r>
            <a:r>
              <a:rPr lang="en-US" dirty="0" smtClean="0">
                <a:solidFill>
                  <a:srgbClr val="FF0000"/>
                </a:solidFill>
              </a:rPr>
              <a:t>as </a:t>
            </a:r>
            <a:r>
              <a:rPr lang="en-US" dirty="0" err="1" smtClean="0">
                <a:solidFill>
                  <a:srgbClr val="FF0000"/>
                </a:solidFill>
              </a:rPr>
              <a:t>readonly</a:t>
            </a:r>
            <a:r>
              <a:rPr lang="en-US" dirty="0" smtClean="0">
                <a:solidFill>
                  <a:srgbClr val="FF0000"/>
                </a:solidFill>
              </a:rPr>
              <a:t> </a:t>
            </a:r>
            <a:r>
              <a:rPr lang="en-US" dirty="0" smtClean="0"/>
              <a:t>or </a:t>
            </a:r>
            <a:r>
              <a:rPr lang="en-US" dirty="0" smtClean="0">
                <a:solidFill>
                  <a:srgbClr val="FF0000"/>
                </a:solidFill>
              </a:rPr>
              <a:t>read-write</a:t>
            </a:r>
            <a:r>
              <a:rPr lang="en-US" dirty="0" smtClean="0"/>
              <a:t>.</a:t>
            </a:r>
          </a:p>
          <a:p>
            <a:pPr algn="just"/>
            <a:r>
              <a:rPr lang="en-US" dirty="0" smtClean="0"/>
              <a:t>A process cannot access memory outside its address space.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just"/>
            <a:r>
              <a:rPr lang="en-US" dirty="0" smtClean="0"/>
              <a:t>The terms </a:t>
            </a:r>
            <a:r>
              <a:rPr lang="en-US" i="1" dirty="0" smtClean="0">
                <a:solidFill>
                  <a:srgbClr val="FF0000"/>
                </a:solidFill>
              </a:rPr>
              <a:t>user process or user-level process </a:t>
            </a:r>
            <a:r>
              <a:rPr lang="en-US" i="1" dirty="0" smtClean="0"/>
              <a:t>are normally used to describe one that  executes in </a:t>
            </a:r>
            <a:r>
              <a:rPr lang="en-US" dirty="0" smtClean="0"/>
              <a:t>user mode and has a user-level address space (that is, one with restricted memory access rights compared with the kernel’s address space).</a:t>
            </a:r>
          </a:p>
          <a:p>
            <a:pPr algn="just"/>
            <a:r>
              <a:rPr lang="en-US" dirty="0" smtClean="0"/>
              <a:t>When a process executes </a:t>
            </a:r>
            <a:r>
              <a:rPr lang="en-US" dirty="0" smtClean="0">
                <a:solidFill>
                  <a:srgbClr val="FF0000"/>
                </a:solidFill>
              </a:rPr>
              <a:t>application code</a:t>
            </a:r>
            <a:r>
              <a:rPr lang="en-US" dirty="0" smtClean="0"/>
              <a:t>, it executes in a distinct </a:t>
            </a:r>
            <a:r>
              <a:rPr lang="en-US" dirty="0" smtClean="0">
                <a:solidFill>
                  <a:srgbClr val="FF0000"/>
                </a:solidFill>
              </a:rPr>
              <a:t>user-level address space </a:t>
            </a:r>
            <a:r>
              <a:rPr lang="en-US" dirty="0" smtClean="0"/>
              <a:t>for that application; when the same process executes </a:t>
            </a:r>
            <a:r>
              <a:rPr lang="en-US" dirty="0" smtClean="0">
                <a:solidFill>
                  <a:srgbClr val="FF0000"/>
                </a:solidFill>
              </a:rPr>
              <a:t>kernel code</a:t>
            </a:r>
            <a:r>
              <a:rPr lang="en-US" dirty="0" smtClean="0"/>
              <a:t>, it executes in the </a:t>
            </a:r>
            <a:r>
              <a:rPr lang="en-US" dirty="0" smtClean="0">
                <a:solidFill>
                  <a:srgbClr val="FF0000"/>
                </a:solidFill>
              </a:rPr>
              <a:t>kernel’s address space</a:t>
            </a:r>
            <a:r>
              <a:rPr lang="en-US" dirty="0" smtClean="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lgn="just"/>
            <a:r>
              <a:rPr lang="en-US" dirty="0" smtClean="0"/>
              <a:t>The process can </a:t>
            </a:r>
            <a:r>
              <a:rPr lang="en-US" dirty="0" smtClean="0">
                <a:solidFill>
                  <a:srgbClr val="FF0000"/>
                </a:solidFill>
              </a:rPr>
              <a:t>safely transfer </a:t>
            </a:r>
            <a:r>
              <a:rPr lang="en-US" dirty="0" smtClean="0"/>
              <a:t>from a </a:t>
            </a:r>
            <a:r>
              <a:rPr lang="en-US" dirty="0" smtClean="0">
                <a:solidFill>
                  <a:srgbClr val="FF0000"/>
                </a:solidFill>
              </a:rPr>
              <a:t>user-level address space</a:t>
            </a:r>
            <a:r>
              <a:rPr lang="en-US" dirty="0" smtClean="0"/>
              <a:t> to the </a:t>
            </a:r>
            <a:r>
              <a:rPr lang="en-US" dirty="0" smtClean="0">
                <a:solidFill>
                  <a:srgbClr val="FF0000"/>
                </a:solidFill>
              </a:rPr>
              <a:t>kernel’s address space </a:t>
            </a:r>
            <a:r>
              <a:rPr lang="en-US" dirty="0" smtClean="0"/>
              <a:t>via an exception such as an </a:t>
            </a:r>
            <a:r>
              <a:rPr lang="en-US" dirty="0" smtClean="0">
                <a:solidFill>
                  <a:srgbClr val="FF0000"/>
                </a:solidFill>
              </a:rPr>
              <a:t>interrupt</a:t>
            </a:r>
            <a:r>
              <a:rPr lang="en-US" dirty="0" smtClean="0"/>
              <a:t> or a </a:t>
            </a:r>
            <a:r>
              <a:rPr lang="en-US" i="1" dirty="0" smtClean="0">
                <a:solidFill>
                  <a:srgbClr val="FF0000"/>
                </a:solidFill>
              </a:rPr>
              <a:t>system call trap </a:t>
            </a:r>
            <a:r>
              <a:rPr lang="en-US" i="1" dirty="0" smtClean="0"/>
              <a:t>– the invocation mechanism for resources managed by the kernel.</a:t>
            </a:r>
            <a:endParaRPr lang="en-US" dirty="0" smtClean="0"/>
          </a:p>
          <a:p>
            <a:pPr algn="just"/>
            <a:r>
              <a:rPr lang="en-US" dirty="0" smtClean="0"/>
              <a:t>A system call trap is implemented by a machine-level </a:t>
            </a:r>
            <a:r>
              <a:rPr lang="en-US" i="1" dirty="0" smtClean="0">
                <a:solidFill>
                  <a:srgbClr val="FF0000"/>
                </a:solidFill>
              </a:rPr>
              <a:t>TRAP instruction</a:t>
            </a:r>
            <a:r>
              <a:rPr lang="en-US" i="1" dirty="0" smtClean="0"/>
              <a:t>, which puts the </a:t>
            </a:r>
            <a:r>
              <a:rPr lang="en-US" dirty="0" smtClean="0"/>
              <a:t>processor into </a:t>
            </a:r>
            <a:r>
              <a:rPr lang="en-US" dirty="0" smtClean="0">
                <a:solidFill>
                  <a:srgbClr val="FF0000"/>
                </a:solidFill>
              </a:rPr>
              <a:t>supervisor mode </a:t>
            </a:r>
            <a:r>
              <a:rPr lang="en-US" dirty="0" smtClean="0"/>
              <a:t>and switches to the kernel address space.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FF0000"/>
                </a:solidFill>
              </a:rPr>
              <a:t>Processes and threads</a:t>
            </a:r>
            <a:endParaRPr lang="en-US" b="1"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algn="just"/>
            <a:r>
              <a:rPr lang="en-US" dirty="0" smtClean="0"/>
              <a:t>To enhance the notion of a process so that it could be associated with multiple activities.</a:t>
            </a:r>
          </a:p>
          <a:p>
            <a:pPr algn="just"/>
            <a:r>
              <a:rPr lang="en-US" dirty="0" smtClean="0"/>
              <a:t>A process consists of an execution environment together with one or more threads.</a:t>
            </a:r>
          </a:p>
          <a:p>
            <a:r>
              <a:rPr lang="en-US" dirty="0" smtClean="0"/>
              <a:t>A </a:t>
            </a:r>
            <a:r>
              <a:rPr lang="en-US" i="1" dirty="0" smtClean="0"/>
              <a:t>thread is the operating system </a:t>
            </a:r>
            <a:r>
              <a:rPr lang="en-US" dirty="0" smtClean="0"/>
              <a:t>abstraction of an activity.</a:t>
            </a:r>
          </a:p>
          <a:p>
            <a:pPr algn="just"/>
            <a:r>
              <a:rPr lang="en-US" dirty="0" smtClean="0"/>
              <a:t>An </a:t>
            </a:r>
            <a:r>
              <a:rPr lang="en-US" i="1" dirty="0" smtClean="0"/>
              <a:t>execution environment is the unit of resource management: a collection of local kernel managed </a:t>
            </a:r>
            <a:r>
              <a:rPr lang="en-US" dirty="0" smtClean="0"/>
              <a:t>resources to which its threads have access.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Introduction</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algn="just"/>
            <a:r>
              <a:rPr lang="en-US" dirty="0" smtClean="0"/>
              <a:t>An </a:t>
            </a:r>
            <a:r>
              <a:rPr lang="en-US" dirty="0" smtClean="0">
                <a:solidFill>
                  <a:srgbClr val="FF0000"/>
                </a:solidFill>
              </a:rPr>
              <a:t>operating system </a:t>
            </a:r>
            <a:r>
              <a:rPr lang="en-US" dirty="0" smtClean="0"/>
              <a:t>that produces a </a:t>
            </a:r>
            <a:r>
              <a:rPr lang="en-US" dirty="0" smtClean="0">
                <a:solidFill>
                  <a:srgbClr val="FF0000"/>
                </a:solidFill>
              </a:rPr>
              <a:t>single system image</a:t>
            </a:r>
            <a:r>
              <a:rPr lang="en-US" dirty="0" smtClean="0"/>
              <a:t> like this for all the resources in a distributed system is called a </a:t>
            </a:r>
            <a:r>
              <a:rPr lang="en-US" i="1" dirty="0" smtClean="0">
                <a:solidFill>
                  <a:srgbClr val="FF0000"/>
                </a:solidFill>
              </a:rPr>
              <a:t>distributed operating system</a:t>
            </a:r>
            <a:r>
              <a:rPr lang="en-US" i="1" dirty="0" smtClean="0"/>
              <a:t>.</a:t>
            </a:r>
          </a:p>
          <a:p>
            <a:pPr algn="just"/>
            <a:r>
              <a:rPr lang="en-US" dirty="0" smtClean="0"/>
              <a:t>The </a:t>
            </a:r>
            <a:r>
              <a:rPr lang="en-US" dirty="0" smtClean="0">
                <a:solidFill>
                  <a:srgbClr val="FF0000"/>
                </a:solidFill>
              </a:rPr>
              <a:t>task</a:t>
            </a:r>
            <a:r>
              <a:rPr lang="en-US" dirty="0" smtClean="0"/>
              <a:t> of any operating system is to provide </a:t>
            </a:r>
            <a:r>
              <a:rPr lang="en-US" dirty="0" smtClean="0">
                <a:solidFill>
                  <a:srgbClr val="FF0000"/>
                </a:solidFill>
              </a:rPr>
              <a:t>problem-oriented abstractions </a:t>
            </a:r>
            <a:r>
              <a:rPr lang="en-US" dirty="0" smtClean="0"/>
              <a:t>of the underlying physical resources – the processors, memory, networks, and storage media.</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lgn="just"/>
            <a:r>
              <a:rPr lang="en-US" dirty="0" smtClean="0"/>
              <a:t>An execution environment primarily consists of:</a:t>
            </a:r>
          </a:p>
          <a:p>
            <a:pPr algn="just">
              <a:buNone/>
            </a:pPr>
            <a:r>
              <a:rPr lang="en-US" dirty="0" smtClean="0"/>
              <a:t>• an address space;</a:t>
            </a:r>
          </a:p>
          <a:p>
            <a:pPr algn="just">
              <a:buNone/>
            </a:pPr>
            <a:r>
              <a:rPr lang="en-US" dirty="0" smtClean="0"/>
              <a:t>• thread synchronization and communication resources such as semaphores and communication interfaces (for example, sockets);</a:t>
            </a:r>
          </a:p>
          <a:p>
            <a:pPr algn="just">
              <a:buNone/>
            </a:pPr>
            <a:r>
              <a:rPr lang="en-US" dirty="0" smtClean="0"/>
              <a:t>• higher-level resources such as open files and windows.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en-US" dirty="0" smtClean="0"/>
              <a:t>Threads can be created and destroyed dynamically, as needed. </a:t>
            </a:r>
          </a:p>
          <a:p>
            <a:pPr algn="just"/>
            <a:r>
              <a:rPr lang="en-US" dirty="0" smtClean="0"/>
              <a:t>The central aim of having multiple threads of execution is to maximize the degree of concurrent execution between operations. </a:t>
            </a:r>
          </a:p>
          <a:p>
            <a:pPr algn="just"/>
            <a:r>
              <a:rPr lang="en-US" dirty="0" smtClean="0"/>
              <a:t>Thus enabling the overlap of computation with input and output, and enabling concurrent processing on multiprocessors.</a:t>
            </a:r>
          </a:p>
          <a:p>
            <a:pPr algn="just"/>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gn="just"/>
            <a:r>
              <a:rPr lang="en-US" dirty="0" smtClean="0"/>
              <a:t>An execution environment provides protection from threads outside it, so that the data and other resources contained in it are by default inaccessible to threads residing in other execution environments.</a:t>
            </a:r>
          </a:p>
          <a:p>
            <a:pPr algn="just"/>
            <a:r>
              <a:rPr lang="en-US" dirty="0" smtClean="0"/>
              <a:t>But certain kernels allow the controlled sharing of resources such as physical memory between execution environments residing at the same computer.</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10000"/>
          </a:bodyPr>
          <a:lstStyle/>
          <a:p>
            <a:r>
              <a:rPr lang="en-US" b="1" dirty="0" smtClean="0">
                <a:solidFill>
                  <a:srgbClr val="FF0000"/>
                </a:solidFill>
              </a:rPr>
              <a:t>Address spaces:</a:t>
            </a:r>
          </a:p>
          <a:p>
            <a:pPr algn="just"/>
            <a:r>
              <a:rPr lang="en-US" dirty="0" smtClean="0"/>
              <a:t>An address space, is a unit of management of a process’s virtual memory.</a:t>
            </a:r>
          </a:p>
          <a:p>
            <a:pPr algn="just"/>
            <a:r>
              <a:rPr lang="en-US" dirty="0" smtClean="0"/>
              <a:t>It consists of one or more </a:t>
            </a:r>
            <a:r>
              <a:rPr lang="en-US" i="1" dirty="0" smtClean="0"/>
              <a:t>regions, separated by inaccessible areas of virtual </a:t>
            </a:r>
            <a:r>
              <a:rPr lang="en-US" dirty="0" smtClean="0"/>
              <a:t>memory.</a:t>
            </a:r>
          </a:p>
          <a:p>
            <a:pPr algn="just"/>
            <a:r>
              <a:rPr lang="en-US" dirty="0" smtClean="0"/>
              <a:t>A region is an area of contiguous virtual memory that is accessible by the threads of the owning process. Regions do not overlap.</a:t>
            </a:r>
          </a:p>
          <a:p>
            <a:r>
              <a:rPr lang="en-US" dirty="0" smtClean="0">
                <a:solidFill>
                  <a:srgbClr val="FF0000"/>
                </a:solidFill>
              </a:rPr>
              <a:t>Each region is specified by the following properties:</a:t>
            </a:r>
          </a:p>
          <a:p>
            <a:pPr>
              <a:buNone/>
            </a:pPr>
            <a:r>
              <a:rPr lang="en-US" b="1" dirty="0" smtClean="0"/>
              <a:t>• </a:t>
            </a:r>
            <a:r>
              <a:rPr lang="en-US" dirty="0" smtClean="0"/>
              <a:t>its extent (lowest virtual address and size);</a:t>
            </a:r>
          </a:p>
          <a:p>
            <a:pPr>
              <a:buNone/>
            </a:pPr>
            <a:r>
              <a:rPr lang="en-US" dirty="0" smtClean="0"/>
              <a:t>• read/write/execute permissions for the process’s threads;</a:t>
            </a:r>
          </a:p>
          <a:p>
            <a:pPr>
              <a:buNone/>
            </a:pPr>
            <a:r>
              <a:rPr lang="en-US" dirty="0" smtClean="0"/>
              <a:t>• whether it can be grown upwards or downwards.</a:t>
            </a:r>
            <a:endParaRPr lang="en-US" dirty="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838200" y="138193"/>
            <a:ext cx="7010399" cy="5519657"/>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algn="just"/>
            <a:r>
              <a:rPr lang="en-US" dirty="0" smtClean="0"/>
              <a:t>This representation of an address space as a sparse set of disjoint regions is a generalization of the UNIX address space, which has three regions:</a:t>
            </a:r>
          </a:p>
          <a:p>
            <a:pPr algn="just"/>
            <a:r>
              <a:rPr lang="en-US" dirty="0" smtClean="0">
                <a:solidFill>
                  <a:srgbClr val="FF0000"/>
                </a:solidFill>
              </a:rPr>
              <a:t>a fixed</a:t>
            </a:r>
            <a:r>
              <a:rPr lang="en-US" dirty="0" smtClean="0"/>
              <a:t>, </a:t>
            </a:r>
            <a:r>
              <a:rPr lang="en-US" dirty="0" err="1" smtClean="0">
                <a:solidFill>
                  <a:srgbClr val="FF0000"/>
                </a:solidFill>
              </a:rPr>
              <a:t>unmodifiable</a:t>
            </a:r>
            <a:r>
              <a:rPr lang="en-US" dirty="0" smtClean="0">
                <a:solidFill>
                  <a:srgbClr val="FF0000"/>
                </a:solidFill>
              </a:rPr>
              <a:t> text region containing program code.</a:t>
            </a:r>
          </a:p>
          <a:p>
            <a:pPr algn="just"/>
            <a:r>
              <a:rPr lang="en-US" dirty="0" smtClean="0">
                <a:solidFill>
                  <a:srgbClr val="FF0000"/>
                </a:solidFill>
              </a:rPr>
              <a:t>a heap</a:t>
            </a:r>
            <a:r>
              <a:rPr lang="en-US" dirty="0" smtClean="0"/>
              <a:t>, part of which is initialized by values stored in the program’s binary file, and which is extensible towards higher virtual addresses.</a:t>
            </a:r>
            <a:endParaRPr lang="en-US" smtClean="0"/>
          </a:p>
          <a:p>
            <a:pPr algn="just"/>
            <a:r>
              <a:rPr lang="en-US" smtClean="0">
                <a:solidFill>
                  <a:srgbClr val="FF0000"/>
                </a:solidFill>
              </a:rPr>
              <a:t>a </a:t>
            </a:r>
            <a:r>
              <a:rPr lang="en-US" dirty="0" smtClean="0">
                <a:solidFill>
                  <a:srgbClr val="FF0000"/>
                </a:solidFill>
              </a:rPr>
              <a:t>stack</a:t>
            </a:r>
            <a:r>
              <a:rPr lang="en-US" dirty="0" smtClean="0"/>
              <a:t>, which is extensible towards lower virtual addresses.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r>
              <a:rPr lang="en-US" dirty="0" smtClean="0"/>
              <a:t>The need to share memory between processes, or between processes and the kernel, is another factor leading to extra regions in the address space.</a:t>
            </a:r>
          </a:p>
          <a:p>
            <a:pPr algn="just"/>
            <a:r>
              <a:rPr lang="en-US" dirty="0" smtClean="0"/>
              <a:t>A </a:t>
            </a:r>
            <a:r>
              <a:rPr lang="en-US" i="1" dirty="0" smtClean="0"/>
              <a:t>shared memory region (or shared region for short) is one that is backed by the same physical memory </a:t>
            </a:r>
            <a:r>
              <a:rPr lang="en-US" dirty="0" smtClean="0"/>
              <a:t>as one or more regions belonging to other address spaces.</a:t>
            </a:r>
          </a:p>
          <a:p>
            <a:pPr algn="just"/>
            <a:r>
              <a:rPr lang="en-US" dirty="0" smtClean="0"/>
              <a:t>Processes therefore access identical memory contents in the regions that are shared, while their non-shared regions remain protected.</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pPr algn="just"/>
            <a:r>
              <a:rPr lang="en-US" dirty="0" smtClean="0"/>
              <a:t>The uses of shared regions include the following:</a:t>
            </a:r>
          </a:p>
          <a:p>
            <a:pPr algn="just"/>
            <a:r>
              <a:rPr lang="en-US" i="1" dirty="0" smtClean="0">
                <a:solidFill>
                  <a:srgbClr val="FF0000"/>
                </a:solidFill>
              </a:rPr>
              <a:t>Libraries: </a:t>
            </a:r>
            <a:r>
              <a:rPr lang="en-US" i="1" dirty="0" smtClean="0"/>
              <a:t>Library code can be very large and would waste considerable memory if it </a:t>
            </a:r>
            <a:r>
              <a:rPr lang="en-US" dirty="0" smtClean="0"/>
              <a:t>was loaded separately into every process that used it. Instead, a single copy of the library code can be shared by being mapped as a region in the address spaces of processes that require it.</a:t>
            </a:r>
          </a:p>
          <a:p>
            <a:pPr algn="just"/>
            <a:r>
              <a:rPr lang="en-US" i="1" dirty="0" smtClean="0">
                <a:solidFill>
                  <a:srgbClr val="FF0000"/>
                </a:solidFill>
              </a:rPr>
              <a:t>Kernel:</a:t>
            </a:r>
            <a:r>
              <a:rPr lang="en-US" i="1" dirty="0" smtClean="0"/>
              <a:t> Often the kernel code and data are mapped into every address space at the </a:t>
            </a:r>
            <a:r>
              <a:rPr lang="en-US" dirty="0" smtClean="0"/>
              <a:t>same location. When a process makes a system call or an exception occurs, there is no need to switch to a new set of address mappings.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en-US" i="1" dirty="0" smtClean="0">
                <a:solidFill>
                  <a:srgbClr val="FF0000"/>
                </a:solidFill>
              </a:rPr>
              <a:t>Data sharing and communication</a:t>
            </a:r>
            <a:r>
              <a:rPr lang="en-US" i="1" dirty="0" smtClean="0"/>
              <a:t>: Two processes, or a process and the kernel, might </a:t>
            </a:r>
            <a:r>
              <a:rPr lang="en-US" dirty="0" smtClean="0"/>
              <a:t>need to share data in order to cooperate on some task. It can be considerably more efficient for the data to be shared by being mapped as regions in both address spaces than by being passed in messages between them.</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Creation of a new process</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algn="just"/>
            <a:r>
              <a:rPr lang="en-US" dirty="0" smtClean="0"/>
              <a:t>The creation of a new process has traditionally been an indivisible operation provided by the operating system.</a:t>
            </a:r>
          </a:p>
          <a:p>
            <a:pPr algn="just"/>
            <a:r>
              <a:rPr lang="en-US" dirty="0" smtClean="0"/>
              <a:t>The UNIX </a:t>
            </a:r>
            <a:r>
              <a:rPr lang="en-US" i="1" dirty="0" smtClean="0"/>
              <a:t>fork system call creates a process with </a:t>
            </a:r>
            <a:r>
              <a:rPr lang="en-US" dirty="0" smtClean="0"/>
              <a:t>an execution environment copied from the caller.</a:t>
            </a:r>
          </a:p>
          <a:p>
            <a:pPr algn="just"/>
            <a:r>
              <a:rPr lang="en-US" dirty="0" smtClean="0"/>
              <a:t>For a </a:t>
            </a:r>
            <a:r>
              <a:rPr lang="en-US" dirty="0" smtClean="0">
                <a:solidFill>
                  <a:srgbClr val="FF0000"/>
                </a:solidFill>
              </a:rPr>
              <a:t>distributed system</a:t>
            </a:r>
            <a:r>
              <a:rPr lang="en-US" dirty="0" smtClean="0"/>
              <a:t>, the design of the </a:t>
            </a:r>
            <a:r>
              <a:rPr lang="en-US" dirty="0" smtClean="0">
                <a:solidFill>
                  <a:srgbClr val="FF0000"/>
                </a:solidFill>
              </a:rPr>
              <a:t>process-creation</a:t>
            </a:r>
            <a:r>
              <a:rPr lang="en-US" dirty="0" smtClean="0"/>
              <a:t> mechanism has to take into account the </a:t>
            </a:r>
            <a:r>
              <a:rPr lang="en-US" dirty="0" smtClean="0">
                <a:solidFill>
                  <a:srgbClr val="FF0000"/>
                </a:solidFill>
              </a:rPr>
              <a:t>utilization of multiple computers</a:t>
            </a:r>
            <a:r>
              <a:rPr lang="en-US" dirty="0" smtClean="0"/>
              <a:t>; consequently, the </a:t>
            </a:r>
            <a:r>
              <a:rPr lang="en-US" dirty="0" smtClean="0">
                <a:solidFill>
                  <a:srgbClr val="FF0000"/>
                </a:solidFill>
              </a:rPr>
              <a:t>process-support infrastructure </a:t>
            </a:r>
            <a:r>
              <a:rPr lang="en-US" dirty="0" smtClean="0"/>
              <a:t>is divided into separate system services.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en-US" dirty="0" smtClean="0"/>
              <a:t>Both </a:t>
            </a:r>
            <a:r>
              <a:rPr lang="en-US" dirty="0" smtClean="0">
                <a:solidFill>
                  <a:srgbClr val="FF0000"/>
                </a:solidFill>
              </a:rPr>
              <a:t>UNIX</a:t>
            </a:r>
            <a:r>
              <a:rPr lang="en-US" dirty="0" smtClean="0"/>
              <a:t> and </a:t>
            </a:r>
            <a:r>
              <a:rPr lang="en-US" dirty="0" smtClean="0">
                <a:solidFill>
                  <a:srgbClr val="FF0000"/>
                </a:solidFill>
              </a:rPr>
              <a:t>Windows</a:t>
            </a:r>
            <a:r>
              <a:rPr lang="en-US" dirty="0" smtClean="0"/>
              <a:t> are examples of </a:t>
            </a:r>
            <a:r>
              <a:rPr lang="en-US" i="1" dirty="0" smtClean="0">
                <a:solidFill>
                  <a:srgbClr val="FF0000"/>
                </a:solidFill>
              </a:rPr>
              <a:t>network operating systems</a:t>
            </a:r>
            <a:r>
              <a:rPr lang="en-US" i="1" dirty="0" smtClean="0"/>
              <a:t>. They have </a:t>
            </a:r>
            <a:r>
              <a:rPr lang="en-US" dirty="0" smtClean="0"/>
              <a:t>a networking capability built into them and so can be used to access remote resources.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just"/>
            <a:r>
              <a:rPr lang="en-US" dirty="0" smtClean="0"/>
              <a:t>The creation of a new process can be separated into two independent aspects:</a:t>
            </a:r>
          </a:p>
          <a:p>
            <a:pPr algn="just"/>
            <a:r>
              <a:rPr lang="en-US" b="1" dirty="0" smtClean="0">
                <a:solidFill>
                  <a:srgbClr val="FF0000"/>
                </a:solidFill>
              </a:rPr>
              <a:t>Choice of process host: </a:t>
            </a:r>
            <a:r>
              <a:rPr lang="en-US" dirty="0" smtClean="0"/>
              <a:t>The choice of the node at which the new process will reside – the process allocation decision – is a matter of policy.</a:t>
            </a:r>
          </a:p>
          <a:p>
            <a:pPr algn="just"/>
            <a:r>
              <a:rPr lang="en-US" dirty="0" smtClean="0"/>
              <a:t>Process allocation policies range from always running new processes at their originator’s workstation to sharing the processing load between a set of computers.</a:t>
            </a:r>
            <a:endParaRPr lang="en-US" b="1" dirty="0" smtClean="0">
              <a:solidFill>
                <a:srgbClr val="FF0000"/>
              </a:solidFill>
            </a:endParaRPr>
          </a:p>
          <a:p>
            <a:pPr algn="just">
              <a:buNone/>
            </a:pPr>
            <a:endParaRPr lang="en-US" dirty="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pPr algn="just"/>
            <a:r>
              <a:rPr lang="en-US" dirty="0" smtClean="0"/>
              <a:t>The </a:t>
            </a:r>
            <a:r>
              <a:rPr lang="en-US" i="1" dirty="0" smtClean="0">
                <a:solidFill>
                  <a:srgbClr val="FF0000"/>
                </a:solidFill>
              </a:rPr>
              <a:t>transfer policy </a:t>
            </a:r>
            <a:r>
              <a:rPr lang="en-US" i="1" dirty="0" smtClean="0"/>
              <a:t>determines whether to situate a new process locally or </a:t>
            </a:r>
            <a:r>
              <a:rPr lang="en-US" dirty="0" smtClean="0"/>
              <a:t>remotely. This may depend, for example, on whether the local node is lightly or heavily loaded.</a:t>
            </a:r>
          </a:p>
          <a:p>
            <a:pPr algn="just"/>
            <a:r>
              <a:rPr lang="en-US" dirty="0" smtClean="0"/>
              <a:t>The </a:t>
            </a:r>
            <a:r>
              <a:rPr lang="en-US" i="1" dirty="0" smtClean="0">
                <a:solidFill>
                  <a:srgbClr val="FF0000"/>
                </a:solidFill>
              </a:rPr>
              <a:t>location policy </a:t>
            </a:r>
            <a:r>
              <a:rPr lang="en-US" i="1" dirty="0" smtClean="0"/>
              <a:t>determines which node should host a new process selected for </a:t>
            </a:r>
            <a:r>
              <a:rPr lang="en-US" dirty="0" smtClean="0"/>
              <a:t>transfer. This decision may depend on the relative loads of nodes, on their machine architectures or on any specialized resources they may possess.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r>
              <a:rPr lang="en-US" b="1" dirty="0" smtClean="0">
                <a:solidFill>
                  <a:srgbClr val="FF0000"/>
                </a:solidFill>
              </a:rPr>
              <a:t>Creation of a new execution environment</a:t>
            </a:r>
          </a:p>
          <a:p>
            <a:pPr algn="just"/>
            <a:r>
              <a:rPr lang="en-US" dirty="0" smtClean="0"/>
              <a:t>Once the host computer has been selected, a new process requires an execution environment consisting of an address space with initialized contents (and perhaps other resources, such as default open files).</a:t>
            </a:r>
          </a:p>
          <a:p>
            <a:pPr algn="just"/>
            <a:r>
              <a:rPr lang="en-US" dirty="0" smtClean="0"/>
              <a:t>There are two approaches to defining and initializing the address space of a newly created process. The first approach is used where the address space is of a statically defined format.</a:t>
            </a:r>
          </a:p>
          <a:p>
            <a:r>
              <a:rPr lang="en-US" dirty="0" smtClean="0"/>
              <a:t>The address space can be defined with respect to an existing execution environment.</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r>
              <a:rPr lang="en-US" dirty="0" smtClean="0"/>
              <a:t>This scheme has been generalized so that each region of the parent process may be inherited by the child process.</a:t>
            </a:r>
          </a:p>
          <a:p>
            <a:pPr algn="just"/>
            <a:r>
              <a:rPr lang="en-US" dirty="0" smtClean="0"/>
              <a:t>When </a:t>
            </a:r>
            <a:r>
              <a:rPr lang="en-US" dirty="0" smtClean="0">
                <a:solidFill>
                  <a:srgbClr val="FF0000"/>
                </a:solidFill>
              </a:rPr>
              <a:t>parent</a:t>
            </a:r>
            <a:r>
              <a:rPr lang="en-US" dirty="0" smtClean="0"/>
              <a:t> and </a:t>
            </a:r>
            <a:r>
              <a:rPr lang="en-US" dirty="0" smtClean="0">
                <a:solidFill>
                  <a:srgbClr val="FF0000"/>
                </a:solidFill>
              </a:rPr>
              <a:t>child share a region</a:t>
            </a:r>
            <a:r>
              <a:rPr lang="en-US" dirty="0" smtClean="0"/>
              <a:t>, the page frames (units of physical memory corresponding to virtual memory pages) belonging to the parent’s region are mapped simultaneously into the corresponding child region.</a:t>
            </a:r>
          </a:p>
          <a:p>
            <a:pPr algn="just"/>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algn="just"/>
            <a:r>
              <a:rPr lang="en-US" dirty="0" smtClean="0"/>
              <a:t>Apply an optimization called </a:t>
            </a:r>
            <a:r>
              <a:rPr lang="en-US" i="1" dirty="0" smtClean="0">
                <a:solidFill>
                  <a:srgbClr val="FF0000"/>
                </a:solidFill>
              </a:rPr>
              <a:t>copy-on-write</a:t>
            </a:r>
            <a:r>
              <a:rPr lang="en-US" i="1" dirty="0" smtClean="0"/>
              <a:t> when an inherited region is copied from the </a:t>
            </a:r>
            <a:r>
              <a:rPr lang="en-US" dirty="0" smtClean="0"/>
              <a:t>parent. </a:t>
            </a:r>
          </a:p>
          <a:p>
            <a:pPr algn="just"/>
            <a:r>
              <a:rPr lang="en-US" dirty="0" smtClean="0"/>
              <a:t>The region is copied, but no physical copying takes place by default. </a:t>
            </a:r>
          </a:p>
          <a:p>
            <a:pPr algn="just"/>
            <a:r>
              <a:rPr lang="en-US" dirty="0" smtClean="0"/>
              <a:t>The page frames that make up the inherited region are shared between the two address spaces. </a:t>
            </a:r>
          </a:p>
          <a:p>
            <a:pPr algn="just"/>
            <a:r>
              <a:rPr lang="en-US" dirty="0" smtClean="0"/>
              <a:t>A page in the region is only physically copied when one or another process attempts to modify it.</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04800" y="381000"/>
            <a:ext cx="8382000" cy="60960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6019800"/>
          </a:xfrm>
        </p:spPr>
        <p:txBody>
          <a:bodyPr>
            <a:normAutofit fontScale="92500" lnSpcReduction="20000"/>
          </a:bodyPr>
          <a:lstStyle/>
          <a:p>
            <a:pPr algn="just"/>
            <a:r>
              <a:rPr lang="en-US" dirty="0" smtClean="0"/>
              <a:t>Let us follow through an example of regions </a:t>
            </a:r>
            <a:r>
              <a:rPr lang="en-US" i="1" dirty="0" smtClean="0"/>
              <a:t>RA and RB, whose memory is shared copy-on-write </a:t>
            </a:r>
            <a:r>
              <a:rPr lang="en-US" dirty="0" smtClean="0"/>
              <a:t>between two processes, </a:t>
            </a:r>
            <a:r>
              <a:rPr lang="en-US" i="1" dirty="0" smtClean="0"/>
              <a:t>A and B.</a:t>
            </a:r>
          </a:p>
          <a:p>
            <a:pPr algn="just"/>
            <a:r>
              <a:rPr lang="en-US" dirty="0" smtClean="0"/>
              <a:t>Let us assume that process </a:t>
            </a:r>
            <a:r>
              <a:rPr lang="en-US" i="1" dirty="0" smtClean="0"/>
              <a:t>A set region RA to be copy-inherited by its child, process B, and that the </a:t>
            </a:r>
            <a:r>
              <a:rPr lang="en-US" dirty="0" smtClean="0"/>
              <a:t>region </a:t>
            </a:r>
            <a:r>
              <a:rPr lang="en-US" i="1" dirty="0" smtClean="0"/>
              <a:t>RB was thus created in process B.</a:t>
            </a:r>
          </a:p>
          <a:p>
            <a:pPr algn="just"/>
            <a:r>
              <a:rPr lang="en-US" dirty="0" smtClean="0"/>
              <a:t>All page frames associated with the regions are shared between the two processes’ page tables. </a:t>
            </a:r>
          </a:p>
          <a:p>
            <a:pPr algn="just"/>
            <a:r>
              <a:rPr lang="en-US" dirty="0" smtClean="0"/>
              <a:t>The pages are initially write-protected at the hardware level, even though they may belong to regions that are logically writable.</a:t>
            </a:r>
          </a:p>
          <a:p>
            <a:pPr algn="just"/>
            <a:r>
              <a:rPr lang="en-US" dirty="0" smtClean="0"/>
              <a:t> If a thread in either process attempts to modify the data, a hardware exception called a </a:t>
            </a:r>
            <a:r>
              <a:rPr lang="en-US" i="1" dirty="0" smtClean="0"/>
              <a:t>page fault is taken.</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fontScale="92500" lnSpcReduction="10000"/>
          </a:bodyPr>
          <a:lstStyle/>
          <a:p>
            <a:pPr algn="just"/>
            <a:r>
              <a:rPr lang="en-US" dirty="0" smtClean="0"/>
              <a:t>Let us say that process </a:t>
            </a:r>
            <a:r>
              <a:rPr lang="en-US" i="1" dirty="0" smtClean="0"/>
              <a:t>B attempted the write. The page fault handler </a:t>
            </a:r>
            <a:r>
              <a:rPr lang="en-US" dirty="0" smtClean="0"/>
              <a:t>allocates a new frame for process </a:t>
            </a:r>
            <a:r>
              <a:rPr lang="en-US" i="1" dirty="0" smtClean="0"/>
              <a:t>B and copies the original frame’s data into it byte for </a:t>
            </a:r>
            <a:r>
              <a:rPr lang="en-US" dirty="0" smtClean="0"/>
              <a:t>byte.</a:t>
            </a:r>
          </a:p>
          <a:p>
            <a:pPr algn="just"/>
            <a:r>
              <a:rPr lang="en-US" dirty="0" smtClean="0"/>
              <a:t> The old frame number is replaced by the new frame number in one process’s page table – it does not matter which – and the old frame number is left in the other page table.</a:t>
            </a:r>
          </a:p>
          <a:p>
            <a:pPr algn="just"/>
            <a:r>
              <a:rPr lang="en-US" dirty="0" smtClean="0"/>
              <a:t>The two corresponding pages in processes </a:t>
            </a:r>
            <a:r>
              <a:rPr lang="en-US" i="1" dirty="0" smtClean="0"/>
              <a:t>A and B are then each made writable once </a:t>
            </a:r>
            <a:r>
              <a:rPr lang="en-US" dirty="0" smtClean="0"/>
              <a:t>more at the hardware level. After all of this has taken place, process </a:t>
            </a:r>
            <a:r>
              <a:rPr lang="en-US" i="1" dirty="0" smtClean="0"/>
              <a:t>B’s modifying </a:t>
            </a:r>
            <a:r>
              <a:rPr lang="en-US" dirty="0" smtClean="0"/>
              <a:t>instruction is allowed to proceed.</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FF0000"/>
                </a:solidFill>
              </a:rPr>
              <a:t>Threads</a:t>
            </a:r>
            <a:endParaRPr lang="en-US" b="1" dirty="0">
              <a:solidFill>
                <a:srgbClr val="FF0000"/>
              </a:solidFill>
            </a:endParaRPr>
          </a:p>
        </p:txBody>
      </p:sp>
      <p:sp>
        <p:nvSpPr>
          <p:cNvPr id="3" name="Content Placeholder 2"/>
          <p:cNvSpPr>
            <a:spLocks noGrp="1"/>
          </p:cNvSpPr>
          <p:nvPr>
            <p:ph idx="1"/>
          </p:nvPr>
        </p:nvSpPr>
        <p:spPr/>
        <p:txBody>
          <a:bodyPr>
            <a:normAutofit lnSpcReduction="10000"/>
          </a:bodyPr>
          <a:lstStyle/>
          <a:p>
            <a:pPr algn="just"/>
            <a:r>
              <a:rPr lang="en-US" dirty="0" smtClean="0"/>
              <a:t>A process to consider in more detail is its threads.</a:t>
            </a:r>
          </a:p>
          <a:p>
            <a:pPr algn="just"/>
            <a:r>
              <a:rPr lang="en-US" dirty="0" smtClean="0"/>
              <a:t>We examine the advantages of enabling client and server processes to possess more than one thread.</a:t>
            </a:r>
          </a:p>
          <a:p>
            <a:pPr algn="just"/>
            <a:r>
              <a:rPr lang="en-US" dirty="0" smtClean="0"/>
              <a:t>Consider the server shown in Figure the server has a pool of one or more threads, each of which repeatedly removes a request from a queue of received requests and processes it.</a:t>
            </a:r>
          </a:p>
          <a:p>
            <a:pPr algn="just"/>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52400" y="762000"/>
            <a:ext cx="8991600" cy="5333999"/>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b="1" dirty="0" smtClean="0">
                <a:solidFill>
                  <a:srgbClr val="FF0000"/>
                </a:solidFill>
              </a:rPr>
              <a:t>Middleware and network operating systems</a:t>
            </a:r>
          </a:p>
          <a:p>
            <a:pPr algn="just"/>
            <a:r>
              <a:rPr lang="en-US" dirty="0" smtClean="0"/>
              <a:t>There are </a:t>
            </a:r>
            <a:r>
              <a:rPr lang="en-US" dirty="0" smtClean="0">
                <a:solidFill>
                  <a:srgbClr val="FF0000"/>
                </a:solidFill>
              </a:rPr>
              <a:t>no distributed operating systems </a:t>
            </a:r>
            <a:r>
              <a:rPr lang="en-US" dirty="0" smtClean="0"/>
              <a:t>in general use, only network operating systems such as UNIX, Mac OS and Windows.</a:t>
            </a:r>
          </a:p>
          <a:p>
            <a:pPr algn="just"/>
            <a:r>
              <a:rPr lang="en-US" dirty="0" smtClean="0"/>
              <a:t>The users have much invested in their </a:t>
            </a:r>
            <a:r>
              <a:rPr lang="en-US" dirty="0" smtClean="0">
                <a:solidFill>
                  <a:srgbClr val="FF0000"/>
                </a:solidFill>
              </a:rPr>
              <a:t>application software</a:t>
            </a:r>
            <a:r>
              <a:rPr lang="en-US" dirty="0" smtClean="0"/>
              <a:t>, which often meets their </a:t>
            </a:r>
            <a:r>
              <a:rPr lang="en-US" dirty="0" smtClean="0">
                <a:solidFill>
                  <a:srgbClr val="FF0000"/>
                </a:solidFill>
              </a:rPr>
              <a:t>current problem-solving </a:t>
            </a:r>
            <a:r>
              <a:rPr lang="en-US" dirty="0" smtClean="0"/>
              <a:t>needs; they will not adopt a new operating system that will not run their applications, whatever efficiency advantages it offers.</a:t>
            </a:r>
            <a:endParaRPr lang="en-US" dirty="0">
              <a:solidFill>
                <a:srgbClr val="FF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400800"/>
          </a:xfrm>
        </p:spPr>
        <p:txBody>
          <a:bodyPr>
            <a:normAutofit fontScale="85000" lnSpcReduction="20000"/>
          </a:bodyPr>
          <a:lstStyle/>
          <a:p>
            <a:pPr algn="just"/>
            <a:r>
              <a:rPr lang="en-US" dirty="0" smtClean="0"/>
              <a:t>we assume that each thread applies the same procedure to process the requests.</a:t>
            </a:r>
          </a:p>
          <a:p>
            <a:pPr algn="just"/>
            <a:r>
              <a:rPr lang="en-US" dirty="0" smtClean="0"/>
              <a:t>Let us assume that each request takes, on average, 2 milliseconds of processing plus 8 milliseconds of I/O (input/output) delay when the server reads from a disk.</a:t>
            </a:r>
          </a:p>
          <a:p>
            <a:pPr algn="just"/>
            <a:r>
              <a:rPr lang="en-US" dirty="0" smtClean="0"/>
              <a:t>Let us further assume for the moment that the server executes at a single-processor computer.</a:t>
            </a:r>
          </a:p>
          <a:p>
            <a:pPr algn="just"/>
            <a:r>
              <a:rPr lang="en-US" dirty="0" smtClean="0"/>
              <a:t>Consider the </a:t>
            </a:r>
            <a:r>
              <a:rPr lang="en-US" i="1" dirty="0" smtClean="0"/>
              <a:t>maximum server throughput, measured in client requests handled per </a:t>
            </a:r>
            <a:r>
              <a:rPr lang="en-US" dirty="0" smtClean="0"/>
              <a:t>second, for different numbers of threads. </a:t>
            </a:r>
          </a:p>
          <a:p>
            <a:pPr algn="just"/>
            <a:r>
              <a:rPr lang="en-US" dirty="0" smtClean="0"/>
              <a:t>If a single thread has to perform all processing, then the turnaround time for handling any request is on average 2 + 8 = 10 milliseconds, so this server can handle 100 client requests per second.</a:t>
            </a:r>
          </a:p>
          <a:p>
            <a:pPr algn="just"/>
            <a:r>
              <a:rPr lang="en-US" dirty="0" smtClean="0"/>
              <a:t>Any new request messages that arrive while the server is handling a request are queued at the server port.</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pPr algn="just"/>
            <a:r>
              <a:rPr lang="en-US" dirty="0" smtClean="0"/>
              <a:t>Now consider what happens if the server pool contains two threads. We assume that threads are independently schedulable – that is, one thread can be scheduled when another becomes blocked for I/O.</a:t>
            </a:r>
          </a:p>
          <a:p>
            <a:pPr algn="just"/>
            <a:r>
              <a:rPr lang="en-US" dirty="0" smtClean="0"/>
              <a:t>Then thread number two can process a second request while thread number one is blocked, and vice versa. </a:t>
            </a:r>
          </a:p>
          <a:p>
            <a:pPr algn="just"/>
            <a:r>
              <a:rPr lang="en-US" dirty="0" smtClean="0"/>
              <a:t>This increases the server throughput. Unfortunately, in our example, the threads may become blocked behind the single disk drive.</a:t>
            </a:r>
          </a:p>
          <a:p>
            <a:pPr algn="just"/>
            <a:r>
              <a:rPr lang="en-US" dirty="0" smtClean="0"/>
              <a:t> If all disk requests are serialized and take 8 milliseconds each, then the maximum throughput is 1000/8 = 125 requests per second.</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pPr algn="just"/>
            <a:r>
              <a:rPr lang="en-US" dirty="0" smtClean="0"/>
              <a:t>Suppose, now, that disk block caching is introduced. The server keeps the data that it reads in buffers in its address space.</a:t>
            </a:r>
          </a:p>
          <a:p>
            <a:pPr algn="just"/>
            <a:r>
              <a:rPr lang="en-US" dirty="0" smtClean="0"/>
              <a:t> A server thread that is asked to retrieve data first examines the shared cache and avoids accessing the disk if it finds the data there.</a:t>
            </a:r>
          </a:p>
          <a:p>
            <a:pPr algn="just"/>
            <a:r>
              <a:rPr lang="en-US" dirty="0" smtClean="0"/>
              <a:t>If a 75% hit rate is achieved, the mean I/O time per request reduces to (0.75*0 + 0.25*8) = 2 milliseconds, and the maximum theoretical throughput increases to 500 requests per second.</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pPr algn="just"/>
            <a:r>
              <a:rPr lang="en-US" dirty="0" smtClean="0"/>
              <a:t>The throughput can be increased by using a shared-memory multiprocessor to ease the processor bottleneck.</a:t>
            </a:r>
          </a:p>
          <a:p>
            <a:pPr algn="just"/>
            <a:r>
              <a:rPr lang="en-US" dirty="0" smtClean="0"/>
              <a:t> A multi-threaded process maps naturally onto a shared memory multiprocessor.</a:t>
            </a:r>
          </a:p>
          <a:p>
            <a:pPr algn="just"/>
            <a:r>
              <a:rPr lang="en-US" dirty="0" smtClean="0"/>
              <a:t>The shared execution environment can be implemented in shared memory, and the multiple threads can be scheduled to run on the multiple processors.</a:t>
            </a:r>
          </a:p>
          <a:p>
            <a:pPr algn="just"/>
            <a:r>
              <a:rPr lang="en-US" dirty="0" smtClean="0"/>
              <a:t>Consider now the case in which our example server executes at a multiprocessor with two processors.</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gn="just"/>
            <a:r>
              <a:rPr lang="en-US" dirty="0" smtClean="0"/>
              <a:t>Given that threads can be independently scheduled to the different processors, then up to two threads can process requests in parallel. </a:t>
            </a:r>
          </a:p>
          <a:p>
            <a:pPr algn="just"/>
            <a:r>
              <a:rPr lang="en-US" dirty="0" smtClean="0"/>
              <a:t>The reader should check that two threads can process 444 requests per second and three or more threads, bounded by the I/O time, can process 500 requests per second.</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b="1" dirty="0" smtClean="0">
                <a:solidFill>
                  <a:srgbClr val="FF0000"/>
                </a:solidFill>
              </a:rPr>
              <a:t>Architectures for multi-threaded servers:</a:t>
            </a:r>
          </a:p>
          <a:p>
            <a:pPr algn="just"/>
            <a:r>
              <a:rPr lang="en-US" dirty="0" smtClean="0"/>
              <a:t>To describe the various ways of mapping requests to threads within a server one of the possible threading architectures, the </a:t>
            </a:r>
            <a:r>
              <a:rPr lang="en-US" i="1" dirty="0" smtClean="0"/>
              <a:t>worker pool architecture.</a:t>
            </a:r>
          </a:p>
          <a:p>
            <a:pPr algn="just"/>
            <a:r>
              <a:rPr lang="en-US" dirty="0" smtClean="0"/>
              <a:t>In the </a:t>
            </a:r>
            <a:r>
              <a:rPr lang="en-US" i="1" dirty="0" smtClean="0">
                <a:solidFill>
                  <a:srgbClr val="FF0000"/>
                </a:solidFill>
              </a:rPr>
              <a:t>thread-per-request</a:t>
            </a:r>
            <a:r>
              <a:rPr lang="en-US" i="1" dirty="0" smtClean="0"/>
              <a:t> architecture (Figure a) the I/O thread spawns a new </a:t>
            </a:r>
            <a:r>
              <a:rPr lang="en-US" dirty="0" smtClean="0"/>
              <a:t>worker thread for each request, and that worker destroys itself when it has processed the request against its designated remote object.</a:t>
            </a:r>
            <a:endParaRPr lang="en-US" i="1" dirty="0" smtClean="0"/>
          </a:p>
          <a:p>
            <a:pPr algn="just"/>
            <a:endParaRPr lang="en-US" dirty="0">
              <a:solidFill>
                <a:srgbClr val="FF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gn="just"/>
            <a:r>
              <a:rPr lang="en-US" dirty="0" smtClean="0"/>
              <a:t>The advantage that the threads do not contend for a shared queue, and throughput is potentially maximized because the I/O thread can create as many workers as there are outstanding requests.</a:t>
            </a:r>
          </a:p>
          <a:p>
            <a:pPr algn="just"/>
            <a:r>
              <a:rPr lang="en-US" dirty="0" smtClean="0"/>
              <a:t> Its disadvantage is the overhead of the thread creation and destruction operations.</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81000" y="990600"/>
            <a:ext cx="8039100" cy="472440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r>
              <a:rPr lang="en-US" dirty="0" smtClean="0"/>
              <a:t>The </a:t>
            </a:r>
            <a:r>
              <a:rPr lang="en-US" i="1" dirty="0" smtClean="0">
                <a:solidFill>
                  <a:srgbClr val="FF0000"/>
                </a:solidFill>
              </a:rPr>
              <a:t>thread-per-connection</a:t>
            </a:r>
            <a:r>
              <a:rPr lang="en-US" i="1" dirty="0" smtClean="0"/>
              <a:t> architecture (Figure b) associates a thread with </a:t>
            </a:r>
            <a:r>
              <a:rPr lang="en-US" dirty="0" smtClean="0"/>
              <a:t>each connection. </a:t>
            </a:r>
          </a:p>
          <a:p>
            <a:pPr algn="just"/>
            <a:r>
              <a:rPr lang="en-US" dirty="0" smtClean="0"/>
              <a:t>The server creates a new worker thread when a client makes a connection and destroys the thread when the client closes the connection.</a:t>
            </a:r>
          </a:p>
          <a:p>
            <a:pPr algn="just"/>
            <a:r>
              <a:rPr lang="en-US" dirty="0" smtClean="0"/>
              <a:t>The </a:t>
            </a:r>
            <a:r>
              <a:rPr lang="en-US" i="1" dirty="0" smtClean="0">
                <a:solidFill>
                  <a:srgbClr val="FF0000"/>
                </a:solidFill>
              </a:rPr>
              <a:t>thread-per-object</a:t>
            </a:r>
            <a:r>
              <a:rPr lang="en-US" i="1" dirty="0" smtClean="0"/>
              <a:t> architecture (Figure c) associates a thread with each </a:t>
            </a:r>
            <a:r>
              <a:rPr lang="en-US" dirty="0" smtClean="0"/>
              <a:t>remote object. An I/O thread receives requests and queues them for the workers, but this time there is a per-object queue.</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52400" y="762000"/>
            <a:ext cx="8991600" cy="5333999"/>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en-US" dirty="0" smtClean="0"/>
              <a:t>The combination of </a:t>
            </a:r>
            <a:r>
              <a:rPr lang="en-US" dirty="0" smtClean="0">
                <a:solidFill>
                  <a:srgbClr val="FF0000"/>
                </a:solidFill>
              </a:rPr>
              <a:t>middleware and network operating systems </a:t>
            </a:r>
            <a:r>
              <a:rPr lang="en-US" dirty="0" smtClean="0"/>
              <a:t>provides an acceptable balance between the requirement for autonomy on the one hand and network transparent resource access on the other.</a:t>
            </a:r>
          </a:p>
          <a:p>
            <a:pPr algn="just"/>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381000"/>
            <a:ext cx="8229600" cy="5745163"/>
          </a:xfrm>
        </p:spPr>
        <p:txBody>
          <a:bodyPr>
            <a:normAutofit lnSpcReduction="10000"/>
          </a:bodyPr>
          <a:lstStyle/>
          <a:p>
            <a:r>
              <a:rPr lang="en-US" b="1" dirty="0" smtClean="0">
                <a:solidFill>
                  <a:srgbClr val="FF0000"/>
                </a:solidFill>
              </a:rPr>
              <a:t>Threads within clients </a:t>
            </a:r>
          </a:p>
          <a:p>
            <a:r>
              <a:rPr lang="en-US" dirty="0" smtClean="0"/>
              <a:t>Threads can be useful for clients as well as servers.</a:t>
            </a:r>
          </a:p>
          <a:p>
            <a:pPr algn="just"/>
            <a:r>
              <a:rPr lang="en-US" dirty="0" smtClean="0"/>
              <a:t>Figure also shows a client process with two threads. The first thread generates results to be passed to a server by remote method invocation, but does not require a reply.</a:t>
            </a:r>
          </a:p>
          <a:p>
            <a:pPr algn="just"/>
            <a:r>
              <a:rPr lang="en-US" dirty="0" smtClean="0"/>
              <a:t>This client process can incorporate a second thread, which performs the remote method invocations and blocks while the first thread is able to continue computing further results.</a:t>
            </a:r>
            <a:endParaRPr lang="en-US" dirty="0">
              <a:solidFill>
                <a:srgbClr val="FF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r>
              <a:rPr lang="en-US" b="1" dirty="0" smtClean="0">
                <a:solidFill>
                  <a:srgbClr val="FF0000"/>
                </a:solidFill>
              </a:rPr>
              <a:t>Threads versus multiple processes</a:t>
            </a:r>
          </a:p>
          <a:p>
            <a:pPr algn="just"/>
            <a:r>
              <a:rPr lang="en-US" dirty="0" smtClean="0"/>
              <a:t>Threads are cheaper to create and manage than processes, and resource sharing can be achieved more efficiently between threads than between processes because threads share an execution environment.</a:t>
            </a:r>
          </a:p>
          <a:p>
            <a:pPr algn="just"/>
            <a:r>
              <a:rPr lang="en-US" dirty="0" smtClean="0"/>
              <a:t>An execution environment has an address space, communication interfaces such as sockets, higher-level resources such as open files and thread synchronization objects such as semaphores; it also lists the threads associated with it.</a:t>
            </a:r>
            <a:endParaRPr lang="en-US" dirty="0">
              <a:solidFill>
                <a:srgbClr val="FF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4"/>
          </a:xfrm>
        </p:spPr>
        <p:txBody>
          <a:bodyPr>
            <a:normAutofit/>
          </a:bodyPr>
          <a:lstStyle/>
          <a:p>
            <a:pPr algn="just"/>
            <a:r>
              <a:rPr lang="en-US" dirty="0" smtClean="0"/>
              <a:t>A thread has a scheduling priority, an execution state (such as </a:t>
            </a:r>
            <a:r>
              <a:rPr lang="en-US" i="1" dirty="0" smtClean="0"/>
              <a:t>BLOCKED or RUNNABLE), saved processor register values when the thread is BLOCKED, and state concerning the thread’s software interrupt handling.</a:t>
            </a:r>
          </a:p>
          <a:p>
            <a:r>
              <a:rPr lang="en-US" i="1" dirty="0" smtClean="0"/>
              <a:t> A software interrupt is an event that causes a thread to be interrupted (similar to the case of a </a:t>
            </a:r>
            <a:r>
              <a:rPr lang="en-US" dirty="0" smtClean="0"/>
              <a:t>hardware interrupt). If the thread has assigned a handler procedure, control is transferred to it. </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172200"/>
          </a:xfrm>
        </p:spPr>
        <p:txBody>
          <a:bodyPr>
            <a:normAutofit fontScale="85000" lnSpcReduction="10000"/>
          </a:bodyPr>
          <a:lstStyle/>
          <a:p>
            <a:pPr algn="just"/>
            <a:r>
              <a:rPr lang="en-US" dirty="0" smtClean="0"/>
              <a:t>Consider the cost of creating a new thread in an existing execution environment. </a:t>
            </a:r>
          </a:p>
          <a:p>
            <a:pPr algn="just"/>
            <a:r>
              <a:rPr lang="en-US" dirty="0" smtClean="0"/>
              <a:t>The main tasks are to allocate a region for its stack and to provide initial values for the processor registers and the thread’s execution state (it may initially be </a:t>
            </a:r>
            <a:r>
              <a:rPr lang="en-US" i="1" dirty="0" smtClean="0"/>
              <a:t>SUSPENDED or RUNNABLE) and priority. </a:t>
            </a:r>
          </a:p>
          <a:p>
            <a:pPr algn="just"/>
            <a:r>
              <a:rPr lang="en-US" i="1" dirty="0" smtClean="0"/>
              <a:t>Since the execution environment exists, only an identifier for </a:t>
            </a:r>
            <a:r>
              <a:rPr lang="en-US" dirty="0" smtClean="0"/>
              <a:t>this has to be placed in the thread’s descriptor record (which contains data necessary to manage the thread’s execution).</a:t>
            </a:r>
          </a:p>
          <a:p>
            <a:pPr algn="just"/>
            <a:r>
              <a:rPr lang="en-US" dirty="0" smtClean="0"/>
              <a:t>The overheads associated with creating a process are in general considerably greater than those of creating a new thread. A new execution environment must first be created, including address space tables.</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pPr algn="just"/>
            <a:r>
              <a:rPr lang="en-US" b="1" dirty="0" smtClean="0">
                <a:solidFill>
                  <a:srgbClr val="FF0000"/>
                </a:solidFill>
              </a:rPr>
              <a:t>Threads programming</a:t>
            </a:r>
            <a:r>
              <a:rPr lang="en-US" b="1" dirty="0" smtClean="0"/>
              <a:t> </a:t>
            </a:r>
            <a:r>
              <a:rPr lang="en-US" dirty="0" smtClean="0"/>
              <a:t>Threads programming is concurrent programming, the following concurrent programming concepts, which are : </a:t>
            </a:r>
            <a:r>
              <a:rPr lang="en-US" i="1" dirty="0" smtClean="0"/>
              <a:t>race conditions, critical sections (critical regions), monitors, condition variables and semaphores.</a:t>
            </a:r>
          </a:p>
          <a:p>
            <a:pPr algn="just"/>
            <a:r>
              <a:rPr lang="en-US" dirty="0" smtClean="0"/>
              <a:t>In threads implementation, Java provides methods for creating threads, destroying them and synchronizing them.</a:t>
            </a:r>
          </a:p>
          <a:p>
            <a:pPr algn="just"/>
            <a:r>
              <a:rPr lang="en-US" dirty="0" smtClean="0"/>
              <a:t> The Java </a:t>
            </a:r>
            <a:r>
              <a:rPr lang="en-US" i="1" dirty="0" smtClean="0"/>
              <a:t>Thread class includes the </a:t>
            </a:r>
            <a:r>
              <a:rPr lang="en-US" dirty="0" smtClean="0"/>
              <a:t>constructor and management methods listed in Figure.</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63419" y="381000"/>
            <a:ext cx="8450425" cy="5791200"/>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r>
              <a:rPr lang="en-US" b="1" dirty="0" smtClean="0">
                <a:solidFill>
                  <a:srgbClr val="FF0000"/>
                </a:solidFill>
              </a:rPr>
              <a:t>Thread lifetimes:</a:t>
            </a:r>
          </a:p>
          <a:p>
            <a:pPr algn="just"/>
            <a:r>
              <a:rPr lang="en-US" dirty="0" smtClean="0"/>
              <a:t>A new thread is created on the same Java virtual machine (JVM) </a:t>
            </a:r>
            <a:r>
              <a:rPr lang="en-US" dirty="0" smtClean="0"/>
              <a:t>as its </a:t>
            </a:r>
            <a:r>
              <a:rPr lang="en-US" dirty="0" smtClean="0"/>
              <a:t>creator, in the </a:t>
            </a:r>
            <a:r>
              <a:rPr lang="en-US" i="1" dirty="0" smtClean="0"/>
              <a:t>SUSPENDED state. </a:t>
            </a:r>
            <a:endParaRPr lang="en-US" i="1" dirty="0" smtClean="0"/>
          </a:p>
          <a:p>
            <a:pPr algn="just"/>
            <a:r>
              <a:rPr lang="en-US" i="1" dirty="0" smtClean="0"/>
              <a:t>After </a:t>
            </a:r>
            <a:r>
              <a:rPr lang="en-US" i="1" dirty="0" smtClean="0"/>
              <a:t>it is made RUNNABLE with the start</a:t>
            </a:r>
            <a:r>
              <a:rPr lang="en-US" i="1" dirty="0" smtClean="0"/>
              <a:t>() </a:t>
            </a:r>
            <a:r>
              <a:rPr lang="en-US" dirty="0" smtClean="0"/>
              <a:t>method</a:t>
            </a:r>
            <a:r>
              <a:rPr lang="en-US" dirty="0" smtClean="0"/>
              <a:t>, it executes the </a:t>
            </a:r>
            <a:r>
              <a:rPr lang="en-US" i="1" dirty="0" smtClean="0"/>
              <a:t>run() method of an object designated in its constructor</a:t>
            </a:r>
            <a:r>
              <a:rPr lang="en-US" i="1" dirty="0" smtClean="0"/>
              <a:t>.</a:t>
            </a:r>
          </a:p>
          <a:p>
            <a:pPr algn="just"/>
            <a:r>
              <a:rPr lang="en-US" dirty="0" smtClean="0"/>
              <a:t>Threads can be assigned a priority, so that a Java implementation that </a:t>
            </a:r>
            <a:r>
              <a:rPr lang="en-US" dirty="0" smtClean="0"/>
              <a:t>supports priorities </a:t>
            </a:r>
            <a:r>
              <a:rPr lang="en-US" dirty="0" smtClean="0"/>
              <a:t>will run a particular thread in preference to any thread with lower priority</a:t>
            </a:r>
            <a:r>
              <a:rPr lang="en-US" dirty="0" smtClean="0"/>
              <a:t>.</a:t>
            </a:r>
          </a:p>
          <a:p>
            <a:pPr algn="just"/>
            <a:r>
              <a:rPr lang="en-US" dirty="0" smtClean="0"/>
              <a:t>A  thread </a:t>
            </a:r>
            <a:r>
              <a:rPr lang="en-US" dirty="0" smtClean="0"/>
              <a:t>ends its life when it returns from the </a:t>
            </a:r>
            <a:r>
              <a:rPr lang="en-US" i="1" dirty="0" smtClean="0"/>
              <a:t>run() method or when its destroy() </a:t>
            </a:r>
            <a:r>
              <a:rPr lang="en-US" i="1" dirty="0" smtClean="0"/>
              <a:t>method </a:t>
            </a:r>
            <a:r>
              <a:rPr lang="en-US" dirty="0" smtClean="0"/>
              <a:t>is </a:t>
            </a:r>
            <a:r>
              <a:rPr lang="en-US" dirty="0" smtClean="0"/>
              <a:t>called.</a:t>
            </a:r>
            <a:endParaRPr lang="en-US" dirty="0">
              <a:solidFill>
                <a:srgbClr val="FF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gn="just"/>
            <a:r>
              <a:rPr lang="en-US" dirty="0" smtClean="0"/>
              <a:t>Programs can manage threads in groups. Every thread belongs to one group</a:t>
            </a:r>
            <a:r>
              <a:rPr lang="en-US" dirty="0" smtClean="0"/>
              <a:t>, which </a:t>
            </a:r>
            <a:r>
              <a:rPr lang="en-US" dirty="0" smtClean="0"/>
              <a:t>it is assigned at the time of its creation. </a:t>
            </a:r>
            <a:endParaRPr lang="en-US" dirty="0" smtClean="0"/>
          </a:p>
          <a:p>
            <a:pPr algn="just"/>
            <a:r>
              <a:rPr lang="en-US" dirty="0" smtClean="0"/>
              <a:t>Thread </a:t>
            </a:r>
            <a:r>
              <a:rPr lang="en-US" dirty="0" smtClean="0"/>
              <a:t>groups are useful when </a:t>
            </a:r>
            <a:r>
              <a:rPr lang="en-US" dirty="0" smtClean="0"/>
              <a:t>several </a:t>
            </a:r>
            <a:r>
              <a:rPr lang="en-US" dirty="0" smtClean="0"/>
              <a:t>applications coexist on the same JVM.</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fontScale="92500" lnSpcReduction="10000"/>
          </a:bodyPr>
          <a:lstStyle/>
          <a:p>
            <a:r>
              <a:rPr lang="en-US" b="1" dirty="0" smtClean="0">
                <a:solidFill>
                  <a:srgbClr val="FF0000"/>
                </a:solidFill>
              </a:rPr>
              <a:t>Thread </a:t>
            </a:r>
            <a:r>
              <a:rPr lang="en-US" b="1" dirty="0" smtClean="0">
                <a:solidFill>
                  <a:srgbClr val="FF0000"/>
                </a:solidFill>
              </a:rPr>
              <a:t>synchronization</a:t>
            </a:r>
          </a:p>
          <a:p>
            <a:pPr algn="just"/>
            <a:r>
              <a:rPr lang="en-US" dirty="0" smtClean="0"/>
              <a:t>Java provides the </a:t>
            </a:r>
            <a:r>
              <a:rPr lang="en-US" i="1" dirty="0" smtClean="0"/>
              <a:t>synchronized keyword for programmers to designate the </a:t>
            </a:r>
            <a:r>
              <a:rPr lang="en-US" i="1" dirty="0" err="1" smtClean="0"/>
              <a:t>wellknown</a:t>
            </a:r>
            <a:r>
              <a:rPr lang="en-US" i="1" dirty="0" smtClean="0"/>
              <a:t> </a:t>
            </a:r>
            <a:r>
              <a:rPr lang="en-US" dirty="0" smtClean="0"/>
              <a:t>monitor </a:t>
            </a:r>
            <a:r>
              <a:rPr lang="en-US" dirty="0" smtClean="0"/>
              <a:t>construct for thread coordination. </a:t>
            </a:r>
            <a:endParaRPr lang="en-US" dirty="0" smtClean="0"/>
          </a:p>
          <a:p>
            <a:pPr algn="just"/>
            <a:r>
              <a:rPr lang="en-US" dirty="0" smtClean="0"/>
              <a:t>Programmers </a:t>
            </a:r>
            <a:r>
              <a:rPr lang="en-US" dirty="0" smtClean="0"/>
              <a:t>designate either </a:t>
            </a:r>
            <a:r>
              <a:rPr lang="en-US" dirty="0" smtClean="0"/>
              <a:t>entire methods </a:t>
            </a:r>
            <a:r>
              <a:rPr lang="en-US" dirty="0" smtClean="0"/>
              <a:t>or arbitrary blocks of code as belonging to a monitor associated with </a:t>
            </a:r>
            <a:r>
              <a:rPr lang="en-US" dirty="0" smtClean="0"/>
              <a:t>an individual </a:t>
            </a:r>
            <a:r>
              <a:rPr lang="en-US" dirty="0" smtClean="0"/>
              <a:t>object</a:t>
            </a:r>
            <a:r>
              <a:rPr lang="en-US" dirty="0" smtClean="0"/>
              <a:t>.</a:t>
            </a:r>
          </a:p>
          <a:p>
            <a:pPr algn="just"/>
            <a:r>
              <a:rPr lang="en-US" dirty="0" smtClean="0"/>
              <a:t>The monitor’s guarantee is that at most one thread can execute </a:t>
            </a:r>
            <a:r>
              <a:rPr lang="en-US" dirty="0" smtClean="0"/>
              <a:t>within it </a:t>
            </a:r>
            <a:r>
              <a:rPr lang="en-US" dirty="0" smtClean="0"/>
              <a:t>at any time</a:t>
            </a:r>
            <a:r>
              <a:rPr lang="en-US" dirty="0" smtClean="0"/>
              <a:t>.</a:t>
            </a:r>
          </a:p>
          <a:p>
            <a:pPr algn="just"/>
            <a:r>
              <a:rPr lang="en-US" dirty="0" smtClean="0"/>
              <a:t> </a:t>
            </a:r>
            <a:r>
              <a:rPr lang="en-US" dirty="0" smtClean="0"/>
              <a:t>We could serialize the actions of the I/O and worker threads in </a:t>
            </a:r>
            <a:r>
              <a:rPr lang="en-US" dirty="0" smtClean="0"/>
              <a:t>our example </a:t>
            </a:r>
            <a:r>
              <a:rPr lang="en-US" dirty="0" smtClean="0"/>
              <a:t>by designating </a:t>
            </a:r>
            <a:r>
              <a:rPr lang="en-US" i="1" dirty="0" err="1" smtClean="0"/>
              <a:t>addTo</a:t>
            </a:r>
            <a:r>
              <a:rPr lang="en-US" i="1" dirty="0" smtClean="0"/>
              <a:t>() and </a:t>
            </a:r>
            <a:r>
              <a:rPr lang="en-US" i="1" dirty="0" err="1" smtClean="0"/>
              <a:t>removeFrom</a:t>
            </a:r>
            <a:r>
              <a:rPr lang="en-US" i="1" dirty="0" smtClean="0"/>
              <a:t>() methods in the Queue class </a:t>
            </a:r>
            <a:r>
              <a:rPr lang="en-US" i="1" dirty="0" smtClean="0"/>
              <a:t>as synchronized </a:t>
            </a:r>
            <a:r>
              <a:rPr lang="en-US" i="1" dirty="0" smtClean="0"/>
              <a:t>methods.</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400800"/>
          </a:xfrm>
        </p:spPr>
        <p:txBody>
          <a:bodyPr>
            <a:normAutofit fontScale="85000" lnSpcReduction="20000"/>
          </a:bodyPr>
          <a:lstStyle/>
          <a:p>
            <a:pPr algn="just"/>
            <a:r>
              <a:rPr lang="en-US" dirty="0" smtClean="0"/>
              <a:t>Java allows threads to be blocked and woken up via arbitrary objects that act </a:t>
            </a:r>
            <a:r>
              <a:rPr lang="en-US" dirty="0" smtClean="0"/>
              <a:t>as condition </a:t>
            </a:r>
            <a:r>
              <a:rPr lang="en-US" dirty="0" smtClean="0"/>
              <a:t>variables</a:t>
            </a:r>
            <a:r>
              <a:rPr lang="en-US" dirty="0" smtClean="0"/>
              <a:t>.</a:t>
            </a:r>
          </a:p>
          <a:p>
            <a:pPr algn="just"/>
            <a:r>
              <a:rPr lang="en-US" dirty="0" smtClean="0"/>
              <a:t> </a:t>
            </a:r>
            <a:r>
              <a:rPr lang="en-US" dirty="0" smtClean="0"/>
              <a:t>A thread that needs to block awaiting a certain condition calls </a:t>
            </a:r>
            <a:r>
              <a:rPr lang="en-US" dirty="0" smtClean="0"/>
              <a:t>an object’s </a:t>
            </a:r>
            <a:r>
              <a:rPr lang="en-US" i="1" dirty="0" smtClean="0"/>
              <a:t>wait() method. </a:t>
            </a:r>
            <a:endParaRPr lang="en-US" i="1" dirty="0" smtClean="0"/>
          </a:p>
          <a:p>
            <a:pPr algn="just"/>
            <a:r>
              <a:rPr lang="en-US" i="1" dirty="0" smtClean="0"/>
              <a:t>All </a:t>
            </a:r>
            <a:r>
              <a:rPr lang="en-US" i="1" dirty="0" smtClean="0"/>
              <a:t>objects implement this method, since it belongs to </a:t>
            </a:r>
            <a:r>
              <a:rPr lang="en-US" i="1" dirty="0" smtClean="0"/>
              <a:t>Java’s </a:t>
            </a:r>
            <a:r>
              <a:rPr lang="en-US" dirty="0" smtClean="0"/>
              <a:t>root </a:t>
            </a:r>
            <a:r>
              <a:rPr lang="en-US" i="1" dirty="0" smtClean="0"/>
              <a:t>Object class</a:t>
            </a:r>
            <a:r>
              <a:rPr lang="en-US" i="1" dirty="0" smtClean="0"/>
              <a:t>.</a:t>
            </a:r>
          </a:p>
          <a:p>
            <a:pPr algn="just"/>
            <a:r>
              <a:rPr lang="en-US" i="1" dirty="0" smtClean="0"/>
              <a:t> </a:t>
            </a:r>
            <a:r>
              <a:rPr lang="en-US" i="1" dirty="0" smtClean="0"/>
              <a:t>Another thread calls notify() to unblock at most one thread </a:t>
            </a:r>
            <a:r>
              <a:rPr lang="en-US" i="1" dirty="0" smtClean="0"/>
              <a:t>or </a:t>
            </a:r>
            <a:r>
              <a:rPr lang="en-US" i="1" dirty="0" err="1" smtClean="0"/>
              <a:t>notifyAll</a:t>
            </a:r>
            <a:r>
              <a:rPr lang="en-US" i="1" dirty="0" smtClean="0"/>
              <a:t>() to unblock all threads waiting on that object. </a:t>
            </a:r>
            <a:endParaRPr lang="en-US" i="1" dirty="0" smtClean="0"/>
          </a:p>
          <a:p>
            <a:pPr algn="just"/>
            <a:r>
              <a:rPr lang="en-US" i="1" dirty="0" smtClean="0"/>
              <a:t>Both </a:t>
            </a:r>
            <a:r>
              <a:rPr lang="en-US" i="1" dirty="0" smtClean="0"/>
              <a:t>notification methods </a:t>
            </a:r>
            <a:r>
              <a:rPr lang="en-US" i="1" dirty="0" smtClean="0"/>
              <a:t>also </a:t>
            </a:r>
            <a:r>
              <a:rPr lang="en-US" dirty="0" smtClean="0"/>
              <a:t>belong </a:t>
            </a:r>
            <a:r>
              <a:rPr lang="en-US" dirty="0" smtClean="0"/>
              <a:t>to the </a:t>
            </a:r>
            <a:r>
              <a:rPr lang="en-US" i="1" dirty="0" smtClean="0"/>
              <a:t>Object class</a:t>
            </a:r>
            <a:r>
              <a:rPr lang="en-US" i="1" dirty="0" smtClean="0"/>
              <a:t>.</a:t>
            </a:r>
          </a:p>
          <a:p>
            <a:pPr algn="just"/>
            <a:r>
              <a:rPr lang="en-US" dirty="0" smtClean="0"/>
              <a:t>when a worker thread discovers that there are no requests </a:t>
            </a:r>
            <a:r>
              <a:rPr lang="en-US" dirty="0" smtClean="0"/>
              <a:t>to process</a:t>
            </a:r>
            <a:r>
              <a:rPr lang="en-US" dirty="0" smtClean="0"/>
              <a:t>, it calls </a:t>
            </a:r>
            <a:r>
              <a:rPr lang="en-US" i="1" dirty="0" smtClean="0"/>
              <a:t>wait() on the instance of Queue. </a:t>
            </a:r>
            <a:endParaRPr lang="en-US" i="1" dirty="0" smtClean="0"/>
          </a:p>
          <a:p>
            <a:pPr algn="just"/>
            <a:r>
              <a:rPr lang="en-US" i="1" dirty="0" smtClean="0"/>
              <a:t>When </a:t>
            </a:r>
            <a:r>
              <a:rPr lang="en-US" i="1" dirty="0" smtClean="0"/>
              <a:t>the I/O thread subsequently </a:t>
            </a:r>
            <a:r>
              <a:rPr lang="en-US" i="1" dirty="0" smtClean="0"/>
              <a:t>adds </a:t>
            </a:r>
            <a:r>
              <a:rPr lang="en-US" dirty="0" smtClean="0"/>
              <a:t>a </a:t>
            </a:r>
            <a:r>
              <a:rPr lang="en-US" dirty="0" smtClean="0"/>
              <a:t>request to the queue, it calls the queue’s </a:t>
            </a:r>
            <a:r>
              <a:rPr lang="en-US" i="1" dirty="0" smtClean="0"/>
              <a:t>notify() method to wake up a worker.</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FF0000"/>
                </a:solidFill>
              </a:rPr>
              <a:t>The operating system layer</a:t>
            </a:r>
            <a:endParaRPr lang="en-US" b="1" dirty="0">
              <a:solidFill>
                <a:srgbClr val="FF0000"/>
              </a:solidFill>
            </a:endParaRPr>
          </a:p>
        </p:txBody>
      </p:sp>
      <p:sp>
        <p:nvSpPr>
          <p:cNvPr id="3" name="Content Placeholder 2"/>
          <p:cNvSpPr>
            <a:spLocks noGrp="1"/>
          </p:cNvSpPr>
          <p:nvPr>
            <p:ph idx="1"/>
          </p:nvPr>
        </p:nvSpPr>
        <p:spPr>
          <a:xfrm>
            <a:off x="457200" y="1600200"/>
            <a:ext cx="8229600" cy="5029200"/>
          </a:xfrm>
        </p:spPr>
        <p:txBody>
          <a:bodyPr>
            <a:normAutofit fontScale="85000" lnSpcReduction="10000"/>
          </a:bodyPr>
          <a:lstStyle/>
          <a:p>
            <a:pPr algn="just"/>
            <a:r>
              <a:rPr lang="en-US" dirty="0" smtClean="0"/>
              <a:t>The </a:t>
            </a:r>
            <a:r>
              <a:rPr lang="en-US" dirty="0" smtClean="0">
                <a:solidFill>
                  <a:srgbClr val="FF0000"/>
                </a:solidFill>
              </a:rPr>
              <a:t>operating system layer </a:t>
            </a:r>
            <a:r>
              <a:rPr lang="en-US" dirty="0" smtClean="0"/>
              <a:t>at each of two nodes supports a common </a:t>
            </a:r>
            <a:r>
              <a:rPr lang="en-US" dirty="0" smtClean="0">
                <a:solidFill>
                  <a:srgbClr val="FF0000"/>
                </a:solidFill>
              </a:rPr>
              <a:t>middleware layer </a:t>
            </a:r>
            <a:r>
              <a:rPr lang="en-US" dirty="0" smtClean="0"/>
              <a:t>in providing a </a:t>
            </a:r>
            <a:r>
              <a:rPr lang="en-US" dirty="0" smtClean="0">
                <a:solidFill>
                  <a:srgbClr val="FF0000"/>
                </a:solidFill>
              </a:rPr>
              <a:t>distributed infrastructure </a:t>
            </a:r>
            <a:r>
              <a:rPr lang="en-US" dirty="0" smtClean="0"/>
              <a:t>for applications and services.</a:t>
            </a:r>
          </a:p>
          <a:p>
            <a:pPr algn="just"/>
            <a:r>
              <a:rPr lang="en-US" dirty="0" smtClean="0"/>
              <a:t>The impact of particular OS mechanisms on middleware’s ability to </a:t>
            </a:r>
            <a:r>
              <a:rPr lang="en-US" dirty="0" smtClean="0">
                <a:solidFill>
                  <a:srgbClr val="FF0000"/>
                </a:solidFill>
              </a:rPr>
              <a:t>deliver distributed resource sharing to users</a:t>
            </a:r>
            <a:r>
              <a:rPr lang="en-US" dirty="0" smtClean="0"/>
              <a:t>.</a:t>
            </a:r>
          </a:p>
          <a:p>
            <a:pPr algn="just"/>
            <a:r>
              <a:rPr lang="en-US" dirty="0" smtClean="0">
                <a:solidFill>
                  <a:srgbClr val="FF0000"/>
                </a:solidFill>
              </a:rPr>
              <a:t> Kernels </a:t>
            </a:r>
            <a:r>
              <a:rPr lang="en-US" dirty="0" smtClean="0"/>
              <a:t>and </a:t>
            </a:r>
            <a:r>
              <a:rPr lang="en-US" dirty="0" smtClean="0">
                <a:solidFill>
                  <a:srgbClr val="FF0000"/>
                </a:solidFill>
              </a:rPr>
              <a:t>the client </a:t>
            </a:r>
            <a:r>
              <a:rPr lang="en-US" dirty="0" smtClean="0"/>
              <a:t>and </a:t>
            </a:r>
            <a:r>
              <a:rPr lang="en-US" dirty="0" smtClean="0">
                <a:solidFill>
                  <a:srgbClr val="FF0000"/>
                </a:solidFill>
              </a:rPr>
              <a:t>server</a:t>
            </a:r>
            <a:r>
              <a:rPr lang="en-US" dirty="0" smtClean="0"/>
              <a:t> processes that execute upon them are the chief architectural components that concern us. </a:t>
            </a:r>
          </a:p>
          <a:p>
            <a:pPr algn="just"/>
            <a:r>
              <a:rPr lang="en-US" dirty="0" smtClean="0"/>
              <a:t>Kernels and server processes are the components that manage resources and present clients with an interface to the resources.</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57200" y="609600"/>
            <a:ext cx="8229600" cy="5334000"/>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a:bodyPr>
          <a:lstStyle/>
          <a:p>
            <a:pPr algn="just"/>
            <a:r>
              <a:rPr lang="en-US" dirty="0" smtClean="0"/>
              <a:t>The Java </a:t>
            </a:r>
            <a:r>
              <a:rPr lang="en-US" dirty="0" smtClean="0"/>
              <a:t>synchronization </a:t>
            </a:r>
            <a:r>
              <a:rPr lang="en-US" dirty="0" smtClean="0"/>
              <a:t>methods are given </a:t>
            </a:r>
            <a:r>
              <a:rPr lang="en-US" dirty="0" smtClean="0"/>
              <a:t>in Figure.</a:t>
            </a:r>
          </a:p>
          <a:p>
            <a:pPr algn="just"/>
            <a:r>
              <a:rPr lang="en-US" dirty="0" smtClean="0"/>
              <a:t>In addition to </a:t>
            </a:r>
            <a:r>
              <a:rPr lang="en-US" dirty="0" smtClean="0"/>
              <a:t>the synchronization </a:t>
            </a:r>
            <a:r>
              <a:rPr lang="en-US" dirty="0" smtClean="0"/>
              <a:t>primitives that we have mentioned, the </a:t>
            </a:r>
            <a:r>
              <a:rPr lang="en-US" i="1" dirty="0" smtClean="0"/>
              <a:t>join() method blocks the </a:t>
            </a:r>
            <a:r>
              <a:rPr lang="en-US" i="1" dirty="0" smtClean="0"/>
              <a:t>caller </a:t>
            </a:r>
            <a:r>
              <a:rPr lang="en-US" dirty="0" smtClean="0"/>
              <a:t>until </a:t>
            </a:r>
            <a:r>
              <a:rPr lang="en-US" dirty="0" smtClean="0"/>
              <a:t>the target thread’s termination</a:t>
            </a:r>
            <a:r>
              <a:rPr lang="en-US" dirty="0" smtClean="0"/>
              <a:t>.</a:t>
            </a:r>
          </a:p>
          <a:p>
            <a:pPr algn="just"/>
            <a:r>
              <a:rPr lang="en-US" dirty="0" smtClean="0"/>
              <a:t> </a:t>
            </a:r>
            <a:r>
              <a:rPr lang="en-US" dirty="0" smtClean="0"/>
              <a:t>The </a:t>
            </a:r>
            <a:r>
              <a:rPr lang="en-US" i="1" dirty="0" smtClean="0"/>
              <a:t>interrupt() method is useful for </a:t>
            </a:r>
            <a:r>
              <a:rPr lang="en-US" i="1" dirty="0" smtClean="0"/>
              <a:t>prematurely </a:t>
            </a:r>
            <a:r>
              <a:rPr lang="en-US" dirty="0" smtClean="0"/>
              <a:t>waking </a:t>
            </a:r>
            <a:r>
              <a:rPr lang="en-US" dirty="0" smtClean="0"/>
              <a:t>a waiting thread.</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r>
              <a:rPr lang="en-US" b="1" dirty="0" smtClean="0">
                <a:solidFill>
                  <a:srgbClr val="FF0000"/>
                </a:solidFill>
              </a:rPr>
              <a:t>Thread </a:t>
            </a:r>
            <a:r>
              <a:rPr lang="en-US" b="1" dirty="0" smtClean="0">
                <a:solidFill>
                  <a:srgbClr val="FF0000"/>
                </a:solidFill>
              </a:rPr>
              <a:t>scheduling</a:t>
            </a:r>
          </a:p>
          <a:p>
            <a:pPr algn="just"/>
            <a:r>
              <a:rPr lang="en-US" dirty="0" smtClean="0"/>
              <a:t>An important distinction is between preemptive and </a:t>
            </a:r>
            <a:r>
              <a:rPr lang="en-US" dirty="0" err="1" smtClean="0"/>
              <a:t>nonpreemptive</a:t>
            </a:r>
            <a:r>
              <a:rPr lang="en-US" dirty="0" smtClean="0"/>
              <a:t> </a:t>
            </a:r>
            <a:r>
              <a:rPr lang="en-US" dirty="0" smtClean="0"/>
              <a:t>scheduling </a:t>
            </a:r>
            <a:r>
              <a:rPr lang="en-US" dirty="0" smtClean="0"/>
              <a:t>of threads</a:t>
            </a:r>
            <a:r>
              <a:rPr lang="en-US" dirty="0" smtClean="0"/>
              <a:t>.</a:t>
            </a:r>
          </a:p>
          <a:p>
            <a:pPr algn="just"/>
            <a:r>
              <a:rPr lang="en-US" dirty="0" smtClean="0"/>
              <a:t> </a:t>
            </a:r>
            <a:r>
              <a:rPr lang="en-US" dirty="0" smtClean="0"/>
              <a:t>In </a:t>
            </a:r>
            <a:r>
              <a:rPr lang="en-US" i="1" dirty="0" smtClean="0"/>
              <a:t>preemptive scheduling, a thread may be </a:t>
            </a:r>
            <a:r>
              <a:rPr lang="en-US" i="1" dirty="0" smtClean="0"/>
              <a:t>suspended </a:t>
            </a:r>
            <a:r>
              <a:rPr lang="en-US" dirty="0" smtClean="0"/>
              <a:t>at </a:t>
            </a:r>
            <a:r>
              <a:rPr lang="en-US" dirty="0" smtClean="0"/>
              <a:t>any point to make way for another thread, even when the preempted thread </a:t>
            </a:r>
            <a:r>
              <a:rPr lang="en-US" dirty="0" smtClean="0"/>
              <a:t>would </a:t>
            </a:r>
            <a:r>
              <a:rPr lang="en-US" dirty="0" smtClean="0"/>
              <a:t>otherwise continue </a:t>
            </a:r>
            <a:r>
              <a:rPr lang="en-US" dirty="0" smtClean="0"/>
              <a:t>running.</a:t>
            </a:r>
          </a:p>
          <a:p>
            <a:pPr algn="just"/>
            <a:r>
              <a:rPr lang="en-US" dirty="0" smtClean="0"/>
              <a:t>In </a:t>
            </a:r>
            <a:r>
              <a:rPr lang="en-US" i="1" dirty="0" smtClean="0"/>
              <a:t>non-preemptive scheduling </a:t>
            </a:r>
            <a:r>
              <a:rPr lang="en-US" i="1" dirty="0" smtClean="0"/>
              <a:t>, </a:t>
            </a:r>
            <a:r>
              <a:rPr lang="en-US" i="1" dirty="0" smtClean="0"/>
              <a:t>a thread runs until it makes a call to the threading system </a:t>
            </a:r>
            <a:r>
              <a:rPr lang="en-US" dirty="0" smtClean="0"/>
              <a:t>, </a:t>
            </a:r>
            <a:r>
              <a:rPr lang="en-US" dirty="0" smtClean="0"/>
              <a:t>when the system may </a:t>
            </a:r>
            <a:r>
              <a:rPr lang="en-US" dirty="0" err="1" smtClean="0"/>
              <a:t>deschedule</a:t>
            </a:r>
            <a:r>
              <a:rPr lang="en-US" dirty="0" smtClean="0"/>
              <a:t> it and schedule another thread to run.</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gn="just"/>
            <a:r>
              <a:rPr lang="en-US" dirty="0" smtClean="0"/>
              <a:t>The advantage of non-preemptive scheduling is that any section of code that </a:t>
            </a:r>
            <a:r>
              <a:rPr lang="en-US" dirty="0" smtClean="0"/>
              <a:t>does not </a:t>
            </a:r>
            <a:r>
              <a:rPr lang="en-US" dirty="0" smtClean="0"/>
              <a:t>contain a call to the threading system is automatically a critical section. </a:t>
            </a:r>
            <a:r>
              <a:rPr lang="en-US" dirty="0" smtClean="0"/>
              <a:t>Race conditions </a:t>
            </a:r>
            <a:r>
              <a:rPr lang="en-US" dirty="0" smtClean="0"/>
              <a:t>are </a:t>
            </a:r>
            <a:r>
              <a:rPr lang="en-US" dirty="0" smtClean="0"/>
              <a:t>thus </a:t>
            </a:r>
            <a:r>
              <a:rPr lang="en-US" dirty="0" smtClean="0"/>
              <a:t>conveniently avoided</a:t>
            </a:r>
            <a:r>
              <a:rPr lang="en-US" dirty="0" smtClean="0"/>
              <a:t>. </a:t>
            </a:r>
            <a:endParaRPr lang="en-US" smtClean="0"/>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73870" y="304800"/>
            <a:ext cx="8512929" cy="57912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400800"/>
          </a:xfrm>
        </p:spPr>
        <p:txBody>
          <a:bodyPr>
            <a:normAutofit fontScale="92500" lnSpcReduction="20000"/>
          </a:bodyPr>
          <a:lstStyle/>
          <a:p>
            <a:pPr algn="just"/>
            <a:r>
              <a:rPr lang="en-US" i="1" dirty="0" smtClean="0">
                <a:solidFill>
                  <a:srgbClr val="FF0000"/>
                </a:solidFill>
              </a:rPr>
              <a:t>Encapsulation:</a:t>
            </a:r>
            <a:r>
              <a:rPr lang="en-US" i="1" dirty="0" smtClean="0"/>
              <a:t> They should provide a useful service interface to their resources – </a:t>
            </a:r>
            <a:r>
              <a:rPr lang="en-US" dirty="0" smtClean="0"/>
              <a:t>that is, a set of operations that meet their clients’ needs. Details such as management of memory and devices used to implement resources should be hidden from clients.</a:t>
            </a:r>
          </a:p>
          <a:p>
            <a:pPr algn="just"/>
            <a:r>
              <a:rPr lang="en-US" i="1" dirty="0" smtClean="0">
                <a:solidFill>
                  <a:srgbClr val="FF0000"/>
                </a:solidFill>
              </a:rPr>
              <a:t>Protection:</a:t>
            </a:r>
            <a:r>
              <a:rPr lang="en-US" i="1" dirty="0" smtClean="0"/>
              <a:t> Resources require protection from illegitimate accesses – for example, </a:t>
            </a:r>
            <a:r>
              <a:rPr lang="en-US" dirty="0" smtClean="0"/>
              <a:t>files are protected from being read by users without read permissions, and device registers are protected from application processes.</a:t>
            </a:r>
          </a:p>
          <a:p>
            <a:pPr algn="just"/>
            <a:r>
              <a:rPr lang="en-US" i="1" dirty="0" smtClean="0">
                <a:solidFill>
                  <a:srgbClr val="FF0000"/>
                </a:solidFill>
              </a:rPr>
              <a:t>Concurrent processing: </a:t>
            </a:r>
            <a:r>
              <a:rPr lang="en-US" i="1" dirty="0" smtClean="0"/>
              <a:t>Clients may share resources and access them concurrently. </a:t>
            </a:r>
            <a:r>
              <a:rPr lang="en-US" dirty="0" smtClean="0"/>
              <a:t>Resource managers are responsible for achieving concurrency transparency.</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dirty="0" smtClean="0"/>
              <a:t>A combination of libraries, kernels and servers may be called upon to perform the following invocation related tasks:</a:t>
            </a:r>
          </a:p>
          <a:p>
            <a:pPr algn="just"/>
            <a:r>
              <a:rPr lang="en-US" i="1" dirty="0" smtClean="0">
                <a:solidFill>
                  <a:srgbClr val="FF0000"/>
                </a:solidFill>
              </a:rPr>
              <a:t>Communication:</a:t>
            </a:r>
            <a:r>
              <a:rPr lang="en-US" i="1" dirty="0" smtClean="0"/>
              <a:t> Operation parameters and results have to be passed to and from </a:t>
            </a:r>
            <a:r>
              <a:rPr lang="en-US" dirty="0" smtClean="0"/>
              <a:t>resource managers, over a network or within a computer.</a:t>
            </a:r>
          </a:p>
          <a:p>
            <a:pPr algn="just"/>
            <a:r>
              <a:rPr lang="en-US" i="1" dirty="0" smtClean="0">
                <a:solidFill>
                  <a:srgbClr val="FF0000"/>
                </a:solidFill>
              </a:rPr>
              <a:t>Scheduling:</a:t>
            </a:r>
            <a:r>
              <a:rPr lang="en-US" i="1" dirty="0" smtClean="0"/>
              <a:t> When an operation is invoked, its processing must be scheduled within </a:t>
            </a:r>
            <a:r>
              <a:rPr lang="en-US" dirty="0" smtClean="0"/>
              <a:t>the kernel or server.</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732</TotalTime>
  <Words>3912</Words>
  <Application>Microsoft Office PowerPoint</Application>
  <PresentationFormat>On-screen Show (4:3)</PresentationFormat>
  <Paragraphs>193</Paragraphs>
  <Slides>63</Slides>
  <Notes>1</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  VASIREDDY VENKATADRI INSTITUTE OF TECHNOLOGY (Autonomous)  Department of Computer Science and Engineering </vt:lpstr>
      <vt:lpstr>Introduction</vt:lpstr>
      <vt:lpstr>Slide 3</vt:lpstr>
      <vt:lpstr>Slide 4</vt:lpstr>
      <vt:lpstr>Slide 5</vt:lpstr>
      <vt:lpstr>The operating system layer</vt:lpstr>
      <vt:lpstr>Slide 7</vt:lpstr>
      <vt:lpstr>Slide 8</vt:lpstr>
      <vt:lpstr>Slide 9</vt:lpstr>
      <vt:lpstr>Slide 10</vt:lpstr>
      <vt:lpstr>Slide 11</vt:lpstr>
      <vt:lpstr>Slide 12</vt:lpstr>
      <vt:lpstr>Slide 13</vt:lpstr>
      <vt:lpstr>Protection:</vt:lpstr>
      <vt:lpstr>Slide 15</vt:lpstr>
      <vt:lpstr>Slide 16</vt:lpstr>
      <vt:lpstr>Slide 17</vt:lpstr>
      <vt:lpstr>Slide 18</vt:lpstr>
      <vt:lpstr>Processes and threads</vt:lpstr>
      <vt:lpstr>Slide 20</vt:lpstr>
      <vt:lpstr>Slide 21</vt:lpstr>
      <vt:lpstr>Slide 22</vt:lpstr>
      <vt:lpstr>Slide 23</vt:lpstr>
      <vt:lpstr>Slide 24</vt:lpstr>
      <vt:lpstr>Slide 25</vt:lpstr>
      <vt:lpstr>Slide 26</vt:lpstr>
      <vt:lpstr>Slide 27</vt:lpstr>
      <vt:lpstr>Slide 28</vt:lpstr>
      <vt:lpstr>Creation of a new process</vt:lpstr>
      <vt:lpstr>Slide 30</vt:lpstr>
      <vt:lpstr>Slide 31</vt:lpstr>
      <vt:lpstr>Slide 32</vt:lpstr>
      <vt:lpstr>Slide 33</vt:lpstr>
      <vt:lpstr>Slide 34</vt:lpstr>
      <vt:lpstr>Slide 35</vt:lpstr>
      <vt:lpstr>Slide 36</vt:lpstr>
      <vt:lpstr>Slide 37</vt:lpstr>
      <vt:lpstr>Threads</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VASIREDDY VENKATADRI INSTITUTE OF TECHNOLOGY (Autonomous)  Department of Computer Science and Engineering </dc:title>
  <dc:creator>N.Brahma Naidu</dc:creator>
  <cp:lastModifiedBy>N.Brahma Naidu</cp:lastModifiedBy>
  <cp:revision>65</cp:revision>
  <dcterms:created xsi:type="dcterms:W3CDTF">2006-08-16T00:00:00Z</dcterms:created>
  <dcterms:modified xsi:type="dcterms:W3CDTF">2021-05-06T11:40:49Z</dcterms:modified>
</cp:coreProperties>
</file>