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6"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7" r:id="rId49"/>
    <p:sldId id="312" r:id="rId50"/>
    <p:sldId id="311" r:id="rId51"/>
    <p:sldId id="313" r:id="rId52"/>
    <p:sldId id="308" r:id="rId53"/>
    <p:sldId id="309" r:id="rId54"/>
    <p:sldId id="310" r:id="rId55"/>
    <p:sldId id="304" r:id="rId56"/>
    <p:sldId id="305"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43" r:id="rId77"/>
    <p:sldId id="333" r:id="rId78"/>
    <p:sldId id="334" r:id="rId79"/>
    <p:sldId id="336" r:id="rId80"/>
    <p:sldId id="335" r:id="rId81"/>
    <p:sldId id="337" r:id="rId82"/>
    <p:sldId id="338" r:id="rId83"/>
    <p:sldId id="339" r:id="rId84"/>
    <p:sldId id="340" r:id="rId85"/>
    <p:sldId id="341" r:id="rId86"/>
    <p:sldId id="344" r:id="rId87"/>
    <p:sldId id="345" r:id="rId88"/>
    <p:sldId id="342"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616433-C587-4AA0-BA9F-8AC338CF5E2E}" type="datetimeFigureOut">
              <a:rPr lang="en-US" smtClean="0"/>
              <a:pPr/>
              <a:t>5/22/2021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3F5562-FDD5-4886-B8EA-B4A3022B0A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F69130F-EE19-48A4-9E82-F68AF8C041E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30F9-6196-4394-8A86-68FAE850372F}"/>
              </a:ext>
            </a:extLst>
          </p:cNvPr>
          <p:cNvSpPr>
            <a:spLocks noGrp="1"/>
          </p:cNvSpPr>
          <p:nvPr>
            <p:ph type="title"/>
          </p:nvPr>
        </p:nvSpPr>
        <p:spPr>
          <a:xfrm>
            <a:off x="375557" y="346002"/>
            <a:ext cx="8392886" cy="1466469"/>
          </a:xfrm>
        </p:spPr>
        <p:txBody>
          <a:bodyPr>
            <a:normAutofit fontScale="90000"/>
          </a:bodyPr>
          <a:lstStyle/>
          <a:p>
            <a:pPr algn="ctr"/>
            <a:br>
              <a:rPr lang="en-IN" sz="4800" b="1" dirty="0">
                <a:solidFill>
                  <a:srgbClr val="FF0000"/>
                </a:solidFill>
              </a:rPr>
            </a:br>
            <a:br>
              <a:rPr lang="en-IN" sz="4800" b="1" dirty="0">
                <a:solidFill>
                  <a:srgbClr val="FF0000"/>
                </a:solidFill>
              </a:rPr>
            </a:br>
            <a:r>
              <a:rPr lang="en-IN" sz="2700" b="1" dirty="0">
                <a:solidFill>
                  <a:srgbClr val="FF0000"/>
                </a:solidFill>
                <a:latin typeface="Times New Roman" pitchFamily="18" charset="0"/>
                <a:cs typeface="Times New Roman" pitchFamily="18" charset="0"/>
              </a:rPr>
              <a:t>VASIREDDY VENKATADRI</a:t>
            </a:r>
            <a:r>
              <a:rPr lang="en-US" sz="2700" b="1" dirty="0">
                <a:solidFill>
                  <a:srgbClr val="FF0000"/>
                </a:solidFill>
                <a:latin typeface="Times New Roman" pitchFamily="18" charset="0"/>
                <a:cs typeface="Times New Roman" pitchFamily="18" charset="0"/>
              </a:rPr>
              <a:t> INSTITUTE OF TECHNOLOGY</a:t>
            </a:r>
            <a:br>
              <a:rPr lang="en-US" sz="3600" b="1" dirty="0">
                <a:solidFill>
                  <a:srgbClr val="FF0000"/>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(Autonomous)</a:t>
            </a:r>
            <a:r>
              <a:rPr lang="en-IN" sz="4000" dirty="0">
                <a:solidFill>
                  <a:srgbClr val="FF0000"/>
                </a:solidFill>
                <a:latin typeface="Times New Roman" pitchFamily="18" charset="0"/>
                <a:cs typeface="Times New Roman" pitchFamily="18" charset="0"/>
              </a:rPr>
              <a:t> </a:t>
            </a:r>
            <a:br>
              <a:rPr lang="en-IN" sz="4000" dirty="0">
                <a:solidFill>
                  <a:srgbClr val="FF0000"/>
                </a:solidFill>
                <a:latin typeface="Times New Roman" pitchFamily="18" charset="0"/>
                <a:cs typeface="Times New Roman" pitchFamily="18" charset="0"/>
              </a:rPr>
            </a:br>
            <a:r>
              <a:rPr lang="en-IN" sz="4000" dirty="0">
                <a:solidFill>
                  <a:srgbClr val="FF0000"/>
                </a:solidFill>
                <a:latin typeface="Times New Roman" pitchFamily="18" charset="0"/>
                <a:cs typeface="Times New Roman" pitchFamily="18" charset="0"/>
              </a:rPr>
              <a:t>Department of </a:t>
            </a:r>
            <a:r>
              <a:rPr lang="en-US" sz="4000" dirty="0">
                <a:solidFill>
                  <a:srgbClr val="FF0000"/>
                </a:solidFill>
                <a:latin typeface="Times New Roman" pitchFamily="18" charset="0"/>
                <a:cs typeface="Times New Roman" pitchFamily="18" charset="0"/>
              </a:rPr>
              <a:t>Computer Science and Engineering</a:t>
            </a:r>
            <a:br>
              <a:rPr lang="en-IN" sz="3300" dirty="0">
                <a:solidFill>
                  <a:srgbClr val="FF0000"/>
                </a:solidFill>
              </a:rPr>
            </a:br>
            <a:endParaRPr lang="en-IN" sz="3300" b="1" dirty="0">
              <a:solidFill>
                <a:srgbClr val="FF0000"/>
              </a:solidFill>
            </a:endParaRPr>
          </a:p>
        </p:txBody>
      </p:sp>
      <p:sp>
        <p:nvSpPr>
          <p:cNvPr id="3" name="Content Placeholder 2">
            <a:extLst>
              <a:ext uri="{FF2B5EF4-FFF2-40B4-BE49-F238E27FC236}">
                <a16:creationId xmlns:a16="http://schemas.microsoft.com/office/drawing/2014/main" id="{B8E2120E-3D3B-4FDD-AF9D-33A00283F052}"/>
              </a:ext>
            </a:extLst>
          </p:cNvPr>
          <p:cNvSpPr>
            <a:spLocks noGrp="1"/>
          </p:cNvSpPr>
          <p:nvPr>
            <p:ph idx="1"/>
          </p:nvPr>
        </p:nvSpPr>
        <p:spPr>
          <a:xfrm>
            <a:off x="375557" y="1812470"/>
            <a:ext cx="8392886" cy="4512130"/>
          </a:xfrm>
        </p:spPr>
        <p:txBody>
          <a:bodyPr>
            <a:normAutofit fontScale="62500" lnSpcReduction="20000"/>
          </a:bodyPr>
          <a:lstStyle/>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lnSpc>
                <a:spcPct val="100000"/>
              </a:lnSpc>
              <a:buNone/>
            </a:pPr>
            <a:endParaRPr lang="en-US" sz="4000" dirty="0">
              <a:latin typeface="Palatino Linotype" panose="02040502050505030304" pitchFamily="18" charset="0"/>
            </a:endParaRPr>
          </a:p>
          <a:p>
            <a:pPr marL="0" indent="0" algn="ctr">
              <a:lnSpc>
                <a:spcPct val="100000"/>
              </a:lnSpc>
              <a:buNone/>
            </a:pPr>
            <a:endParaRPr lang="en-US" sz="4000" dirty="0">
              <a:latin typeface="Palatino Linotype" panose="02040502050505030304" pitchFamily="18" charset="0"/>
            </a:endParaRPr>
          </a:p>
          <a:p>
            <a:pPr marL="0" indent="0" algn="ctr">
              <a:lnSpc>
                <a:spcPct val="100000"/>
              </a:lnSpc>
              <a:buNone/>
            </a:pPr>
            <a:endParaRPr lang="en-US" sz="4000" dirty="0">
              <a:latin typeface="Palatino Linotype" panose="02040502050505030304" pitchFamily="18" charset="0"/>
            </a:endParaRPr>
          </a:p>
          <a:p>
            <a:pPr marL="0" indent="0" algn="ctr">
              <a:lnSpc>
                <a:spcPct val="100000"/>
              </a:lnSpc>
              <a:buNone/>
            </a:pPr>
            <a:r>
              <a:rPr lang="en-US" sz="4000" dirty="0">
                <a:latin typeface="Palatino Linotype" panose="02040502050505030304" pitchFamily="18" charset="0"/>
              </a:rPr>
              <a:t>IV </a:t>
            </a:r>
            <a:r>
              <a:rPr lang="en-US" sz="4000" dirty="0" err="1">
                <a:latin typeface="Palatino Linotype" panose="02040502050505030304" pitchFamily="18" charset="0"/>
              </a:rPr>
              <a:t>B.Tech</a:t>
            </a:r>
            <a:r>
              <a:rPr lang="en-US" sz="4000" dirty="0">
                <a:latin typeface="Palatino Linotype" panose="02040502050505030304" pitchFamily="18" charset="0"/>
              </a:rPr>
              <a:t> -II Semester</a:t>
            </a:r>
          </a:p>
          <a:p>
            <a:pPr marL="0" indent="0" algn="ctr">
              <a:lnSpc>
                <a:spcPct val="100000"/>
              </a:lnSpc>
              <a:buNone/>
            </a:pPr>
            <a:r>
              <a:rPr lang="en-US" sz="4000" dirty="0">
                <a:solidFill>
                  <a:srgbClr val="C00000"/>
                </a:solidFill>
                <a:latin typeface="Palatino Linotype" panose="02040502050505030304" pitchFamily="18" charset="0"/>
              </a:rPr>
              <a:t>Distributed Systems</a:t>
            </a:r>
          </a:p>
          <a:p>
            <a:pPr marL="0" indent="0" algn="ctr">
              <a:lnSpc>
                <a:spcPct val="100000"/>
              </a:lnSpc>
              <a:buNone/>
            </a:pPr>
            <a:r>
              <a:rPr lang="en-IN" sz="4000" dirty="0">
                <a:latin typeface="Palatino Linotype" panose="02040502050505030304" pitchFamily="18" charset="0"/>
              </a:rPr>
              <a:t>Unit-V</a:t>
            </a:r>
          </a:p>
          <a:p>
            <a:pPr marL="0" indent="0" algn="ctr">
              <a:lnSpc>
                <a:spcPct val="100000"/>
              </a:lnSpc>
              <a:buNone/>
            </a:pPr>
            <a:r>
              <a:rPr lang="en-US" sz="4500" b="1" dirty="0"/>
              <a:t>Distributed File Systems - Coordination and Agreement</a:t>
            </a:r>
            <a:endParaRPr lang="en-IN" sz="5800" dirty="0">
              <a:latin typeface="Palatino Linotype" panose="02040502050505030304" pitchFamily="18" charset="0"/>
            </a:endParaRPr>
          </a:p>
        </p:txBody>
      </p:sp>
      <p:sp>
        <p:nvSpPr>
          <p:cNvPr id="6" name="Slide Number Placeholder 5">
            <a:extLst>
              <a:ext uri="{FF2B5EF4-FFF2-40B4-BE49-F238E27FC236}">
                <a16:creationId xmlns:a16="http://schemas.microsoft.com/office/drawing/2014/main" id="{6035BE20-F6EE-40B2-90D6-3F6CEF992226}"/>
              </a:ext>
            </a:extLst>
          </p:cNvPr>
          <p:cNvSpPr>
            <a:spLocks noGrp="1"/>
          </p:cNvSpPr>
          <p:nvPr>
            <p:ph type="sldNum" sz="quarter" idx="12"/>
          </p:nvPr>
        </p:nvSpPr>
        <p:spPr/>
        <p:txBody>
          <a:bodyPr/>
          <a:lstStyle/>
          <a:p>
            <a:fld id="{E5AA6E92-28A4-4998-AB72-57AA2E2A1A66}" type="slidenum">
              <a:rPr lang="en-IN" smtClean="0"/>
              <a:pPr/>
              <a:t>1</a:t>
            </a:fld>
            <a:endParaRPr lang="en-IN"/>
          </a:p>
        </p:txBody>
      </p:sp>
      <p:sp>
        <p:nvSpPr>
          <p:cNvPr id="8" name="Footer Placeholder 7"/>
          <p:cNvSpPr>
            <a:spLocks noGrp="1"/>
          </p:cNvSpPr>
          <p:nvPr>
            <p:ph type="ftr" sz="quarter" idx="11"/>
          </p:nvPr>
        </p:nvSpPr>
        <p:spPr>
          <a:xfrm>
            <a:off x="1524000" y="6356350"/>
            <a:ext cx="6858000" cy="365125"/>
          </a:xfrm>
        </p:spPr>
        <p:txBody>
          <a:bodyPr/>
          <a:lstStyle/>
          <a:p>
            <a:r>
              <a:rPr lang="en-IN" dirty="0"/>
              <a:t>Distributed Systems                                                                                 Dept of CSE                                VVIT        </a:t>
            </a:r>
            <a:endParaRPr lang="en-US" dirty="0"/>
          </a:p>
        </p:txBody>
      </p:sp>
      <p:pic>
        <p:nvPicPr>
          <p:cNvPr id="7" name="Picture 6"/>
          <p:cNvPicPr>
            <a:picLocks noChangeAspect="1" noChangeArrowheads="1"/>
          </p:cNvPicPr>
          <p:nvPr/>
        </p:nvPicPr>
        <p:blipFill>
          <a:blip r:embed="rId3" cstate="print"/>
          <a:srcRect/>
          <a:stretch>
            <a:fillRect/>
          </a:stretch>
        </p:blipFill>
        <p:spPr bwMode="auto">
          <a:xfrm>
            <a:off x="3505200" y="2819400"/>
            <a:ext cx="2199564" cy="1524001"/>
          </a:xfrm>
          <a:prstGeom prst="rect">
            <a:avLst/>
          </a:prstGeom>
          <a:noFill/>
          <a:ln w="9525">
            <a:noFill/>
            <a:miter lim="800000"/>
            <a:headEnd/>
            <a:tailEnd/>
          </a:ln>
        </p:spPr>
      </p:pic>
    </p:spTree>
    <p:extLst>
      <p:ext uri="{BB962C8B-B14F-4D97-AF65-F5344CB8AC3E}">
        <p14:creationId xmlns:p14="http://schemas.microsoft.com/office/powerpoint/2010/main" val="399846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33400" y="381000"/>
            <a:ext cx="8381999" cy="5943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algn="just"/>
            <a:r>
              <a:rPr lang="en-US" dirty="0"/>
              <a:t>A </a:t>
            </a:r>
            <a:r>
              <a:rPr lang="en-US" i="1" dirty="0"/>
              <a:t>directory is a file, often of a special type, that provides a mapping </a:t>
            </a:r>
            <a:r>
              <a:rPr lang="en-US" dirty="0"/>
              <a:t>from text names to internal file identifiers. </a:t>
            </a:r>
          </a:p>
          <a:p>
            <a:pPr algn="just"/>
            <a:r>
              <a:rPr lang="en-US" dirty="0"/>
              <a:t>Directories may include the names of other directories, leading to the familiar hierarchic file-naming scheme and the multi-part </a:t>
            </a:r>
            <a:r>
              <a:rPr lang="en-US" i="1" dirty="0"/>
              <a:t>pathnames for files used in UNIX and other operating systems.</a:t>
            </a:r>
          </a:p>
          <a:p>
            <a:pPr algn="just"/>
            <a:r>
              <a:rPr lang="en-US" dirty="0"/>
              <a:t>File systems also take responsibility for the control of access to files, restricting access to files according to users’ authorizations and the type of access requested (reading, updating, executing and so 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a:t>The term </a:t>
            </a:r>
            <a:r>
              <a:rPr lang="en-US" i="1" dirty="0"/>
              <a:t>metadata is often used to refer to all of the extra information stored by </a:t>
            </a:r>
            <a:r>
              <a:rPr lang="en-US" dirty="0"/>
              <a:t>a file system that is needed for the management of files.</a:t>
            </a:r>
          </a:p>
          <a:p>
            <a:pPr algn="just"/>
            <a:r>
              <a:rPr lang="en-US" dirty="0"/>
              <a:t> It includes file attributes, directories and all the other persistent information used by the file system.</a:t>
            </a:r>
          </a:p>
          <a:p>
            <a:pPr algn="just">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4112" y="685800"/>
            <a:ext cx="8608888" cy="5257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solidFill>
                  <a:srgbClr val="FF0000"/>
                </a:solidFill>
              </a:rPr>
              <a:t>File system operations:</a:t>
            </a:r>
          </a:p>
          <a:p>
            <a:pPr algn="just"/>
            <a:r>
              <a:rPr lang="en-US" dirty="0"/>
              <a:t>The Figure summarizes the main operations on files that are available to applications in UNIX systems.</a:t>
            </a:r>
          </a:p>
          <a:p>
            <a:pPr algn="just"/>
            <a:r>
              <a:rPr lang="en-US" dirty="0"/>
              <a:t>These are the system calls implemented by the kernel; application programmers usually access them through procedure libraries such as the C Standard </a:t>
            </a:r>
            <a:r>
              <a:rPr lang="en-US" dirty="0" err="1"/>
              <a:t>Input/Output</a:t>
            </a:r>
            <a:r>
              <a:rPr lang="en-US" dirty="0"/>
              <a:t> Library or the Java file classes.</a:t>
            </a:r>
            <a:endParaRPr 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609600"/>
            <a:ext cx="8763000" cy="571499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85000" lnSpcReduction="10000"/>
          </a:bodyPr>
          <a:lstStyle/>
          <a:p>
            <a:pPr algn="just"/>
            <a:r>
              <a:rPr lang="en-US" dirty="0"/>
              <a:t>The UNIX operations are based on a programming model in which some file state information is stored by the file system for each running program. </a:t>
            </a:r>
          </a:p>
          <a:p>
            <a:pPr algn="just"/>
            <a:r>
              <a:rPr lang="en-US" dirty="0"/>
              <a:t>This consists of a list of currently open files with a read-write pointer for each, giving the position within the file at which the next read or write operation will be applied.</a:t>
            </a:r>
          </a:p>
          <a:p>
            <a:pPr algn="just"/>
            <a:r>
              <a:rPr lang="en-US" dirty="0"/>
              <a:t>The file system is responsible for applying access control for files. In local file systems such as UNIX, it does so when each file is opened, checking the rights allowed for the user’s identity in the access control list against the </a:t>
            </a:r>
            <a:r>
              <a:rPr lang="en-US" i="1" dirty="0"/>
              <a:t>mode of access requested in </a:t>
            </a:r>
            <a:r>
              <a:rPr lang="en-US" dirty="0"/>
              <a:t>the </a:t>
            </a:r>
            <a:r>
              <a:rPr lang="en-US" i="1" dirty="0"/>
              <a:t>open system call. </a:t>
            </a:r>
          </a:p>
          <a:p>
            <a:pPr algn="just"/>
            <a:r>
              <a:rPr lang="en-US" i="1" dirty="0"/>
              <a:t>If the rights match the mode, the file is opened and the mode is </a:t>
            </a:r>
            <a:r>
              <a:rPr lang="en-US" dirty="0"/>
              <a:t>recorded in the open file state information.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Distributed file system requirements</a:t>
            </a:r>
          </a:p>
        </p:txBody>
      </p:sp>
      <p:sp>
        <p:nvSpPr>
          <p:cNvPr id="3" name="Content Placeholder 2"/>
          <p:cNvSpPr>
            <a:spLocks noGrp="1"/>
          </p:cNvSpPr>
          <p:nvPr>
            <p:ph idx="1"/>
          </p:nvPr>
        </p:nvSpPr>
        <p:spPr>
          <a:xfrm>
            <a:off x="457200" y="1600200"/>
            <a:ext cx="8229600" cy="4953000"/>
          </a:xfrm>
        </p:spPr>
        <p:txBody>
          <a:bodyPr>
            <a:normAutofit/>
          </a:bodyPr>
          <a:lstStyle/>
          <a:p>
            <a:pPr algn="just"/>
            <a:r>
              <a:rPr lang="en-US" dirty="0"/>
              <a:t>They offer access transparency and location transparency; performance, scalability, concurrency control, fault tolerance and security requirements emerged and were met in subsequent phases of development. </a:t>
            </a:r>
          </a:p>
          <a:p>
            <a:pPr algn="just"/>
            <a:r>
              <a:rPr lang="en-US" dirty="0"/>
              <a:t>We discuss these and related requirements in the following subsections.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lnSpcReduction="10000"/>
          </a:bodyPr>
          <a:lstStyle/>
          <a:p>
            <a:pPr algn="just"/>
            <a:r>
              <a:rPr lang="en-US" b="1" dirty="0">
                <a:solidFill>
                  <a:srgbClr val="FF0000"/>
                </a:solidFill>
              </a:rPr>
              <a:t>Transparency </a:t>
            </a:r>
          </a:p>
          <a:p>
            <a:pPr algn="just"/>
            <a:r>
              <a:rPr lang="en-US" dirty="0"/>
              <a:t>The file service is usually the most heavily loaded service in an intranet, so its functionality and performance are critical. </a:t>
            </a:r>
          </a:p>
          <a:p>
            <a:pPr algn="just"/>
            <a:r>
              <a:rPr lang="en-US" dirty="0"/>
              <a:t>The design of the file service should support many of the transparency requirements for distributed systems.</a:t>
            </a:r>
          </a:p>
          <a:p>
            <a:pPr algn="just"/>
            <a:r>
              <a:rPr lang="en-US" dirty="0"/>
              <a:t>The design must balance the flexibility and scalability that derive from transparency against software complexity and performance.</a:t>
            </a:r>
          </a:p>
          <a:p>
            <a:pPr algn="just"/>
            <a:r>
              <a:rPr lang="en-US" dirty="0"/>
              <a:t> The following forms of transparency are partially or wholly addressed by current file services.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r>
              <a:rPr lang="en-US" i="1" dirty="0">
                <a:solidFill>
                  <a:srgbClr val="FF0000"/>
                </a:solidFill>
              </a:rPr>
              <a:t>Access transparency</a:t>
            </a:r>
            <a:r>
              <a:rPr lang="en-US" i="1" dirty="0"/>
              <a:t>: Client programs should be unaware of the distribution of files.</a:t>
            </a:r>
          </a:p>
          <a:p>
            <a:pPr algn="just"/>
            <a:r>
              <a:rPr lang="en-US" dirty="0"/>
              <a:t>A single set of operations is provided for access to local and remote files. </a:t>
            </a:r>
          </a:p>
          <a:p>
            <a:pPr algn="just"/>
            <a:r>
              <a:rPr lang="en-US" dirty="0"/>
              <a:t>Programs written to operate on local files are able to access remote files without modification.</a:t>
            </a:r>
          </a:p>
          <a:p>
            <a:pPr algn="just"/>
            <a:r>
              <a:rPr lang="en-US" i="1" dirty="0">
                <a:solidFill>
                  <a:srgbClr val="FF0000"/>
                </a:solidFill>
              </a:rPr>
              <a:t>Location transparency:</a:t>
            </a:r>
            <a:r>
              <a:rPr lang="en-US" i="1" dirty="0"/>
              <a:t> Client programs should see a uniform file name space.</a:t>
            </a:r>
          </a:p>
          <a:p>
            <a:pPr algn="just"/>
            <a:r>
              <a:rPr lang="en-US" i="1" dirty="0"/>
              <a:t> Files </a:t>
            </a:r>
            <a:r>
              <a:rPr lang="en-US" dirty="0"/>
              <a:t>or groups of files may be relocated without changing their pathnames, and user programs see the same name space wherever they are executed.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UNIT-V: Syllabus</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b="1" dirty="0">
                <a:solidFill>
                  <a:srgbClr val="FF0000"/>
                </a:solidFill>
              </a:rPr>
              <a:t>Distributed File Systems</a:t>
            </a:r>
            <a:r>
              <a:rPr lang="en-US" b="1" dirty="0"/>
              <a:t>: Introduction</a:t>
            </a:r>
          </a:p>
          <a:p>
            <a:r>
              <a:rPr lang="en-US" b="1" dirty="0"/>
              <a:t> File Service Architecture</a:t>
            </a:r>
          </a:p>
          <a:p>
            <a:r>
              <a:rPr lang="en-US" b="1" dirty="0">
                <a:solidFill>
                  <a:srgbClr val="FF0000"/>
                </a:solidFill>
              </a:rPr>
              <a:t>Peer-to-Peer Systems: </a:t>
            </a:r>
            <a:r>
              <a:rPr lang="en-US" dirty="0"/>
              <a:t>Introduction</a:t>
            </a:r>
          </a:p>
          <a:p>
            <a:r>
              <a:rPr lang="en-US" dirty="0"/>
              <a:t>Napster and its Legacy</a:t>
            </a:r>
          </a:p>
          <a:p>
            <a:r>
              <a:rPr lang="en-US" dirty="0"/>
              <a:t>Peer-to-Peer Middleware</a:t>
            </a:r>
          </a:p>
          <a:p>
            <a:r>
              <a:rPr lang="en-US" dirty="0"/>
              <a:t>Routing Overlays.</a:t>
            </a:r>
          </a:p>
          <a:p>
            <a:r>
              <a:rPr lang="en-US" b="1" dirty="0">
                <a:solidFill>
                  <a:srgbClr val="FF0000"/>
                </a:solidFill>
              </a:rPr>
              <a:t>Coordination and Agreement</a:t>
            </a:r>
            <a:r>
              <a:rPr lang="en-US" b="1" dirty="0"/>
              <a:t>: Introduction</a:t>
            </a:r>
          </a:p>
          <a:p>
            <a:r>
              <a:rPr lang="en-US" b="1" dirty="0"/>
              <a:t> Distributed Mutual Exclusion</a:t>
            </a:r>
          </a:p>
          <a:p>
            <a:r>
              <a:rPr lang="en-US" b="1" dirty="0"/>
              <a:t>Elections</a:t>
            </a:r>
          </a:p>
          <a:p>
            <a:r>
              <a:rPr lang="en-US" dirty="0"/>
              <a:t>Multicast Communication.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lgn="just"/>
            <a:r>
              <a:rPr lang="en-US" i="1" dirty="0">
                <a:solidFill>
                  <a:srgbClr val="FF0000"/>
                </a:solidFill>
              </a:rPr>
              <a:t>Mobility transparency:</a:t>
            </a:r>
            <a:r>
              <a:rPr lang="en-US" i="1" dirty="0"/>
              <a:t> Neither client programs nor system administration tables in </a:t>
            </a:r>
            <a:r>
              <a:rPr lang="en-US" dirty="0"/>
              <a:t>client nodes need to be changed when files are moved. </a:t>
            </a:r>
          </a:p>
          <a:p>
            <a:pPr algn="just"/>
            <a:r>
              <a:rPr lang="en-US" dirty="0"/>
              <a:t>This allows file mobility – files or, more commonly, sets or volumes of files may be moved, either by system administrators or automatically.</a:t>
            </a:r>
          </a:p>
          <a:p>
            <a:pPr algn="just"/>
            <a:r>
              <a:rPr lang="en-US" i="1" dirty="0">
                <a:solidFill>
                  <a:srgbClr val="FF0000"/>
                </a:solidFill>
              </a:rPr>
              <a:t>Performance transparency:</a:t>
            </a:r>
            <a:r>
              <a:rPr lang="en-US" i="1" dirty="0"/>
              <a:t> Client programs should continue to perform satisfactorily </a:t>
            </a:r>
            <a:r>
              <a:rPr lang="en-US" dirty="0"/>
              <a:t>while the load on the service varies within a specified range.</a:t>
            </a:r>
          </a:p>
          <a:p>
            <a:pPr algn="just"/>
            <a:r>
              <a:rPr lang="en-US" i="1" dirty="0">
                <a:solidFill>
                  <a:srgbClr val="FF0000"/>
                </a:solidFill>
              </a:rPr>
              <a:t>Scaling transparency:</a:t>
            </a:r>
            <a:r>
              <a:rPr lang="en-US" i="1" dirty="0"/>
              <a:t> The service can be expanded by incremental growth to deal </a:t>
            </a:r>
            <a:r>
              <a:rPr lang="en-US" dirty="0"/>
              <a:t>with a wide range of loads and network sizes.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b="1" dirty="0">
                <a:solidFill>
                  <a:srgbClr val="FF0000"/>
                </a:solidFill>
              </a:rPr>
              <a:t>Concurrent file updates:</a:t>
            </a:r>
          </a:p>
          <a:p>
            <a:pPr algn="just"/>
            <a:r>
              <a:rPr lang="en-US" dirty="0"/>
              <a:t>Changes to a file by one client should not interfere with the operation of other clients simultaneously accessing or changing the same file. This is the well-known issue of concurrency control.</a:t>
            </a:r>
          </a:p>
          <a:p>
            <a:pPr algn="just"/>
            <a:r>
              <a:rPr lang="en-US" dirty="0"/>
              <a:t>The need for concurrency control for access to shared data in many applications is widely accepted and techniques are known for its implementation, but they are costly.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b="1" dirty="0">
                <a:solidFill>
                  <a:srgbClr val="FF0000"/>
                </a:solidFill>
              </a:rPr>
              <a:t>File replication:</a:t>
            </a:r>
          </a:p>
          <a:p>
            <a:pPr algn="just"/>
            <a:r>
              <a:rPr lang="en-US" dirty="0"/>
              <a:t>In a file service that supports replication, a file may be represented by several copies of its contents at different locations. </a:t>
            </a:r>
          </a:p>
          <a:p>
            <a:pPr algn="just"/>
            <a:r>
              <a:rPr lang="en-US" dirty="0"/>
              <a:t>This has two benefits – it enables multiple servers to share the load of providing a service to clients accessing the same set of files, enhancing the scalability of the service, and it enhances fault tolerance by enabling clients to locate another server that holds a copy of the file when one has failed.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US" b="1" dirty="0">
                <a:solidFill>
                  <a:srgbClr val="FF0000"/>
                </a:solidFill>
              </a:rPr>
              <a:t>Hardware and operating system heterogeneity :</a:t>
            </a:r>
          </a:p>
          <a:p>
            <a:pPr algn="just"/>
            <a:r>
              <a:rPr lang="en-US" dirty="0"/>
              <a:t>The service interfaces should be defined so that client and server software can be implemented for different operating systems and computers. This requirement is an important aspect of openness.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b="1" dirty="0">
                <a:solidFill>
                  <a:srgbClr val="FF0000"/>
                </a:solidFill>
              </a:rPr>
              <a:t>Fault tolerance:</a:t>
            </a:r>
          </a:p>
          <a:p>
            <a:pPr algn="just"/>
            <a:r>
              <a:rPr lang="en-US" dirty="0"/>
              <a:t>The central role of the file service in distributed systems makes it essential that the service continue to operate in the face of client and server failures.</a:t>
            </a:r>
          </a:p>
          <a:p>
            <a:r>
              <a:rPr lang="en-US" dirty="0"/>
              <a:t>The servers can be </a:t>
            </a:r>
            <a:r>
              <a:rPr lang="en-US" i="1" dirty="0"/>
              <a:t>stateless, so that they can be restarted and the service restored after a failure without any </a:t>
            </a:r>
            <a:r>
              <a:rPr lang="en-US" dirty="0"/>
              <a:t>need to recover previous state. </a:t>
            </a:r>
          </a:p>
          <a:p>
            <a:r>
              <a:rPr lang="en-US" dirty="0"/>
              <a:t>Tolerance of disconnection or server failures requires file replication, which is more difficult to achieve.</a:t>
            </a:r>
            <a:endParaRPr lang="en-US"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b="1" dirty="0">
                <a:solidFill>
                  <a:srgbClr val="FF0000"/>
                </a:solidFill>
              </a:rPr>
              <a:t>Consistency:</a:t>
            </a:r>
          </a:p>
          <a:p>
            <a:pPr algn="just"/>
            <a:r>
              <a:rPr lang="en-US" dirty="0"/>
              <a:t>Conventional file systems such as that provided in UNIX offer </a:t>
            </a:r>
            <a:r>
              <a:rPr lang="en-US" i="1" dirty="0"/>
              <a:t>one-copy update semantics.</a:t>
            </a:r>
          </a:p>
          <a:p>
            <a:pPr algn="just"/>
            <a:r>
              <a:rPr lang="en-US" i="1" dirty="0"/>
              <a:t> This refers to a model for concurrent access to files in which the file </a:t>
            </a:r>
            <a:r>
              <a:rPr lang="en-US" dirty="0"/>
              <a:t>contents seen by all of the processes accessing or updating a given file are those that they would see if only a single copy of the file contents existed.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4572"/>
            <a:ext cx="8229600" cy="5591591"/>
          </a:xfrm>
        </p:spPr>
        <p:txBody>
          <a:bodyPr>
            <a:normAutofit lnSpcReduction="10000"/>
          </a:bodyPr>
          <a:lstStyle/>
          <a:p>
            <a:pPr algn="just"/>
            <a:r>
              <a:rPr lang="en-US" b="1" dirty="0">
                <a:solidFill>
                  <a:srgbClr val="FF0000"/>
                </a:solidFill>
              </a:rPr>
              <a:t>Security:</a:t>
            </a:r>
          </a:p>
          <a:p>
            <a:pPr algn="just"/>
            <a:r>
              <a:rPr lang="en-US" dirty="0"/>
              <a:t>Virtually all file systems provide access-control mechanisms based on the use of access control lists.</a:t>
            </a:r>
          </a:p>
          <a:p>
            <a:pPr algn="just"/>
            <a:r>
              <a:rPr lang="en-US" dirty="0"/>
              <a:t> In distributed file systems, there is a need to authenticate client requests so that access control at the server is based on correct user identities and to protect the contents of request and reply messages with digital signatures and (optionally) encryption of secret data.</a:t>
            </a:r>
            <a:endParaRPr 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algn="just"/>
            <a:r>
              <a:rPr lang="en-US" b="1" dirty="0">
                <a:solidFill>
                  <a:srgbClr val="FF0000"/>
                </a:solidFill>
              </a:rPr>
              <a:t>Efficiency:</a:t>
            </a:r>
          </a:p>
          <a:p>
            <a:pPr algn="just"/>
            <a:r>
              <a:rPr lang="en-US" dirty="0"/>
              <a:t>A distributed file service should offer facilities that are of at least the same power and generality as those found in conventional file systems and should achieve a comparable level of performance.</a:t>
            </a:r>
          </a:p>
          <a:p>
            <a:pPr algn="just"/>
            <a:r>
              <a:rPr lang="en-US" dirty="0"/>
              <a:t>The techniques used for the implementation of file services are an important part of the design of distributed systems.</a:t>
            </a:r>
          </a:p>
          <a:p>
            <a:pPr algn="just"/>
            <a:r>
              <a:rPr lang="en-US" dirty="0"/>
              <a:t> A distributed file system should provide a service that is comparable with, or better than, local file systems in performance and reliability.</a:t>
            </a:r>
          </a:p>
          <a:p>
            <a:pPr algn="just"/>
            <a:r>
              <a:rPr lang="en-US" dirty="0"/>
              <a:t>It must be convenient to administer, providing operations and tools that enable system administrators to install and operate the system conveniently.</a:t>
            </a:r>
            <a:endParaRPr lang="en-US"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FF0000"/>
                </a:solidFill>
              </a:rPr>
              <a:t>File service architecture</a:t>
            </a:r>
          </a:p>
        </p:txBody>
      </p:sp>
      <p:sp>
        <p:nvSpPr>
          <p:cNvPr id="3" name="Content Placeholder 2"/>
          <p:cNvSpPr>
            <a:spLocks noGrp="1"/>
          </p:cNvSpPr>
          <p:nvPr>
            <p:ph idx="1"/>
          </p:nvPr>
        </p:nvSpPr>
        <p:spPr/>
        <p:txBody>
          <a:bodyPr>
            <a:normAutofit fontScale="85000" lnSpcReduction="10000"/>
          </a:bodyPr>
          <a:lstStyle/>
          <a:p>
            <a:pPr algn="just"/>
            <a:r>
              <a:rPr lang="en-US" dirty="0"/>
              <a:t>An architecture that offers a clear separation of the main concerns in providing access to files is obtained by structuring the file service as three components – </a:t>
            </a:r>
            <a:r>
              <a:rPr lang="en-US" dirty="0">
                <a:solidFill>
                  <a:srgbClr val="FF0000"/>
                </a:solidFill>
              </a:rPr>
              <a:t>a </a:t>
            </a:r>
            <a:r>
              <a:rPr lang="en-US" i="1" dirty="0">
                <a:solidFill>
                  <a:srgbClr val="FF0000"/>
                </a:solidFill>
              </a:rPr>
              <a:t>flat file service</a:t>
            </a:r>
            <a:r>
              <a:rPr lang="en-US" i="1" dirty="0"/>
              <a:t>, </a:t>
            </a:r>
            <a:r>
              <a:rPr lang="en-US" dirty="0"/>
              <a:t>a </a:t>
            </a:r>
            <a:r>
              <a:rPr lang="en-US" i="1" dirty="0">
                <a:solidFill>
                  <a:srgbClr val="FF0000"/>
                </a:solidFill>
              </a:rPr>
              <a:t>directory service </a:t>
            </a:r>
            <a:r>
              <a:rPr lang="en-US" i="1" dirty="0"/>
              <a:t>and</a:t>
            </a:r>
            <a:r>
              <a:rPr lang="en-US" i="1" dirty="0">
                <a:solidFill>
                  <a:srgbClr val="FF0000"/>
                </a:solidFill>
              </a:rPr>
              <a:t> a client module</a:t>
            </a:r>
            <a:r>
              <a:rPr lang="en-US" i="1" dirty="0"/>
              <a:t>.</a:t>
            </a:r>
          </a:p>
          <a:p>
            <a:pPr algn="just"/>
            <a:r>
              <a:rPr lang="en-US" dirty="0"/>
              <a:t>The relevant modules and their relationships are shown in Figure.</a:t>
            </a:r>
          </a:p>
          <a:p>
            <a:pPr algn="just"/>
            <a:r>
              <a:rPr lang="en-US" dirty="0"/>
              <a:t>The flat file service and the directory service each export an interface for use by client programs, and their RPC interfaces, taken together, provide a comprehensive set of operations for access to files.</a:t>
            </a:r>
            <a:endParaRPr lang="en-US" i="1" dirty="0"/>
          </a:p>
          <a:p>
            <a:pPr algn="just"/>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dirty="0"/>
              <a:t>The client module provides a single programming interface with operations on files similar to those found in conventional file systems. </a:t>
            </a:r>
          </a:p>
          <a:p>
            <a:pPr algn="just"/>
            <a:r>
              <a:rPr lang="en-US" dirty="0"/>
              <a:t>The design is </a:t>
            </a:r>
            <a:r>
              <a:rPr lang="en-US" i="1" dirty="0"/>
              <a:t>open in the sense that different client modules can be used to </a:t>
            </a:r>
            <a:r>
              <a:rPr lang="en-US" dirty="0"/>
              <a:t>implement different programming interfaces, simulating the file operations of a variety of different operating systems and optimizing the performance for different client and server hardware configurations.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Distributed File Systems : Introduction</a:t>
            </a:r>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algn="just"/>
            <a:r>
              <a:rPr lang="en-US" dirty="0"/>
              <a:t>We identified the </a:t>
            </a:r>
            <a:r>
              <a:rPr lang="en-US" dirty="0">
                <a:solidFill>
                  <a:srgbClr val="FF0000"/>
                </a:solidFill>
              </a:rPr>
              <a:t>sharing of resources </a:t>
            </a:r>
            <a:r>
              <a:rPr lang="en-US" dirty="0"/>
              <a:t>as a key goal for distributed systems. </a:t>
            </a:r>
          </a:p>
          <a:p>
            <a:pPr algn="just"/>
            <a:r>
              <a:rPr lang="en-US" dirty="0"/>
              <a:t>The sharing of stored information is perhaps the most important aspect of </a:t>
            </a:r>
            <a:r>
              <a:rPr lang="en-US" dirty="0">
                <a:solidFill>
                  <a:srgbClr val="FF0000"/>
                </a:solidFill>
              </a:rPr>
              <a:t>distributed resource sharing.</a:t>
            </a:r>
          </a:p>
          <a:p>
            <a:pPr algn="just"/>
            <a:r>
              <a:rPr lang="en-US" dirty="0"/>
              <a:t>Web servers provide a restricted form of data sharing in which files stored locally, in file systems at the server or in servers on a local network, are made available to clients throughout the Internet.</a:t>
            </a:r>
            <a:endParaRPr lang="en-US" dirty="0">
              <a:solidFill>
                <a:srgbClr val="FF0000"/>
              </a:solidFill>
            </a:endParaRPr>
          </a:p>
          <a:p>
            <a:pPr algn="just"/>
            <a:r>
              <a:rPr lang="en-US" dirty="0"/>
              <a:t>The architecture and implementation of these </a:t>
            </a:r>
            <a:r>
              <a:rPr lang="en-US" i="1" dirty="0"/>
              <a:t>basic distributed file systems.</a:t>
            </a:r>
          </a:p>
          <a:p>
            <a:endParaRPr lang="en-US" dirty="0">
              <a:solidFill>
                <a:srgbClr val="FF0000"/>
              </a:solidFill>
            </a:endParaRPr>
          </a:p>
          <a:p>
            <a:pPr algn="just"/>
            <a:endParaRPr lang="en-US"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609600"/>
            <a:ext cx="8534400" cy="57150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92500" lnSpcReduction="20000"/>
          </a:bodyPr>
          <a:lstStyle/>
          <a:p>
            <a:pPr algn="just"/>
            <a:r>
              <a:rPr lang="en-US" b="1" dirty="0">
                <a:solidFill>
                  <a:srgbClr val="FF0000"/>
                </a:solidFill>
              </a:rPr>
              <a:t>Flat file service:</a:t>
            </a:r>
          </a:p>
          <a:p>
            <a:pPr algn="just"/>
            <a:r>
              <a:rPr lang="en-US" dirty="0"/>
              <a:t>The flat file service is concerned with implementing operations on the contents of files.</a:t>
            </a:r>
          </a:p>
          <a:p>
            <a:pPr algn="just"/>
            <a:r>
              <a:rPr lang="en-US" dirty="0"/>
              <a:t> </a:t>
            </a:r>
            <a:r>
              <a:rPr lang="en-US" i="1" dirty="0">
                <a:solidFill>
                  <a:srgbClr val="FF0000"/>
                </a:solidFill>
              </a:rPr>
              <a:t>Unique file identifiers (UFIDs)</a:t>
            </a:r>
            <a:r>
              <a:rPr lang="en-US" i="1" dirty="0"/>
              <a:t> are used to refer to files in all requests </a:t>
            </a:r>
            <a:r>
              <a:rPr lang="en-US" dirty="0"/>
              <a:t>for flat file service operations.</a:t>
            </a:r>
          </a:p>
          <a:p>
            <a:pPr algn="just"/>
            <a:r>
              <a:rPr lang="en-US" dirty="0"/>
              <a:t> The division of responsibilities between the file service and the directory service is based upon the use of UFIDs. </a:t>
            </a:r>
          </a:p>
          <a:p>
            <a:pPr algn="just"/>
            <a:r>
              <a:rPr lang="en-US" dirty="0"/>
              <a:t>UFIDs are long sequences of bits chosen so that each file has a UFID that is unique among all of the files in a distributed system.</a:t>
            </a:r>
          </a:p>
          <a:p>
            <a:r>
              <a:rPr lang="en-US" dirty="0"/>
              <a:t>When the flat file service receives a request to create a file, it generates a new UFID for it and returns the UFID to the requester.</a:t>
            </a:r>
          </a:p>
          <a:p>
            <a:pPr algn="just"/>
            <a:endParaRPr lang="en-US"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r>
              <a:rPr lang="en-US" b="1" dirty="0">
                <a:solidFill>
                  <a:srgbClr val="FF0000"/>
                </a:solidFill>
              </a:rPr>
              <a:t>Directory service:</a:t>
            </a:r>
          </a:p>
          <a:p>
            <a:pPr algn="just"/>
            <a:r>
              <a:rPr lang="en-US" dirty="0"/>
              <a:t>The directory service provides a mapping between </a:t>
            </a:r>
            <a:r>
              <a:rPr lang="en-US" i="1" dirty="0"/>
              <a:t>text names for </a:t>
            </a:r>
            <a:r>
              <a:rPr lang="en-US" dirty="0"/>
              <a:t>files and their UFIDs. </a:t>
            </a:r>
          </a:p>
          <a:p>
            <a:pPr algn="just"/>
            <a:r>
              <a:rPr lang="en-US" dirty="0"/>
              <a:t>Clients may obtain the UFID of a file by quoting its text name to the directory service.</a:t>
            </a:r>
          </a:p>
          <a:p>
            <a:pPr algn="just"/>
            <a:r>
              <a:rPr lang="en-US" dirty="0"/>
              <a:t> The directory service provides the functions needed to generate directories, to add new file names to directories and to obtain UFIDs from directories.</a:t>
            </a:r>
          </a:p>
          <a:p>
            <a:pPr algn="just"/>
            <a:r>
              <a:rPr lang="en-US" dirty="0"/>
              <a:t>When a hierarchic file-naming scheme is adopted, as in UNIX, directories hold references to other directories.</a:t>
            </a:r>
            <a:endParaRPr lang="en-US"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lgn="just"/>
            <a:r>
              <a:rPr lang="en-US" b="1" dirty="0">
                <a:solidFill>
                  <a:srgbClr val="FF0000"/>
                </a:solidFill>
              </a:rPr>
              <a:t>Client module:</a:t>
            </a:r>
          </a:p>
          <a:p>
            <a:pPr algn="just"/>
            <a:r>
              <a:rPr lang="en-US" dirty="0"/>
              <a:t>A client module runs in each client computer, integrating and extending the operations of the flat file service and the directory service under a single application programming interface that is available to user-level programs in client computers.</a:t>
            </a:r>
          </a:p>
          <a:p>
            <a:pPr algn="just"/>
            <a:r>
              <a:rPr lang="en-US" dirty="0"/>
              <a:t>The client module also holds information about the network locations of the flat file server and directory server processes. </a:t>
            </a:r>
          </a:p>
          <a:p>
            <a:pPr algn="just"/>
            <a:r>
              <a:rPr lang="en-US" dirty="0"/>
              <a:t>Finally, the client module can play an important role in achieving satisfactory performance through the implementation of a cache of recently used file blocks at the client.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US" b="1" dirty="0">
                <a:solidFill>
                  <a:srgbClr val="FF0000"/>
                </a:solidFill>
              </a:rPr>
              <a:t>Flat file service interface:</a:t>
            </a:r>
          </a:p>
          <a:p>
            <a:pPr algn="just"/>
            <a:r>
              <a:rPr lang="en-US" dirty="0"/>
              <a:t>This is the RPC interface used by client modules. </a:t>
            </a:r>
          </a:p>
          <a:p>
            <a:pPr algn="just"/>
            <a:r>
              <a:rPr lang="en-US" dirty="0"/>
              <a:t>It is not normally used directly by user-level programs. </a:t>
            </a:r>
          </a:p>
          <a:p>
            <a:pPr algn="just"/>
            <a:r>
              <a:rPr lang="en-US" dirty="0"/>
              <a:t>A </a:t>
            </a:r>
            <a:r>
              <a:rPr lang="en-US" i="1" dirty="0" err="1">
                <a:solidFill>
                  <a:srgbClr val="FF0000"/>
                </a:solidFill>
              </a:rPr>
              <a:t>FileId</a:t>
            </a:r>
            <a:r>
              <a:rPr lang="en-US" i="1" dirty="0"/>
              <a:t> is invalid if the file that it refers to is not present in the </a:t>
            </a:r>
            <a:r>
              <a:rPr lang="en-US" dirty="0"/>
              <a:t>server processing the request or if its access permissions are inappropriate for the operation requested.</a:t>
            </a:r>
          </a:p>
          <a:p>
            <a:pPr algn="just"/>
            <a:r>
              <a:rPr lang="en-US" dirty="0"/>
              <a:t>All of the procedures in the interface except </a:t>
            </a:r>
            <a:r>
              <a:rPr lang="en-US" i="1" dirty="0"/>
              <a:t>Create throw </a:t>
            </a:r>
            <a:r>
              <a:rPr lang="en-US" dirty="0"/>
              <a:t>exceptions if the </a:t>
            </a:r>
            <a:r>
              <a:rPr lang="en-US" i="1" dirty="0" err="1"/>
              <a:t>FileId</a:t>
            </a:r>
            <a:r>
              <a:rPr lang="en-US" i="1" dirty="0"/>
              <a:t> argument contains an invalid UFID or the user doesn’t have </a:t>
            </a:r>
            <a:r>
              <a:rPr lang="en-US" dirty="0"/>
              <a:t>sufficient access rights.</a:t>
            </a:r>
            <a:endParaRPr lang="en-US" b="1" dirty="0">
              <a:solidFill>
                <a:srgbClr val="FF0000"/>
              </a:solidFill>
            </a:endParaRPr>
          </a:p>
          <a:p>
            <a:pPr algn="just"/>
            <a:endParaRPr lang="en-US"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57201" y="609600"/>
            <a:ext cx="8305800" cy="54864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3896"/>
            <a:ext cx="8229600" cy="5732268"/>
          </a:xfrm>
        </p:spPr>
        <p:txBody>
          <a:bodyPr>
            <a:normAutofit fontScale="92500" lnSpcReduction="10000"/>
          </a:bodyPr>
          <a:lstStyle/>
          <a:p>
            <a:pPr algn="just"/>
            <a:r>
              <a:rPr lang="en-US" dirty="0"/>
              <a:t>The most important operations are those for reading and writing. </a:t>
            </a:r>
          </a:p>
          <a:p>
            <a:pPr algn="just"/>
            <a:r>
              <a:rPr lang="en-US" dirty="0"/>
              <a:t>Both the </a:t>
            </a:r>
            <a:r>
              <a:rPr lang="en-US" i="1" dirty="0">
                <a:solidFill>
                  <a:srgbClr val="FF0000"/>
                </a:solidFill>
              </a:rPr>
              <a:t>Read</a:t>
            </a:r>
            <a:r>
              <a:rPr lang="en-US" i="1" dirty="0"/>
              <a:t> </a:t>
            </a:r>
            <a:r>
              <a:rPr lang="en-US" dirty="0"/>
              <a:t>and the </a:t>
            </a:r>
            <a:r>
              <a:rPr lang="en-US" i="1" dirty="0">
                <a:solidFill>
                  <a:srgbClr val="FF0000"/>
                </a:solidFill>
              </a:rPr>
              <a:t>Write</a:t>
            </a:r>
            <a:r>
              <a:rPr lang="en-US" i="1" dirty="0"/>
              <a:t> operation require a parameter </a:t>
            </a:r>
            <a:r>
              <a:rPr lang="en-US" i="1" dirty="0" err="1"/>
              <a:t>i</a:t>
            </a:r>
            <a:r>
              <a:rPr lang="en-US" i="1" dirty="0"/>
              <a:t> specifying a position in the file. </a:t>
            </a:r>
          </a:p>
          <a:p>
            <a:pPr algn="just"/>
            <a:r>
              <a:rPr lang="en-US" i="1" dirty="0"/>
              <a:t>The Read </a:t>
            </a:r>
            <a:r>
              <a:rPr lang="en-US" dirty="0"/>
              <a:t>operation copies the sequence of </a:t>
            </a:r>
            <a:r>
              <a:rPr lang="en-US" i="1" dirty="0"/>
              <a:t>n data items beginning at item </a:t>
            </a:r>
            <a:r>
              <a:rPr lang="en-US" i="1" dirty="0" err="1"/>
              <a:t>i</a:t>
            </a:r>
            <a:r>
              <a:rPr lang="en-US" i="1" dirty="0"/>
              <a:t> from the specified file </a:t>
            </a:r>
            <a:r>
              <a:rPr lang="en-US" dirty="0"/>
              <a:t>into </a:t>
            </a:r>
            <a:r>
              <a:rPr lang="en-US" i="1" dirty="0"/>
              <a:t>Data, which is then returned to the client.</a:t>
            </a:r>
          </a:p>
          <a:p>
            <a:pPr algn="just"/>
            <a:r>
              <a:rPr lang="en-US" i="1" dirty="0"/>
              <a:t> The Write operation copies the sequence </a:t>
            </a:r>
            <a:r>
              <a:rPr lang="en-US" dirty="0"/>
              <a:t>of data items in </a:t>
            </a:r>
            <a:r>
              <a:rPr lang="en-US" i="1" dirty="0"/>
              <a:t>Data into the specified file beginning at item </a:t>
            </a:r>
            <a:r>
              <a:rPr lang="en-US" i="1" dirty="0" err="1"/>
              <a:t>i</a:t>
            </a:r>
            <a:r>
              <a:rPr lang="en-US" i="1" dirty="0"/>
              <a:t>, replacing the previous </a:t>
            </a:r>
            <a:r>
              <a:rPr lang="en-US" dirty="0"/>
              <a:t>contents of the file at the corresponding position and extending the file if necessary.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i="1" dirty="0">
                <a:solidFill>
                  <a:srgbClr val="FF0000"/>
                </a:solidFill>
              </a:rPr>
              <a:t>Create</a:t>
            </a:r>
            <a:r>
              <a:rPr lang="en-US" i="1" dirty="0"/>
              <a:t> creates a new, empty file and returns the UFID that is generated.</a:t>
            </a:r>
          </a:p>
          <a:p>
            <a:r>
              <a:rPr lang="en-US" i="1" dirty="0"/>
              <a:t> </a:t>
            </a:r>
            <a:r>
              <a:rPr lang="en-US" i="1" dirty="0">
                <a:solidFill>
                  <a:srgbClr val="FF0000"/>
                </a:solidFill>
              </a:rPr>
              <a:t>Delete</a:t>
            </a:r>
            <a:r>
              <a:rPr lang="en-US" i="1" dirty="0"/>
              <a:t> </a:t>
            </a:r>
            <a:r>
              <a:rPr lang="en-US" dirty="0"/>
              <a:t>removes the specified file.</a:t>
            </a:r>
          </a:p>
          <a:p>
            <a:r>
              <a:rPr lang="en-US" i="1" dirty="0" err="1">
                <a:solidFill>
                  <a:srgbClr val="FF0000"/>
                </a:solidFill>
              </a:rPr>
              <a:t>GetAttributes</a:t>
            </a:r>
            <a:r>
              <a:rPr lang="en-US" i="1" dirty="0"/>
              <a:t> and </a:t>
            </a:r>
            <a:r>
              <a:rPr lang="en-US" i="1" dirty="0" err="1">
                <a:solidFill>
                  <a:srgbClr val="FF0000"/>
                </a:solidFill>
              </a:rPr>
              <a:t>SetAttributes</a:t>
            </a:r>
            <a:r>
              <a:rPr lang="en-US" i="1" dirty="0"/>
              <a:t> enable clients to access the attribute record.</a:t>
            </a:r>
          </a:p>
          <a:p>
            <a:r>
              <a:rPr lang="en-US" i="1" dirty="0" err="1">
                <a:solidFill>
                  <a:srgbClr val="FF0000"/>
                </a:solidFill>
              </a:rPr>
              <a:t>GetAttributes</a:t>
            </a:r>
            <a:r>
              <a:rPr lang="en-US" i="1" dirty="0"/>
              <a:t> is normally available to any client that is allowed to read the file.</a:t>
            </a:r>
          </a:p>
          <a:p>
            <a:r>
              <a:rPr lang="en-US" i="1" dirty="0"/>
              <a:t> Access </a:t>
            </a:r>
            <a:r>
              <a:rPr lang="en-US" dirty="0"/>
              <a:t>to the </a:t>
            </a:r>
            <a:r>
              <a:rPr lang="en-US" i="1" dirty="0" err="1">
                <a:solidFill>
                  <a:srgbClr val="FF0000"/>
                </a:solidFill>
              </a:rPr>
              <a:t>SetAttributes</a:t>
            </a:r>
            <a:r>
              <a:rPr lang="en-US" i="1" dirty="0"/>
              <a:t> operation would normally be restricted to the directory service that </a:t>
            </a:r>
            <a:r>
              <a:rPr lang="en-US" dirty="0"/>
              <a:t>provides access to the file.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92500" lnSpcReduction="10000"/>
          </a:bodyPr>
          <a:lstStyle/>
          <a:p>
            <a:pPr algn="just"/>
            <a:r>
              <a:rPr lang="en-US" b="1" dirty="0">
                <a:solidFill>
                  <a:srgbClr val="FF0000"/>
                </a:solidFill>
              </a:rPr>
              <a:t>Access control:</a:t>
            </a:r>
          </a:p>
          <a:p>
            <a:pPr algn="just"/>
            <a:r>
              <a:rPr lang="en-US" dirty="0"/>
              <a:t>In the UNIX file system, the user’s access rights are checked against the access </a:t>
            </a:r>
            <a:r>
              <a:rPr lang="en-US" i="1" dirty="0"/>
              <a:t>mode (read or write) requested in the open call </a:t>
            </a:r>
            <a:r>
              <a:rPr lang="en-US" dirty="0"/>
              <a:t> and the file is opened only if the user has the necessary rights.</a:t>
            </a:r>
          </a:p>
          <a:p>
            <a:pPr algn="just"/>
            <a:r>
              <a:rPr lang="en-US" dirty="0"/>
              <a:t>The user identity (UID) used in the access rights check is retrieved during the user’s earlier authenticated login and cannot be tampered with in non-distributed implementations.</a:t>
            </a:r>
          </a:p>
          <a:p>
            <a:r>
              <a:rPr lang="en-US" dirty="0"/>
              <a:t>The resulting access rights are retained until the file is closed, and no further checks are required when subsequent operations on the same file are requested.</a:t>
            </a:r>
            <a:endParaRPr lang="en-US"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a:t>In distributed implementations, access rights checks have to be performed at the server because the server RPC interface is an  otherwise unprotected point of access to files.</a:t>
            </a:r>
          </a:p>
          <a:p>
            <a:pPr algn="just"/>
            <a:r>
              <a:rPr lang="en-US" dirty="0"/>
              <a:t> A user identity has to be passed with requests, and the server is vulnerable to forged identities.</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r>
              <a:rPr lang="en-US" dirty="0"/>
              <a:t>The design of large-scale wide area read-write file storage systems poses problems of load balancing, reliability, availability and security.</a:t>
            </a:r>
          </a:p>
          <a:p>
            <a:pPr algn="just"/>
            <a:r>
              <a:rPr lang="en-US" dirty="0"/>
              <a:t>File systems were originally developed for centralized computer systems and desktop computers as an operating system facility providing a convenient programming interface to disk storage.</a:t>
            </a:r>
          </a:p>
          <a:p>
            <a:pPr algn="just"/>
            <a:r>
              <a:rPr lang="en-US" dirty="0"/>
              <a:t>They subsequently acquired features such as access-control and file-locking mechanisms that made them useful for the sharing of data and programs.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r>
              <a:rPr lang="en-US" b="1" dirty="0">
                <a:solidFill>
                  <a:srgbClr val="FF0000"/>
                </a:solidFill>
              </a:rPr>
              <a:t>Directory service interface:</a:t>
            </a:r>
          </a:p>
          <a:p>
            <a:pPr algn="just"/>
            <a:r>
              <a:rPr lang="en-US" dirty="0"/>
              <a:t>The</a:t>
            </a:r>
            <a:r>
              <a:rPr lang="en-US" b="1" dirty="0">
                <a:solidFill>
                  <a:srgbClr val="FF0000"/>
                </a:solidFill>
              </a:rPr>
              <a:t> </a:t>
            </a:r>
            <a:r>
              <a:rPr lang="en-US" dirty="0"/>
              <a:t>Figure contains a definition of the RPC interface to a directory service. </a:t>
            </a:r>
          </a:p>
          <a:p>
            <a:pPr algn="just"/>
            <a:r>
              <a:rPr lang="en-US" dirty="0"/>
              <a:t>The primary purpose of the directory service is to provide a service for translating text names to UFIDs.</a:t>
            </a:r>
          </a:p>
          <a:p>
            <a:pPr algn="just"/>
            <a:r>
              <a:rPr lang="en-US" dirty="0"/>
              <a:t>In order to do so, it maintains directory files containing the mappings between text names for files and UFIDs. </a:t>
            </a:r>
          </a:p>
          <a:p>
            <a:pPr algn="just"/>
            <a:r>
              <a:rPr lang="en-US" dirty="0"/>
              <a:t>Each directory is stored as a conventional file with a UFID, so the directory service is a client of the file service.</a:t>
            </a:r>
          </a:p>
          <a:p>
            <a:pPr algn="just"/>
            <a:endParaRPr lang="en-US"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04800" y="381000"/>
            <a:ext cx="8534400" cy="55626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r>
              <a:rPr lang="en-US" b="1" dirty="0">
                <a:solidFill>
                  <a:srgbClr val="FF0000"/>
                </a:solidFill>
              </a:rPr>
              <a:t>File groups:</a:t>
            </a:r>
          </a:p>
          <a:p>
            <a:pPr algn="just"/>
            <a:r>
              <a:rPr lang="en-US" dirty="0"/>
              <a:t>A </a:t>
            </a:r>
            <a:r>
              <a:rPr lang="en-US" i="1" dirty="0"/>
              <a:t>file group is a collection of files located on a given server.</a:t>
            </a:r>
          </a:p>
          <a:p>
            <a:pPr algn="just"/>
            <a:r>
              <a:rPr lang="en-US" i="1" dirty="0"/>
              <a:t> A server may </a:t>
            </a:r>
            <a:r>
              <a:rPr lang="en-US" dirty="0"/>
              <a:t>hold several file groups, and groups can be moved between servers, but a file cannot change the group to which it belongs.</a:t>
            </a:r>
          </a:p>
          <a:p>
            <a:pPr algn="just"/>
            <a:r>
              <a:rPr lang="en-US" dirty="0"/>
              <a:t>A similar construct called a </a:t>
            </a:r>
            <a:r>
              <a:rPr lang="en-US" i="1" dirty="0"/>
              <a:t>file system is used in </a:t>
            </a:r>
            <a:r>
              <a:rPr lang="en-US" dirty="0"/>
              <a:t>UNIX and in most other operating systems.</a:t>
            </a:r>
          </a:p>
          <a:p>
            <a:pPr algn="just"/>
            <a:r>
              <a:rPr lang="en-US" dirty="0"/>
              <a:t>In a distributed file service, file groups support the allocation of files to file servers in larger logical units and enable the service to be implemented with files stored on several servers.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92500" lnSpcReduction="10000"/>
          </a:bodyPr>
          <a:lstStyle/>
          <a:p>
            <a:pPr algn="just"/>
            <a:r>
              <a:rPr lang="en-US" dirty="0"/>
              <a:t>In a distributed file system that supports file groups, the representation of UFIDs includes a </a:t>
            </a:r>
            <a:r>
              <a:rPr lang="en-US" dirty="0">
                <a:solidFill>
                  <a:srgbClr val="FF0000"/>
                </a:solidFill>
              </a:rPr>
              <a:t>file group identifier</a:t>
            </a:r>
            <a:r>
              <a:rPr lang="en-US" dirty="0"/>
              <a:t> component, enabling the client module in each client computer to take responsibility for dispatching requests to the server that holds the relevant file group.</a:t>
            </a:r>
          </a:p>
          <a:p>
            <a:pPr algn="just"/>
            <a:r>
              <a:rPr lang="en-US" dirty="0"/>
              <a:t>File group identifiers must be </a:t>
            </a:r>
            <a:r>
              <a:rPr lang="en-US" dirty="0">
                <a:solidFill>
                  <a:srgbClr val="FF0000"/>
                </a:solidFill>
              </a:rPr>
              <a:t>unique </a:t>
            </a:r>
            <a:r>
              <a:rPr lang="en-US" dirty="0"/>
              <a:t>throughout a distributed system. </a:t>
            </a:r>
          </a:p>
          <a:p>
            <a:pPr algn="just"/>
            <a:r>
              <a:rPr lang="en-US" dirty="0"/>
              <a:t>Since file groups can be moved and distributed systems that are initially separate can be merged to form a single system, the only way to ensure that file group identifiers will always be distinct in a given system is to generate them with an algorithm that ensures global uniqueness.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a:t>For example, whenever a new file group is created, a unique identifier can be generated by concatenating the 32-bit IP address of the host creating the new group with a 16-bit integer derived from the date, producing a unique 48-bit integer.</a:t>
            </a:r>
          </a:p>
          <a:p>
            <a:pPr algn="just"/>
            <a:endParaRPr lang="en-US" dirty="0"/>
          </a:p>
        </p:txBody>
      </p:sp>
      <p:pic>
        <p:nvPicPr>
          <p:cNvPr id="4098" name="Picture 2"/>
          <p:cNvPicPr>
            <a:picLocks noChangeAspect="1" noChangeArrowheads="1"/>
          </p:cNvPicPr>
          <p:nvPr/>
        </p:nvPicPr>
        <p:blipFill>
          <a:blip r:embed="rId2"/>
          <a:srcRect/>
          <a:stretch>
            <a:fillRect/>
          </a:stretch>
        </p:blipFill>
        <p:spPr bwMode="auto">
          <a:xfrm>
            <a:off x="418630" y="3810000"/>
            <a:ext cx="8115770" cy="107632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Peer-to-Peer Systems:</a:t>
            </a:r>
            <a:br>
              <a:rPr lang="en-US" b="1" dirty="0">
                <a:solidFill>
                  <a:srgbClr val="FF0000"/>
                </a:solidFill>
              </a:rPr>
            </a:br>
            <a:r>
              <a:rPr lang="en-US" b="1" dirty="0">
                <a:solidFill>
                  <a:srgbClr val="FF0000"/>
                </a:solidFill>
              </a:rPr>
              <a:t>Introduction</a:t>
            </a:r>
          </a:p>
        </p:txBody>
      </p:sp>
      <p:sp>
        <p:nvSpPr>
          <p:cNvPr id="3" name="Content Placeholder 2"/>
          <p:cNvSpPr>
            <a:spLocks noGrp="1"/>
          </p:cNvSpPr>
          <p:nvPr>
            <p:ph idx="1"/>
          </p:nvPr>
        </p:nvSpPr>
        <p:spPr/>
        <p:txBody>
          <a:bodyPr>
            <a:normAutofit fontScale="92500" lnSpcReduction="20000"/>
          </a:bodyPr>
          <a:lstStyle/>
          <a:p>
            <a:pPr algn="just"/>
            <a:r>
              <a:rPr lang="en-US" dirty="0"/>
              <a:t>The goal of peer-to-peer systems is to enable the </a:t>
            </a:r>
            <a:r>
              <a:rPr lang="en-US" dirty="0">
                <a:solidFill>
                  <a:srgbClr val="FF0000"/>
                </a:solidFill>
              </a:rPr>
              <a:t>sharing of data</a:t>
            </a:r>
            <a:r>
              <a:rPr lang="en-US" dirty="0"/>
              <a:t> and </a:t>
            </a:r>
            <a:r>
              <a:rPr lang="en-US" dirty="0">
                <a:solidFill>
                  <a:srgbClr val="FF0000"/>
                </a:solidFill>
              </a:rPr>
              <a:t>resources</a:t>
            </a:r>
            <a:r>
              <a:rPr lang="en-US" dirty="0"/>
              <a:t> on a very large scale by eliminating any requirement for </a:t>
            </a:r>
            <a:r>
              <a:rPr lang="en-US" dirty="0">
                <a:solidFill>
                  <a:srgbClr val="FF0000"/>
                </a:solidFill>
              </a:rPr>
              <a:t>separately managed servers</a:t>
            </a:r>
            <a:r>
              <a:rPr lang="en-US" dirty="0"/>
              <a:t> and their associated infrastructure.</a:t>
            </a:r>
          </a:p>
          <a:p>
            <a:pPr algn="just"/>
            <a:r>
              <a:rPr lang="en-US" dirty="0"/>
              <a:t>Peer-to-peer systems aim to support useful distributed services and applications using data and </a:t>
            </a:r>
            <a:r>
              <a:rPr lang="en-US" dirty="0">
                <a:solidFill>
                  <a:srgbClr val="FF0000"/>
                </a:solidFill>
              </a:rPr>
              <a:t>computing resources available</a:t>
            </a:r>
            <a:r>
              <a:rPr lang="en-US" dirty="0"/>
              <a:t> in the </a:t>
            </a:r>
            <a:r>
              <a:rPr lang="en-US" dirty="0">
                <a:solidFill>
                  <a:srgbClr val="FF0000"/>
                </a:solidFill>
              </a:rPr>
              <a:t>personal computers</a:t>
            </a:r>
            <a:r>
              <a:rPr lang="en-US" dirty="0"/>
              <a:t> and </a:t>
            </a:r>
            <a:r>
              <a:rPr lang="en-US" dirty="0">
                <a:solidFill>
                  <a:srgbClr val="FF0000"/>
                </a:solidFill>
              </a:rPr>
              <a:t>workstations</a:t>
            </a:r>
            <a:r>
              <a:rPr lang="en-US" dirty="0"/>
              <a:t> that are present in the Internet and other networks in ever-increasing numbers.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lgn="just"/>
            <a:r>
              <a:rPr lang="en-US" dirty="0"/>
              <a:t>Traditional client-server systems manage and provide access to resources such as files, web pages or other information objects located on a single server computer or a small cluster of tightly coupled servers.</a:t>
            </a:r>
          </a:p>
          <a:p>
            <a:pPr algn="just"/>
            <a:r>
              <a:rPr lang="en-US" dirty="0"/>
              <a:t>Peer-to-peer systems provide </a:t>
            </a:r>
            <a:r>
              <a:rPr lang="en-US" dirty="0">
                <a:solidFill>
                  <a:srgbClr val="FF0000"/>
                </a:solidFill>
              </a:rPr>
              <a:t>access to information resources</a:t>
            </a:r>
            <a:r>
              <a:rPr lang="en-US" dirty="0"/>
              <a:t> located on computers </a:t>
            </a:r>
            <a:r>
              <a:rPr lang="en-US" dirty="0">
                <a:solidFill>
                  <a:srgbClr val="FF0000"/>
                </a:solidFill>
              </a:rPr>
              <a:t>throughout a network</a:t>
            </a:r>
            <a:r>
              <a:rPr lang="en-US" dirty="0"/>
              <a:t>. </a:t>
            </a:r>
          </a:p>
          <a:p>
            <a:pPr algn="just"/>
            <a:r>
              <a:rPr lang="en-US" dirty="0"/>
              <a:t>Algorithms for the placement and subsequent retrieval of information objects are a key aspect of the system design.</a:t>
            </a:r>
          </a:p>
          <a:p>
            <a:pPr algn="just"/>
            <a:r>
              <a:rPr lang="en-US" dirty="0"/>
              <a:t> The aim is to deliver a service that is fully </a:t>
            </a:r>
            <a:r>
              <a:rPr lang="en-US" dirty="0">
                <a:solidFill>
                  <a:srgbClr val="FF0000"/>
                </a:solidFill>
              </a:rPr>
              <a:t>decentralized and self-organizing</a:t>
            </a:r>
            <a:r>
              <a:rPr lang="en-US" dirty="0"/>
              <a:t>, </a:t>
            </a:r>
            <a:r>
              <a:rPr lang="en-US" dirty="0">
                <a:solidFill>
                  <a:srgbClr val="FF0000"/>
                </a:solidFill>
              </a:rPr>
              <a:t>dynamically balancing the storage</a:t>
            </a:r>
            <a:r>
              <a:rPr lang="en-US" dirty="0"/>
              <a:t> and processing loads between all the participating computers as computers join and leave the service.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10000"/>
          </a:bodyPr>
          <a:lstStyle/>
          <a:p>
            <a:pPr algn="just">
              <a:buNone/>
            </a:pPr>
            <a:r>
              <a:rPr lang="en-US" dirty="0"/>
              <a:t>Peer-to-peer systems share these characteristics:</a:t>
            </a:r>
          </a:p>
          <a:p>
            <a:pPr algn="just">
              <a:buNone/>
            </a:pPr>
            <a:r>
              <a:rPr lang="en-US" dirty="0"/>
              <a:t>• Their design ensures that each </a:t>
            </a:r>
            <a:r>
              <a:rPr lang="en-US" dirty="0">
                <a:solidFill>
                  <a:srgbClr val="FF0000"/>
                </a:solidFill>
              </a:rPr>
              <a:t>user contributes resources to the system.</a:t>
            </a:r>
          </a:p>
          <a:p>
            <a:pPr algn="just">
              <a:buNone/>
            </a:pPr>
            <a:r>
              <a:rPr lang="en-US" dirty="0"/>
              <a:t>• Although they may differ in the resources that they contribute, all the nodes in a peer-to-peer system have the </a:t>
            </a:r>
            <a:r>
              <a:rPr lang="en-US" dirty="0">
                <a:solidFill>
                  <a:srgbClr val="FF0000"/>
                </a:solidFill>
              </a:rPr>
              <a:t>same functional capabilities and responsibilities</a:t>
            </a:r>
            <a:r>
              <a:rPr lang="en-US" dirty="0"/>
              <a:t>.</a:t>
            </a:r>
          </a:p>
          <a:p>
            <a:pPr algn="just">
              <a:buNone/>
            </a:pPr>
            <a:r>
              <a:rPr lang="en-US" dirty="0"/>
              <a:t>• Their correct operation does not depend on the existence of any centrally </a:t>
            </a:r>
            <a:r>
              <a:rPr lang="en-US" dirty="0">
                <a:solidFill>
                  <a:srgbClr val="FF0000"/>
                </a:solidFill>
              </a:rPr>
              <a:t>administered systems.</a:t>
            </a:r>
          </a:p>
          <a:p>
            <a:pPr algn="just">
              <a:buNone/>
            </a:pPr>
            <a:endParaRPr lang="en-US" dirty="0"/>
          </a:p>
          <a:p>
            <a:pPr algn="just">
              <a:buNone/>
            </a:pPr>
            <a:r>
              <a:rPr lang="en-US" dirty="0"/>
              <a:t>• A key issue for their </a:t>
            </a:r>
            <a:r>
              <a:rPr lang="en-US" dirty="0">
                <a:solidFill>
                  <a:srgbClr val="FF0000"/>
                </a:solidFill>
              </a:rPr>
              <a:t>efficient operation </a:t>
            </a:r>
            <a:r>
              <a:rPr lang="en-US" dirty="0"/>
              <a:t>is the choice of an </a:t>
            </a:r>
            <a:r>
              <a:rPr lang="en-US" dirty="0">
                <a:solidFill>
                  <a:srgbClr val="FF0000"/>
                </a:solidFill>
              </a:rPr>
              <a:t>algorithm for the placement of data across </a:t>
            </a:r>
            <a:r>
              <a:rPr lang="en-US" dirty="0"/>
              <a:t>many </a:t>
            </a:r>
            <a:r>
              <a:rPr lang="en-US" dirty="0">
                <a:solidFill>
                  <a:srgbClr val="FF0000"/>
                </a:solidFill>
              </a:rPr>
              <a:t>hosts and subsequent </a:t>
            </a:r>
            <a:r>
              <a:rPr lang="en-US" dirty="0"/>
              <a:t>access to it in a manner that balances the workload and ensures availability without adding undue overheads.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a:bodyPr>
          <a:lstStyle/>
          <a:p>
            <a:pPr algn="just"/>
            <a:r>
              <a:rPr lang="en-US" dirty="0"/>
              <a:t>Peer-to-peer services therefore </a:t>
            </a:r>
            <a:r>
              <a:rPr lang="en-US" dirty="0">
                <a:solidFill>
                  <a:srgbClr val="FF0000"/>
                </a:solidFill>
              </a:rPr>
              <a:t>cannot rely on guaranteed access </a:t>
            </a:r>
            <a:r>
              <a:rPr lang="en-US" dirty="0"/>
              <a:t>to individual resources, although they can be designed to make the </a:t>
            </a:r>
            <a:r>
              <a:rPr lang="en-US" dirty="0">
                <a:solidFill>
                  <a:srgbClr val="FF0000"/>
                </a:solidFill>
              </a:rPr>
              <a:t>probability of failure to </a:t>
            </a:r>
            <a:r>
              <a:rPr lang="en-US" dirty="0"/>
              <a:t>access a copy of a replicated object </a:t>
            </a:r>
            <a:r>
              <a:rPr lang="en-US" dirty="0">
                <a:solidFill>
                  <a:srgbClr val="FF0000"/>
                </a:solidFill>
              </a:rPr>
              <a:t>arbitrarily small</a:t>
            </a:r>
            <a:r>
              <a:rPr lang="en-US"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b="1" dirty="0">
                <a:solidFill>
                  <a:srgbClr val="FF0000"/>
                </a:solidFill>
              </a:rPr>
              <a:t>Peer-to-peer middleware </a:t>
            </a:r>
          </a:p>
          <a:p>
            <a:pPr algn="just"/>
            <a:r>
              <a:rPr lang="en-US" dirty="0"/>
              <a:t>The third generation is characterized by the emergence of </a:t>
            </a:r>
            <a:r>
              <a:rPr lang="en-US" dirty="0">
                <a:solidFill>
                  <a:srgbClr val="FF0000"/>
                </a:solidFill>
              </a:rPr>
              <a:t>middleware layers </a:t>
            </a:r>
            <a:r>
              <a:rPr lang="en-US" dirty="0"/>
              <a:t>for the application -independent management of distributed resources on a global scale. </a:t>
            </a:r>
          </a:p>
          <a:p>
            <a:pPr algn="just"/>
            <a:r>
              <a:rPr lang="en-US" dirty="0"/>
              <a:t>Several research teams have now completed the development, evaluation and refinement of </a:t>
            </a:r>
            <a:r>
              <a:rPr lang="en-US" dirty="0">
                <a:solidFill>
                  <a:srgbClr val="FF0000"/>
                </a:solidFill>
              </a:rPr>
              <a:t>peer-to-peer middleware platforms</a:t>
            </a:r>
            <a:r>
              <a:rPr lang="en-US" dirty="0"/>
              <a:t> and demonstrated or deployed them in a range of application services.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r>
              <a:rPr lang="en-US" dirty="0"/>
              <a:t>Distributed file systems support the sharing of information in the form of files and hardware resources in the form of persistent storage throughout an intranet.</a:t>
            </a:r>
          </a:p>
          <a:p>
            <a:r>
              <a:rPr lang="en-US" dirty="0"/>
              <a:t>A well designed file service provides access to files stored at a server with performance and reliability similar to, and in some cases better than, files stored on local disks.</a:t>
            </a:r>
          </a:p>
          <a:p>
            <a:r>
              <a:rPr lang="en-US" dirty="0"/>
              <a:t>A file service enables programs to store and access remote files exactly as they do local ones, allowing users to access their files from any computer in an intranet.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5760"/>
            <a:ext cx="8229600" cy="6263640"/>
          </a:xfrm>
        </p:spPr>
        <p:txBody>
          <a:bodyPr>
            <a:normAutofit fontScale="92500" lnSpcReduction="20000"/>
          </a:bodyPr>
          <a:lstStyle/>
          <a:p>
            <a:pPr algn="just"/>
            <a:r>
              <a:rPr lang="en-US" dirty="0"/>
              <a:t>These platforms are designed to </a:t>
            </a:r>
            <a:r>
              <a:rPr lang="en-US" dirty="0">
                <a:solidFill>
                  <a:srgbClr val="FF0000"/>
                </a:solidFill>
              </a:rPr>
              <a:t>place resources</a:t>
            </a:r>
            <a:r>
              <a:rPr lang="en-US" dirty="0"/>
              <a:t> (data objects, files) on a set of computers that are widely </a:t>
            </a:r>
            <a:r>
              <a:rPr lang="en-US" dirty="0">
                <a:solidFill>
                  <a:srgbClr val="FF0000"/>
                </a:solidFill>
              </a:rPr>
              <a:t>distributed throughout the Internet</a:t>
            </a:r>
            <a:r>
              <a:rPr lang="en-US" dirty="0"/>
              <a:t>.</a:t>
            </a:r>
          </a:p>
          <a:p>
            <a:pPr algn="just"/>
            <a:r>
              <a:rPr lang="en-US" dirty="0"/>
              <a:t>To </a:t>
            </a:r>
            <a:r>
              <a:rPr lang="en-US" dirty="0">
                <a:solidFill>
                  <a:srgbClr val="FF0000"/>
                </a:solidFill>
              </a:rPr>
              <a:t>route messages</a:t>
            </a:r>
            <a:r>
              <a:rPr lang="en-US" dirty="0"/>
              <a:t> to them on behalf of clients, relieving clients of any need to make decisions about </a:t>
            </a:r>
            <a:r>
              <a:rPr lang="en-US" dirty="0">
                <a:solidFill>
                  <a:srgbClr val="FF0000"/>
                </a:solidFill>
              </a:rPr>
              <a:t>placing resources and to hold information</a:t>
            </a:r>
            <a:r>
              <a:rPr lang="en-US" dirty="0"/>
              <a:t> about the whereabouts of the resources they require.</a:t>
            </a:r>
          </a:p>
          <a:p>
            <a:pPr algn="just"/>
            <a:r>
              <a:rPr lang="en-US" dirty="0"/>
              <a:t>They </a:t>
            </a:r>
            <a:r>
              <a:rPr lang="en-US" dirty="0">
                <a:solidFill>
                  <a:srgbClr val="FF0000"/>
                </a:solidFill>
              </a:rPr>
              <a:t>provide guarantees of delivery</a:t>
            </a:r>
            <a:r>
              <a:rPr lang="en-US" dirty="0"/>
              <a:t> for requests in a bounded number of network hops. </a:t>
            </a:r>
          </a:p>
          <a:p>
            <a:pPr algn="just"/>
            <a:r>
              <a:rPr lang="en-US" dirty="0"/>
              <a:t>They </a:t>
            </a:r>
            <a:r>
              <a:rPr lang="en-US" dirty="0">
                <a:solidFill>
                  <a:srgbClr val="FF0000"/>
                </a:solidFill>
              </a:rPr>
              <a:t>place replicas of resources </a:t>
            </a:r>
            <a:r>
              <a:rPr lang="en-US" dirty="0"/>
              <a:t>on available host computers in a structured manner, taking account of their </a:t>
            </a:r>
            <a:r>
              <a:rPr lang="en-US" dirty="0">
                <a:solidFill>
                  <a:srgbClr val="FF0000"/>
                </a:solidFill>
              </a:rPr>
              <a:t>volatile availability</a:t>
            </a:r>
            <a:r>
              <a:rPr lang="en-US" dirty="0"/>
              <a:t>, their variable </a:t>
            </a:r>
            <a:r>
              <a:rPr lang="en-US" dirty="0">
                <a:solidFill>
                  <a:srgbClr val="FF0000"/>
                </a:solidFill>
              </a:rPr>
              <a:t>trustworthiness</a:t>
            </a:r>
            <a:r>
              <a:rPr lang="en-US" dirty="0"/>
              <a:t> and requirements for </a:t>
            </a:r>
            <a:r>
              <a:rPr lang="en-US" dirty="0">
                <a:solidFill>
                  <a:srgbClr val="FF0000"/>
                </a:solidFill>
              </a:rPr>
              <a:t>load balancing</a:t>
            </a:r>
            <a:r>
              <a:rPr lang="en-US" dirty="0"/>
              <a:t> and locality of information storage and use.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lgn="just"/>
            <a:r>
              <a:rPr lang="en-US" dirty="0"/>
              <a:t>Resources are </a:t>
            </a:r>
            <a:r>
              <a:rPr lang="en-US" dirty="0">
                <a:solidFill>
                  <a:srgbClr val="FF0000"/>
                </a:solidFill>
              </a:rPr>
              <a:t>identified </a:t>
            </a:r>
            <a:r>
              <a:rPr lang="en-US" dirty="0"/>
              <a:t>by </a:t>
            </a:r>
            <a:r>
              <a:rPr lang="en-US" dirty="0">
                <a:solidFill>
                  <a:srgbClr val="FF0000"/>
                </a:solidFill>
              </a:rPr>
              <a:t>globally unique identifiers (GUIDs),</a:t>
            </a:r>
            <a:r>
              <a:rPr lang="en-US" dirty="0"/>
              <a:t> usually derived as a secure hash from some or all of the resource’s state.</a:t>
            </a:r>
          </a:p>
          <a:p>
            <a:pPr algn="just"/>
            <a:r>
              <a:rPr lang="en-US" dirty="0"/>
              <a:t>The use of a secure hash makes a resource </a:t>
            </a:r>
            <a:r>
              <a:rPr lang="en-US" dirty="0">
                <a:solidFill>
                  <a:srgbClr val="FF0000"/>
                </a:solidFill>
              </a:rPr>
              <a:t>‘self certifying’ </a:t>
            </a:r>
            <a:r>
              <a:rPr lang="en-US" dirty="0"/>
              <a:t>– clients receiving a resource can check the validity of the hash. </a:t>
            </a:r>
          </a:p>
          <a:p>
            <a:pPr algn="just"/>
            <a:r>
              <a:rPr lang="en-US" dirty="0"/>
              <a:t>This protects it </a:t>
            </a:r>
            <a:r>
              <a:rPr lang="en-US" dirty="0">
                <a:solidFill>
                  <a:srgbClr val="FF0000"/>
                </a:solidFill>
              </a:rPr>
              <a:t>against tampering by </a:t>
            </a:r>
            <a:r>
              <a:rPr lang="en-US" dirty="0" err="1">
                <a:solidFill>
                  <a:srgbClr val="FF0000"/>
                </a:solidFill>
              </a:rPr>
              <a:t>untrusted</a:t>
            </a:r>
            <a:r>
              <a:rPr lang="en-US" dirty="0">
                <a:solidFill>
                  <a:srgbClr val="FF0000"/>
                </a:solidFill>
              </a:rPr>
              <a:t> nodes</a:t>
            </a:r>
            <a:r>
              <a:rPr lang="en-US" dirty="0"/>
              <a:t> on which it may be stored, but this technique requires that the states of resources are immutable, since a change to the state would result in a different hash value.</a:t>
            </a:r>
          </a:p>
          <a:p>
            <a:pPr algn="just"/>
            <a:r>
              <a:rPr lang="en-US" dirty="0"/>
              <a:t> Hence peer-to- peer storage systems are inherently best suited to the storage of </a:t>
            </a:r>
            <a:r>
              <a:rPr lang="en-US" dirty="0">
                <a:solidFill>
                  <a:srgbClr val="FF0000"/>
                </a:solidFill>
              </a:rPr>
              <a:t>immutable objects</a:t>
            </a:r>
            <a:r>
              <a:rPr lang="en-US" dirty="0"/>
              <a:t>(such as music or video files).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799"/>
            <a:ext cx="8229600" cy="6335151"/>
          </a:xfrm>
        </p:spPr>
        <p:txBody>
          <a:bodyPr/>
          <a:lstStyle/>
          <a:p>
            <a:pPr algn="just"/>
            <a:r>
              <a:rPr lang="en-US" dirty="0">
                <a:solidFill>
                  <a:srgbClr val="FF0000"/>
                </a:solidFill>
              </a:rPr>
              <a:t>Overlay routing versus IP routing :</a:t>
            </a:r>
          </a:p>
          <a:p>
            <a:pPr algn="just"/>
            <a:r>
              <a:rPr lang="en-US" dirty="0"/>
              <a:t>At first sight, routing overlays share many characteristics with the IP packet routing infrastructure that constitutes the primary communication mechanism of the Internet . </a:t>
            </a:r>
          </a:p>
          <a:p>
            <a:pPr algn="just"/>
            <a:r>
              <a:rPr lang="en-US" dirty="0"/>
              <a:t>An additional application-level routing mechanism is required in peer-to-peer systems.</a:t>
            </a:r>
          </a:p>
          <a:p>
            <a:pPr algn="just">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6726" y="609600"/>
            <a:ext cx="8918001" cy="5867399"/>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2400" y="1295400"/>
            <a:ext cx="8610600" cy="284797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FF0000"/>
                </a:solidFill>
              </a:rPr>
              <a:t>Napster and its legacy</a:t>
            </a:r>
          </a:p>
        </p:txBody>
      </p:sp>
      <p:sp>
        <p:nvSpPr>
          <p:cNvPr id="3" name="Content Placeholder 2"/>
          <p:cNvSpPr>
            <a:spLocks noGrp="1"/>
          </p:cNvSpPr>
          <p:nvPr>
            <p:ph idx="1"/>
          </p:nvPr>
        </p:nvSpPr>
        <p:spPr/>
        <p:txBody>
          <a:bodyPr>
            <a:normAutofit/>
          </a:bodyPr>
          <a:lstStyle/>
          <a:p>
            <a:pPr algn="just"/>
            <a:r>
              <a:rPr lang="en-US" dirty="0"/>
              <a:t>The first application in which a demand for a globally scalable information storage and retrieval service emerged was the downloading of digital music files. </a:t>
            </a:r>
          </a:p>
          <a:p>
            <a:pPr algn="just"/>
            <a:r>
              <a:rPr lang="en-US" dirty="0"/>
              <a:t>Both the need for and the feasibility of a peer-to-peer solution were first demonstrated by the Napster </a:t>
            </a:r>
            <a:r>
              <a:rPr lang="en-US"/>
              <a:t>files sharing </a:t>
            </a:r>
            <a:r>
              <a:rPr lang="en-US" dirty="0"/>
              <a:t>system  which provided a means for users to share files.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304800" y="381000"/>
            <a:ext cx="8382000" cy="60960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92500" lnSpcReduction="10000"/>
          </a:bodyPr>
          <a:lstStyle/>
          <a:p>
            <a:pPr algn="just"/>
            <a:r>
              <a:rPr lang="en-US" dirty="0"/>
              <a:t>Napster’s architecture included </a:t>
            </a:r>
            <a:r>
              <a:rPr lang="en-US" dirty="0">
                <a:solidFill>
                  <a:srgbClr val="FF0000"/>
                </a:solidFill>
              </a:rPr>
              <a:t>centralized indexes</a:t>
            </a:r>
            <a:r>
              <a:rPr lang="en-US" dirty="0"/>
              <a:t>, but </a:t>
            </a:r>
            <a:r>
              <a:rPr lang="en-US" dirty="0">
                <a:solidFill>
                  <a:srgbClr val="FF0000"/>
                </a:solidFill>
              </a:rPr>
              <a:t>users supplied the files</a:t>
            </a:r>
            <a:r>
              <a:rPr lang="en-US" dirty="0"/>
              <a:t>, which were </a:t>
            </a:r>
            <a:r>
              <a:rPr lang="en-US" dirty="0">
                <a:solidFill>
                  <a:srgbClr val="FF0000"/>
                </a:solidFill>
              </a:rPr>
              <a:t>stored</a:t>
            </a:r>
            <a:r>
              <a:rPr lang="en-US" dirty="0"/>
              <a:t> and </a:t>
            </a:r>
            <a:r>
              <a:rPr lang="en-US" dirty="0">
                <a:solidFill>
                  <a:srgbClr val="FF0000"/>
                </a:solidFill>
              </a:rPr>
              <a:t>accessed</a:t>
            </a:r>
            <a:r>
              <a:rPr lang="en-US" dirty="0"/>
              <a:t> on their </a:t>
            </a:r>
            <a:r>
              <a:rPr lang="en-US" dirty="0">
                <a:solidFill>
                  <a:srgbClr val="FF0000"/>
                </a:solidFill>
              </a:rPr>
              <a:t>personal computers.</a:t>
            </a:r>
          </a:p>
          <a:p>
            <a:pPr algn="just"/>
            <a:r>
              <a:rPr lang="en-US" dirty="0"/>
              <a:t>Napster’s method of operation is illustrated by the sequence of steps shown in Figure.</a:t>
            </a:r>
          </a:p>
          <a:p>
            <a:pPr algn="just"/>
            <a:r>
              <a:rPr lang="en-US" dirty="0"/>
              <a:t>In step 5 clients are expected to add their own music files to the </a:t>
            </a:r>
            <a:r>
              <a:rPr lang="en-US" dirty="0">
                <a:solidFill>
                  <a:srgbClr val="FF0000"/>
                </a:solidFill>
              </a:rPr>
              <a:t>pool</a:t>
            </a:r>
            <a:r>
              <a:rPr lang="en-US" dirty="0"/>
              <a:t> of </a:t>
            </a:r>
            <a:r>
              <a:rPr lang="en-US" dirty="0">
                <a:solidFill>
                  <a:srgbClr val="FF0000"/>
                </a:solidFill>
              </a:rPr>
              <a:t>shared resources </a:t>
            </a:r>
            <a:r>
              <a:rPr lang="en-US" dirty="0"/>
              <a:t>by transmitting a link to the Napster indexing service for each available file.</a:t>
            </a:r>
          </a:p>
          <a:p>
            <a:pPr algn="just"/>
            <a:r>
              <a:rPr lang="en-US" dirty="0"/>
              <a:t>The motivation for Napster and the key to its success was the making available of a large, widely distributed set of files to users throughout the Internet.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pPr algn="just"/>
            <a:r>
              <a:rPr lang="en-US" dirty="0"/>
              <a:t>Due to lack of outstanding of the receivers and the providers of shared data and other resources is a concern for the designers of peer-to-peer systems.</a:t>
            </a:r>
          </a:p>
          <a:p>
            <a:pPr algn="just"/>
            <a:r>
              <a:rPr lang="en-US" dirty="0"/>
              <a:t>In systems with many nodes, the routing of requests and results can be made sufficiently tortuous to conceal their source and the contents of files can be distributed across multiple nodes, spreading the responsibility for making them available.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dirty="0"/>
              <a:t>Mechanisms for anonymous communication that are resistant to most forms of traffic analysis are available </a:t>
            </a:r>
            <a:r>
              <a:rPr lang="en-US" i="1" dirty="0"/>
              <a:t>.</a:t>
            </a:r>
          </a:p>
          <a:p>
            <a:pPr algn="just"/>
            <a:r>
              <a:rPr lang="en-US" dirty="0"/>
              <a:t>If files are also encrypted before they are placed on servers, the owners of the servers can plausibly deny any knowledge of the contents. </a:t>
            </a:r>
          </a:p>
          <a:p>
            <a:pPr algn="just"/>
            <a:r>
              <a:rPr lang="en-US" dirty="0"/>
              <a:t>But these anonymity techniques add to the cost of resource sharing, and recent work has shown that the anonymity available is weak against some attacks.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533400"/>
            <a:ext cx="8382000" cy="583926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8812"/>
            <a:ext cx="8229600" cy="5957351"/>
          </a:xfrm>
        </p:spPr>
        <p:txBody>
          <a:bodyPr>
            <a:normAutofit fontScale="92500" lnSpcReduction="20000"/>
          </a:bodyPr>
          <a:lstStyle/>
          <a:p>
            <a:pPr algn="just"/>
            <a:r>
              <a:rPr lang="en-US" b="1" dirty="0">
                <a:solidFill>
                  <a:srgbClr val="FF0000"/>
                </a:solidFill>
              </a:rPr>
              <a:t>Lessons learned from Napster:</a:t>
            </a:r>
          </a:p>
          <a:p>
            <a:pPr algn="just"/>
            <a:r>
              <a:rPr lang="en-US" dirty="0"/>
              <a:t>Napster demonstrated the feasibility of building a useful large-scale service that depends almost wholly on data and computers owned by ordinary Internet users.</a:t>
            </a:r>
          </a:p>
          <a:p>
            <a:pPr algn="just"/>
            <a:r>
              <a:rPr lang="en-US" dirty="0"/>
              <a:t> To avoid swamping(overwhelm) the computing resources of individual users (for example, the first user to offer a chart-topping song) and their network connections, Napster took account of network locality – the number of hops between the client and the server </a:t>
            </a:r>
          </a:p>
          <a:p>
            <a:pPr algn="just"/>
            <a:r>
              <a:rPr lang="en-US" dirty="0"/>
              <a:t>when allocating a server to a client requesting a song. This simple load distribution mechanism enabled the service to scale to meet the needs of large numbers of users.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lgn="just"/>
            <a:r>
              <a:rPr lang="en-US" b="1" dirty="0">
                <a:solidFill>
                  <a:srgbClr val="FF0000"/>
                </a:solidFill>
              </a:rPr>
              <a:t>Limitations:</a:t>
            </a:r>
          </a:p>
          <a:p>
            <a:pPr algn="just"/>
            <a:r>
              <a:rPr lang="en-US" dirty="0"/>
              <a:t> Napster used a (replicated) unified index of all available music files. </a:t>
            </a:r>
          </a:p>
          <a:p>
            <a:pPr algn="just"/>
            <a:r>
              <a:rPr lang="en-US" dirty="0"/>
              <a:t>For the application in question, the requirement for consistency between the replicas was not strong, so this did not hamper performance, but for many applications it would constitute a limitation. </a:t>
            </a:r>
          </a:p>
          <a:p>
            <a:pPr algn="just"/>
            <a:r>
              <a:rPr lang="en-US" dirty="0"/>
              <a:t>Unless the access path to the data objects is distributed, object discovery and addressing are likely to become a bottleneck.</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lgn="just"/>
            <a:r>
              <a:rPr lang="en-US" dirty="0">
                <a:solidFill>
                  <a:srgbClr val="FF0000"/>
                </a:solidFill>
              </a:rPr>
              <a:t>Application dependencies:</a:t>
            </a:r>
            <a:r>
              <a:rPr lang="en-US" dirty="0"/>
              <a:t> Napster took advantage of the special characteristics of the application for which it was designed in other ways:</a:t>
            </a:r>
          </a:p>
          <a:p>
            <a:pPr algn="just"/>
            <a:r>
              <a:rPr lang="en-US" dirty="0"/>
              <a:t>Music files are never updated, avoiding any need to make sure all the replicas of files remain consistent after updates.</a:t>
            </a:r>
          </a:p>
          <a:p>
            <a:pPr algn="just"/>
            <a:r>
              <a:rPr lang="en-US" dirty="0"/>
              <a:t>No guarantees are required concerning the availability of individual files – if a music file is temporarily unavailable, it can be downloaded later. </a:t>
            </a:r>
          </a:p>
          <a:p>
            <a:pPr algn="just"/>
            <a:r>
              <a:rPr lang="en-US" dirty="0"/>
              <a:t>This reduces the requirement for dependability of individual computers and their connections to the Internet.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 Middleware</a:t>
            </a:r>
          </a:p>
        </p:txBody>
      </p:sp>
      <p:sp>
        <p:nvSpPr>
          <p:cNvPr id="3" name="Content Placeholder 2"/>
          <p:cNvSpPr>
            <a:spLocks noGrp="1"/>
          </p:cNvSpPr>
          <p:nvPr>
            <p:ph idx="1"/>
          </p:nvPr>
        </p:nvSpPr>
        <p:spPr/>
        <p:txBody>
          <a:bodyPr>
            <a:normAutofit fontScale="92500" lnSpcReduction="10000"/>
          </a:bodyPr>
          <a:lstStyle/>
          <a:p>
            <a:pPr algn="just"/>
            <a:r>
              <a:rPr lang="en-US" dirty="0"/>
              <a:t>A key problem in the design of peer-to-peer applications is providing a mechanism to enable clients to </a:t>
            </a:r>
            <a:r>
              <a:rPr lang="en-US" dirty="0">
                <a:solidFill>
                  <a:srgbClr val="FF0000"/>
                </a:solidFill>
              </a:rPr>
              <a:t>access data resources quickly</a:t>
            </a:r>
            <a:r>
              <a:rPr lang="en-US" dirty="0"/>
              <a:t> and </a:t>
            </a:r>
            <a:r>
              <a:rPr lang="en-US" dirty="0">
                <a:solidFill>
                  <a:srgbClr val="FF0000"/>
                </a:solidFill>
              </a:rPr>
              <a:t>dependably</a:t>
            </a:r>
            <a:r>
              <a:rPr lang="en-US" dirty="0"/>
              <a:t> wherever they are located throughout the network.</a:t>
            </a:r>
          </a:p>
          <a:p>
            <a:pPr algn="just"/>
            <a:r>
              <a:rPr lang="en-US" dirty="0"/>
              <a:t>Peer-to-peer middleware systems are designed specifically to meet the need for the automatic placement and subsequent location of the distributed objects managed by peer-to-peer systems and applications.</a:t>
            </a:r>
          </a:p>
          <a:p>
            <a:pPr algn="just"/>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10000"/>
          </a:bodyPr>
          <a:lstStyle/>
          <a:p>
            <a:pPr algn="just"/>
            <a:r>
              <a:rPr lang="en-US" b="1" dirty="0">
                <a:solidFill>
                  <a:srgbClr val="FF0000"/>
                </a:solidFill>
              </a:rPr>
              <a:t>Functional requirements:</a:t>
            </a:r>
          </a:p>
          <a:p>
            <a:pPr algn="just"/>
            <a:r>
              <a:rPr lang="en-US" dirty="0"/>
              <a:t>The function of peer-to-peer middleware is to simplify the construction of services that are implemented across many hosts in a widely distributed network.</a:t>
            </a:r>
          </a:p>
          <a:p>
            <a:pPr algn="just"/>
            <a:r>
              <a:rPr lang="en-US" dirty="0"/>
              <a:t>To achieve this it must enable clients to locate and communicate with any individual resource made available to a service, even though the resources are widely distributed amongst the hosts.</a:t>
            </a:r>
          </a:p>
          <a:p>
            <a:pPr algn="just"/>
            <a:r>
              <a:rPr lang="en-US" dirty="0"/>
              <a:t>Other important requirements include the ability to add new resources and to remove them at will and to add hosts to the service and remove them.</a:t>
            </a:r>
          </a:p>
          <a:p>
            <a:pPr algn="just"/>
            <a:r>
              <a:rPr lang="en-US" dirty="0"/>
              <a:t>peer-to-peer middleware should offer a simple programming interface to application programmers that is independent of the types of distributed resource that the application manipulates.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pPr algn="just"/>
            <a:r>
              <a:rPr lang="en-US" b="1" dirty="0">
                <a:solidFill>
                  <a:srgbClr val="FF0000"/>
                </a:solidFill>
              </a:rPr>
              <a:t>Non-functional requirements:</a:t>
            </a:r>
          </a:p>
          <a:p>
            <a:pPr algn="just"/>
            <a:r>
              <a:rPr lang="en-US" dirty="0"/>
              <a:t>To perform effectively, peer-to-peer middleware must also address the following non-functional requirements :</a:t>
            </a:r>
          </a:p>
          <a:p>
            <a:pPr algn="just"/>
            <a:r>
              <a:rPr lang="en-US" i="1" dirty="0">
                <a:solidFill>
                  <a:srgbClr val="FF0000"/>
                </a:solidFill>
              </a:rPr>
              <a:t>Global scalability: </a:t>
            </a:r>
            <a:r>
              <a:rPr lang="en-US" i="1" dirty="0"/>
              <a:t>One of the aims of peer-to-peer applications is to exploit the </a:t>
            </a:r>
            <a:r>
              <a:rPr lang="en-US" dirty="0"/>
              <a:t>hardware resources of very large numbers of hosts connected to the Internet. </a:t>
            </a:r>
          </a:p>
          <a:p>
            <a:pPr algn="just"/>
            <a:r>
              <a:rPr lang="en-US" dirty="0"/>
              <a:t>Peer-to-peer middleware must therefore be designed to support applications that access millions of objects on tens of thousands or hundreds of thousands of hosts.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pPr algn="just"/>
            <a:r>
              <a:rPr lang="en-US" i="1" dirty="0">
                <a:solidFill>
                  <a:srgbClr val="FF0000"/>
                </a:solidFill>
              </a:rPr>
              <a:t>Load balancing: </a:t>
            </a:r>
          </a:p>
          <a:p>
            <a:pPr algn="just"/>
            <a:r>
              <a:rPr lang="en-US" i="1" dirty="0"/>
              <a:t>The performance of any system designed to exploit a large number </a:t>
            </a:r>
            <a:r>
              <a:rPr lang="en-US" dirty="0"/>
              <a:t>of computers depends upon the balanced distribution of workload across them. </a:t>
            </a:r>
          </a:p>
          <a:p>
            <a:pPr algn="just"/>
            <a:r>
              <a:rPr lang="en-US" dirty="0"/>
              <a:t>For the systems we are considering, this will be achieved by a random placement of resources together with the use of replicas of heavily used resources.</a:t>
            </a:r>
          </a:p>
          <a:p>
            <a:pPr algn="just">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i="1" dirty="0">
                <a:solidFill>
                  <a:srgbClr val="FF0000"/>
                </a:solidFill>
              </a:rPr>
              <a:t>Optimization for local interactions between </a:t>
            </a:r>
            <a:r>
              <a:rPr lang="en-US" i="1" dirty="0" err="1">
                <a:solidFill>
                  <a:srgbClr val="FF0000"/>
                </a:solidFill>
              </a:rPr>
              <a:t>neighbouring</a:t>
            </a:r>
            <a:r>
              <a:rPr lang="en-US" i="1" dirty="0">
                <a:solidFill>
                  <a:srgbClr val="FF0000"/>
                </a:solidFill>
              </a:rPr>
              <a:t> peers: </a:t>
            </a:r>
          </a:p>
          <a:p>
            <a:pPr algn="just"/>
            <a:r>
              <a:rPr lang="en-US" i="1" dirty="0"/>
              <a:t>The ‘network distance’ </a:t>
            </a:r>
            <a:r>
              <a:rPr lang="en-US" dirty="0"/>
              <a:t>between nodes that interact has a substantial impact on the latency of individual interactions, such as client requests for access to resources.</a:t>
            </a:r>
          </a:p>
          <a:p>
            <a:pPr algn="just"/>
            <a:r>
              <a:rPr lang="en-US" dirty="0"/>
              <a:t> Network traffic loadings are also impacted by it. The middleware should aim to place resources close to the nodes that access them the most.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85000" lnSpcReduction="10000"/>
          </a:bodyPr>
          <a:lstStyle/>
          <a:p>
            <a:pPr algn="just"/>
            <a:r>
              <a:rPr lang="en-US" i="1" dirty="0">
                <a:solidFill>
                  <a:srgbClr val="FF0000"/>
                </a:solidFill>
              </a:rPr>
              <a:t>Accommodating to highly dynamic host availability: </a:t>
            </a:r>
          </a:p>
          <a:p>
            <a:pPr algn="just"/>
            <a:r>
              <a:rPr lang="en-US" i="1" dirty="0"/>
              <a:t>Most peer-to-peer systems are </a:t>
            </a:r>
            <a:r>
              <a:rPr lang="en-US" dirty="0"/>
              <a:t>constructed from host computers that are free to join or leave the system at any time.</a:t>
            </a:r>
          </a:p>
          <a:p>
            <a:pPr algn="just"/>
            <a:r>
              <a:rPr lang="en-US" dirty="0"/>
              <a:t>The hosts and network segments used in peer-to-peer systems are not owned or managed by any single authority; neither their reliability nor their continuous participation in the provision of a service is guaranteed.</a:t>
            </a:r>
          </a:p>
          <a:p>
            <a:pPr algn="just"/>
            <a:r>
              <a:rPr lang="en-US" dirty="0"/>
              <a:t>As hosts join the system, they must be integrated into the system and the load must be redistributed to exploit their resources. </a:t>
            </a:r>
          </a:p>
          <a:p>
            <a:pPr algn="just"/>
            <a:r>
              <a:rPr lang="en-US" dirty="0"/>
              <a:t>When they leave the system whether voluntarily or involuntarily, the system must detect their departure and redistribute their load and resources.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i="1" dirty="0">
                <a:solidFill>
                  <a:srgbClr val="FF0000"/>
                </a:solidFill>
              </a:rPr>
              <a:t>Security of data in an environment with heterogeneous trust: </a:t>
            </a:r>
          </a:p>
          <a:p>
            <a:pPr algn="just"/>
            <a:r>
              <a:rPr lang="en-US" i="1" dirty="0"/>
              <a:t>In global-scale systems </a:t>
            </a:r>
            <a:r>
              <a:rPr lang="en-US" dirty="0"/>
              <a:t>with participating hosts of diverse ownership, trust must be built up by the use of authentication and encryption mechanisms to ensure the integrity and privacy of information.</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85000" lnSpcReduction="10000"/>
          </a:bodyPr>
          <a:lstStyle/>
          <a:p>
            <a:pPr algn="just"/>
            <a:r>
              <a:rPr lang="en-US" dirty="0"/>
              <a:t>The Figure  provides an overview of types of storage system. In addition to those already mentioned, the table includes distributed shared memory (DSM) systems and persistent object stores.</a:t>
            </a:r>
          </a:p>
          <a:p>
            <a:pPr algn="just"/>
            <a:r>
              <a:rPr lang="en-US" dirty="0"/>
              <a:t>The </a:t>
            </a:r>
            <a:r>
              <a:rPr lang="en-US" i="1" dirty="0"/>
              <a:t>consistency column indicates whether mechanisms exist for the maintenance </a:t>
            </a:r>
            <a:r>
              <a:rPr lang="en-US" dirty="0"/>
              <a:t>of consistency between multiple copies of data when updates occur.</a:t>
            </a:r>
          </a:p>
          <a:p>
            <a:r>
              <a:rPr lang="en-US" dirty="0"/>
              <a:t>Virtually all storage systems rely on the use of caching to optimize the performance of programs.</a:t>
            </a:r>
          </a:p>
          <a:p>
            <a:r>
              <a:rPr lang="en-US" dirty="0"/>
              <a:t> Caching was first applied to main memory and non-distributed file systems, and for those the consistency is strict (denoted by a ‘1’, for one-copy consistency in Figure ) .</a:t>
            </a:r>
          </a:p>
          <a:p>
            <a:r>
              <a:rPr lang="en-US" dirty="0"/>
              <a:t>Programs cannot observe any discrepancies between cached copies and stored data after an update.</a:t>
            </a:r>
          </a:p>
          <a:p>
            <a:pPr algn="just"/>
            <a:endParaRPr lang="en-US" dirty="0"/>
          </a:p>
          <a:p>
            <a:pPr algn="just"/>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r>
              <a:rPr lang="en-US" i="1" dirty="0">
                <a:solidFill>
                  <a:srgbClr val="FF0000"/>
                </a:solidFill>
              </a:rPr>
              <a:t>Anonymity, deniability and resistance to censorship: </a:t>
            </a:r>
          </a:p>
          <a:p>
            <a:pPr algn="just"/>
            <a:r>
              <a:rPr lang="en-US" dirty="0"/>
              <a:t>The anonymity for the holders and recipients of data is a legitimate concern in many situations demanding resistance to censorship.</a:t>
            </a:r>
          </a:p>
          <a:p>
            <a:pPr algn="just"/>
            <a:r>
              <a:rPr lang="en-US" dirty="0"/>
              <a:t> A related requirement is that the hosts that hold data should be able to plausibly deny responsibility for holding or supplying it. </a:t>
            </a:r>
          </a:p>
          <a:p>
            <a:pPr algn="just"/>
            <a:r>
              <a:rPr lang="en-US" dirty="0"/>
              <a:t>The use of large numbers of hosts in peer-to-peer systems can be helpful in achieving these properties.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lnSpcReduction="20000"/>
          </a:bodyPr>
          <a:lstStyle/>
          <a:p>
            <a:pPr algn="just"/>
            <a:r>
              <a:rPr lang="en-US" dirty="0"/>
              <a:t>The requirements for scalability and availability make it infeasible to maintain a database at all client nodes giving the locations of all the resources (objects) of interest.</a:t>
            </a:r>
          </a:p>
          <a:p>
            <a:pPr algn="just"/>
            <a:r>
              <a:rPr lang="en-US" dirty="0"/>
              <a:t>Knowledge of the locations of objects must be partitioned and distributed throughout the network. </a:t>
            </a:r>
          </a:p>
          <a:p>
            <a:pPr algn="just"/>
            <a:r>
              <a:rPr lang="en-US" dirty="0"/>
              <a:t>Each node is made responsible for maintaining detailed knowledge of the locations of nodes and objects in a portion of the namespace as well as a general knowledge of the topology of the entire namespace (Figure ).</a:t>
            </a:r>
          </a:p>
          <a:p>
            <a:pPr algn="just"/>
            <a:r>
              <a:rPr lang="en-US" dirty="0"/>
              <a:t> A high degree of replication of this knowledge is necessary to ensure dependability in the face of the volatile availability of hosts and intermittent network connectivity.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74058" y="838200"/>
            <a:ext cx="7930995" cy="5410199"/>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FF0000"/>
                </a:solidFill>
              </a:rPr>
              <a:t>Routing overlays</a:t>
            </a:r>
          </a:p>
        </p:txBody>
      </p:sp>
      <p:sp>
        <p:nvSpPr>
          <p:cNvPr id="3" name="Content Placeholder 2"/>
          <p:cNvSpPr>
            <a:spLocks noGrp="1"/>
          </p:cNvSpPr>
          <p:nvPr>
            <p:ph idx="1"/>
          </p:nvPr>
        </p:nvSpPr>
        <p:spPr/>
        <p:txBody>
          <a:bodyPr>
            <a:normAutofit fontScale="92500" lnSpcReduction="20000"/>
          </a:bodyPr>
          <a:lstStyle/>
          <a:p>
            <a:pPr algn="just"/>
            <a:r>
              <a:rPr lang="en-US" dirty="0"/>
              <a:t>In peer-to-peer systems a </a:t>
            </a:r>
            <a:r>
              <a:rPr lang="en-US" dirty="0">
                <a:solidFill>
                  <a:srgbClr val="FF0000"/>
                </a:solidFill>
              </a:rPr>
              <a:t>distributed algorithm</a:t>
            </a:r>
            <a:r>
              <a:rPr lang="en-US" dirty="0"/>
              <a:t> known as a </a:t>
            </a:r>
            <a:r>
              <a:rPr lang="en-US" i="1" dirty="0">
                <a:solidFill>
                  <a:srgbClr val="FF0000"/>
                </a:solidFill>
              </a:rPr>
              <a:t>routing overlay </a:t>
            </a:r>
            <a:r>
              <a:rPr lang="en-US" i="1" dirty="0"/>
              <a:t>takes </a:t>
            </a:r>
            <a:r>
              <a:rPr lang="en-US" dirty="0"/>
              <a:t>responsibility for </a:t>
            </a:r>
            <a:r>
              <a:rPr lang="en-US" dirty="0">
                <a:solidFill>
                  <a:srgbClr val="FF0000"/>
                </a:solidFill>
              </a:rPr>
              <a:t>locating nodes </a:t>
            </a:r>
            <a:r>
              <a:rPr lang="en-US" dirty="0"/>
              <a:t>and </a:t>
            </a:r>
            <a:r>
              <a:rPr lang="en-US" dirty="0">
                <a:solidFill>
                  <a:srgbClr val="FF0000"/>
                </a:solidFill>
              </a:rPr>
              <a:t>objects</a:t>
            </a:r>
            <a:r>
              <a:rPr lang="en-US" dirty="0"/>
              <a:t>.</a:t>
            </a:r>
          </a:p>
          <a:p>
            <a:pPr algn="just"/>
            <a:r>
              <a:rPr lang="en-US" dirty="0"/>
              <a:t>The name denotes the fact that the middleware takes the form of a </a:t>
            </a:r>
            <a:r>
              <a:rPr lang="en-US" dirty="0">
                <a:solidFill>
                  <a:srgbClr val="FF0000"/>
                </a:solidFill>
              </a:rPr>
              <a:t>layer</a:t>
            </a:r>
            <a:r>
              <a:rPr lang="en-US" dirty="0"/>
              <a:t> that is responsible for </a:t>
            </a:r>
            <a:r>
              <a:rPr lang="en-US" dirty="0">
                <a:solidFill>
                  <a:srgbClr val="FF0000"/>
                </a:solidFill>
              </a:rPr>
              <a:t>routing requests </a:t>
            </a:r>
            <a:r>
              <a:rPr lang="en-US" dirty="0"/>
              <a:t>from any </a:t>
            </a:r>
            <a:r>
              <a:rPr lang="en-US" dirty="0">
                <a:solidFill>
                  <a:srgbClr val="FF0000"/>
                </a:solidFill>
              </a:rPr>
              <a:t>client to a host </a:t>
            </a:r>
            <a:r>
              <a:rPr lang="en-US" dirty="0"/>
              <a:t>that holds the object to which </a:t>
            </a:r>
            <a:r>
              <a:rPr lang="en-US" dirty="0">
                <a:solidFill>
                  <a:srgbClr val="FF0000"/>
                </a:solidFill>
              </a:rPr>
              <a:t>the request is addressed</a:t>
            </a:r>
            <a:r>
              <a:rPr lang="en-US" dirty="0"/>
              <a:t>.</a:t>
            </a:r>
          </a:p>
          <a:p>
            <a:pPr algn="just"/>
            <a:r>
              <a:rPr lang="en-US" dirty="0"/>
              <a:t>The objects of interest may be placed at and subsequently relocated to any node in the network without client involvement.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p:spPr>
        <p:txBody>
          <a:bodyPr>
            <a:normAutofit fontScale="85000" lnSpcReduction="10000"/>
          </a:bodyPr>
          <a:lstStyle/>
          <a:p>
            <a:pPr algn="just"/>
            <a:r>
              <a:rPr lang="en-US" dirty="0"/>
              <a:t>It is termed an overlay since it implements </a:t>
            </a:r>
            <a:r>
              <a:rPr lang="en-US" dirty="0">
                <a:solidFill>
                  <a:srgbClr val="FF0000"/>
                </a:solidFill>
              </a:rPr>
              <a:t>a routing mechanism</a:t>
            </a:r>
            <a:r>
              <a:rPr lang="en-US" dirty="0"/>
              <a:t> in the </a:t>
            </a:r>
            <a:r>
              <a:rPr lang="en-US" dirty="0">
                <a:solidFill>
                  <a:srgbClr val="FF0000"/>
                </a:solidFill>
              </a:rPr>
              <a:t>application layer </a:t>
            </a:r>
            <a:r>
              <a:rPr lang="en-US" dirty="0"/>
              <a:t>that is quite separate from any other </a:t>
            </a:r>
            <a:r>
              <a:rPr lang="en-US" dirty="0">
                <a:solidFill>
                  <a:srgbClr val="FF0000"/>
                </a:solidFill>
              </a:rPr>
              <a:t>routing mechanisms </a:t>
            </a:r>
            <a:r>
              <a:rPr lang="en-US" dirty="0"/>
              <a:t>deployed at the </a:t>
            </a:r>
            <a:r>
              <a:rPr lang="en-US" dirty="0">
                <a:solidFill>
                  <a:srgbClr val="FF0000"/>
                </a:solidFill>
              </a:rPr>
              <a:t>network level such as IP routing</a:t>
            </a:r>
            <a:r>
              <a:rPr lang="en-US" dirty="0"/>
              <a:t>.</a:t>
            </a:r>
          </a:p>
          <a:p>
            <a:pPr algn="just"/>
            <a:r>
              <a:rPr lang="en-US" dirty="0"/>
              <a:t>The </a:t>
            </a:r>
            <a:r>
              <a:rPr lang="en-US" dirty="0">
                <a:solidFill>
                  <a:srgbClr val="FF0000"/>
                </a:solidFill>
              </a:rPr>
              <a:t>routing overlay </a:t>
            </a:r>
            <a:r>
              <a:rPr lang="en-US" dirty="0"/>
              <a:t>ensures that </a:t>
            </a:r>
            <a:r>
              <a:rPr lang="en-US" dirty="0">
                <a:solidFill>
                  <a:srgbClr val="FF0000"/>
                </a:solidFill>
              </a:rPr>
              <a:t>any node </a:t>
            </a:r>
            <a:r>
              <a:rPr lang="en-US" dirty="0"/>
              <a:t>can access </a:t>
            </a:r>
            <a:r>
              <a:rPr lang="en-US" dirty="0">
                <a:solidFill>
                  <a:srgbClr val="FF0000"/>
                </a:solidFill>
              </a:rPr>
              <a:t>any object </a:t>
            </a:r>
            <a:r>
              <a:rPr lang="en-US" dirty="0"/>
              <a:t>by </a:t>
            </a:r>
            <a:r>
              <a:rPr lang="en-US" dirty="0">
                <a:solidFill>
                  <a:srgbClr val="FF0000"/>
                </a:solidFill>
              </a:rPr>
              <a:t>routing each request </a:t>
            </a:r>
            <a:r>
              <a:rPr lang="en-US" dirty="0"/>
              <a:t>through a </a:t>
            </a:r>
            <a:r>
              <a:rPr lang="en-US" dirty="0">
                <a:solidFill>
                  <a:srgbClr val="FF0000"/>
                </a:solidFill>
              </a:rPr>
              <a:t>sequence of nodes</a:t>
            </a:r>
            <a:r>
              <a:rPr lang="en-US" dirty="0"/>
              <a:t>, exploiting </a:t>
            </a:r>
            <a:r>
              <a:rPr lang="en-US" dirty="0">
                <a:solidFill>
                  <a:srgbClr val="FF0000"/>
                </a:solidFill>
              </a:rPr>
              <a:t>knowledge at each </a:t>
            </a:r>
            <a:r>
              <a:rPr lang="en-US" dirty="0"/>
              <a:t>of them to locate the </a:t>
            </a:r>
            <a:r>
              <a:rPr lang="en-US" dirty="0">
                <a:solidFill>
                  <a:srgbClr val="FF0000"/>
                </a:solidFill>
              </a:rPr>
              <a:t>destination object</a:t>
            </a:r>
            <a:r>
              <a:rPr lang="en-US" dirty="0"/>
              <a:t>.</a:t>
            </a:r>
          </a:p>
          <a:p>
            <a:pPr algn="just"/>
            <a:r>
              <a:rPr lang="en-US" dirty="0"/>
              <a:t>Peer-to-peer systems usually </a:t>
            </a:r>
            <a:r>
              <a:rPr lang="en-US" dirty="0">
                <a:solidFill>
                  <a:srgbClr val="FF0000"/>
                </a:solidFill>
              </a:rPr>
              <a:t>store multiple replicas </a:t>
            </a:r>
            <a:r>
              <a:rPr lang="en-US" dirty="0"/>
              <a:t>of objects to ensure </a:t>
            </a:r>
            <a:r>
              <a:rPr lang="en-US" dirty="0">
                <a:solidFill>
                  <a:srgbClr val="FF0000"/>
                </a:solidFill>
              </a:rPr>
              <a:t>availability</a:t>
            </a:r>
            <a:r>
              <a:rPr lang="en-US" dirty="0"/>
              <a:t>. </a:t>
            </a:r>
          </a:p>
          <a:p>
            <a:pPr algn="just"/>
            <a:r>
              <a:rPr lang="en-US" dirty="0"/>
              <a:t>In that case, the </a:t>
            </a:r>
            <a:r>
              <a:rPr lang="en-US" dirty="0">
                <a:solidFill>
                  <a:srgbClr val="FF0000"/>
                </a:solidFill>
              </a:rPr>
              <a:t>routing overlay </a:t>
            </a:r>
            <a:r>
              <a:rPr lang="en-US" dirty="0"/>
              <a:t>maintains </a:t>
            </a:r>
            <a:r>
              <a:rPr lang="en-US" dirty="0">
                <a:solidFill>
                  <a:srgbClr val="FF0000"/>
                </a:solidFill>
              </a:rPr>
              <a:t>knowledge</a:t>
            </a:r>
            <a:r>
              <a:rPr lang="en-US" dirty="0"/>
              <a:t> of </a:t>
            </a:r>
            <a:r>
              <a:rPr lang="en-US" dirty="0">
                <a:solidFill>
                  <a:srgbClr val="FF0000"/>
                </a:solidFill>
              </a:rPr>
              <a:t>the location of all the available replicas </a:t>
            </a:r>
            <a:r>
              <a:rPr lang="en-US" dirty="0"/>
              <a:t>and delivers requests to the </a:t>
            </a:r>
            <a:r>
              <a:rPr lang="en-US" dirty="0">
                <a:solidFill>
                  <a:srgbClr val="FF0000"/>
                </a:solidFill>
              </a:rPr>
              <a:t>nearest ‘live’ node </a:t>
            </a:r>
            <a:r>
              <a:rPr lang="en-US" dirty="0"/>
              <a:t>(i.e. one that has not failed) that has a copy of the relevant object.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lgn="just"/>
            <a:r>
              <a:rPr lang="en-US" dirty="0"/>
              <a:t>The main task of a routing overlay is the following:</a:t>
            </a:r>
          </a:p>
          <a:p>
            <a:pPr algn="just"/>
            <a:r>
              <a:rPr lang="en-US" i="1" dirty="0">
                <a:solidFill>
                  <a:srgbClr val="FF0000"/>
                </a:solidFill>
              </a:rPr>
              <a:t>Routing of requests to objects:</a:t>
            </a:r>
          </a:p>
          <a:p>
            <a:pPr algn="just"/>
            <a:r>
              <a:rPr lang="en-US" i="1" dirty="0"/>
              <a:t> A client </a:t>
            </a:r>
            <a:r>
              <a:rPr lang="en-US" i="1" dirty="0">
                <a:solidFill>
                  <a:srgbClr val="FF0000"/>
                </a:solidFill>
              </a:rPr>
              <a:t>wishing to invoke </a:t>
            </a:r>
            <a:r>
              <a:rPr lang="en-US" i="1" dirty="0"/>
              <a:t>an </a:t>
            </a:r>
            <a:r>
              <a:rPr lang="en-US" i="1" dirty="0">
                <a:solidFill>
                  <a:srgbClr val="FF0000"/>
                </a:solidFill>
              </a:rPr>
              <a:t>operation</a:t>
            </a:r>
            <a:r>
              <a:rPr lang="en-US" i="1" dirty="0"/>
              <a:t> on an object </a:t>
            </a:r>
            <a:r>
              <a:rPr lang="en-US" dirty="0"/>
              <a:t>submits a </a:t>
            </a:r>
            <a:r>
              <a:rPr lang="en-US" dirty="0">
                <a:solidFill>
                  <a:srgbClr val="FF0000"/>
                </a:solidFill>
              </a:rPr>
              <a:t>request including the object’s GUID to the routing overlay, </a:t>
            </a:r>
            <a:r>
              <a:rPr lang="en-US" dirty="0"/>
              <a:t>which routes the request to a node at which a replica of the object resides.</a:t>
            </a:r>
          </a:p>
          <a:p>
            <a:pPr algn="just">
              <a:buNone/>
            </a:pPr>
            <a:r>
              <a:rPr lang="en-US" dirty="0"/>
              <a:t>But the routing overlay must also perform some other tasks:</a:t>
            </a:r>
          </a:p>
          <a:p>
            <a:pPr algn="just"/>
            <a:r>
              <a:rPr lang="en-US" i="1" dirty="0">
                <a:solidFill>
                  <a:srgbClr val="FF0000"/>
                </a:solidFill>
              </a:rPr>
              <a:t>Insertion of objects</a:t>
            </a:r>
            <a:r>
              <a:rPr lang="en-US" i="1" dirty="0"/>
              <a:t>: A </a:t>
            </a:r>
            <a:r>
              <a:rPr lang="en-US" i="1" dirty="0">
                <a:solidFill>
                  <a:srgbClr val="FF0000"/>
                </a:solidFill>
              </a:rPr>
              <a:t>node wishing </a:t>
            </a:r>
            <a:r>
              <a:rPr lang="en-US" i="1" dirty="0"/>
              <a:t>to make </a:t>
            </a:r>
            <a:r>
              <a:rPr lang="en-US" i="1" dirty="0">
                <a:solidFill>
                  <a:srgbClr val="FF0000"/>
                </a:solidFill>
              </a:rPr>
              <a:t>a new object</a:t>
            </a:r>
            <a:r>
              <a:rPr lang="en-US" i="1" dirty="0"/>
              <a:t> available to a peer-to-peer </a:t>
            </a:r>
            <a:r>
              <a:rPr lang="en-US" dirty="0"/>
              <a:t>service </a:t>
            </a:r>
            <a:r>
              <a:rPr lang="en-US" dirty="0">
                <a:solidFill>
                  <a:srgbClr val="FF0000"/>
                </a:solidFill>
              </a:rPr>
              <a:t>computes a GUID</a:t>
            </a:r>
            <a:r>
              <a:rPr lang="en-US" dirty="0"/>
              <a:t> for the object and announces it to the routing overlay, which then ensures that the object is reachable by all other clients.</a:t>
            </a:r>
          </a:p>
          <a:p>
            <a:r>
              <a:rPr lang="en-US" i="1" dirty="0">
                <a:solidFill>
                  <a:srgbClr val="FF0000"/>
                </a:solidFill>
              </a:rPr>
              <a:t>Deletion of objects</a:t>
            </a:r>
            <a:r>
              <a:rPr lang="en-US" i="1" dirty="0"/>
              <a:t>: When clients request the removal of objects from the service the </a:t>
            </a:r>
            <a:r>
              <a:rPr lang="en-US" dirty="0"/>
              <a:t>routing overlay must make them unavailable.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304800" y="381001"/>
            <a:ext cx="8001000" cy="624840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i="1" dirty="0">
                <a:solidFill>
                  <a:srgbClr val="FF0000"/>
                </a:solidFill>
              </a:rPr>
              <a:t>Node addition and removal: </a:t>
            </a:r>
          </a:p>
          <a:p>
            <a:pPr algn="just"/>
            <a:r>
              <a:rPr lang="en-US" i="1" dirty="0"/>
              <a:t>Nodes (i.e., computers) may join and leave the service.</a:t>
            </a:r>
          </a:p>
          <a:p>
            <a:pPr algn="just"/>
            <a:r>
              <a:rPr lang="en-US" dirty="0"/>
              <a:t>When a node joins the service, the routing overlay arranges for it to assume some of the responsibilities of other nodes.</a:t>
            </a:r>
          </a:p>
          <a:p>
            <a:pPr algn="just"/>
            <a:r>
              <a:rPr lang="en-US" dirty="0"/>
              <a:t> When a node leaves (either voluntarily or as a result of a system or network fault), its  responsibilities are distributed amongst the other nodes.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92500" lnSpcReduction="10000"/>
          </a:bodyPr>
          <a:lstStyle/>
          <a:p>
            <a:pPr algn="just"/>
            <a:r>
              <a:rPr lang="en-US" dirty="0"/>
              <a:t>An object’s GUID is computed from all or part of the state of the object using a function that delivers a value that is, with very high probability, unique. </a:t>
            </a:r>
          </a:p>
          <a:p>
            <a:pPr algn="just"/>
            <a:r>
              <a:rPr lang="en-US" dirty="0"/>
              <a:t>Uniqueness is verified by searching for another object with the same GUID. </a:t>
            </a:r>
          </a:p>
          <a:p>
            <a:pPr algn="just"/>
            <a:r>
              <a:rPr lang="en-US" dirty="0"/>
              <a:t>A hash function (such as SHA-1) is used to generate the GUID from the object’s value.</a:t>
            </a:r>
          </a:p>
          <a:p>
            <a:pPr algn="just"/>
            <a:r>
              <a:rPr lang="en-US" dirty="0"/>
              <a:t> Because these randomly distributed identifiers are used to determine the placement of objects and to retrieve them, overlay routing systems are sometimes described as </a:t>
            </a:r>
            <a:r>
              <a:rPr lang="en-US" i="1" dirty="0"/>
              <a:t>distributed hash tables (DHT).</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228600"/>
            <a:ext cx="8539397" cy="2686050"/>
          </a:xfrm>
          <a:prstGeom prst="rect">
            <a:avLst/>
          </a:prstGeom>
          <a:noFill/>
          <a:ln w="9525">
            <a:noFill/>
            <a:miter lim="800000"/>
            <a:headEnd/>
            <a:tailEnd/>
          </a:ln>
          <a:effectLst/>
        </p:spPr>
      </p:pic>
      <p:sp>
        <p:nvSpPr>
          <p:cNvPr id="5" name="Rectangle 4"/>
          <p:cNvSpPr/>
          <p:nvPr/>
        </p:nvSpPr>
        <p:spPr>
          <a:xfrm>
            <a:off x="685800" y="3352800"/>
            <a:ext cx="8001000" cy="2031325"/>
          </a:xfrm>
          <a:prstGeom prst="rect">
            <a:avLst/>
          </a:prstGeom>
        </p:spPr>
        <p:txBody>
          <a:bodyPr wrap="square">
            <a:spAutoFit/>
          </a:bodyPr>
          <a:lstStyle/>
          <a:p>
            <a:pPr algn="just"/>
            <a:r>
              <a:rPr lang="en-US" b="1" dirty="0">
                <a:latin typeface="Times New Roman" pitchFamily="18" charset="0"/>
                <a:cs typeface="Times New Roman" pitchFamily="18" charset="0"/>
              </a:rPr>
              <a:t>The </a:t>
            </a:r>
            <a:r>
              <a:rPr lang="en-US" b="1" i="1" dirty="0">
                <a:latin typeface="Times New Roman" pitchFamily="18" charset="0"/>
                <a:cs typeface="Times New Roman" pitchFamily="18" charset="0"/>
              </a:rPr>
              <a:t>put() operation is used to submit a data item to </a:t>
            </a:r>
            <a:r>
              <a:rPr lang="en-US" b="1" dirty="0">
                <a:latin typeface="Times New Roman" pitchFamily="18" charset="0"/>
                <a:cs typeface="Times New Roman" pitchFamily="18" charset="0"/>
              </a:rPr>
              <a:t>be stored together with its GUID. </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The DHT layer takes responsibility for choosing a location for it, storing it (with replicas to ensure availability) and providing access to it via the </a:t>
            </a:r>
            <a:r>
              <a:rPr lang="en-US" b="1" i="1" dirty="0">
                <a:latin typeface="Times New Roman" pitchFamily="18" charset="0"/>
                <a:cs typeface="Times New Roman" pitchFamily="18" charset="0"/>
              </a:rPr>
              <a:t>get() operation.</a:t>
            </a: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b="1" dirty="0">
                <a:solidFill>
                  <a:srgbClr val="FF0000"/>
                </a:solidFill>
              </a:rPr>
              <a:t>Characteristics of file systems:</a:t>
            </a:r>
          </a:p>
          <a:p>
            <a:pPr algn="just"/>
            <a:r>
              <a:rPr lang="en-US" dirty="0"/>
              <a:t>File systems are responsible for the organization, storage, retrieval, naming, sharing and protection of files. </a:t>
            </a:r>
          </a:p>
          <a:p>
            <a:pPr algn="just"/>
            <a:r>
              <a:rPr lang="en-US" dirty="0"/>
              <a:t>They provide a programming interface that characterizes the file abstraction, freeing programmers from concern with the details of storage allocation and layout. </a:t>
            </a:r>
          </a:p>
          <a:p>
            <a:pPr algn="just"/>
            <a:r>
              <a:rPr lang="en-US" dirty="0"/>
              <a:t>Files are stored on disks or other non-volatile storage media.</a:t>
            </a:r>
          </a:p>
          <a:p>
            <a:pPr algn="just"/>
            <a:r>
              <a:rPr lang="en-US" dirty="0"/>
              <a:t>Files contain both </a:t>
            </a:r>
            <a:r>
              <a:rPr lang="en-US" i="1" dirty="0"/>
              <a:t>data and attributes. The data consist of a sequence of data items </a:t>
            </a:r>
            <a:r>
              <a:rPr lang="en-US" dirty="0"/>
              <a:t>(typically 8-bit bytes), accessible by operations to read and write any portion of the sequence.</a:t>
            </a:r>
            <a:endParaRPr lang="en-US"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lnSpcReduction="10000"/>
          </a:bodyPr>
          <a:lstStyle/>
          <a:p>
            <a:pPr algn="just"/>
            <a:r>
              <a:rPr lang="en-US" dirty="0"/>
              <a:t>A slightly more flexible form of API is provided by a </a:t>
            </a:r>
            <a:r>
              <a:rPr lang="en-US" i="1" dirty="0"/>
              <a:t>distributed object location and routing (DOLR) layer, as shown in Figure . </a:t>
            </a:r>
          </a:p>
          <a:p>
            <a:pPr algn="just"/>
            <a:r>
              <a:rPr lang="en-US" i="1" dirty="0"/>
              <a:t>With this interface objects can be </a:t>
            </a:r>
            <a:r>
              <a:rPr lang="en-US" dirty="0"/>
              <a:t>stored anywhere and the DOLR layer is responsible for maintaining a mapping between object identifiers (GUIDs) and the addresses of the nodes at which replicas of the objects are located. </a:t>
            </a:r>
          </a:p>
          <a:p>
            <a:pPr algn="just"/>
            <a:r>
              <a:rPr lang="en-US" dirty="0"/>
              <a:t>Objects may be replicated and stored with the same GUID at different hosts, and the routing overlay takes responsibility for routing requests to the nearest available replica.</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49058" y="457200"/>
            <a:ext cx="8672395" cy="54102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dirty="0"/>
              <a:t>With the DHT model, a data item with GUID </a:t>
            </a:r>
            <a:r>
              <a:rPr lang="en-US" i="1" dirty="0"/>
              <a:t>X is stored at the node whose GUID </a:t>
            </a:r>
            <a:r>
              <a:rPr lang="en-US" dirty="0"/>
              <a:t>is numerically closest to </a:t>
            </a:r>
            <a:r>
              <a:rPr lang="en-US" i="1" dirty="0"/>
              <a:t>X and at the r hosts whose GUIDs are next-closest to it </a:t>
            </a:r>
            <a:r>
              <a:rPr lang="en-US" dirty="0"/>
              <a:t>numerically, where </a:t>
            </a:r>
            <a:r>
              <a:rPr lang="en-US" i="1" dirty="0"/>
              <a:t>r is a replication factor chosen to ensure a very high probability of </a:t>
            </a:r>
            <a:r>
              <a:rPr lang="en-US" dirty="0"/>
              <a:t>availability. </a:t>
            </a:r>
          </a:p>
          <a:p>
            <a:pPr algn="just"/>
            <a:r>
              <a:rPr lang="en-US" dirty="0"/>
              <a:t>With the DOLR model, locations for the replicas of data objects are decided outside the routing layer and the DOLR layer is notified of the host address of each replica using the </a:t>
            </a:r>
            <a:r>
              <a:rPr lang="en-US" i="1" dirty="0"/>
              <a:t>publish() operation.</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algn="just"/>
            <a:r>
              <a:rPr lang="en-US" dirty="0"/>
              <a:t>The interfaces in previous Figures 1 and 2 are based on a set of abstract representations </a:t>
            </a:r>
            <a:r>
              <a:rPr lang="en-US" i="1" dirty="0"/>
              <a:t> to show that most peer-to-peer routing </a:t>
            </a:r>
            <a:r>
              <a:rPr lang="en-US" dirty="0"/>
              <a:t>overlay implementations developed to date provide very similar functionality.</a:t>
            </a:r>
          </a:p>
          <a:p>
            <a:pPr algn="just"/>
            <a:r>
              <a:rPr lang="en-US" dirty="0"/>
              <a:t>The evaluations demonstrated that their performance and dependability were adequate for use in many production environments. In the next section we describe two of these in detail.</a:t>
            </a:r>
          </a:p>
          <a:p>
            <a:pPr algn="just"/>
            <a:r>
              <a:rPr lang="en-US" dirty="0"/>
              <a:t> Pastry, which implements a distributed hash table API similar to the one presented in Figure 1, and Tapestry, which implements an API similar to that shown in Figure 2. </a:t>
            </a:r>
          </a:p>
          <a:p>
            <a:pPr algn="just"/>
            <a:r>
              <a:rPr lang="en-US" dirty="0"/>
              <a:t>Both Pastry and Tapestry employ a routing mechanism known as </a:t>
            </a:r>
            <a:r>
              <a:rPr lang="en-US" i="1" dirty="0"/>
              <a:t>prefix routing to determine routes for the delivery of messages based on the values of the </a:t>
            </a:r>
            <a:r>
              <a:rPr lang="en-US" dirty="0"/>
              <a:t>GUIDs to which they are addressed.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a:t>Both Pastry and Tapestry employ a routing mechanism known as </a:t>
            </a:r>
            <a:r>
              <a:rPr lang="en-US" i="1" dirty="0"/>
              <a:t>prefix routing to determine routes for the delivery of messages based on the values of the </a:t>
            </a:r>
            <a:r>
              <a:rPr lang="en-US" dirty="0"/>
              <a:t>GUIDs to which they are addressed. </a:t>
            </a:r>
          </a:p>
          <a:p>
            <a:pPr algn="just"/>
            <a:r>
              <a:rPr lang="en-US" dirty="0"/>
              <a:t>Prefix routing narrows the search for the next node along the route by applying a binary mask that selects an increasing number of hexadecimal digits from the destination GUID after each hop.</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92500" lnSpcReduction="10000"/>
          </a:bodyPr>
          <a:lstStyle/>
          <a:p>
            <a:pPr algn="just"/>
            <a:r>
              <a:rPr lang="en-US" dirty="0"/>
              <a:t>GUIDs are not human-readable, so client applications must obtain the GUIDs for resources of interest through some form of indexing service using human-readable names or search requests. </a:t>
            </a:r>
          </a:p>
          <a:p>
            <a:pPr algn="just"/>
            <a:r>
              <a:rPr lang="en-US" dirty="0"/>
              <a:t>Ideally, these indexes are also stored in a peer-to-peer manner to overcome the weaknesses of centralized indexes evidenced by Napster.</a:t>
            </a:r>
          </a:p>
          <a:p>
            <a:pPr algn="just"/>
            <a:r>
              <a:rPr lang="en-US" dirty="0"/>
              <a:t>In </a:t>
            </a:r>
            <a:r>
              <a:rPr lang="en-US" dirty="0" err="1"/>
              <a:t>BitTorrent</a:t>
            </a:r>
            <a:r>
              <a:rPr lang="en-US" dirty="0"/>
              <a:t> a web index search leads to a stub file containing details of the desired resource, including its</a:t>
            </a:r>
          </a:p>
          <a:p>
            <a:pPr algn="just"/>
            <a:r>
              <a:rPr lang="en-US" dirty="0"/>
              <a:t>GUID and the URL of a </a:t>
            </a:r>
            <a:r>
              <a:rPr lang="en-US" i="1" dirty="0"/>
              <a:t>tracker – a host that holds an up-to-date list of network </a:t>
            </a:r>
            <a:r>
              <a:rPr lang="en-US" dirty="0"/>
              <a:t>addresses for providers willing to supply the file.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309688" y="1076325"/>
            <a:ext cx="6524625" cy="4705350"/>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57200" y="381000"/>
            <a:ext cx="8305800" cy="5791199"/>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Coordination and Agreement: Introduction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6098"/>
            <a:ext cx="8229600" cy="5690065"/>
          </a:xfrm>
        </p:spPr>
        <p:txBody>
          <a:bodyPr>
            <a:normAutofit fontScale="92500" lnSpcReduction="10000"/>
          </a:bodyPr>
          <a:lstStyle/>
          <a:p>
            <a:pPr algn="just"/>
            <a:r>
              <a:rPr lang="en-US" dirty="0"/>
              <a:t>The attributes are held as a single record containing information such as the length of the file, timestamps, file type, owner’s identity and access control lists.</a:t>
            </a:r>
          </a:p>
          <a:p>
            <a:pPr algn="just"/>
            <a:r>
              <a:rPr lang="en-US" dirty="0"/>
              <a:t>A typical attribute record structure is illustrated in Figure.</a:t>
            </a:r>
          </a:p>
          <a:p>
            <a:pPr algn="just"/>
            <a:r>
              <a:rPr lang="en-US" dirty="0"/>
              <a:t>The shaded attributes are managed by the file system and are not normally updatable by user programs.</a:t>
            </a:r>
          </a:p>
          <a:p>
            <a:pPr algn="just"/>
            <a:r>
              <a:rPr lang="en-US" dirty="0"/>
              <a:t>File systems are designed to store and manage large numbers of files, with facilities for creating, naming and deleting files.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1405</TotalTime>
  <Words>5822</Words>
  <Application>Microsoft Office PowerPoint</Application>
  <PresentationFormat>On-screen Show (4:3)</PresentationFormat>
  <Paragraphs>288</Paragraphs>
  <Slides>88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Calibri</vt:lpstr>
      <vt:lpstr>Palatino Linotype</vt:lpstr>
      <vt:lpstr>Times New Roman</vt:lpstr>
      <vt:lpstr>Office Theme</vt:lpstr>
      <vt:lpstr>  VASIREDDY VENKATADRI INSTITUTE OF TECHNOLOGY (Autonomous)  Department of Computer Science and Engineering </vt:lpstr>
      <vt:lpstr>UNIT-V: Syllabus</vt:lpstr>
      <vt:lpstr>Distributed File Systems :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Distributed file system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File service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Peer-to-Peer Systems: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Napster and its legacy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Peer-to-Peer Middleware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Routing overlays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Coordination and Agreement: 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VASIREDDY VENKATADRI INSTITUTE OF TECHNOLOGY (Autonomous)  Department of Computer Science and Engineering </dc:title>
  <dc:creator>N.Brahma Naidu</dc:creator>
  <cp:lastModifiedBy>User</cp:lastModifiedBy>
  <cp:revision>125</cp:revision>
  <dcterms:created xsi:type="dcterms:W3CDTF">2006-08-16T00:00:00Z</dcterms:created>
  <dcterms:modified xsi:type="dcterms:W3CDTF">2021-05-22T13:58:16Z</dcterms:modified>
</cp:coreProperties>
</file>