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6"/>
  </p:notes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90"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88" r:id="rId35"/>
    <p:sldId id="292" r:id="rId36"/>
    <p:sldId id="293" r:id="rId37"/>
    <p:sldId id="297" r:id="rId38"/>
    <p:sldId id="294" r:id="rId39"/>
    <p:sldId id="291" r:id="rId40"/>
    <p:sldId id="298" r:id="rId41"/>
    <p:sldId id="296" r:id="rId42"/>
    <p:sldId id="299" r:id="rId43"/>
    <p:sldId id="295" r:id="rId44"/>
    <p:sldId id="300" r:id="rId45"/>
    <p:sldId id="301" r:id="rId46"/>
    <p:sldId id="302" r:id="rId47"/>
    <p:sldId id="303" r:id="rId48"/>
    <p:sldId id="304" r:id="rId49"/>
    <p:sldId id="305" r:id="rId50"/>
    <p:sldId id="306" r:id="rId51"/>
    <p:sldId id="307" r:id="rId52"/>
    <p:sldId id="309" r:id="rId53"/>
    <p:sldId id="308" r:id="rId54"/>
    <p:sldId id="311" r:id="rId55"/>
    <p:sldId id="310" r:id="rId56"/>
    <p:sldId id="312" r:id="rId57"/>
    <p:sldId id="313" r:id="rId58"/>
    <p:sldId id="314" r:id="rId59"/>
    <p:sldId id="315" r:id="rId60"/>
    <p:sldId id="316" r:id="rId61"/>
    <p:sldId id="317" r:id="rId62"/>
    <p:sldId id="318" r:id="rId63"/>
    <p:sldId id="323" r:id="rId64"/>
    <p:sldId id="320" r:id="rId65"/>
    <p:sldId id="324" r:id="rId66"/>
    <p:sldId id="325" r:id="rId67"/>
    <p:sldId id="319" r:id="rId68"/>
    <p:sldId id="321" r:id="rId69"/>
    <p:sldId id="322" r:id="rId70"/>
    <p:sldId id="327" r:id="rId71"/>
    <p:sldId id="326"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409"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410" r:id="rId119"/>
    <p:sldId id="411" r:id="rId120"/>
    <p:sldId id="412" r:id="rId121"/>
    <p:sldId id="414" r:id="rId122"/>
    <p:sldId id="413" r:id="rId123"/>
    <p:sldId id="415" r:id="rId124"/>
    <p:sldId id="417" r:id="rId125"/>
    <p:sldId id="418" r:id="rId126"/>
    <p:sldId id="419" r:id="rId127"/>
    <p:sldId id="416" r:id="rId128"/>
    <p:sldId id="420" r:id="rId129"/>
    <p:sldId id="421" r:id="rId130"/>
    <p:sldId id="422" r:id="rId131"/>
    <p:sldId id="423" r:id="rId132"/>
    <p:sldId id="424" r:id="rId133"/>
    <p:sldId id="425" r:id="rId134"/>
    <p:sldId id="426" r:id="rId135"/>
    <p:sldId id="427" r:id="rId136"/>
    <p:sldId id="428" r:id="rId137"/>
    <p:sldId id="429" r:id="rId138"/>
    <p:sldId id="430" r:id="rId139"/>
    <p:sldId id="431" r:id="rId140"/>
    <p:sldId id="432" r:id="rId141"/>
    <p:sldId id="433" r:id="rId142"/>
    <p:sldId id="434" r:id="rId143"/>
    <p:sldId id="435" r:id="rId144"/>
    <p:sldId id="436" r:id="rId145"/>
    <p:sldId id="437" r:id="rId146"/>
    <p:sldId id="438" r:id="rId147"/>
    <p:sldId id="439" r:id="rId148"/>
    <p:sldId id="441" r:id="rId149"/>
    <p:sldId id="440" r:id="rId150"/>
    <p:sldId id="442" r:id="rId151"/>
    <p:sldId id="443" r:id="rId152"/>
    <p:sldId id="444" r:id="rId153"/>
    <p:sldId id="445" r:id="rId154"/>
    <p:sldId id="450" r:id="rId155"/>
    <p:sldId id="451" r:id="rId156"/>
    <p:sldId id="452" r:id="rId157"/>
    <p:sldId id="453" r:id="rId158"/>
    <p:sldId id="454" r:id="rId159"/>
    <p:sldId id="447" r:id="rId160"/>
    <p:sldId id="455" r:id="rId161"/>
    <p:sldId id="448" r:id="rId162"/>
    <p:sldId id="446" r:id="rId163"/>
    <p:sldId id="457" r:id="rId164"/>
    <p:sldId id="458" r:id="rId165"/>
    <p:sldId id="459" r:id="rId166"/>
    <p:sldId id="462" r:id="rId167"/>
    <p:sldId id="460" r:id="rId168"/>
    <p:sldId id="461" r:id="rId169"/>
    <p:sldId id="373" r:id="rId170"/>
    <p:sldId id="374" r:id="rId171"/>
    <p:sldId id="375" r:id="rId172"/>
    <p:sldId id="376" r:id="rId173"/>
    <p:sldId id="377" r:id="rId174"/>
    <p:sldId id="378" r:id="rId175"/>
    <p:sldId id="379" r:id="rId176"/>
    <p:sldId id="380" r:id="rId177"/>
    <p:sldId id="381" r:id="rId178"/>
    <p:sldId id="382" r:id="rId179"/>
    <p:sldId id="383" r:id="rId180"/>
    <p:sldId id="384" r:id="rId181"/>
    <p:sldId id="385" r:id="rId182"/>
    <p:sldId id="386" r:id="rId183"/>
    <p:sldId id="387" r:id="rId184"/>
    <p:sldId id="388" r:id="rId185"/>
    <p:sldId id="389" r:id="rId186"/>
    <p:sldId id="390" r:id="rId187"/>
    <p:sldId id="391" r:id="rId188"/>
    <p:sldId id="392" r:id="rId189"/>
    <p:sldId id="393" r:id="rId190"/>
    <p:sldId id="394" r:id="rId191"/>
    <p:sldId id="395" r:id="rId192"/>
    <p:sldId id="396" r:id="rId193"/>
    <p:sldId id="397" r:id="rId194"/>
    <p:sldId id="398" r:id="rId195"/>
    <p:sldId id="399" r:id="rId196"/>
    <p:sldId id="400" r:id="rId197"/>
    <p:sldId id="401" r:id="rId198"/>
    <p:sldId id="402" r:id="rId199"/>
    <p:sldId id="403" r:id="rId200"/>
    <p:sldId id="404" r:id="rId201"/>
    <p:sldId id="405" r:id="rId202"/>
    <p:sldId id="406" r:id="rId203"/>
    <p:sldId id="407" r:id="rId204"/>
    <p:sldId id="408" r:id="rId2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heme" Target="theme/theme1.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DC64E-CF33-4E12-B7D2-0E70AA17EDDA}" type="datetimeFigureOut">
              <a:rPr lang="en-IN" smtClean="0"/>
              <a:t>15-06-2021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CAAE5B-E2A3-439A-9764-44BD5FC13CAF}" type="slidenum">
              <a:rPr lang="en-IN" smtClean="0"/>
              <a:t>‹#›</a:t>
            </a:fld>
            <a:endParaRPr lang="en-IN"/>
          </a:p>
        </p:txBody>
      </p:sp>
    </p:spTree>
    <p:extLst>
      <p:ext uri="{BB962C8B-B14F-4D97-AF65-F5344CB8AC3E}">
        <p14:creationId xmlns:p14="http://schemas.microsoft.com/office/powerpoint/2010/main" val="3293367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F69130F-EE19-48A4-9E82-F68AF8C041E3}"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0CAAE5B-E2A3-439A-9764-44BD5FC13CAF}" type="slidenum">
              <a:rPr lang="en-IN" smtClean="0"/>
              <a:t>13</a:t>
            </a:fld>
            <a:endParaRPr lang="en-IN"/>
          </a:p>
        </p:txBody>
      </p:sp>
    </p:spTree>
    <p:extLst>
      <p:ext uri="{BB962C8B-B14F-4D97-AF65-F5344CB8AC3E}">
        <p14:creationId xmlns:p14="http://schemas.microsoft.com/office/powerpoint/2010/main" val="1460893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331CE-1A06-4933-AA6F-0B4AACADB3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683E1A-1269-4C70-8BDE-78029F117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95BCAA-27A2-45F1-A436-521E8DE97498}"/>
              </a:ext>
            </a:extLst>
          </p:cNvPr>
          <p:cNvSpPr>
            <a:spLocks noGrp="1"/>
          </p:cNvSpPr>
          <p:nvPr>
            <p:ph type="dt" sz="half" idx="10"/>
          </p:nvPr>
        </p:nvSpPr>
        <p:spPr/>
        <p:txBody>
          <a:bodyPr/>
          <a:lstStyle/>
          <a:p>
            <a:fld id="{00FEDFB3-6E6E-4591-AA37-D22390506AD2}" type="datetimeFigureOut">
              <a:rPr lang="en-IN" smtClean="0"/>
              <a:t>15-06-2021</a:t>
            </a:fld>
            <a:endParaRPr lang="en-IN"/>
          </a:p>
        </p:txBody>
      </p:sp>
      <p:sp>
        <p:nvSpPr>
          <p:cNvPr id="5" name="Footer Placeholder 4">
            <a:extLst>
              <a:ext uri="{FF2B5EF4-FFF2-40B4-BE49-F238E27FC236}">
                <a16:creationId xmlns:a16="http://schemas.microsoft.com/office/drawing/2014/main" id="{77770B15-A6AB-4072-8975-7E8E1297C1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015B63-67CA-4CD4-B553-05A4DD58EB4E}"/>
              </a:ext>
            </a:extLst>
          </p:cNvPr>
          <p:cNvSpPr>
            <a:spLocks noGrp="1"/>
          </p:cNvSpPr>
          <p:nvPr>
            <p:ph type="sldNum" sz="quarter" idx="12"/>
          </p:nvPr>
        </p:nvSpPr>
        <p:spPr/>
        <p:txBody>
          <a:bodyPr/>
          <a:lstStyle/>
          <a:p>
            <a:fld id="{5801E2CE-9D93-4A63-AE10-3E2D41587B9A}" type="slidenum">
              <a:rPr lang="en-IN" smtClean="0"/>
              <a:t>‹#›</a:t>
            </a:fld>
            <a:endParaRPr lang="en-IN"/>
          </a:p>
        </p:txBody>
      </p:sp>
    </p:spTree>
    <p:extLst>
      <p:ext uri="{BB962C8B-B14F-4D97-AF65-F5344CB8AC3E}">
        <p14:creationId xmlns:p14="http://schemas.microsoft.com/office/powerpoint/2010/main" val="4091208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F5B0-6D0C-42D6-A093-9C7B6D1B54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746F6F-1F63-42C6-8300-CE638BB908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230641-196E-4142-8DDC-DE2EF4AEE27E}"/>
              </a:ext>
            </a:extLst>
          </p:cNvPr>
          <p:cNvSpPr>
            <a:spLocks noGrp="1"/>
          </p:cNvSpPr>
          <p:nvPr>
            <p:ph type="dt" sz="half" idx="10"/>
          </p:nvPr>
        </p:nvSpPr>
        <p:spPr/>
        <p:txBody>
          <a:bodyPr/>
          <a:lstStyle/>
          <a:p>
            <a:fld id="{00FEDFB3-6E6E-4591-AA37-D22390506AD2}" type="datetimeFigureOut">
              <a:rPr lang="en-IN" smtClean="0"/>
              <a:t>15-06-2021</a:t>
            </a:fld>
            <a:endParaRPr lang="en-IN"/>
          </a:p>
        </p:txBody>
      </p:sp>
      <p:sp>
        <p:nvSpPr>
          <p:cNvPr id="5" name="Footer Placeholder 4">
            <a:extLst>
              <a:ext uri="{FF2B5EF4-FFF2-40B4-BE49-F238E27FC236}">
                <a16:creationId xmlns:a16="http://schemas.microsoft.com/office/drawing/2014/main" id="{52FC38CE-EF68-4F64-962F-C82B1210F8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824B4B-379C-458E-BF5A-36EF25B71793}"/>
              </a:ext>
            </a:extLst>
          </p:cNvPr>
          <p:cNvSpPr>
            <a:spLocks noGrp="1"/>
          </p:cNvSpPr>
          <p:nvPr>
            <p:ph type="sldNum" sz="quarter" idx="12"/>
          </p:nvPr>
        </p:nvSpPr>
        <p:spPr/>
        <p:txBody>
          <a:bodyPr/>
          <a:lstStyle/>
          <a:p>
            <a:fld id="{5801E2CE-9D93-4A63-AE10-3E2D41587B9A}" type="slidenum">
              <a:rPr lang="en-IN" smtClean="0"/>
              <a:t>‹#›</a:t>
            </a:fld>
            <a:endParaRPr lang="en-IN"/>
          </a:p>
        </p:txBody>
      </p:sp>
    </p:spTree>
    <p:extLst>
      <p:ext uri="{BB962C8B-B14F-4D97-AF65-F5344CB8AC3E}">
        <p14:creationId xmlns:p14="http://schemas.microsoft.com/office/powerpoint/2010/main" val="107089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AEB97D-C352-47B6-AABD-87F2367FE2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821916-7766-45A9-B656-27847C19FF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4BC46C-F675-4154-B9F4-27EF933DFEAB}"/>
              </a:ext>
            </a:extLst>
          </p:cNvPr>
          <p:cNvSpPr>
            <a:spLocks noGrp="1"/>
          </p:cNvSpPr>
          <p:nvPr>
            <p:ph type="dt" sz="half" idx="10"/>
          </p:nvPr>
        </p:nvSpPr>
        <p:spPr/>
        <p:txBody>
          <a:bodyPr/>
          <a:lstStyle/>
          <a:p>
            <a:fld id="{00FEDFB3-6E6E-4591-AA37-D22390506AD2}" type="datetimeFigureOut">
              <a:rPr lang="en-IN" smtClean="0"/>
              <a:t>15-06-2021</a:t>
            </a:fld>
            <a:endParaRPr lang="en-IN"/>
          </a:p>
        </p:txBody>
      </p:sp>
      <p:sp>
        <p:nvSpPr>
          <p:cNvPr id="5" name="Footer Placeholder 4">
            <a:extLst>
              <a:ext uri="{FF2B5EF4-FFF2-40B4-BE49-F238E27FC236}">
                <a16:creationId xmlns:a16="http://schemas.microsoft.com/office/drawing/2014/main" id="{A1FF3D3F-D99B-4D97-AD52-57555A73FE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DEB510-0B74-4E0D-8B51-E79006580E02}"/>
              </a:ext>
            </a:extLst>
          </p:cNvPr>
          <p:cNvSpPr>
            <a:spLocks noGrp="1"/>
          </p:cNvSpPr>
          <p:nvPr>
            <p:ph type="sldNum" sz="quarter" idx="12"/>
          </p:nvPr>
        </p:nvSpPr>
        <p:spPr/>
        <p:txBody>
          <a:bodyPr/>
          <a:lstStyle/>
          <a:p>
            <a:fld id="{5801E2CE-9D93-4A63-AE10-3E2D41587B9A}" type="slidenum">
              <a:rPr lang="en-IN" smtClean="0"/>
              <a:t>‹#›</a:t>
            </a:fld>
            <a:endParaRPr lang="en-IN"/>
          </a:p>
        </p:txBody>
      </p:sp>
    </p:spTree>
    <p:extLst>
      <p:ext uri="{BB962C8B-B14F-4D97-AF65-F5344CB8AC3E}">
        <p14:creationId xmlns:p14="http://schemas.microsoft.com/office/powerpoint/2010/main" val="215921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D7A0D-1561-4879-8C52-F58E29B729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443268-CD1A-4271-B54A-2B31E555D5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9F1BB3-18E3-415B-A5AD-D79D38266845}"/>
              </a:ext>
            </a:extLst>
          </p:cNvPr>
          <p:cNvSpPr>
            <a:spLocks noGrp="1"/>
          </p:cNvSpPr>
          <p:nvPr>
            <p:ph type="dt" sz="half" idx="10"/>
          </p:nvPr>
        </p:nvSpPr>
        <p:spPr/>
        <p:txBody>
          <a:bodyPr/>
          <a:lstStyle/>
          <a:p>
            <a:fld id="{00FEDFB3-6E6E-4591-AA37-D22390506AD2}" type="datetimeFigureOut">
              <a:rPr lang="en-IN" smtClean="0"/>
              <a:t>15-06-2021</a:t>
            </a:fld>
            <a:endParaRPr lang="en-IN"/>
          </a:p>
        </p:txBody>
      </p:sp>
      <p:sp>
        <p:nvSpPr>
          <p:cNvPr id="5" name="Footer Placeholder 4">
            <a:extLst>
              <a:ext uri="{FF2B5EF4-FFF2-40B4-BE49-F238E27FC236}">
                <a16:creationId xmlns:a16="http://schemas.microsoft.com/office/drawing/2014/main" id="{40E697D0-EC5E-43A6-B22A-56A9C3DDF6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4B0C37-A6EC-4151-9084-59CF98FE20F8}"/>
              </a:ext>
            </a:extLst>
          </p:cNvPr>
          <p:cNvSpPr>
            <a:spLocks noGrp="1"/>
          </p:cNvSpPr>
          <p:nvPr>
            <p:ph type="sldNum" sz="quarter" idx="12"/>
          </p:nvPr>
        </p:nvSpPr>
        <p:spPr/>
        <p:txBody>
          <a:bodyPr/>
          <a:lstStyle/>
          <a:p>
            <a:fld id="{5801E2CE-9D93-4A63-AE10-3E2D41587B9A}" type="slidenum">
              <a:rPr lang="en-IN" smtClean="0"/>
              <a:t>‹#›</a:t>
            </a:fld>
            <a:endParaRPr lang="en-IN"/>
          </a:p>
        </p:txBody>
      </p:sp>
    </p:spTree>
    <p:extLst>
      <p:ext uri="{BB962C8B-B14F-4D97-AF65-F5344CB8AC3E}">
        <p14:creationId xmlns:p14="http://schemas.microsoft.com/office/powerpoint/2010/main" val="351355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1DEC-263E-4D59-9F26-50D4CCC6A8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C62ECA-6956-4E8F-80FC-5E60B2F487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671448-EB63-46F9-B7A6-6C0A3337269F}"/>
              </a:ext>
            </a:extLst>
          </p:cNvPr>
          <p:cNvSpPr>
            <a:spLocks noGrp="1"/>
          </p:cNvSpPr>
          <p:nvPr>
            <p:ph type="dt" sz="half" idx="10"/>
          </p:nvPr>
        </p:nvSpPr>
        <p:spPr/>
        <p:txBody>
          <a:bodyPr/>
          <a:lstStyle/>
          <a:p>
            <a:fld id="{00FEDFB3-6E6E-4591-AA37-D22390506AD2}" type="datetimeFigureOut">
              <a:rPr lang="en-IN" smtClean="0"/>
              <a:t>15-06-2021</a:t>
            </a:fld>
            <a:endParaRPr lang="en-IN"/>
          </a:p>
        </p:txBody>
      </p:sp>
      <p:sp>
        <p:nvSpPr>
          <p:cNvPr id="5" name="Footer Placeholder 4">
            <a:extLst>
              <a:ext uri="{FF2B5EF4-FFF2-40B4-BE49-F238E27FC236}">
                <a16:creationId xmlns:a16="http://schemas.microsoft.com/office/drawing/2014/main" id="{C1431103-8ED9-4D95-98EF-CB97B93AEC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151DD-30E6-4501-8D34-2694E25BE39F}"/>
              </a:ext>
            </a:extLst>
          </p:cNvPr>
          <p:cNvSpPr>
            <a:spLocks noGrp="1"/>
          </p:cNvSpPr>
          <p:nvPr>
            <p:ph type="sldNum" sz="quarter" idx="12"/>
          </p:nvPr>
        </p:nvSpPr>
        <p:spPr/>
        <p:txBody>
          <a:bodyPr/>
          <a:lstStyle/>
          <a:p>
            <a:fld id="{5801E2CE-9D93-4A63-AE10-3E2D41587B9A}" type="slidenum">
              <a:rPr lang="en-IN" smtClean="0"/>
              <a:t>‹#›</a:t>
            </a:fld>
            <a:endParaRPr lang="en-IN"/>
          </a:p>
        </p:txBody>
      </p:sp>
    </p:spTree>
    <p:extLst>
      <p:ext uri="{BB962C8B-B14F-4D97-AF65-F5344CB8AC3E}">
        <p14:creationId xmlns:p14="http://schemas.microsoft.com/office/powerpoint/2010/main" val="129069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6CCA2-1E90-4B2F-80A1-EFCC9F44A4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649141-13E4-49D2-82C1-8F46E033F3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43A2C5-C60E-4D28-9E5F-F448FAF189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D9252D-F9E4-49ED-B9EF-94815FA36398}"/>
              </a:ext>
            </a:extLst>
          </p:cNvPr>
          <p:cNvSpPr>
            <a:spLocks noGrp="1"/>
          </p:cNvSpPr>
          <p:nvPr>
            <p:ph type="dt" sz="half" idx="10"/>
          </p:nvPr>
        </p:nvSpPr>
        <p:spPr/>
        <p:txBody>
          <a:bodyPr/>
          <a:lstStyle/>
          <a:p>
            <a:fld id="{00FEDFB3-6E6E-4591-AA37-D22390506AD2}" type="datetimeFigureOut">
              <a:rPr lang="en-IN" smtClean="0"/>
              <a:t>15-06-2021</a:t>
            </a:fld>
            <a:endParaRPr lang="en-IN"/>
          </a:p>
        </p:txBody>
      </p:sp>
      <p:sp>
        <p:nvSpPr>
          <p:cNvPr id="6" name="Footer Placeholder 5">
            <a:extLst>
              <a:ext uri="{FF2B5EF4-FFF2-40B4-BE49-F238E27FC236}">
                <a16:creationId xmlns:a16="http://schemas.microsoft.com/office/drawing/2014/main" id="{52FCD157-5248-40EA-B38C-335D92506E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7C8989-6A23-49BC-943B-F4413C658433}"/>
              </a:ext>
            </a:extLst>
          </p:cNvPr>
          <p:cNvSpPr>
            <a:spLocks noGrp="1"/>
          </p:cNvSpPr>
          <p:nvPr>
            <p:ph type="sldNum" sz="quarter" idx="12"/>
          </p:nvPr>
        </p:nvSpPr>
        <p:spPr/>
        <p:txBody>
          <a:bodyPr/>
          <a:lstStyle/>
          <a:p>
            <a:fld id="{5801E2CE-9D93-4A63-AE10-3E2D41587B9A}" type="slidenum">
              <a:rPr lang="en-IN" smtClean="0"/>
              <a:t>‹#›</a:t>
            </a:fld>
            <a:endParaRPr lang="en-IN"/>
          </a:p>
        </p:txBody>
      </p:sp>
    </p:spTree>
    <p:extLst>
      <p:ext uri="{BB962C8B-B14F-4D97-AF65-F5344CB8AC3E}">
        <p14:creationId xmlns:p14="http://schemas.microsoft.com/office/powerpoint/2010/main" val="212529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D814F-9017-44EA-A05D-A6A7A7EF9B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3C7C1F-F3F1-4F4D-AC8B-951515A068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0BB6FD-95F5-4D54-87EB-093191743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9FC4C7-0484-4C0A-994D-471FC763C1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5C575D-6E41-44D8-A109-B6E45E22B9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95FDA6-03EF-43CA-864A-04817BB676EF}"/>
              </a:ext>
            </a:extLst>
          </p:cNvPr>
          <p:cNvSpPr>
            <a:spLocks noGrp="1"/>
          </p:cNvSpPr>
          <p:nvPr>
            <p:ph type="dt" sz="half" idx="10"/>
          </p:nvPr>
        </p:nvSpPr>
        <p:spPr/>
        <p:txBody>
          <a:bodyPr/>
          <a:lstStyle/>
          <a:p>
            <a:fld id="{00FEDFB3-6E6E-4591-AA37-D22390506AD2}" type="datetimeFigureOut">
              <a:rPr lang="en-IN" smtClean="0"/>
              <a:t>15-06-2021</a:t>
            </a:fld>
            <a:endParaRPr lang="en-IN"/>
          </a:p>
        </p:txBody>
      </p:sp>
      <p:sp>
        <p:nvSpPr>
          <p:cNvPr id="8" name="Footer Placeholder 7">
            <a:extLst>
              <a:ext uri="{FF2B5EF4-FFF2-40B4-BE49-F238E27FC236}">
                <a16:creationId xmlns:a16="http://schemas.microsoft.com/office/drawing/2014/main" id="{60690419-D96C-42A3-8448-616E3E384E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D34FDFE-B833-4F94-A4C0-BD2374BB3EF1}"/>
              </a:ext>
            </a:extLst>
          </p:cNvPr>
          <p:cNvSpPr>
            <a:spLocks noGrp="1"/>
          </p:cNvSpPr>
          <p:nvPr>
            <p:ph type="sldNum" sz="quarter" idx="12"/>
          </p:nvPr>
        </p:nvSpPr>
        <p:spPr/>
        <p:txBody>
          <a:bodyPr/>
          <a:lstStyle/>
          <a:p>
            <a:fld id="{5801E2CE-9D93-4A63-AE10-3E2D41587B9A}" type="slidenum">
              <a:rPr lang="en-IN" smtClean="0"/>
              <a:t>‹#›</a:t>
            </a:fld>
            <a:endParaRPr lang="en-IN"/>
          </a:p>
        </p:txBody>
      </p:sp>
    </p:spTree>
    <p:extLst>
      <p:ext uri="{BB962C8B-B14F-4D97-AF65-F5344CB8AC3E}">
        <p14:creationId xmlns:p14="http://schemas.microsoft.com/office/powerpoint/2010/main" val="3910896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2D8A-8EA2-47D9-AB14-58C483C8E6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EEC1ED-44D1-4982-BD6B-3DDDB2E5889B}"/>
              </a:ext>
            </a:extLst>
          </p:cNvPr>
          <p:cNvSpPr>
            <a:spLocks noGrp="1"/>
          </p:cNvSpPr>
          <p:nvPr>
            <p:ph type="dt" sz="half" idx="10"/>
          </p:nvPr>
        </p:nvSpPr>
        <p:spPr/>
        <p:txBody>
          <a:bodyPr/>
          <a:lstStyle/>
          <a:p>
            <a:fld id="{00FEDFB3-6E6E-4591-AA37-D22390506AD2}" type="datetimeFigureOut">
              <a:rPr lang="en-IN" smtClean="0"/>
              <a:t>15-06-2021</a:t>
            </a:fld>
            <a:endParaRPr lang="en-IN"/>
          </a:p>
        </p:txBody>
      </p:sp>
      <p:sp>
        <p:nvSpPr>
          <p:cNvPr id="4" name="Footer Placeholder 3">
            <a:extLst>
              <a:ext uri="{FF2B5EF4-FFF2-40B4-BE49-F238E27FC236}">
                <a16:creationId xmlns:a16="http://schemas.microsoft.com/office/drawing/2014/main" id="{68FFF8EA-0CF2-444F-8C4D-2BA860007F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9166BE-AF01-40C5-A0C8-DE257FD04F08}"/>
              </a:ext>
            </a:extLst>
          </p:cNvPr>
          <p:cNvSpPr>
            <a:spLocks noGrp="1"/>
          </p:cNvSpPr>
          <p:nvPr>
            <p:ph type="sldNum" sz="quarter" idx="12"/>
          </p:nvPr>
        </p:nvSpPr>
        <p:spPr/>
        <p:txBody>
          <a:bodyPr/>
          <a:lstStyle/>
          <a:p>
            <a:fld id="{5801E2CE-9D93-4A63-AE10-3E2D41587B9A}" type="slidenum">
              <a:rPr lang="en-IN" smtClean="0"/>
              <a:t>‹#›</a:t>
            </a:fld>
            <a:endParaRPr lang="en-IN"/>
          </a:p>
        </p:txBody>
      </p:sp>
    </p:spTree>
    <p:extLst>
      <p:ext uri="{BB962C8B-B14F-4D97-AF65-F5344CB8AC3E}">
        <p14:creationId xmlns:p14="http://schemas.microsoft.com/office/powerpoint/2010/main" val="2026991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CA49A5-0042-4172-85BF-A977CB0E4399}"/>
              </a:ext>
            </a:extLst>
          </p:cNvPr>
          <p:cNvSpPr>
            <a:spLocks noGrp="1"/>
          </p:cNvSpPr>
          <p:nvPr>
            <p:ph type="dt" sz="half" idx="10"/>
          </p:nvPr>
        </p:nvSpPr>
        <p:spPr/>
        <p:txBody>
          <a:bodyPr/>
          <a:lstStyle/>
          <a:p>
            <a:fld id="{00FEDFB3-6E6E-4591-AA37-D22390506AD2}" type="datetimeFigureOut">
              <a:rPr lang="en-IN" smtClean="0"/>
              <a:t>15-06-2021</a:t>
            </a:fld>
            <a:endParaRPr lang="en-IN"/>
          </a:p>
        </p:txBody>
      </p:sp>
      <p:sp>
        <p:nvSpPr>
          <p:cNvPr id="3" name="Footer Placeholder 2">
            <a:extLst>
              <a:ext uri="{FF2B5EF4-FFF2-40B4-BE49-F238E27FC236}">
                <a16:creationId xmlns:a16="http://schemas.microsoft.com/office/drawing/2014/main" id="{AD66B05A-AB0C-4BFE-8C69-AEF8C61AAE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B44E67-EDEC-477D-B9C2-54B0CE85A690}"/>
              </a:ext>
            </a:extLst>
          </p:cNvPr>
          <p:cNvSpPr>
            <a:spLocks noGrp="1"/>
          </p:cNvSpPr>
          <p:nvPr>
            <p:ph type="sldNum" sz="quarter" idx="12"/>
          </p:nvPr>
        </p:nvSpPr>
        <p:spPr/>
        <p:txBody>
          <a:bodyPr/>
          <a:lstStyle/>
          <a:p>
            <a:fld id="{5801E2CE-9D93-4A63-AE10-3E2D41587B9A}" type="slidenum">
              <a:rPr lang="en-IN" smtClean="0"/>
              <a:t>‹#›</a:t>
            </a:fld>
            <a:endParaRPr lang="en-IN"/>
          </a:p>
        </p:txBody>
      </p:sp>
    </p:spTree>
    <p:extLst>
      <p:ext uri="{BB962C8B-B14F-4D97-AF65-F5344CB8AC3E}">
        <p14:creationId xmlns:p14="http://schemas.microsoft.com/office/powerpoint/2010/main" val="3286567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2A6D-8174-419F-8358-4AC016D8CA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A9BFD1-E958-477A-9D28-7435775D14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4FB07C-7BAC-41EE-AF42-071213A0EB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5B18CE-B2F9-4310-985F-07A9A6D01092}"/>
              </a:ext>
            </a:extLst>
          </p:cNvPr>
          <p:cNvSpPr>
            <a:spLocks noGrp="1"/>
          </p:cNvSpPr>
          <p:nvPr>
            <p:ph type="dt" sz="half" idx="10"/>
          </p:nvPr>
        </p:nvSpPr>
        <p:spPr/>
        <p:txBody>
          <a:bodyPr/>
          <a:lstStyle/>
          <a:p>
            <a:fld id="{00FEDFB3-6E6E-4591-AA37-D22390506AD2}" type="datetimeFigureOut">
              <a:rPr lang="en-IN" smtClean="0"/>
              <a:t>15-06-2021</a:t>
            </a:fld>
            <a:endParaRPr lang="en-IN"/>
          </a:p>
        </p:txBody>
      </p:sp>
      <p:sp>
        <p:nvSpPr>
          <p:cNvPr id="6" name="Footer Placeholder 5">
            <a:extLst>
              <a:ext uri="{FF2B5EF4-FFF2-40B4-BE49-F238E27FC236}">
                <a16:creationId xmlns:a16="http://schemas.microsoft.com/office/drawing/2014/main" id="{9E02FC6F-6BCC-46B6-AF7C-2990D60429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5782CC-D83F-432E-BD93-AA67AB58F3E8}"/>
              </a:ext>
            </a:extLst>
          </p:cNvPr>
          <p:cNvSpPr>
            <a:spLocks noGrp="1"/>
          </p:cNvSpPr>
          <p:nvPr>
            <p:ph type="sldNum" sz="quarter" idx="12"/>
          </p:nvPr>
        </p:nvSpPr>
        <p:spPr/>
        <p:txBody>
          <a:bodyPr/>
          <a:lstStyle/>
          <a:p>
            <a:fld id="{5801E2CE-9D93-4A63-AE10-3E2D41587B9A}" type="slidenum">
              <a:rPr lang="en-IN" smtClean="0"/>
              <a:t>‹#›</a:t>
            </a:fld>
            <a:endParaRPr lang="en-IN"/>
          </a:p>
        </p:txBody>
      </p:sp>
    </p:spTree>
    <p:extLst>
      <p:ext uri="{BB962C8B-B14F-4D97-AF65-F5344CB8AC3E}">
        <p14:creationId xmlns:p14="http://schemas.microsoft.com/office/powerpoint/2010/main" val="2504673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9DAB-E31C-4D9F-87FC-654557BA9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F25D0C-1584-47E0-97B0-1C22B082A4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FCC712-2A42-43E0-AAAF-33FCF62EEF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FD1D3F-4291-4A2A-A4E5-000E248D126A}"/>
              </a:ext>
            </a:extLst>
          </p:cNvPr>
          <p:cNvSpPr>
            <a:spLocks noGrp="1"/>
          </p:cNvSpPr>
          <p:nvPr>
            <p:ph type="dt" sz="half" idx="10"/>
          </p:nvPr>
        </p:nvSpPr>
        <p:spPr/>
        <p:txBody>
          <a:bodyPr/>
          <a:lstStyle/>
          <a:p>
            <a:fld id="{00FEDFB3-6E6E-4591-AA37-D22390506AD2}" type="datetimeFigureOut">
              <a:rPr lang="en-IN" smtClean="0"/>
              <a:t>15-06-2021</a:t>
            </a:fld>
            <a:endParaRPr lang="en-IN"/>
          </a:p>
        </p:txBody>
      </p:sp>
      <p:sp>
        <p:nvSpPr>
          <p:cNvPr id="6" name="Footer Placeholder 5">
            <a:extLst>
              <a:ext uri="{FF2B5EF4-FFF2-40B4-BE49-F238E27FC236}">
                <a16:creationId xmlns:a16="http://schemas.microsoft.com/office/drawing/2014/main" id="{CF5AAD2C-5CC5-4213-8768-3FA6FDEC49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5AEB5D-2F75-4105-A064-A9C55A2A8E91}"/>
              </a:ext>
            </a:extLst>
          </p:cNvPr>
          <p:cNvSpPr>
            <a:spLocks noGrp="1"/>
          </p:cNvSpPr>
          <p:nvPr>
            <p:ph type="sldNum" sz="quarter" idx="12"/>
          </p:nvPr>
        </p:nvSpPr>
        <p:spPr/>
        <p:txBody>
          <a:bodyPr/>
          <a:lstStyle/>
          <a:p>
            <a:fld id="{5801E2CE-9D93-4A63-AE10-3E2D41587B9A}" type="slidenum">
              <a:rPr lang="en-IN" smtClean="0"/>
              <a:t>‹#›</a:t>
            </a:fld>
            <a:endParaRPr lang="en-IN"/>
          </a:p>
        </p:txBody>
      </p:sp>
    </p:spTree>
    <p:extLst>
      <p:ext uri="{BB962C8B-B14F-4D97-AF65-F5344CB8AC3E}">
        <p14:creationId xmlns:p14="http://schemas.microsoft.com/office/powerpoint/2010/main" val="2949572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F5E7BF-4313-40B0-B04F-DB2B9DDCC1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62CC9E-BBF9-4913-987D-87383EC39C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F297A7-2C8E-4DE7-A370-3D5A159E0C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DFB3-6E6E-4591-AA37-D22390506AD2}" type="datetimeFigureOut">
              <a:rPr lang="en-IN" smtClean="0"/>
              <a:t>15-06-2021</a:t>
            </a:fld>
            <a:endParaRPr lang="en-IN"/>
          </a:p>
        </p:txBody>
      </p:sp>
      <p:sp>
        <p:nvSpPr>
          <p:cNvPr id="5" name="Footer Placeholder 4">
            <a:extLst>
              <a:ext uri="{FF2B5EF4-FFF2-40B4-BE49-F238E27FC236}">
                <a16:creationId xmlns:a16="http://schemas.microsoft.com/office/drawing/2014/main" id="{B76E8F39-C81E-4EF4-A332-B87C6436FF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2CDC9F-3BF0-416B-B1BB-274EB6F9D8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1E2CE-9D93-4A63-AE10-3E2D41587B9A}" type="slidenum">
              <a:rPr lang="en-IN" smtClean="0"/>
              <a:t>‹#›</a:t>
            </a:fld>
            <a:endParaRPr lang="en-IN"/>
          </a:p>
        </p:txBody>
      </p:sp>
    </p:spTree>
    <p:extLst>
      <p:ext uri="{BB962C8B-B14F-4D97-AF65-F5344CB8AC3E}">
        <p14:creationId xmlns:p14="http://schemas.microsoft.com/office/powerpoint/2010/main" val="2858570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A30F9-6196-4394-8A86-68FAE850372F}"/>
              </a:ext>
            </a:extLst>
          </p:cNvPr>
          <p:cNvSpPr>
            <a:spLocks noGrp="1"/>
          </p:cNvSpPr>
          <p:nvPr>
            <p:ph type="title"/>
          </p:nvPr>
        </p:nvSpPr>
        <p:spPr>
          <a:xfrm>
            <a:off x="1899557" y="346003"/>
            <a:ext cx="8392886" cy="1466469"/>
          </a:xfrm>
        </p:spPr>
        <p:txBody>
          <a:bodyPr>
            <a:normAutofit fontScale="90000"/>
          </a:bodyPr>
          <a:lstStyle/>
          <a:p>
            <a:pPr algn="ctr"/>
            <a:br>
              <a:rPr lang="en-IN" sz="4800" b="1" dirty="0">
                <a:solidFill>
                  <a:srgbClr val="FF0000"/>
                </a:solidFill>
              </a:rPr>
            </a:br>
            <a:br>
              <a:rPr lang="en-IN" sz="4800" b="1" dirty="0">
                <a:solidFill>
                  <a:srgbClr val="FF0000"/>
                </a:solidFill>
              </a:rPr>
            </a:br>
            <a:r>
              <a:rPr lang="en-IN" sz="2700" b="1" dirty="0">
                <a:solidFill>
                  <a:srgbClr val="FF0000"/>
                </a:solidFill>
                <a:latin typeface="Times New Roman" pitchFamily="18" charset="0"/>
                <a:cs typeface="Times New Roman" pitchFamily="18" charset="0"/>
              </a:rPr>
              <a:t>VASIREDDY VENKATADRI</a:t>
            </a:r>
            <a:r>
              <a:rPr lang="en-US" sz="2700" b="1" dirty="0">
                <a:solidFill>
                  <a:srgbClr val="FF0000"/>
                </a:solidFill>
                <a:latin typeface="Times New Roman" pitchFamily="18" charset="0"/>
                <a:cs typeface="Times New Roman" pitchFamily="18" charset="0"/>
              </a:rPr>
              <a:t> INSTITUTE OF TECHNOLOGY</a:t>
            </a:r>
            <a:br>
              <a:rPr lang="en-US" sz="3600" b="1" dirty="0">
                <a:solidFill>
                  <a:srgbClr val="FF0000"/>
                </a:solidFill>
                <a:latin typeface="Times New Roman" pitchFamily="18" charset="0"/>
                <a:cs typeface="Times New Roman" pitchFamily="18" charset="0"/>
              </a:rPr>
            </a:br>
            <a:r>
              <a:rPr lang="en-US" sz="3600" b="1" dirty="0">
                <a:solidFill>
                  <a:srgbClr val="FF0000"/>
                </a:solidFill>
                <a:latin typeface="Times New Roman" pitchFamily="18" charset="0"/>
                <a:cs typeface="Times New Roman" pitchFamily="18" charset="0"/>
              </a:rPr>
              <a:t>(Autonomous)</a:t>
            </a:r>
            <a:r>
              <a:rPr lang="en-IN" sz="4000" dirty="0">
                <a:solidFill>
                  <a:srgbClr val="FF0000"/>
                </a:solidFill>
                <a:latin typeface="Times New Roman" pitchFamily="18" charset="0"/>
                <a:cs typeface="Times New Roman" pitchFamily="18" charset="0"/>
              </a:rPr>
              <a:t> </a:t>
            </a:r>
            <a:br>
              <a:rPr lang="en-IN" sz="4000" dirty="0">
                <a:solidFill>
                  <a:srgbClr val="FF0000"/>
                </a:solidFill>
                <a:latin typeface="Times New Roman" pitchFamily="18" charset="0"/>
                <a:cs typeface="Times New Roman" pitchFamily="18" charset="0"/>
              </a:rPr>
            </a:br>
            <a:r>
              <a:rPr lang="en-IN" sz="4000" dirty="0">
                <a:solidFill>
                  <a:srgbClr val="FF0000"/>
                </a:solidFill>
                <a:latin typeface="Times New Roman" pitchFamily="18" charset="0"/>
                <a:cs typeface="Times New Roman" pitchFamily="18" charset="0"/>
              </a:rPr>
              <a:t>Department of </a:t>
            </a:r>
            <a:r>
              <a:rPr lang="en-US" sz="4000" dirty="0">
                <a:solidFill>
                  <a:srgbClr val="FF0000"/>
                </a:solidFill>
                <a:latin typeface="Times New Roman" pitchFamily="18" charset="0"/>
                <a:cs typeface="Times New Roman" pitchFamily="18" charset="0"/>
              </a:rPr>
              <a:t>Computer Science and Engineering</a:t>
            </a:r>
            <a:br>
              <a:rPr lang="en-IN" sz="3300" dirty="0">
                <a:solidFill>
                  <a:srgbClr val="FF0000"/>
                </a:solidFill>
              </a:rPr>
            </a:br>
            <a:endParaRPr lang="en-IN" sz="3300" b="1" dirty="0">
              <a:solidFill>
                <a:srgbClr val="FF0000"/>
              </a:solidFill>
            </a:endParaRPr>
          </a:p>
        </p:txBody>
      </p:sp>
      <p:sp>
        <p:nvSpPr>
          <p:cNvPr id="3" name="Content Placeholder 2">
            <a:extLst>
              <a:ext uri="{FF2B5EF4-FFF2-40B4-BE49-F238E27FC236}">
                <a16:creationId xmlns:a16="http://schemas.microsoft.com/office/drawing/2014/main" id="{B8E2120E-3D3B-4FDD-AF9D-33A00283F052}"/>
              </a:ext>
            </a:extLst>
          </p:cNvPr>
          <p:cNvSpPr>
            <a:spLocks noGrp="1"/>
          </p:cNvSpPr>
          <p:nvPr>
            <p:ph idx="1"/>
          </p:nvPr>
        </p:nvSpPr>
        <p:spPr>
          <a:xfrm>
            <a:off x="1899557" y="1812470"/>
            <a:ext cx="8392886" cy="4512130"/>
          </a:xfrm>
        </p:spPr>
        <p:txBody>
          <a:bodyPr>
            <a:normAutofit fontScale="55000" lnSpcReduction="20000"/>
          </a:bodyPr>
          <a:lstStyle/>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lnSpc>
                <a:spcPct val="100000"/>
              </a:lnSpc>
              <a:buNone/>
            </a:pPr>
            <a:endParaRPr lang="en-US" sz="4000" dirty="0">
              <a:latin typeface="Palatino Linotype" panose="02040502050505030304" pitchFamily="18" charset="0"/>
            </a:endParaRPr>
          </a:p>
          <a:p>
            <a:pPr marL="0" indent="0" algn="ctr">
              <a:lnSpc>
                <a:spcPct val="100000"/>
              </a:lnSpc>
              <a:buNone/>
            </a:pPr>
            <a:endParaRPr lang="en-US" sz="4000" dirty="0">
              <a:latin typeface="Palatino Linotype" panose="02040502050505030304" pitchFamily="18" charset="0"/>
            </a:endParaRPr>
          </a:p>
          <a:p>
            <a:pPr marL="0" indent="0" algn="ctr">
              <a:lnSpc>
                <a:spcPct val="100000"/>
              </a:lnSpc>
              <a:buNone/>
            </a:pPr>
            <a:endParaRPr lang="en-US" sz="4000" dirty="0">
              <a:latin typeface="Palatino Linotype" panose="02040502050505030304" pitchFamily="18" charset="0"/>
            </a:endParaRPr>
          </a:p>
          <a:p>
            <a:pPr marL="0" indent="0" algn="ctr">
              <a:lnSpc>
                <a:spcPct val="100000"/>
              </a:lnSpc>
              <a:buNone/>
            </a:pPr>
            <a:r>
              <a:rPr lang="en-US" sz="4000" dirty="0">
                <a:latin typeface="Palatino Linotype" panose="02040502050505030304" pitchFamily="18" charset="0"/>
              </a:rPr>
              <a:t>IV </a:t>
            </a:r>
            <a:r>
              <a:rPr lang="en-US" sz="4000" dirty="0" err="1">
                <a:latin typeface="Palatino Linotype" panose="02040502050505030304" pitchFamily="18" charset="0"/>
              </a:rPr>
              <a:t>B.Tech</a:t>
            </a:r>
            <a:r>
              <a:rPr lang="en-US" sz="4000" dirty="0">
                <a:latin typeface="Palatino Linotype" panose="02040502050505030304" pitchFamily="18" charset="0"/>
              </a:rPr>
              <a:t> -II Semester</a:t>
            </a:r>
          </a:p>
          <a:p>
            <a:pPr marL="0" indent="0" algn="ctr">
              <a:lnSpc>
                <a:spcPct val="100000"/>
              </a:lnSpc>
              <a:buNone/>
            </a:pPr>
            <a:r>
              <a:rPr lang="en-US" sz="4000" dirty="0">
                <a:solidFill>
                  <a:srgbClr val="C00000"/>
                </a:solidFill>
                <a:latin typeface="Palatino Linotype" panose="02040502050505030304" pitchFamily="18" charset="0"/>
              </a:rPr>
              <a:t>Distributed Systems</a:t>
            </a:r>
          </a:p>
          <a:p>
            <a:pPr marL="0" indent="0" algn="ctr">
              <a:lnSpc>
                <a:spcPct val="100000"/>
              </a:lnSpc>
              <a:buNone/>
            </a:pPr>
            <a:r>
              <a:rPr lang="en-IN" sz="4000" dirty="0">
                <a:latin typeface="Palatino Linotype" panose="02040502050505030304" pitchFamily="18" charset="0"/>
              </a:rPr>
              <a:t>Unit-VI</a:t>
            </a:r>
          </a:p>
          <a:p>
            <a:pPr marL="0" indent="0" algn="ctr">
              <a:lnSpc>
                <a:spcPct val="100000"/>
              </a:lnSpc>
              <a:buNone/>
            </a:pPr>
            <a:r>
              <a:rPr lang="en-GB" sz="4800" b="1" dirty="0"/>
              <a:t>Transactions &amp; Replications</a:t>
            </a:r>
            <a:endParaRPr lang="en-IN" sz="5800" b="1" dirty="0">
              <a:latin typeface="Palatino Linotype" panose="02040502050505030304" pitchFamily="18" charset="0"/>
            </a:endParaRPr>
          </a:p>
        </p:txBody>
      </p:sp>
      <p:sp>
        <p:nvSpPr>
          <p:cNvPr id="6" name="Slide Number Placeholder 5">
            <a:extLst>
              <a:ext uri="{FF2B5EF4-FFF2-40B4-BE49-F238E27FC236}">
                <a16:creationId xmlns:a16="http://schemas.microsoft.com/office/drawing/2014/main" id="{6035BE20-F6EE-40B2-90D6-3F6CEF992226}"/>
              </a:ext>
            </a:extLst>
          </p:cNvPr>
          <p:cNvSpPr>
            <a:spLocks noGrp="1"/>
          </p:cNvSpPr>
          <p:nvPr>
            <p:ph type="sldNum" sz="quarter" idx="12"/>
          </p:nvPr>
        </p:nvSpPr>
        <p:spPr/>
        <p:txBody>
          <a:bodyPr/>
          <a:lstStyle/>
          <a:p>
            <a:fld id="{E5AA6E92-28A4-4998-AB72-57AA2E2A1A66}" type="slidenum">
              <a:rPr lang="en-IN" smtClean="0"/>
              <a:pPr/>
              <a:t>1</a:t>
            </a:fld>
            <a:endParaRPr lang="en-IN"/>
          </a:p>
        </p:txBody>
      </p:sp>
      <p:sp>
        <p:nvSpPr>
          <p:cNvPr id="8" name="Footer Placeholder 7"/>
          <p:cNvSpPr>
            <a:spLocks noGrp="1"/>
          </p:cNvSpPr>
          <p:nvPr>
            <p:ph type="ftr" sz="quarter" idx="11"/>
          </p:nvPr>
        </p:nvSpPr>
        <p:spPr>
          <a:xfrm>
            <a:off x="3048000" y="6356351"/>
            <a:ext cx="6858000" cy="365125"/>
          </a:xfrm>
        </p:spPr>
        <p:txBody>
          <a:bodyPr/>
          <a:lstStyle/>
          <a:p>
            <a:r>
              <a:rPr lang="en-IN" dirty="0"/>
              <a:t>Distributed Systems                                                                                 Dept of CSE                                VVIT        </a:t>
            </a:r>
            <a:endParaRPr lang="en-US" dirty="0"/>
          </a:p>
        </p:txBody>
      </p:sp>
      <p:pic>
        <p:nvPicPr>
          <p:cNvPr id="7" name="Picture 6"/>
          <p:cNvPicPr>
            <a:picLocks noChangeAspect="1" noChangeArrowheads="1"/>
          </p:cNvPicPr>
          <p:nvPr/>
        </p:nvPicPr>
        <p:blipFill>
          <a:blip r:embed="rId3" cstate="print"/>
          <a:srcRect/>
          <a:stretch>
            <a:fillRect/>
          </a:stretch>
        </p:blipFill>
        <p:spPr bwMode="auto">
          <a:xfrm>
            <a:off x="5029200" y="2819401"/>
            <a:ext cx="2199564" cy="1524001"/>
          </a:xfrm>
          <a:prstGeom prst="rect">
            <a:avLst/>
          </a:prstGeom>
          <a:noFill/>
          <a:ln w="9525">
            <a:noFill/>
            <a:miter lim="800000"/>
            <a:headEnd/>
            <a:tailEnd/>
          </a:ln>
        </p:spPr>
      </p:pic>
    </p:spTree>
    <p:extLst>
      <p:ext uri="{BB962C8B-B14F-4D97-AF65-F5344CB8AC3E}">
        <p14:creationId xmlns:p14="http://schemas.microsoft.com/office/powerpoint/2010/main" val="3998465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D2950-B47F-44E5-8B03-B77D33BE8FBC}"/>
              </a:ext>
            </a:extLst>
          </p:cNvPr>
          <p:cNvSpPr>
            <a:spLocks noGrp="1"/>
          </p:cNvSpPr>
          <p:nvPr>
            <p:ph idx="1"/>
          </p:nvPr>
        </p:nvSpPr>
        <p:spPr>
          <a:xfrm>
            <a:off x="838200" y="647114"/>
            <a:ext cx="10515600" cy="5529849"/>
          </a:xfrm>
        </p:spPr>
        <p:txBody>
          <a:bodyPr>
            <a:normAutofit lnSpcReduction="10000"/>
          </a:bodyPr>
          <a:lstStyle/>
          <a:p>
            <a:pPr algn="just"/>
            <a:r>
              <a:rPr lang="en-GB" dirty="0"/>
              <a:t>In our example, the class that implements the </a:t>
            </a:r>
            <a:r>
              <a:rPr lang="en-GB" dirty="0">
                <a:solidFill>
                  <a:srgbClr val="FF0000"/>
                </a:solidFill>
              </a:rPr>
              <a:t>Account interface </a:t>
            </a:r>
            <a:r>
              <a:rPr lang="en-GB" dirty="0"/>
              <a:t>will be able to declare the methods as synchronized.</a:t>
            </a:r>
          </a:p>
          <a:p>
            <a:pPr algn="just"/>
            <a:r>
              <a:rPr lang="en-GB" dirty="0"/>
              <a:t> For example: </a:t>
            </a:r>
          </a:p>
          <a:p>
            <a:pPr marL="0" indent="0" algn="just">
              <a:buNone/>
            </a:pPr>
            <a:r>
              <a:rPr lang="en-GB" dirty="0"/>
              <a:t>public synchronized void deposit(int amount) throws </a:t>
            </a:r>
            <a:r>
              <a:rPr lang="en-GB" dirty="0" err="1"/>
              <a:t>RemoteException</a:t>
            </a:r>
            <a:endParaRPr lang="en-GB" dirty="0"/>
          </a:p>
          <a:p>
            <a:pPr marL="0" indent="0" algn="just">
              <a:buNone/>
            </a:pPr>
            <a:r>
              <a:rPr lang="en-GB" dirty="0"/>
              <a:t>{ </a:t>
            </a:r>
          </a:p>
          <a:p>
            <a:pPr marL="0" indent="0" algn="just">
              <a:buNone/>
            </a:pPr>
            <a:r>
              <a:rPr lang="en-GB" dirty="0"/>
              <a:t>// adds amount to the balance of the account </a:t>
            </a:r>
          </a:p>
          <a:p>
            <a:pPr marL="0" indent="0" algn="just">
              <a:buNone/>
            </a:pPr>
            <a:r>
              <a:rPr lang="en-GB" dirty="0"/>
              <a:t>}</a:t>
            </a:r>
          </a:p>
          <a:p>
            <a:pPr algn="just"/>
            <a:r>
              <a:rPr lang="en-GB" dirty="0"/>
              <a:t> If </a:t>
            </a:r>
            <a:r>
              <a:rPr lang="en-GB" dirty="0">
                <a:solidFill>
                  <a:srgbClr val="FF0000"/>
                </a:solidFill>
              </a:rPr>
              <a:t>one thread invokes a synchronized method </a:t>
            </a:r>
            <a:r>
              <a:rPr lang="en-GB" dirty="0"/>
              <a:t>on an object, then that </a:t>
            </a:r>
            <a:r>
              <a:rPr lang="en-GB" dirty="0">
                <a:solidFill>
                  <a:srgbClr val="FF0000"/>
                </a:solidFill>
              </a:rPr>
              <a:t>object is effectively locked</a:t>
            </a:r>
            <a:r>
              <a:rPr lang="en-GB" dirty="0"/>
              <a:t>, and another thread that invokes one of its synchronized methods will be </a:t>
            </a:r>
            <a:r>
              <a:rPr lang="en-GB" dirty="0">
                <a:solidFill>
                  <a:srgbClr val="FF0000"/>
                </a:solidFill>
              </a:rPr>
              <a:t>blocked until the lock is released</a:t>
            </a:r>
            <a:r>
              <a:rPr lang="en-GB" dirty="0"/>
              <a:t>.</a:t>
            </a:r>
          </a:p>
          <a:p>
            <a:pPr algn="just"/>
            <a:r>
              <a:rPr lang="en-GB" dirty="0"/>
              <a:t> This form of </a:t>
            </a:r>
            <a:r>
              <a:rPr lang="en-GB" dirty="0">
                <a:solidFill>
                  <a:srgbClr val="FF0000"/>
                </a:solidFill>
              </a:rPr>
              <a:t>synchronization forces </a:t>
            </a:r>
            <a:r>
              <a:rPr lang="en-GB" dirty="0"/>
              <a:t>the </a:t>
            </a:r>
            <a:r>
              <a:rPr lang="en-GB" dirty="0">
                <a:solidFill>
                  <a:srgbClr val="FF0000"/>
                </a:solidFill>
              </a:rPr>
              <a:t>execution</a:t>
            </a:r>
            <a:r>
              <a:rPr lang="en-GB" dirty="0"/>
              <a:t> of threads to be separated in time and ensures that the </a:t>
            </a:r>
            <a:r>
              <a:rPr lang="en-GB" dirty="0">
                <a:solidFill>
                  <a:srgbClr val="FF0000"/>
                </a:solidFill>
              </a:rPr>
              <a:t>instance variables of a single object are accessed in a consistent manner</a:t>
            </a:r>
            <a:r>
              <a:rPr lang="en-GB" dirty="0"/>
              <a:t>. </a:t>
            </a:r>
            <a:endParaRPr lang="en-IN" dirty="0"/>
          </a:p>
        </p:txBody>
      </p:sp>
    </p:spTree>
    <p:extLst>
      <p:ext uri="{BB962C8B-B14F-4D97-AF65-F5344CB8AC3E}">
        <p14:creationId xmlns:p14="http://schemas.microsoft.com/office/powerpoint/2010/main" val="36038404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BA759-E57E-47BA-8F88-97F0BCD4F2C9}"/>
              </a:ext>
            </a:extLst>
          </p:cNvPr>
          <p:cNvSpPr>
            <a:spLocks noGrp="1"/>
          </p:cNvSpPr>
          <p:nvPr>
            <p:ph idx="1"/>
          </p:nvPr>
        </p:nvSpPr>
        <p:spPr>
          <a:xfrm>
            <a:off x="838200" y="503583"/>
            <a:ext cx="10515600" cy="5673380"/>
          </a:xfrm>
        </p:spPr>
        <p:txBody>
          <a:bodyPr/>
          <a:lstStyle/>
          <a:p>
            <a:r>
              <a:rPr lang="en-GB" dirty="0"/>
              <a:t>As </a:t>
            </a:r>
            <a:r>
              <a:rPr lang="en-GB" dirty="0">
                <a:solidFill>
                  <a:srgbClr val="FF0000"/>
                </a:solidFill>
              </a:rPr>
              <a:t>lock managers </a:t>
            </a:r>
            <a:r>
              <a:rPr lang="en-GB" dirty="0"/>
              <a:t>in different </a:t>
            </a:r>
            <a:r>
              <a:rPr lang="en-GB" dirty="0">
                <a:solidFill>
                  <a:srgbClr val="FF0000"/>
                </a:solidFill>
              </a:rPr>
              <a:t>servers set their locks </a:t>
            </a:r>
            <a:r>
              <a:rPr lang="en-GB" dirty="0"/>
              <a:t>independently of one another, it is possible that different servers may impose different </a:t>
            </a:r>
            <a:r>
              <a:rPr lang="en-GB" dirty="0">
                <a:solidFill>
                  <a:srgbClr val="FF0000"/>
                </a:solidFill>
              </a:rPr>
              <a:t>orderings on transactions</a:t>
            </a:r>
            <a:r>
              <a:rPr lang="en-GB" dirty="0"/>
              <a:t>. </a:t>
            </a:r>
          </a:p>
          <a:p>
            <a:r>
              <a:rPr lang="en-GB" dirty="0"/>
              <a:t>Consider the following interleaving of transactions T and U at servers X and Y:</a:t>
            </a:r>
          </a:p>
          <a:p>
            <a:endParaRPr lang="en-IN" dirty="0"/>
          </a:p>
        </p:txBody>
      </p:sp>
      <p:pic>
        <p:nvPicPr>
          <p:cNvPr id="4" name="Picture 3">
            <a:extLst>
              <a:ext uri="{FF2B5EF4-FFF2-40B4-BE49-F238E27FC236}">
                <a16:creationId xmlns:a16="http://schemas.microsoft.com/office/drawing/2014/main" id="{D54A3ABE-ED66-4BE7-8346-B8634FD5EC63}"/>
              </a:ext>
            </a:extLst>
          </p:cNvPr>
          <p:cNvPicPr>
            <a:picLocks noChangeAspect="1"/>
          </p:cNvPicPr>
          <p:nvPr/>
        </p:nvPicPr>
        <p:blipFill>
          <a:blip r:embed="rId2"/>
          <a:stretch>
            <a:fillRect/>
          </a:stretch>
        </p:blipFill>
        <p:spPr>
          <a:xfrm>
            <a:off x="644046" y="3310456"/>
            <a:ext cx="10249241" cy="3103240"/>
          </a:xfrm>
          <a:prstGeom prst="rect">
            <a:avLst/>
          </a:prstGeom>
        </p:spPr>
      </p:pic>
    </p:spTree>
    <p:extLst>
      <p:ext uri="{BB962C8B-B14F-4D97-AF65-F5344CB8AC3E}">
        <p14:creationId xmlns:p14="http://schemas.microsoft.com/office/powerpoint/2010/main" val="113544077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7C9ECB-410E-47FB-8E59-1F048B65AAF6}"/>
              </a:ext>
            </a:extLst>
          </p:cNvPr>
          <p:cNvSpPr>
            <a:spLocks noGrp="1"/>
          </p:cNvSpPr>
          <p:nvPr>
            <p:ph idx="1"/>
          </p:nvPr>
        </p:nvSpPr>
        <p:spPr>
          <a:xfrm>
            <a:off x="838200" y="424070"/>
            <a:ext cx="10515600" cy="5752893"/>
          </a:xfrm>
        </p:spPr>
        <p:txBody>
          <a:bodyPr/>
          <a:lstStyle/>
          <a:p>
            <a:pPr algn="just"/>
            <a:r>
              <a:rPr lang="en-GB" dirty="0"/>
              <a:t>The transaction </a:t>
            </a:r>
            <a:r>
              <a:rPr lang="en-GB" dirty="0">
                <a:solidFill>
                  <a:srgbClr val="FF0000"/>
                </a:solidFill>
              </a:rPr>
              <a:t>T locks object A at server X</a:t>
            </a:r>
            <a:r>
              <a:rPr lang="en-GB" dirty="0"/>
              <a:t>, and then transaction U </a:t>
            </a:r>
            <a:r>
              <a:rPr lang="en-GB" dirty="0">
                <a:solidFill>
                  <a:srgbClr val="FF0000"/>
                </a:solidFill>
              </a:rPr>
              <a:t>locks object B at server Y</a:t>
            </a:r>
            <a:r>
              <a:rPr lang="en-GB" dirty="0"/>
              <a:t>. </a:t>
            </a:r>
          </a:p>
          <a:p>
            <a:pPr algn="just"/>
            <a:r>
              <a:rPr lang="en-GB" dirty="0"/>
              <a:t>After that, T tries to </a:t>
            </a:r>
            <a:r>
              <a:rPr lang="en-GB" dirty="0">
                <a:solidFill>
                  <a:srgbClr val="FF0000"/>
                </a:solidFill>
              </a:rPr>
              <a:t>access B at server Y </a:t>
            </a:r>
            <a:r>
              <a:rPr lang="en-GB" dirty="0"/>
              <a:t>and waits for U’s lock. Similarly, transaction U tries to </a:t>
            </a:r>
            <a:r>
              <a:rPr lang="en-GB" dirty="0">
                <a:solidFill>
                  <a:srgbClr val="FF0000"/>
                </a:solidFill>
              </a:rPr>
              <a:t>access A at server X </a:t>
            </a:r>
            <a:r>
              <a:rPr lang="en-GB" dirty="0"/>
              <a:t>and has to wait for T’s lock.</a:t>
            </a:r>
          </a:p>
          <a:p>
            <a:pPr algn="just"/>
            <a:r>
              <a:rPr lang="en-GB" dirty="0"/>
              <a:t> Therefore, we have T before U in one server and U before T in the other. These different orderings can lead to </a:t>
            </a:r>
            <a:r>
              <a:rPr lang="en-GB" dirty="0">
                <a:solidFill>
                  <a:srgbClr val="FF0000"/>
                </a:solidFill>
              </a:rPr>
              <a:t>cyclic dependencies </a:t>
            </a:r>
            <a:r>
              <a:rPr lang="en-GB" dirty="0"/>
              <a:t>between transactions, giving rise to a </a:t>
            </a:r>
            <a:r>
              <a:rPr lang="en-GB" dirty="0">
                <a:solidFill>
                  <a:srgbClr val="FF0000"/>
                </a:solidFill>
              </a:rPr>
              <a:t>distributed deadlock situation</a:t>
            </a:r>
            <a:r>
              <a:rPr lang="en-GB" dirty="0"/>
              <a:t>.</a:t>
            </a:r>
          </a:p>
          <a:p>
            <a:pPr algn="just"/>
            <a:r>
              <a:rPr lang="en-GB" dirty="0"/>
              <a:t>When a </a:t>
            </a:r>
            <a:r>
              <a:rPr lang="en-GB" dirty="0">
                <a:solidFill>
                  <a:srgbClr val="FF0000"/>
                </a:solidFill>
              </a:rPr>
              <a:t>deadlock is detected</a:t>
            </a:r>
            <a:r>
              <a:rPr lang="en-GB" dirty="0"/>
              <a:t>, a transaction </a:t>
            </a:r>
            <a:r>
              <a:rPr lang="en-GB" dirty="0">
                <a:solidFill>
                  <a:srgbClr val="FF0000"/>
                </a:solidFill>
              </a:rPr>
              <a:t>is aborted </a:t>
            </a:r>
            <a:r>
              <a:rPr lang="en-GB" dirty="0"/>
              <a:t>to resolve the </a:t>
            </a:r>
            <a:r>
              <a:rPr lang="en-GB" dirty="0">
                <a:solidFill>
                  <a:srgbClr val="FF0000"/>
                </a:solidFill>
              </a:rPr>
              <a:t>deadlock</a:t>
            </a:r>
            <a:r>
              <a:rPr lang="en-GB" dirty="0"/>
              <a:t>.</a:t>
            </a:r>
          </a:p>
          <a:p>
            <a:pPr algn="just"/>
            <a:r>
              <a:rPr lang="en-GB" dirty="0"/>
              <a:t> In this case, the </a:t>
            </a:r>
            <a:r>
              <a:rPr lang="en-GB" dirty="0">
                <a:solidFill>
                  <a:srgbClr val="FF0000"/>
                </a:solidFill>
              </a:rPr>
              <a:t>coordinator </a:t>
            </a:r>
            <a:r>
              <a:rPr lang="en-GB" dirty="0"/>
              <a:t>will be informed and will </a:t>
            </a:r>
            <a:r>
              <a:rPr lang="en-GB" dirty="0">
                <a:solidFill>
                  <a:srgbClr val="FF0000"/>
                </a:solidFill>
              </a:rPr>
              <a:t>abort the transaction</a:t>
            </a:r>
            <a:r>
              <a:rPr lang="en-GB" dirty="0"/>
              <a:t> at the participants involved in the transaction.</a:t>
            </a:r>
            <a:endParaRPr lang="en-IN" dirty="0"/>
          </a:p>
        </p:txBody>
      </p:sp>
    </p:spTree>
    <p:extLst>
      <p:ext uri="{BB962C8B-B14F-4D97-AF65-F5344CB8AC3E}">
        <p14:creationId xmlns:p14="http://schemas.microsoft.com/office/powerpoint/2010/main" val="8884297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EAB110-1895-44BD-9634-B6DD18096A43}"/>
              </a:ext>
            </a:extLst>
          </p:cNvPr>
          <p:cNvSpPr>
            <a:spLocks noGrp="1"/>
          </p:cNvSpPr>
          <p:nvPr>
            <p:ph idx="1"/>
          </p:nvPr>
        </p:nvSpPr>
        <p:spPr>
          <a:xfrm>
            <a:off x="838200" y="450574"/>
            <a:ext cx="10515600" cy="5726389"/>
          </a:xfrm>
        </p:spPr>
        <p:txBody>
          <a:bodyPr/>
          <a:lstStyle/>
          <a:p>
            <a:pPr algn="just"/>
            <a:r>
              <a:rPr lang="en-IN" b="1" dirty="0">
                <a:solidFill>
                  <a:srgbClr val="FF0000"/>
                </a:solidFill>
              </a:rPr>
              <a:t>Timestamp ordering concurrency control:</a:t>
            </a:r>
          </a:p>
          <a:p>
            <a:pPr algn="just"/>
            <a:r>
              <a:rPr lang="en-GB" dirty="0"/>
              <a:t>In a </a:t>
            </a:r>
            <a:r>
              <a:rPr lang="en-GB" dirty="0">
                <a:solidFill>
                  <a:srgbClr val="FF0000"/>
                </a:solidFill>
              </a:rPr>
              <a:t>single server transaction</a:t>
            </a:r>
            <a:r>
              <a:rPr lang="en-GB" dirty="0"/>
              <a:t>, the coordinator issues a </a:t>
            </a:r>
            <a:r>
              <a:rPr lang="en-GB" dirty="0">
                <a:solidFill>
                  <a:srgbClr val="FF0000"/>
                </a:solidFill>
              </a:rPr>
              <a:t>unique timestamp</a:t>
            </a:r>
            <a:r>
              <a:rPr lang="en-GB" dirty="0"/>
              <a:t> to each transaction </a:t>
            </a:r>
            <a:r>
              <a:rPr lang="en-GB" dirty="0">
                <a:solidFill>
                  <a:srgbClr val="FF0000"/>
                </a:solidFill>
              </a:rPr>
              <a:t>when it starts</a:t>
            </a:r>
            <a:r>
              <a:rPr lang="en-GB" dirty="0"/>
              <a:t>.</a:t>
            </a:r>
          </a:p>
          <a:p>
            <a:pPr algn="just"/>
            <a:r>
              <a:rPr lang="en-GB" dirty="0">
                <a:solidFill>
                  <a:srgbClr val="FF0000"/>
                </a:solidFill>
              </a:rPr>
              <a:t> Serial equivalence </a:t>
            </a:r>
            <a:r>
              <a:rPr lang="en-GB" dirty="0"/>
              <a:t>is enforced by </a:t>
            </a:r>
            <a:r>
              <a:rPr lang="en-GB" dirty="0">
                <a:solidFill>
                  <a:srgbClr val="FF0000"/>
                </a:solidFill>
              </a:rPr>
              <a:t>committing the versions </a:t>
            </a:r>
            <a:r>
              <a:rPr lang="en-GB" dirty="0"/>
              <a:t>of objects in the order of the </a:t>
            </a:r>
            <a:r>
              <a:rPr lang="en-GB" dirty="0">
                <a:solidFill>
                  <a:srgbClr val="FF0000"/>
                </a:solidFill>
              </a:rPr>
              <a:t>timestamps of transactions that accessed them</a:t>
            </a:r>
            <a:r>
              <a:rPr lang="en-GB" dirty="0"/>
              <a:t>. </a:t>
            </a:r>
          </a:p>
          <a:p>
            <a:pPr algn="just"/>
            <a:r>
              <a:rPr lang="en-GB" dirty="0"/>
              <a:t>In </a:t>
            </a:r>
            <a:r>
              <a:rPr lang="en-GB" dirty="0">
                <a:solidFill>
                  <a:srgbClr val="FF0000"/>
                </a:solidFill>
              </a:rPr>
              <a:t>distributed transactions</a:t>
            </a:r>
            <a:r>
              <a:rPr lang="en-GB" dirty="0"/>
              <a:t>, we require that each </a:t>
            </a:r>
            <a:r>
              <a:rPr lang="en-GB" dirty="0">
                <a:solidFill>
                  <a:srgbClr val="FF0000"/>
                </a:solidFill>
              </a:rPr>
              <a:t>coordinator</a:t>
            </a:r>
            <a:r>
              <a:rPr lang="en-GB" dirty="0"/>
              <a:t> issue </a:t>
            </a:r>
            <a:r>
              <a:rPr lang="en-GB" dirty="0">
                <a:solidFill>
                  <a:srgbClr val="FF0000"/>
                </a:solidFill>
              </a:rPr>
              <a:t>globally unique timestamps</a:t>
            </a:r>
            <a:r>
              <a:rPr lang="en-GB" dirty="0"/>
              <a:t>.</a:t>
            </a:r>
          </a:p>
          <a:p>
            <a:pPr algn="just"/>
            <a:r>
              <a:rPr lang="en-GB" dirty="0"/>
              <a:t> A </a:t>
            </a:r>
            <a:r>
              <a:rPr lang="en-GB" dirty="0">
                <a:solidFill>
                  <a:srgbClr val="FF0000"/>
                </a:solidFill>
              </a:rPr>
              <a:t>globally unique transaction timestamp </a:t>
            </a:r>
            <a:r>
              <a:rPr lang="en-GB" dirty="0"/>
              <a:t>is issued to the </a:t>
            </a:r>
            <a:r>
              <a:rPr lang="en-GB" dirty="0">
                <a:solidFill>
                  <a:srgbClr val="FF0000"/>
                </a:solidFill>
              </a:rPr>
              <a:t>client</a:t>
            </a:r>
            <a:r>
              <a:rPr lang="en-GB" dirty="0"/>
              <a:t> by the </a:t>
            </a:r>
            <a:r>
              <a:rPr lang="en-GB" dirty="0">
                <a:solidFill>
                  <a:srgbClr val="FF0000"/>
                </a:solidFill>
              </a:rPr>
              <a:t>first coordinator </a:t>
            </a:r>
            <a:r>
              <a:rPr lang="en-GB" dirty="0"/>
              <a:t>accessed by a transaction. </a:t>
            </a:r>
          </a:p>
          <a:p>
            <a:pPr algn="just"/>
            <a:r>
              <a:rPr lang="en-GB" dirty="0"/>
              <a:t>The </a:t>
            </a:r>
            <a:r>
              <a:rPr lang="en-GB" dirty="0">
                <a:solidFill>
                  <a:srgbClr val="FF0000"/>
                </a:solidFill>
              </a:rPr>
              <a:t>transaction timestamp </a:t>
            </a:r>
            <a:r>
              <a:rPr lang="en-GB" dirty="0"/>
              <a:t>is passed to the </a:t>
            </a:r>
            <a:r>
              <a:rPr lang="en-GB" dirty="0">
                <a:solidFill>
                  <a:srgbClr val="FF0000"/>
                </a:solidFill>
              </a:rPr>
              <a:t>coordinator</a:t>
            </a:r>
            <a:r>
              <a:rPr lang="en-GB" dirty="0"/>
              <a:t> at each server </a:t>
            </a:r>
            <a:r>
              <a:rPr lang="en-GB" dirty="0">
                <a:solidFill>
                  <a:srgbClr val="FF0000"/>
                </a:solidFill>
              </a:rPr>
              <a:t>whose objects perform an operation </a:t>
            </a:r>
            <a:r>
              <a:rPr lang="en-GB" dirty="0"/>
              <a:t>in the transaction.</a:t>
            </a:r>
            <a:endParaRPr lang="en-IN" b="1" dirty="0">
              <a:solidFill>
                <a:srgbClr val="FF0000"/>
              </a:solidFill>
            </a:endParaRPr>
          </a:p>
          <a:p>
            <a:pPr algn="just"/>
            <a:endParaRPr lang="en-IN" dirty="0"/>
          </a:p>
        </p:txBody>
      </p:sp>
    </p:spTree>
    <p:extLst>
      <p:ext uri="{BB962C8B-B14F-4D97-AF65-F5344CB8AC3E}">
        <p14:creationId xmlns:p14="http://schemas.microsoft.com/office/powerpoint/2010/main" val="334703799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18DFCA-5682-4EE3-A466-30F456CBB66B}"/>
              </a:ext>
            </a:extLst>
          </p:cNvPr>
          <p:cNvSpPr>
            <a:spLocks noGrp="1"/>
          </p:cNvSpPr>
          <p:nvPr>
            <p:ph idx="1"/>
          </p:nvPr>
        </p:nvSpPr>
        <p:spPr>
          <a:xfrm>
            <a:off x="838200" y="397565"/>
            <a:ext cx="10515600" cy="6228318"/>
          </a:xfrm>
        </p:spPr>
        <p:txBody>
          <a:bodyPr>
            <a:normAutofit fontScale="92500" lnSpcReduction="10000"/>
          </a:bodyPr>
          <a:lstStyle/>
          <a:p>
            <a:pPr algn="just"/>
            <a:r>
              <a:rPr lang="en-GB" dirty="0"/>
              <a:t>The </a:t>
            </a:r>
            <a:r>
              <a:rPr lang="en-GB" dirty="0">
                <a:solidFill>
                  <a:srgbClr val="FF0000"/>
                </a:solidFill>
              </a:rPr>
              <a:t>servers of distributed transactions </a:t>
            </a:r>
            <a:r>
              <a:rPr lang="en-GB" dirty="0"/>
              <a:t>are jointly responsible for ensuring that they are performed in a </a:t>
            </a:r>
            <a:r>
              <a:rPr lang="en-GB" dirty="0">
                <a:solidFill>
                  <a:srgbClr val="FF0000"/>
                </a:solidFill>
              </a:rPr>
              <a:t>serially equivalent manner. </a:t>
            </a:r>
          </a:p>
          <a:p>
            <a:pPr algn="just"/>
            <a:r>
              <a:rPr lang="en-GB" dirty="0"/>
              <a:t>For example, if the </a:t>
            </a:r>
            <a:r>
              <a:rPr lang="en-GB" dirty="0">
                <a:solidFill>
                  <a:srgbClr val="FF0000"/>
                </a:solidFill>
              </a:rPr>
              <a:t>version of an object </a:t>
            </a:r>
            <a:r>
              <a:rPr lang="en-GB" dirty="0"/>
              <a:t>accessed by transaction </a:t>
            </a:r>
            <a:r>
              <a:rPr lang="en-GB" dirty="0">
                <a:solidFill>
                  <a:srgbClr val="FF0000"/>
                </a:solidFill>
              </a:rPr>
              <a:t>U commits </a:t>
            </a:r>
            <a:r>
              <a:rPr lang="en-GB" dirty="0"/>
              <a:t>after the </a:t>
            </a:r>
            <a:r>
              <a:rPr lang="en-GB" dirty="0">
                <a:solidFill>
                  <a:srgbClr val="FF0000"/>
                </a:solidFill>
              </a:rPr>
              <a:t>version accessed by T at one server</a:t>
            </a:r>
            <a:r>
              <a:rPr lang="en-GB" dirty="0"/>
              <a:t>, if T and U access the same object as one another at other servers they </a:t>
            </a:r>
            <a:r>
              <a:rPr lang="en-GB" dirty="0">
                <a:solidFill>
                  <a:srgbClr val="FF0000"/>
                </a:solidFill>
              </a:rPr>
              <a:t>must commit them </a:t>
            </a:r>
            <a:r>
              <a:rPr lang="en-GB" dirty="0"/>
              <a:t>in the same order.</a:t>
            </a:r>
          </a:p>
          <a:p>
            <a:pPr algn="just"/>
            <a:r>
              <a:rPr lang="en-GB" dirty="0"/>
              <a:t> To achieve the </a:t>
            </a:r>
            <a:r>
              <a:rPr lang="en-GB" dirty="0">
                <a:solidFill>
                  <a:srgbClr val="FF0000"/>
                </a:solidFill>
              </a:rPr>
              <a:t>same ordering </a:t>
            </a:r>
            <a:r>
              <a:rPr lang="en-GB" dirty="0"/>
              <a:t>at all the </a:t>
            </a:r>
            <a:r>
              <a:rPr lang="en-GB" dirty="0">
                <a:solidFill>
                  <a:srgbClr val="FF0000"/>
                </a:solidFill>
              </a:rPr>
              <a:t>servers</a:t>
            </a:r>
            <a:r>
              <a:rPr lang="en-GB" dirty="0"/>
              <a:t>, the </a:t>
            </a:r>
            <a:r>
              <a:rPr lang="en-GB" dirty="0">
                <a:solidFill>
                  <a:srgbClr val="FF0000"/>
                </a:solidFill>
              </a:rPr>
              <a:t>coordinators</a:t>
            </a:r>
            <a:r>
              <a:rPr lang="en-GB" dirty="0"/>
              <a:t> must </a:t>
            </a:r>
            <a:r>
              <a:rPr lang="en-GB" dirty="0">
                <a:solidFill>
                  <a:srgbClr val="FF0000"/>
                </a:solidFill>
              </a:rPr>
              <a:t>agree</a:t>
            </a:r>
            <a:r>
              <a:rPr lang="en-GB" dirty="0"/>
              <a:t> as to the </a:t>
            </a:r>
            <a:r>
              <a:rPr lang="en-GB" dirty="0">
                <a:solidFill>
                  <a:srgbClr val="FF0000"/>
                </a:solidFill>
              </a:rPr>
              <a:t>ordering of their timestamps</a:t>
            </a:r>
            <a:r>
              <a:rPr lang="en-GB" dirty="0"/>
              <a:t>. A timestamp consists of a pair.</a:t>
            </a:r>
          </a:p>
          <a:p>
            <a:pPr algn="just"/>
            <a:r>
              <a:rPr lang="en-GB" dirty="0"/>
              <a:t> The </a:t>
            </a:r>
            <a:r>
              <a:rPr lang="en-GB" dirty="0">
                <a:solidFill>
                  <a:srgbClr val="FF0000"/>
                </a:solidFill>
              </a:rPr>
              <a:t>agreed ordering </a:t>
            </a:r>
            <a:r>
              <a:rPr lang="en-GB" dirty="0"/>
              <a:t>of pairs of timestamps is based on a comparison in which the </a:t>
            </a:r>
            <a:r>
              <a:rPr lang="en-GB" dirty="0">
                <a:solidFill>
                  <a:srgbClr val="FF0000"/>
                </a:solidFill>
              </a:rPr>
              <a:t>server-id part is </a:t>
            </a:r>
            <a:r>
              <a:rPr lang="en-GB" dirty="0"/>
              <a:t>less significant. </a:t>
            </a:r>
          </a:p>
          <a:p>
            <a:pPr algn="just"/>
            <a:r>
              <a:rPr lang="en-GB" dirty="0">
                <a:solidFill>
                  <a:srgbClr val="FF0000"/>
                </a:solidFill>
              </a:rPr>
              <a:t>The same ordering of transactions </a:t>
            </a:r>
            <a:r>
              <a:rPr lang="en-GB" dirty="0"/>
              <a:t>can be achieved at </a:t>
            </a:r>
            <a:r>
              <a:rPr lang="en-GB" dirty="0">
                <a:solidFill>
                  <a:srgbClr val="FF0000"/>
                </a:solidFill>
              </a:rPr>
              <a:t>all the servers </a:t>
            </a:r>
            <a:r>
              <a:rPr lang="en-GB" dirty="0"/>
              <a:t>even if their </a:t>
            </a:r>
            <a:r>
              <a:rPr lang="en-GB" dirty="0">
                <a:solidFill>
                  <a:srgbClr val="FF0000"/>
                </a:solidFill>
              </a:rPr>
              <a:t>local clocks are not synchronized</a:t>
            </a:r>
            <a:r>
              <a:rPr lang="en-GB" dirty="0"/>
              <a:t>. </a:t>
            </a:r>
          </a:p>
          <a:p>
            <a:pPr algn="just"/>
            <a:r>
              <a:rPr lang="en-GB" dirty="0"/>
              <a:t>However, for reasons of efficiency it is required that the timestamps issued by </a:t>
            </a:r>
            <a:r>
              <a:rPr lang="en-GB" dirty="0">
                <a:solidFill>
                  <a:srgbClr val="FF0000"/>
                </a:solidFill>
              </a:rPr>
              <a:t>one coordinator </a:t>
            </a:r>
            <a:r>
              <a:rPr lang="en-GB" dirty="0"/>
              <a:t>be roughly synchronized with those issued by the other coordinators. </a:t>
            </a:r>
            <a:endParaRPr lang="en-IN" dirty="0"/>
          </a:p>
        </p:txBody>
      </p:sp>
    </p:spTree>
    <p:extLst>
      <p:ext uri="{BB962C8B-B14F-4D97-AF65-F5344CB8AC3E}">
        <p14:creationId xmlns:p14="http://schemas.microsoft.com/office/powerpoint/2010/main" val="44987425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32ECEE-0656-48F6-83F9-DA853313F4B5}"/>
              </a:ext>
            </a:extLst>
          </p:cNvPr>
          <p:cNvSpPr>
            <a:spLocks noGrp="1"/>
          </p:cNvSpPr>
          <p:nvPr>
            <p:ph idx="1"/>
          </p:nvPr>
        </p:nvSpPr>
        <p:spPr>
          <a:xfrm>
            <a:off x="838200" y="543339"/>
            <a:ext cx="10515600" cy="5633624"/>
          </a:xfrm>
        </p:spPr>
        <p:txBody>
          <a:bodyPr>
            <a:normAutofit lnSpcReduction="10000"/>
          </a:bodyPr>
          <a:lstStyle/>
          <a:p>
            <a:pPr algn="just"/>
            <a:r>
              <a:rPr lang="en-GB" dirty="0"/>
              <a:t>When this is the case, the </a:t>
            </a:r>
            <a:r>
              <a:rPr lang="en-GB" dirty="0">
                <a:solidFill>
                  <a:srgbClr val="FF0000"/>
                </a:solidFill>
              </a:rPr>
              <a:t>ordering of transactions </a:t>
            </a:r>
            <a:r>
              <a:rPr lang="en-GB" dirty="0"/>
              <a:t>generally corresponds to the order in which they are </a:t>
            </a:r>
            <a:r>
              <a:rPr lang="en-GB" dirty="0">
                <a:solidFill>
                  <a:srgbClr val="FF0000"/>
                </a:solidFill>
              </a:rPr>
              <a:t>started</a:t>
            </a:r>
            <a:r>
              <a:rPr lang="en-GB" dirty="0"/>
              <a:t> in real time.</a:t>
            </a:r>
          </a:p>
          <a:p>
            <a:pPr algn="just"/>
            <a:r>
              <a:rPr lang="en-GB" dirty="0"/>
              <a:t> Timestamps can be kept roughly </a:t>
            </a:r>
            <a:r>
              <a:rPr lang="en-GB" dirty="0">
                <a:solidFill>
                  <a:srgbClr val="FF0000"/>
                </a:solidFill>
              </a:rPr>
              <a:t>synchronized</a:t>
            </a:r>
            <a:r>
              <a:rPr lang="en-GB" dirty="0"/>
              <a:t> by the use of </a:t>
            </a:r>
            <a:r>
              <a:rPr lang="en-GB" dirty="0">
                <a:solidFill>
                  <a:srgbClr val="FF0000"/>
                </a:solidFill>
              </a:rPr>
              <a:t>synchronized local physical clocks</a:t>
            </a:r>
            <a:r>
              <a:rPr lang="en-GB" dirty="0"/>
              <a:t>.</a:t>
            </a:r>
          </a:p>
          <a:p>
            <a:pPr algn="just"/>
            <a:r>
              <a:rPr lang="en-GB" dirty="0"/>
              <a:t>When </a:t>
            </a:r>
            <a:r>
              <a:rPr lang="en-GB" dirty="0">
                <a:solidFill>
                  <a:srgbClr val="FF0000"/>
                </a:solidFill>
              </a:rPr>
              <a:t>timestamp ordering </a:t>
            </a:r>
            <a:r>
              <a:rPr lang="en-GB" dirty="0"/>
              <a:t>is used for </a:t>
            </a:r>
            <a:r>
              <a:rPr lang="en-GB" dirty="0">
                <a:solidFill>
                  <a:srgbClr val="FF0000"/>
                </a:solidFill>
              </a:rPr>
              <a:t>concurrency control</a:t>
            </a:r>
            <a:r>
              <a:rPr lang="en-GB" dirty="0"/>
              <a:t>, conflicts are resolved as each operation is performed using the </a:t>
            </a:r>
            <a:r>
              <a:rPr lang="en-GB" dirty="0">
                <a:solidFill>
                  <a:srgbClr val="FF0000"/>
                </a:solidFill>
              </a:rPr>
              <a:t>rules given</a:t>
            </a:r>
            <a:r>
              <a:rPr lang="en-GB" dirty="0"/>
              <a:t>.</a:t>
            </a:r>
          </a:p>
          <a:p>
            <a:pPr algn="just"/>
            <a:r>
              <a:rPr lang="en-GB" dirty="0"/>
              <a:t>If the resolution of </a:t>
            </a:r>
            <a:r>
              <a:rPr lang="en-GB" dirty="0">
                <a:solidFill>
                  <a:srgbClr val="FF0000"/>
                </a:solidFill>
              </a:rPr>
              <a:t>a conflict requires </a:t>
            </a:r>
            <a:r>
              <a:rPr lang="en-GB" dirty="0"/>
              <a:t>a transaction to be </a:t>
            </a:r>
            <a:r>
              <a:rPr lang="en-GB" dirty="0">
                <a:solidFill>
                  <a:srgbClr val="FF0000"/>
                </a:solidFill>
              </a:rPr>
              <a:t>aborted</a:t>
            </a:r>
            <a:r>
              <a:rPr lang="en-GB" dirty="0"/>
              <a:t>, the </a:t>
            </a:r>
            <a:r>
              <a:rPr lang="en-GB" dirty="0">
                <a:solidFill>
                  <a:srgbClr val="FF0000"/>
                </a:solidFill>
              </a:rPr>
              <a:t>coordinator will be informed </a:t>
            </a:r>
            <a:r>
              <a:rPr lang="en-GB" dirty="0"/>
              <a:t>and it will </a:t>
            </a:r>
            <a:r>
              <a:rPr lang="en-GB" dirty="0">
                <a:solidFill>
                  <a:srgbClr val="FF0000"/>
                </a:solidFill>
              </a:rPr>
              <a:t>abort the transaction </a:t>
            </a:r>
            <a:r>
              <a:rPr lang="en-GB" dirty="0"/>
              <a:t>at all the participants. </a:t>
            </a:r>
          </a:p>
          <a:p>
            <a:pPr algn="just"/>
            <a:r>
              <a:rPr lang="en-GB" dirty="0"/>
              <a:t>Therefore </a:t>
            </a:r>
            <a:r>
              <a:rPr lang="en-GB" dirty="0">
                <a:solidFill>
                  <a:srgbClr val="FF0000"/>
                </a:solidFill>
              </a:rPr>
              <a:t>any transaction that reaches the client request to commit </a:t>
            </a:r>
            <a:r>
              <a:rPr lang="en-GB" dirty="0"/>
              <a:t>should always be </a:t>
            </a:r>
            <a:r>
              <a:rPr lang="en-GB" dirty="0">
                <a:solidFill>
                  <a:srgbClr val="FF0000"/>
                </a:solidFill>
              </a:rPr>
              <a:t>able to commit</a:t>
            </a:r>
            <a:r>
              <a:rPr lang="en-GB" dirty="0"/>
              <a:t>, and </a:t>
            </a:r>
            <a:r>
              <a:rPr lang="en-GB" dirty="0">
                <a:solidFill>
                  <a:srgbClr val="FF0000"/>
                </a:solidFill>
              </a:rPr>
              <a:t>participants in the two-phase </a:t>
            </a:r>
            <a:r>
              <a:rPr lang="en-GB" dirty="0"/>
              <a:t>commit protocol will normally </a:t>
            </a:r>
            <a:r>
              <a:rPr lang="en-GB" dirty="0">
                <a:solidFill>
                  <a:srgbClr val="FF0000"/>
                </a:solidFill>
              </a:rPr>
              <a:t>agree to commit</a:t>
            </a:r>
            <a:r>
              <a:rPr lang="en-GB" dirty="0"/>
              <a:t>.</a:t>
            </a:r>
          </a:p>
          <a:p>
            <a:pPr algn="just"/>
            <a:r>
              <a:rPr lang="en-GB" dirty="0"/>
              <a:t> The only situation in which a participant will </a:t>
            </a:r>
            <a:r>
              <a:rPr lang="en-GB" dirty="0">
                <a:solidFill>
                  <a:srgbClr val="FF0000"/>
                </a:solidFill>
              </a:rPr>
              <a:t>not agree to commit </a:t>
            </a:r>
            <a:r>
              <a:rPr lang="en-GB" dirty="0"/>
              <a:t>is if it has </a:t>
            </a:r>
            <a:r>
              <a:rPr lang="en-GB" dirty="0">
                <a:solidFill>
                  <a:srgbClr val="FF0000"/>
                </a:solidFill>
              </a:rPr>
              <a:t>crashed during </a:t>
            </a:r>
            <a:r>
              <a:rPr lang="en-GB" dirty="0"/>
              <a:t>the transaction.</a:t>
            </a:r>
            <a:endParaRPr lang="en-IN" dirty="0"/>
          </a:p>
        </p:txBody>
      </p:sp>
    </p:spTree>
    <p:extLst>
      <p:ext uri="{BB962C8B-B14F-4D97-AF65-F5344CB8AC3E}">
        <p14:creationId xmlns:p14="http://schemas.microsoft.com/office/powerpoint/2010/main" val="146174211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926E66-DE9E-4FDB-9270-D3E874459B72}"/>
              </a:ext>
            </a:extLst>
          </p:cNvPr>
          <p:cNvPicPr>
            <a:picLocks noChangeAspect="1"/>
          </p:cNvPicPr>
          <p:nvPr/>
        </p:nvPicPr>
        <p:blipFill>
          <a:blip r:embed="rId2"/>
          <a:stretch>
            <a:fillRect/>
          </a:stretch>
        </p:blipFill>
        <p:spPr>
          <a:xfrm>
            <a:off x="81873" y="281355"/>
            <a:ext cx="11833461" cy="6302326"/>
          </a:xfrm>
          <a:prstGeom prst="rect">
            <a:avLst/>
          </a:prstGeom>
        </p:spPr>
      </p:pic>
    </p:spTree>
    <p:extLst>
      <p:ext uri="{BB962C8B-B14F-4D97-AF65-F5344CB8AC3E}">
        <p14:creationId xmlns:p14="http://schemas.microsoft.com/office/powerpoint/2010/main" val="16649053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FB6B26-060B-4BD2-A9BF-4ED3289C05BF}"/>
              </a:ext>
            </a:extLst>
          </p:cNvPr>
          <p:cNvSpPr>
            <a:spLocks noGrp="1"/>
          </p:cNvSpPr>
          <p:nvPr>
            <p:ph idx="1"/>
          </p:nvPr>
        </p:nvSpPr>
        <p:spPr>
          <a:xfrm>
            <a:off x="838200" y="265043"/>
            <a:ext cx="10515600" cy="5911920"/>
          </a:xfrm>
        </p:spPr>
        <p:txBody>
          <a:bodyPr/>
          <a:lstStyle/>
          <a:p>
            <a:pPr algn="just"/>
            <a:r>
              <a:rPr lang="en-IN" b="1" dirty="0">
                <a:solidFill>
                  <a:srgbClr val="FF0000"/>
                </a:solidFill>
              </a:rPr>
              <a:t>Optimistic concurrency control:</a:t>
            </a:r>
          </a:p>
          <a:p>
            <a:pPr algn="just"/>
            <a:r>
              <a:rPr lang="en-IN" dirty="0"/>
              <a:t>In </a:t>
            </a:r>
            <a:r>
              <a:rPr lang="en-GB" dirty="0"/>
              <a:t>optimistic concurrency control, each transaction is validated before it is allowed to commit.</a:t>
            </a:r>
          </a:p>
          <a:p>
            <a:pPr algn="just"/>
            <a:r>
              <a:rPr lang="en-GB" dirty="0"/>
              <a:t> Transaction numbers are assigned at the start of validation and transactions are serialized according to the order of the transaction numbers.</a:t>
            </a:r>
          </a:p>
          <a:p>
            <a:pPr algn="just"/>
            <a:r>
              <a:rPr lang="en-GB" dirty="0"/>
              <a:t> A distributed transaction is validated by a collection of independent servers, each of which validates transactions that access its own objects. </a:t>
            </a:r>
          </a:p>
          <a:p>
            <a:pPr algn="just"/>
            <a:r>
              <a:rPr lang="en-GB" dirty="0"/>
              <a:t>This validation takes place during the first phase of the two-phase commit protocol.</a:t>
            </a:r>
            <a:endParaRPr lang="en-IN" dirty="0"/>
          </a:p>
        </p:txBody>
      </p:sp>
    </p:spTree>
    <p:extLst>
      <p:ext uri="{BB962C8B-B14F-4D97-AF65-F5344CB8AC3E}">
        <p14:creationId xmlns:p14="http://schemas.microsoft.com/office/powerpoint/2010/main" val="148118606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30E673-DA91-4621-BE8A-54DAE2672DF1}"/>
              </a:ext>
            </a:extLst>
          </p:cNvPr>
          <p:cNvSpPr>
            <a:spLocks noGrp="1"/>
          </p:cNvSpPr>
          <p:nvPr>
            <p:ph idx="1"/>
          </p:nvPr>
        </p:nvSpPr>
        <p:spPr>
          <a:xfrm>
            <a:off x="838200" y="265043"/>
            <a:ext cx="10515600" cy="5911920"/>
          </a:xfrm>
        </p:spPr>
        <p:txBody>
          <a:bodyPr>
            <a:normAutofit lnSpcReduction="10000"/>
          </a:bodyPr>
          <a:lstStyle/>
          <a:p>
            <a:pPr algn="just"/>
            <a:r>
              <a:rPr lang="en-GB" dirty="0"/>
              <a:t>Consider the following </a:t>
            </a:r>
            <a:r>
              <a:rPr lang="en-GB" dirty="0" err="1">
                <a:solidFill>
                  <a:srgbClr val="FF0000"/>
                </a:solidFill>
              </a:rPr>
              <a:t>interleavings</a:t>
            </a:r>
            <a:r>
              <a:rPr lang="en-GB" dirty="0">
                <a:solidFill>
                  <a:srgbClr val="FF0000"/>
                </a:solidFill>
              </a:rPr>
              <a:t> of transactions </a:t>
            </a:r>
            <a:r>
              <a:rPr lang="en-GB" dirty="0"/>
              <a:t>T and U, which access </a:t>
            </a:r>
            <a:r>
              <a:rPr lang="en-GB" dirty="0">
                <a:solidFill>
                  <a:srgbClr val="FF0000"/>
                </a:solidFill>
              </a:rPr>
              <a:t>objects A and B </a:t>
            </a:r>
            <a:r>
              <a:rPr lang="en-GB" dirty="0"/>
              <a:t>at </a:t>
            </a:r>
            <a:r>
              <a:rPr lang="en-GB" dirty="0">
                <a:solidFill>
                  <a:srgbClr val="FF0000"/>
                </a:solidFill>
              </a:rPr>
              <a:t>servers X and Y</a:t>
            </a:r>
            <a:r>
              <a:rPr lang="en-GB" dirty="0"/>
              <a:t>, respectively:</a:t>
            </a:r>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r>
              <a:rPr lang="en-GB" dirty="0"/>
              <a:t>The transactions access the objects in the </a:t>
            </a:r>
            <a:r>
              <a:rPr lang="en-GB" dirty="0">
                <a:solidFill>
                  <a:srgbClr val="FF0000"/>
                </a:solidFill>
              </a:rPr>
              <a:t>order T before U </a:t>
            </a:r>
            <a:r>
              <a:rPr lang="en-GB" dirty="0"/>
              <a:t>at server X and in the order </a:t>
            </a:r>
            <a:r>
              <a:rPr lang="en-GB" dirty="0">
                <a:solidFill>
                  <a:srgbClr val="FF0000"/>
                </a:solidFill>
              </a:rPr>
              <a:t>U before T at server Y. </a:t>
            </a:r>
          </a:p>
          <a:p>
            <a:pPr algn="just"/>
            <a:r>
              <a:rPr lang="en-GB" dirty="0"/>
              <a:t>Now suppose </a:t>
            </a:r>
            <a:r>
              <a:rPr lang="en-GB" dirty="0">
                <a:solidFill>
                  <a:srgbClr val="FF0000"/>
                </a:solidFill>
              </a:rPr>
              <a:t>that T and U start validation </a:t>
            </a:r>
            <a:r>
              <a:rPr lang="en-GB" dirty="0"/>
              <a:t>at about the </a:t>
            </a:r>
            <a:r>
              <a:rPr lang="en-GB" dirty="0">
                <a:solidFill>
                  <a:srgbClr val="FF0000"/>
                </a:solidFill>
              </a:rPr>
              <a:t>same time</a:t>
            </a:r>
            <a:r>
              <a:rPr lang="en-GB" dirty="0"/>
              <a:t>, </a:t>
            </a:r>
            <a:r>
              <a:rPr lang="en-GB" dirty="0">
                <a:solidFill>
                  <a:srgbClr val="FF0000"/>
                </a:solidFill>
              </a:rPr>
              <a:t>but server X validates T first </a:t>
            </a:r>
            <a:r>
              <a:rPr lang="en-GB" dirty="0"/>
              <a:t>and </a:t>
            </a:r>
            <a:r>
              <a:rPr lang="en-GB" dirty="0">
                <a:solidFill>
                  <a:srgbClr val="FF0000"/>
                </a:solidFill>
              </a:rPr>
              <a:t>server Y validates U first</a:t>
            </a:r>
            <a:r>
              <a:rPr lang="en-GB" dirty="0"/>
              <a:t>.</a:t>
            </a:r>
            <a:endParaRPr lang="en-IN" dirty="0"/>
          </a:p>
        </p:txBody>
      </p:sp>
      <p:pic>
        <p:nvPicPr>
          <p:cNvPr id="4" name="Picture 3">
            <a:extLst>
              <a:ext uri="{FF2B5EF4-FFF2-40B4-BE49-F238E27FC236}">
                <a16:creationId xmlns:a16="http://schemas.microsoft.com/office/drawing/2014/main" id="{D4C7D634-2056-470E-90AB-12F7F4D10223}"/>
              </a:ext>
            </a:extLst>
          </p:cNvPr>
          <p:cNvPicPr>
            <a:picLocks noChangeAspect="1"/>
          </p:cNvPicPr>
          <p:nvPr/>
        </p:nvPicPr>
        <p:blipFill>
          <a:blip r:embed="rId2"/>
          <a:stretch>
            <a:fillRect/>
          </a:stretch>
        </p:blipFill>
        <p:spPr>
          <a:xfrm>
            <a:off x="1555745" y="1201703"/>
            <a:ext cx="7084672" cy="3052245"/>
          </a:xfrm>
          <a:prstGeom prst="rect">
            <a:avLst/>
          </a:prstGeom>
        </p:spPr>
      </p:pic>
    </p:spTree>
    <p:extLst>
      <p:ext uri="{BB962C8B-B14F-4D97-AF65-F5344CB8AC3E}">
        <p14:creationId xmlns:p14="http://schemas.microsoft.com/office/powerpoint/2010/main" val="39179511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506632-2AAA-4B56-8FA2-6D00738F1B34}"/>
              </a:ext>
            </a:extLst>
          </p:cNvPr>
          <p:cNvSpPr>
            <a:spLocks noGrp="1"/>
          </p:cNvSpPr>
          <p:nvPr>
            <p:ph idx="1"/>
          </p:nvPr>
        </p:nvSpPr>
        <p:spPr>
          <a:xfrm>
            <a:off x="838200" y="357809"/>
            <a:ext cx="10515600" cy="5819154"/>
          </a:xfrm>
        </p:spPr>
        <p:txBody>
          <a:bodyPr>
            <a:normAutofit fontScale="92500"/>
          </a:bodyPr>
          <a:lstStyle/>
          <a:p>
            <a:pPr algn="just"/>
            <a:r>
              <a:rPr lang="en-GB" dirty="0"/>
              <a:t>A simplification of the </a:t>
            </a:r>
            <a:r>
              <a:rPr lang="en-GB" dirty="0">
                <a:solidFill>
                  <a:srgbClr val="FF0000"/>
                </a:solidFill>
              </a:rPr>
              <a:t>validation protocol </a:t>
            </a:r>
            <a:r>
              <a:rPr lang="en-GB" dirty="0"/>
              <a:t>that makes a </a:t>
            </a:r>
            <a:r>
              <a:rPr lang="en-GB" dirty="0">
                <a:solidFill>
                  <a:srgbClr val="FF0000"/>
                </a:solidFill>
              </a:rPr>
              <a:t>rule</a:t>
            </a:r>
            <a:r>
              <a:rPr lang="en-GB" dirty="0"/>
              <a:t> that only </a:t>
            </a:r>
            <a:r>
              <a:rPr lang="en-GB" dirty="0">
                <a:solidFill>
                  <a:srgbClr val="FF0000"/>
                </a:solidFill>
              </a:rPr>
              <a:t>one transaction </a:t>
            </a:r>
            <a:r>
              <a:rPr lang="en-GB" dirty="0"/>
              <a:t>may perform </a:t>
            </a:r>
            <a:r>
              <a:rPr lang="en-GB" dirty="0">
                <a:solidFill>
                  <a:srgbClr val="FF0000"/>
                </a:solidFill>
              </a:rPr>
              <a:t>validation </a:t>
            </a:r>
            <a:r>
              <a:rPr lang="en-GB" dirty="0"/>
              <a:t>and </a:t>
            </a:r>
            <a:r>
              <a:rPr lang="en-GB" dirty="0">
                <a:solidFill>
                  <a:srgbClr val="FF0000"/>
                </a:solidFill>
              </a:rPr>
              <a:t>update phases at a time</a:t>
            </a:r>
            <a:r>
              <a:rPr lang="en-GB" dirty="0"/>
              <a:t>.</a:t>
            </a:r>
          </a:p>
          <a:p>
            <a:pPr algn="just"/>
            <a:r>
              <a:rPr lang="en-GB" dirty="0"/>
              <a:t> Therefore </a:t>
            </a:r>
            <a:r>
              <a:rPr lang="en-GB" dirty="0">
                <a:solidFill>
                  <a:srgbClr val="FF0000"/>
                </a:solidFill>
              </a:rPr>
              <a:t>each server will be unable </a:t>
            </a:r>
            <a:r>
              <a:rPr lang="en-GB" dirty="0"/>
              <a:t>to </a:t>
            </a:r>
            <a:r>
              <a:rPr lang="en-GB" dirty="0">
                <a:solidFill>
                  <a:srgbClr val="FF0000"/>
                </a:solidFill>
              </a:rPr>
              <a:t>validate</a:t>
            </a:r>
            <a:r>
              <a:rPr lang="en-GB" dirty="0"/>
              <a:t> the other transaction until </a:t>
            </a:r>
            <a:r>
              <a:rPr lang="en-GB" dirty="0">
                <a:solidFill>
                  <a:srgbClr val="FF0000"/>
                </a:solidFill>
              </a:rPr>
              <a:t>the first one has completed</a:t>
            </a:r>
            <a:r>
              <a:rPr lang="en-GB" dirty="0"/>
              <a:t>. This is an example of </a:t>
            </a:r>
            <a:r>
              <a:rPr lang="en-GB" dirty="0">
                <a:solidFill>
                  <a:srgbClr val="FF0000"/>
                </a:solidFill>
              </a:rPr>
              <a:t>commitment deadlock</a:t>
            </a:r>
            <a:r>
              <a:rPr lang="en-GB" dirty="0"/>
              <a:t>.</a:t>
            </a:r>
          </a:p>
          <a:p>
            <a:pPr algn="just"/>
            <a:r>
              <a:rPr lang="en-GB" dirty="0"/>
              <a:t>The validation rules assume that validation is fast, which is true for single-server transactions. </a:t>
            </a:r>
          </a:p>
          <a:p>
            <a:pPr algn="just"/>
            <a:r>
              <a:rPr lang="en-GB" dirty="0"/>
              <a:t>However, in a </a:t>
            </a:r>
            <a:r>
              <a:rPr lang="en-GB" dirty="0">
                <a:solidFill>
                  <a:srgbClr val="FF0000"/>
                </a:solidFill>
              </a:rPr>
              <a:t>distributed transaction</a:t>
            </a:r>
            <a:r>
              <a:rPr lang="en-GB" dirty="0"/>
              <a:t>, the </a:t>
            </a:r>
            <a:r>
              <a:rPr lang="en-GB" dirty="0">
                <a:solidFill>
                  <a:srgbClr val="FF0000"/>
                </a:solidFill>
              </a:rPr>
              <a:t>two-phase commit protocol </a:t>
            </a:r>
            <a:r>
              <a:rPr lang="en-GB" dirty="0"/>
              <a:t>may take some time to complete, and other transactions will be prevented from </a:t>
            </a:r>
            <a:r>
              <a:rPr lang="en-GB" dirty="0">
                <a:solidFill>
                  <a:srgbClr val="FF0000"/>
                </a:solidFill>
              </a:rPr>
              <a:t>entering validation </a:t>
            </a:r>
            <a:r>
              <a:rPr lang="en-GB" dirty="0"/>
              <a:t>until a decision on the </a:t>
            </a:r>
            <a:r>
              <a:rPr lang="en-GB" dirty="0">
                <a:solidFill>
                  <a:srgbClr val="FF0000"/>
                </a:solidFill>
              </a:rPr>
              <a:t>current transaction has been obtained.</a:t>
            </a:r>
          </a:p>
          <a:p>
            <a:pPr algn="just"/>
            <a:r>
              <a:rPr lang="en-GB" dirty="0"/>
              <a:t> In </a:t>
            </a:r>
            <a:r>
              <a:rPr lang="en-GB" dirty="0">
                <a:solidFill>
                  <a:srgbClr val="FF0000"/>
                </a:solidFill>
              </a:rPr>
              <a:t>distributed optimistic transactions</a:t>
            </a:r>
            <a:r>
              <a:rPr lang="en-GB" dirty="0"/>
              <a:t>, each server applies a </a:t>
            </a:r>
            <a:r>
              <a:rPr lang="en-GB" dirty="0">
                <a:solidFill>
                  <a:srgbClr val="FF0000"/>
                </a:solidFill>
              </a:rPr>
              <a:t>parallel</a:t>
            </a:r>
            <a:r>
              <a:rPr lang="en-GB" dirty="0"/>
              <a:t> </a:t>
            </a:r>
            <a:r>
              <a:rPr lang="en-GB" dirty="0">
                <a:solidFill>
                  <a:srgbClr val="FF0000"/>
                </a:solidFill>
              </a:rPr>
              <a:t>validation</a:t>
            </a:r>
            <a:r>
              <a:rPr lang="en-GB" dirty="0"/>
              <a:t> protocol.</a:t>
            </a:r>
          </a:p>
          <a:p>
            <a:pPr algn="just"/>
            <a:r>
              <a:rPr lang="en-GB" dirty="0"/>
              <a:t> This is an </a:t>
            </a:r>
            <a:r>
              <a:rPr lang="en-GB" dirty="0">
                <a:solidFill>
                  <a:srgbClr val="FF0000"/>
                </a:solidFill>
              </a:rPr>
              <a:t>extension</a:t>
            </a:r>
            <a:r>
              <a:rPr lang="en-GB" dirty="0"/>
              <a:t> of either </a:t>
            </a:r>
            <a:r>
              <a:rPr lang="en-GB" dirty="0">
                <a:solidFill>
                  <a:srgbClr val="FF0000"/>
                </a:solidFill>
              </a:rPr>
              <a:t>backward</a:t>
            </a:r>
            <a:r>
              <a:rPr lang="en-GB" dirty="0"/>
              <a:t> or </a:t>
            </a:r>
            <a:r>
              <a:rPr lang="en-GB" dirty="0">
                <a:solidFill>
                  <a:srgbClr val="FF0000"/>
                </a:solidFill>
              </a:rPr>
              <a:t>forward</a:t>
            </a:r>
            <a:r>
              <a:rPr lang="en-GB" dirty="0"/>
              <a:t> validation to allow </a:t>
            </a:r>
            <a:r>
              <a:rPr lang="en-GB" dirty="0">
                <a:solidFill>
                  <a:srgbClr val="FF0000"/>
                </a:solidFill>
              </a:rPr>
              <a:t>multiple transactions </a:t>
            </a:r>
            <a:r>
              <a:rPr lang="en-GB" dirty="0"/>
              <a:t>to be in the </a:t>
            </a:r>
            <a:r>
              <a:rPr lang="en-GB" dirty="0">
                <a:solidFill>
                  <a:srgbClr val="FF0000"/>
                </a:solidFill>
              </a:rPr>
              <a:t>validation phase </a:t>
            </a:r>
            <a:r>
              <a:rPr lang="en-GB" dirty="0"/>
              <a:t>at the same time.</a:t>
            </a:r>
            <a:endParaRPr lang="en-IN" dirty="0"/>
          </a:p>
        </p:txBody>
      </p:sp>
    </p:spTree>
    <p:extLst>
      <p:ext uri="{BB962C8B-B14F-4D97-AF65-F5344CB8AC3E}">
        <p14:creationId xmlns:p14="http://schemas.microsoft.com/office/powerpoint/2010/main" val="22947236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EBB48-377F-4144-891F-370862E3BFAD}"/>
              </a:ext>
            </a:extLst>
          </p:cNvPr>
          <p:cNvSpPr>
            <a:spLocks noGrp="1"/>
          </p:cNvSpPr>
          <p:nvPr>
            <p:ph idx="1"/>
          </p:nvPr>
        </p:nvSpPr>
        <p:spPr>
          <a:xfrm>
            <a:off x="838200" y="437322"/>
            <a:ext cx="10515600" cy="6104155"/>
          </a:xfrm>
        </p:spPr>
        <p:txBody>
          <a:bodyPr>
            <a:normAutofit fontScale="92500"/>
          </a:bodyPr>
          <a:lstStyle/>
          <a:p>
            <a:pPr algn="just"/>
            <a:r>
              <a:rPr lang="en-GB" dirty="0"/>
              <a:t>In this extension, rule 3 must be checked as well as rule 2 for backward validation. That is, the </a:t>
            </a:r>
            <a:r>
              <a:rPr lang="en-GB" dirty="0">
                <a:solidFill>
                  <a:srgbClr val="FF0000"/>
                </a:solidFill>
              </a:rPr>
              <a:t>write set of the transaction </a:t>
            </a:r>
            <a:r>
              <a:rPr lang="en-GB" dirty="0"/>
              <a:t>being validated must be checked for overlaps with the </a:t>
            </a:r>
            <a:r>
              <a:rPr lang="en-GB" dirty="0">
                <a:solidFill>
                  <a:srgbClr val="FF0000"/>
                </a:solidFill>
              </a:rPr>
              <a:t>write set of earlier </a:t>
            </a:r>
            <a:r>
              <a:rPr lang="en-GB" dirty="0"/>
              <a:t>overlapping transactions.</a:t>
            </a:r>
          </a:p>
          <a:p>
            <a:pPr algn="just"/>
            <a:r>
              <a:rPr lang="en-GB" dirty="0"/>
              <a:t>If </a:t>
            </a:r>
            <a:r>
              <a:rPr lang="en-GB" dirty="0">
                <a:solidFill>
                  <a:srgbClr val="FF0000"/>
                </a:solidFill>
              </a:rPr>
              <a:t>parallel validation is used</a:t>
            </a:r>
            <a:r>
              <a:rPr lang="en-GB" dirty="0"/>
              <a:t>, transactions will </a:t>
            </a:r>
            <a:r>
              <a:rPr lang="en-GB" dirty="0">
                <a:solidFill>
                  <a:srgbClr val="FF0000"/>
                </a:solidFill>
              </a:rPr>
              <a:t>not suffer </a:t>
            </a:r>
            <a:r>
              <a:rPr lang="en-GB" dirty="0"/>
              <a:t>from </a:t>
            </a:r>
            <a:r>
              <a:rPr lang="en-GB" dirty="0">
                <a:solidFill>
                  <a:srgbClr val="FF0000"/>
                </a:solidFill>
              </a:rPr>
              <a:t>commitment deadlock.</a:t>
            </a:r>
            <a:r>
              <a:rPr lang="en-GB" dirty="0"/>
              <a:t> However, if servers simply </a:t>
            </a:r>
            <a:r>
              <a:rPr lang="en-GB" dirty="0">
                <a:solidFill>
                  <a:srgbClr val="FF0000"/>
                </a:solidFill>
              </a:rPr>
              <a:t>perform independent validations</a:t>
            </a:r>
            <a:r>
              <a:rPr lang="en-GB" dirty="0"/>
              <a:t>, it is possible that different servers in a distributed transaction may </a:t>
            </a:r>
            <a:r>
              <a:rPr lang="en-GB" dirty="0">
                <a:solidFill>
                  <a:srgbClr val="FF0000"/>
                </a:solidFill>
              </a:rPr>
              <a:t>serialize </a:t>
            </a:r>
            <a:r>
              <a:rPr lang="en-GB" dirty="0"/>
              <a:t>the same </a:t>
            </a:r>
            <a:r>
              <a:rPr lang="en-GB" dirty="0">
                <a:solidFill>
                  <a:srgbClr val="FF0000"/>
                </a:solidFill>
              </a:rPr>
              <a:t>set of transactions </a:t>
            </a:r>
            <a:r>
              <a:rPr lang="en-GB" dirty="0"/>
              <a:t>in different orders .</a:t>
            </a:r>
          </a:p>
          <a:p>
            <a:pPr algn="just"/>
            <a:r>
              <a:rPr lang="en-GB" dirty="0"/>
              <a:t>For example, with </a:t>
            </a:r>
            <a:r>
              <a:rPr lang="en-GB" dirty="0">
                <a:solidFill>
                  <a:srgbClr val="FF0000"/>
                </a:solidFill>
              </a:rPr>
              <a:t>T before U at server X </a:t>
            </a:r>
            <a:r>
              <a:rPr lang="en-GB" dirty="0"/>
              <a:t>and </a:t>
            </a:r>
            <a:r>
              <a:rPr lang="en-GB" dirty="0">
                <a:solidFill>
                  <a:srgbClr val="FF0000"/>
                </a:solidFill>
              </a:rPr>
              <a:t>U before T at server Y, </a:t>
            </a:r>
            <a:r>
              <a:rPr lang="en-GB" dirty="0"/>
              <a:t>in our example. The </a:t>
            </a:r>
            <a:r>
              <a:rPr lang="en-GB" dirty="0">
                <a:solidFill>
                  <a:srgbClr val="FF0000"/>
                </a:solidFill>
              </a:rPr>
              <a:t>servers of distributed transactions </a:t>
            </a:r>
            <a:r>
              <a:rPr lang="en-GB" dirty="0"/>
              <a:t>must prevent this </a:t>
            </a:r>
            <a:r>
              <a:rPr lang="en-GB" dirty="0">
                <a:solidFill>
                  <a:srgbClr val="FF0000"/>
                </a:solidFill>
              </a:rPr>
              <a:t>happening.</a:t>
            </a:r>
          </a:p>
          <a:p>
            <a:pPr algn="just"/>
            <a:r>
              <a:rPr lang="en-GB" dirty="0"/>
              <a:t> One approach is that </a:t>
            </a:r>
            <a:r>
              <a:rPr lang="en-GB" dirty="0">
                <a:solidFill>
                  <a:srgbClr val="FF0000"/>
                </a:solidFill>
              </a:rPr>
              <a:t>after a local validation </a:t>
            </a:r>
            <a:r>
              <a:rPr lang="en-GB" dirty="0"/>
              <a:t>by each server, a </a:t>
            </a:r>
            <a:r>
              <a:rPr lang="en-GB" dirty="0">
                <a:solidFill>
                  <a:srgbClr val="FF0000"/>
                </a:solidFill>
              </a:rPr>
              <a:t>global validation</a:t>
            </a:r>
            <a:r>
              <a:rPr lang="en-GB" dirty="0"/>
              <a:t> is carried out .</a:t>
            </a:r>
          </a:p>
          <a:p>
            <a:pPr algn="just"/>
            <a:r>
              <a:rPr lang="en-GB" dirty="0"/>
              <a:t> The </a:t>
            </a:r>
            <a:r>
              <a:rPr lang="en-GB" dirty="0">
                <a:solidFill>
                  <a:srgbClr val="FF0000"/>
                </a:solidFill>
              </a:rPr>
              <a:t>global validation checks </a:t>
            </a:r>
            <a:r>
              <a:rPr lang="en-GB" dirty="0"/>
              <a:t>that the combination of </a:t>
            </a:r>
            <a:r>
              <a:rPr lang="en-GB" dirty="0">
                <a:solidFill>
                  <a:srgbClr val="FF0000"/>
                </a:solidFill>
              </a:rPr>
              <a:t>the orderings </a:t>
            </a:r>
            <a:r>
              <a:rPr lang="en-GB" dirty="0"/>
              <a:t>at the individual </a:t>
            </a:r>
            <a:r>
              <a:rPr lang="en-GB" dirty="0">
                <a:solidFill>
                  <a:srgbClr val="FF0000"/>
                </a:solidFill>
              </a:rPr>
              <a:t>servers is serializable</a:t>
            </a:r>
            <a:r>
              <a:rPr lang="en-GB" dirty="0"/>
              <a:t>; that is, that the transaction being </a:t>
            </a:r>
            <a:r>
              <a:rPr lang="en-GB" dirty="0">
                <a:solidFill>
                  <a:srgbClr val="FF0000"/>
                </a:solidFill>
              </a:rPr>
              <a:t>validated </a:t>
            </a:r>
            <a:r>
              <a:rPr lang="en-GB" dirty="0"/>
              <a:t>is not </a:t>
            </a:r>
            <a:r>
              <a:rPr lang="en-GB" dirty="0">
                <a:solidFill>
                  <a:srgbClr val="FF0000"/>
                </a:solidFill>
              </a:rPr>
              <a:t>involved in </a:t>
            </a:r>
            <a:r>
              <a:rPr lang="en-GB" dirty="0"/>
              <a:t>a cycle.</a:t>
            </a:r>
            <a:endParaRPr lang="en-IN" dirty="0"/>
          </a:p>
        </p:txBody>
      </p:sp>
    </p:spTree>
    <p:extLst>
      <p:ext uri="{BB962C8B-B14F-4D97-AF65-F5344CB8AC3E}">
        <p14:creationId xmlns:p14="http://schemas.microsoft.com/office/powerpoint/2010/main" val="1283778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476C70-CB08-4A11-AA8E-BA865E5FA1A8}"/>
              </a:ext>
            </a:extLst>
          </p:cNvPr>
          <p:cNvSpPr>
            <a:spLocks noGrp="1"/>
          </p:cNvSpPr>
          <p:nvPr>
            <p:ph idx="1"/>
          </p:nvPr>
        </p:nvSpPr>
        <p:spPr>
          <a:xfrm>
            <a:off x="838200" y="337625"/>
            <a:ext cx="10515600" cy="5839338"/>
          </a:xfrm>
        </p:spPr>
        <p:txBody>
          <a:bodyPr/>
          <a:lstStyle/>
          <a:p>
            <a:pPr algn="just"/>
            <a:r>
              <a:rPr lang="en-GB" b="1" dirty="0">
                <a:solidFill>
                  <a:srgbClr val="FF0000"/>
                </a:solidFill>
              </a:rPr>
              <a:t>Enhancing client cooperation by synchronization of server operations </a:t>
            </a:r>
          </a:p>
          <a:p>
            <a:pPr marL="0" indent="0" algn="just">
              <a:buNone/>
            </a:pPr>
            <a:r>
              <a:rPr lang="en-GB" dirty="0"/>
              <a:t>• </a:t>
            </a:r>
            <a:r>
              <a:rPr lang="en-GB" dirty="0">
                <a:solidFill>
                  <a:srgbClr val="FF0000"/>
                </a:solidFill>
              </a:rPr>
              <a:t>Clients</a:t>
            </a:r>
            <a:r>
              <a:rPr lang="en-GB" dirty="0"/>
              <a:t> may use a </a:t>
            </a:r>
            <a:r>
              <a:rPr lang="en-GB" dirty="0">
                <a:solidFill>
                  <a:srgbClr val="FF0000"/>
                </a:solidFill>
              </a:rPr>
              <a:t>server</a:t>
            </a:r>
            <a:r>
              <a:rPr lang="en-GB" dirty="0"/>
              <a:t> as a means of </a:t>
            </a:r>
            <a:r>
              <a:rPr lang="en-GB" dirty="0">
                <a:solidFill>
                  <a:srgbClr val="FF0000"/>
                </a:solidFill>
              </a:rPr>
              <a:t>sharing some resources</a:t>
            </a:r>
            <a:r>
              <a:rPr lang="en-GB" dirty="0"/>
              <a:t>. </a:t>
            </a:r>
          </a:p>
          <a:p>
            <a:pPr algn="just"/>
            <a:r>
              <a:rPr lang="en-GB" dirty="0"/>
              <a:t>This is achieved by </a:t>
            </a:r>
            <a:r>
              <a:rPr lang="en-GB" dirty="0">
                <a:solidFill>
                  <a:srgbClr val="FF0000"/>
                </a:solidFill>
              </a:rPr>
              <a:t>some clients using operations </a:t>
            </a:r>
            <a:r>
              <a:rPr lang="en-GB" dirty="0"/>
              <a:t>to </a:t>
            </a:r>
            <a:r>
              <a:rPr lang="en-GB" dirty="0">
                <a:solidFill>
                  <a:srgbClr val="FF0000"/>
                </a:solidFill>
              </a:rPr>
              <a:t>update</a:t>
            </a:r>
            <a:r>
              <a:rPr lang="en-GB" dirty="0"/>
              <a:t> the </a:t>
            </a:r>
            <a:r>
              <a:rPr lang="en-GB" dirty="0">
                <a:solidFill>
                  <a:srgbClr val="FF0000"/>
                </a:solidFill>
              </a:rPr>
              <a:t>server’s objects </a:t>
            </a:r>
            <a:r>
              <a:rPr lang="en-GB" dirty="0"/>
              <a:t>and other </a:t>
            </a:r>
            <a:r>
              <a:rPr lang="en-GB" dirty="0">
                <a:solidFill>
                  <a:srgbClr val="FF0000"/>
                </a:solidFill>
              </a:rPr>
              <a:t>clients using operations to access them</a:t>
            </a:r>
            <a:r>
              <a:rPr lang="en-GB" dirty="0"/>
              <a:t>.</a:t>
            </a:r>
          </a:p>
          <a:p>
            <a:pPr algn="just"/>
            <a:r>
              <a:rPr lang="en-GB" dirty="0"/>
              <a:t> The above scheme for </a:t>
            </a:r>
            <a:r>
              <a:rPr lang="en-GB" dirty="0">
                <a:solidFill>
                  <a:srgbClr val="FF0000"/>
                </a:solidFill>
              </a:rPr>
              <a:t>synchronized access to objects </a:t>
            </a:r>
            <a:r>
              <a:rPr lang="en-GB" dirty="0"/>
              <a:t>provides all that is required in many applications – it prevents </a:t>
            </a:r>
            <a:r>
              <a:rPr lang="en-GB" dirty="0">
                <a:solidFill>
                  <a:srgbClr val="FF0000"/>
                </a:solidFill>
              </a:rPr>
              <a:t>threads interfering </a:t>
            </a:r>
            <a:r>
              <a:rPr lang="en-GB" dirty="0"/>
              <a:t>with one another. </a:t>
            </a:r>
          </a:p>
          <a:p>
            <a:pPr algn="just"/>
            <a:r>
              <a:rPr lang="en-GB" dirty="0"/>
              <a:t>However, some applications require a way for </a:t>
            </a:r>
            <a:r>
              <a:rPr lang="en-GB" dirty="0">
                <a:solidFill>
                  <a:srgbClr val="FF0000"/>
                </a:solidFill>
              </a:rPr>
              <a:t>threads</a:t>
            </a:r>
            <a:r>
              <a:rPr lang="en-GB" dirty="0"/>
              <a:t> to </a:t>
            </a:r>
            <a:r>
              <a:rPr lang="en-GB" dirty="0">
                <a:solidFill>
                  <a:srgbClr val="FF0000"/>
                </a:solidFill>
              </a:rPr>
              <a:t>communicate with each other</a:t>
            </a:r>
            <a:r>
              <a:rPr lang="en-GB" dirty="0"/>
              <a:t>.</a:t>
            </a:r>
          </a:p>
          <a:p>
            <a:pPr algn="just"/>
            <a:endParaRPr lang="en-IN" dirty="0"/>
          </a:p>
        </p:txBody>
      </p:sp>
    </p:spTree>
    <p:extLst>
      <p:ext uri="{BB962C8B-B14F-4D97-AF65-F5344CB8AC3E}">
        <p14:creationId xmlns:p14="http://schemas.microsoft.com/office/powerpoint/2010/main" val="211380583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ED94C-14D1-40DE-857E-158A6FA1B42F}"/>
              </a:ext>
            </a:extLst>
          </p:cNvPr>
          <p:cNvSpPr>
            <a:spLocks noGrp="1"/>
          </p:cNvSpPr>
          <p:nvPr>
            <p:ph idx="1"/>
          </p:nvPr>
        </p:nvSpPr>
        <p:spPr>
          <a:xfrm>
            <a:off x="838200" y="477078"/>
            <a:ext cx="10515600" cy="5699885"/>
          </a:xfrm>
        </p:spPr>
        <p:txBody>
          <a:bodyPr/>
          <a:lstStyle/>
          <a:p>
            <a:pPr algn="just"/>
            <a:r>
              <a:rPr lang="en-GB" dirty="0"/>
              <a:t>Agrawal algorithm that </a:t>
            </a:r>
            <a:r>
              <a:rPr lang="en-GB" dirty="0">
                <a:solidFill>
                  <a:srgbClr val="FF0000"/>
                </a:solidFill>
              </a:rPr>
              <a:t>favours read-only transactions</a:t>
            </a:r>
            <a:r>
              <a:rPr lang="en-GB" dirty="0"/>
              <a:t>, together with an algorithm called MVGV (</a:t>
            </a:r>
            <a:r>
              <a:rPr lang="en-GB" dirty="0">
                <a:solidFill>
                  <a:srgbClr val="FF0000"/>
                </a:solidFill>
              </a:rPr>
              <a:t>multi-version generalized validation</a:t>
            </a:r>
            <a:r>
              <a:rPr lang="en-GB" dirty="0"/>
              <a:t>).</a:t>
            </a:r>
          </a:p>
          <a:p>
            <a:pPr algn="just"/>
            <a:r>
              <a:rPr lang="en-GB" dirty="0"/>
              <a:t> MVGV is a form of </a:t>
            </a:r>
            <a:r>
              <a:rPr lang="en-GB" dirty="0">
                <a:solidFill>
                  <a:srgbClr val="FF0000"/>
                </a:solidFill>
              </a:rPr>
              <a:t>parallel validation </a:t>
            </a:r>
            <a:r>
              <a:rPr lang="en-GB" dirty="0"/>
              <a:t>that ensures that transaction </a:t>
            </a:r>
            <a:r>
              <a:rPr lang="en-GB" dirty="0">
                <a:solidFill>
                  <a:srgbClr val="FF0000"/>
                </a:solidFill>
              </a:rPr>
              <a:t>numbers reflect serial order</a:t>
            </a:r>
            <a:r>
              <a:rPr lang="en-GB" dirty="0"/>
              <a:t>, but it requires that in some cases, other transactions are </a:t>
            </a:r>
            <a:r>
              <a:rPr lang="en-GB" dirty="0">
                <a:solidFill>
                  <a:srgbClr val="FF0000"/>
                </a:solidFill>
              </a:rPr>
              <a:t>unable to read their effects immediately </a:t>
            </a:r>
            <a:r>
              <a:rPr lang="en-GB" dirty="0"/>
              <a:t>after they have committed.</a:t>
            </a:r>
          </a:p>
          <a:p>
            <a:pPr algn="just"/>
            <a:r>
              <a:rPr lang="en-GB" dirty="0"/>
              <a:t> It also allows the </a:t>
            </a:r>
            <a:r>
              <a:rPr lang="en-GB" dirty="0">
                <a:solidFill>
                  <a:srgbClr val="FF0000"/>
                </a:solidFill>
              </a:rPr>
              <a:t>transaction number </a:t>
            </a:r>
            <a:r>
              <a:rPr lang="en-GB" dirty="0"/>
              <a:t>to be </a:t>
            </a:r>
            <a:r>
              <a:rPr lang="en-GB" dirty="0">
                <a:solidFill>
                  <a:srgbClr val="FF0000"/>
                </a:solidFill>
              </a:rPr>
              <a:t>changed </a:t>
            </a:r>
            <a:r>
              <a:rPr lang="en-GB" dirty="0"/>
              <a:t>so as to permit some transactions to validate that otherwise would have failed.</a:t>
            </a:r>
          </a:p>
          <a:p>
            <a:pPr algn="just"/>
            <a:endParaRPr lang="en-IN" dirty="0"/>
          </a:p>
        </p:txBody>
      </p:sp>
    </p:spTree>
    <p:extLst>
      <p:ext uri="{BB962C8B-B14F-4D97-AF65-F5344CB8AC3E}">
        <p14:creationId xmlns:p14="http://schemas.microsoft.com/office/powerpoint/2010/main" val="23594693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7DCD44-3338-4119-960C-9447B0766A15}"/>
              </a:ext>
            </a:extLst>
          </p:cNvPr>
          <p:cNvSpPr>
            <a:spLocks noGrp="1"/>
          </p:cNvSpPr>
          <p:nvPr>
            <p:ph idx="1"/>
          </p:nvPr>
        </p:nvSpPr>
        <p:spPr>
          <a:xfrm>
            <a:off x="838200" y="463826"/>
            <a:ext cx="10515600" cy="5713137"/>
          </a:xfrm>
        </p:spPr>
        <p:txBody>
          <a:bodyPr>
            <a:normAutofit lnSpcReduction="10000"/>
          </a:bodyPr>
          <a:lstStyle/>
          <a:p>
            <a:pPr algn="just"/>
            <a:r>
              <a:rPr lang="en-GB" dirty="0"/>
              <a:t>The paper also proposes an algorithm for </a:t>
            </a:r>
            <a:r>
              <a:rPr lang="en-GB" dirty="0">
                <a:solidFill>
                  <a:srgbClr val="FF0000"/>
                </a:solidFill>
              </a:rPr>
              <a:t>committing distributed transactions</a:t>
            </a:r>
            <a:r>
              <a:rPr lang="en-GB" dirty="0"/>
              <a:t>. It is similar to Schlageter’s proposal in that a </a:t>
            </a:r>
            <a:r>
              <a:rPr lang="en-GB" dirty="0">
                <a:solidFill>
                  <a:srgbClr val="FF0000"/>
                </a:solidFill>
              </a:rPr>
              <a:t>global</a:t>
            </a:r>
            <a:r>
              <a:rPr lang="en-GB" dirty="0"/>
              <a:t> transaction number has to </a:t>
            </a:r>
            <a:r>
              <a:rPr lang="en-GB" dirty="0">
                <a:solidFill>
                  <a:srgbClr val="FF0000"/>
                </a:solidFill>
              </a:rPr>
              <a:t>be found</a:t>
            </a:r>
            <a:r>
              <a:rPr lang="en-GB" dirty="0"/>
              <a:t>.</a:t>
            </a:r>
          </a:p>
          <a:p>
            <a:pPr algn="just"/>
            <a:r>
              <a:rPr lang="en-GB" dirty="0"/>
              <a:t> At the end of the </a:t>
            </a:r>
            <a:r>
              <a:rPr lang="en-GB" dirty="0">
                <a:solidFill>
                  <a:srgbClr val="FF0000"/>
                </a:solidFill>
              </a:rPr>
              <a:t>read phase</a:t>
            </a:r>
            <a:r>
              <a:rPr lang="en-GB" dirty="0"/>
              <a:t>, the </a:t>
            </a:r>
            <a:r>
              <a:rPr lang="en-GB" dirty="0">
                <a:solidFill>
                  <a:srgbClr val="FF0000"/>
                </a:solidFill>
              </a:rPr>
              <a:t>coordinator proposes </a:t>
            </a:r>
            <a:r>
              <a:rPr lang="en-GB" dirty="0"/>
              <a:t>a value for the </a:t>
            </a:r>
            <a:r>
              <a:rPr lang="en-GB" dirty="0">
                <a:solidFill>
                  <a:srgbClr val="FF0000"/>
                </a:solidFill>
              </a:rPr>
              <a:t>global transaction number </a:t>
            </a:r>
            <a:r>
              <a:rPr lang="en-GB" dirty="0"/>
              <a:t>and each </a:t>
            </a:r>
            <a:r>
              <a:rPr lang="en-GB" dirty="0">
                <a:solidFill>
                  <a:srgbClr val="FF0000"/>
                </a:solidFill>
              </a:rPr>
              <a:t>participant attempts </a:t>
            </a:r>
            <a:r>
              <a:rPr lang="en-GB" dirty="0"/>
              <a:t>to validate its local transactions using that number. </a:t>
            </a:r>
          </a:p>
          <a:p>
            <a:pPr algn="just"/>
            <a:r>
              <a:rPr lang="en-GB" dirty="0"/>
              <a:t>However, if the proposed </a:t>
            </a:r>
            <a:r>
              <a:rPr lang="en-GB" dirty="0">
                <a:solidFill>
                  <a:srgbClr val="FF0000"/>
                </a:solidFill>
              </a:rPr>
              <a:t>global transaction </a:t>
            </a:r>
            <a:r>
              <a:rPr lang="en-GB" dirty="0"/>
              <a:t>number is too </a:t>
            </a:r>
            <a:r>
              <a:rPr lang="en-GB" dirty="0">
                <a:solidFill>
                  <a:srgbClr val="FF0000"/>
                </a:solidFill>
              </a:rPr>
              <a:t>small,</a:t>
            </a:r>
            <a:r>
              <a:rPr lang="en-GB" dirty="0"/>
              <a:t> some participants may not be able to </a:t>
            </a:r>
            <a:r>
              <a:rPr lang="en-GB" dirty="0">
                <a:solidFill>
                  <a:srgbClr val="FF0000"/>
                </a:solidFill>
              </a:rPr>
              <a:t>validate their transactions</a:t>
            </a:r>
            <a:r>
              <a:rPr lang="en-GB" dirty="0"/>
              <a:t>, and they will have to </a:t>
            </a:r>
            <a:r>
              <a:rPr lang="en-GB" dirty="0">
                <a:solidFill>
                  <a:srgbClr val="FF0000"/>
                </a:solidFill>
              </a:rPr>
              <a:t>negotiate with </a:t>
            </a:r>
            <a:r>
              <a:rPr lang="en-GB" dirty="0"/>
              <a:t>the </a:t>
            </a:r>
            <a:r>
              <a:rPr lang="en-GB" dirty="0">
                <a:solidFill>
                  <a:srgbClr val="FF0000"/>
                </a:solidFill>
              </a:rPr>
              <a:t>coordinator</a:t>
            </a:r>
            <a:r>
              <a:rPr lang="en-GB" dirty="0"/>
              <a:t> for </a:t>
            </a:r>
            <a:r>
              <a:rPr lang="en-GB" dirty="0">
                <a:solidFill>
                  <a:srgbClr val="FF0000"/>
                </a:solidFill>
              </a:rPr>
              <a:t>an increased number. </a:t>
            </a:r>
          </a:p>
          <a:p>
            <a:pPr algn="just"/>
            <a:r>
              <a:rPr lang="en-GB" dirty="0"/>
              <a:t>If no suitable number can be found, then those participants will have to </a:t>
            </a:r>
            <a:r>
              <a:rPr lang="en-GB" dirty="0">
                <a:solidFill>
                  <a:srgbClr val="FF0000"/>
                </a:solidFill>
              </a:rPr>
              <a:t>abort their transactions</a:t>
            </a:r>
            <a:r>
              <a:rPr lang="en-GB" dirty="0"/>
              <a:t>. Eventually, if all of the participants can </a:t>
            </a:r>
            <a:r>
              <a:rPr lang="en-GB" dirty="0">
                <a:solidFill>
                  <a:srgbClr val="FF0000"/>
                </a:solidFill>
              </a:rPr>
              <a:t>validate their transactions</a:t>
            </a:r>
            <a:r>
              <a:rPr lang="en-GB" dirty="0"/>
              <a:t>, the </a:t>
            </a:r>
            <a:r>
              <a:rPr lang="en-GB" dirty="0">
                <a:solidFill>
                  <a:srgbClr val="FF0000"/>
                </a:solidFill>
              </a:rPr>
              <a:t>coordinator</a:t>
            </a:r>
            <a:r>
              <a:rPr lang="en-GB" dirty="0"/>
              <a:t> will have received proposals for </a:t>
            </a:r>
            <a:r>
              <a:rPr lang="en-GB" dirty="0">
                <a:solidFill>
                  <a:srgbClr val="FF0000"/>
                </a:solidFill>
              </a:rPr>
              <a:t>transaction numbers </a:t>
            </a:r>
            <a:r>
              <a:rPr lang="en-GB" dirty="0"/>
              <a:t>from each of them. If </a:t>
            </a:r>
            <a:r>
              <a:rPr lang="en-GB" dirty="0">
                <a:solidFill>
                  <a:srgbClr val="FF0000"/>
                </a:solidFill>
              </a:rPr>
              <a:t>common numbers</a:t>
            </a:r>
            <a:r>
              <a:rPr lang="en-GB" dirty="0"/>
              <a:t> can be found then the </a:t>
            </a:r>
            <a:r>
              <a:rPr lang="en-GB" dirty="0">
                <a:solidFill>
                  <a:srgbClr val="FF0000"/>
                </a:solidFill>
              </a:rPr>
              <a:t>transaction will be committed</a:t>
            </a:r>
            <a:r>
              <a:rPr lang="en-GB" dirty="0"/>
              <a:t>.</a:t>
            </a:r>
            <a:endParaRPr lang="en-IN" dirty="0"/>
          </a:p>
        </p:txBody>
      </p:sp>
    </p:spTree>
    <p:extLst>
      <p:ext uri="{BB962C8B-B14F-4D97-AF65-F5344CB8AC3E}">
        <p14:creationId xmlns:p14="http://schemas.microsoft.com/office/powerpoint/2010/main" val="320476788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0A96B-2283-4D59-884D-D6C11F353612}"/>
              </a:ext>
            </a:extLst>
          </p:cNvPr>
          <p:cNvSpPr>
            <a:spLocks noGrp="1"/>
          </p:cNvSpPr>
          <p:nvPr>
            <p:ph type="title"/>
          </p:nvPr>
        </p:nvSpPr>
        <p:spPr/>
        <p:txBody>
          <a:bodyPr>
            <a:normAutofit/>
          </a:bodyPr>
          <a:lstStyle/>
          <a:p>
            <a:r>
              <a:rPr lang="en-IN" sz="4800" b="1" dirty="0">
                <a:solidFill>
                  <a:srgbClr val="FF0000"/>
                </a:solidFill>
              </a:rPr>
              <a:t>DISTRIBUTED DEADLOCKS</a:t>
            </a:r>
          </a:p>
        </p:txBody>
      </p:sp>
      <p:sp>
        <p:nvSpPr>
          <p:cNvPr id="3" name="Content Placeholder 2">
            <a:extLst>
              <a:ext uri="{FF2B5EF4-FFF2-40B4-BE49-F238E27FC236}">
                <a16:creationId xmlns:a16="http://schemas.microsoft.com/office/drawing/2014/main" id="{23B002AC-82AF-4F82-906D-8084813DB303}"/>
              </a:ext>
            </a:extLst>
          </p:cNvPr>
          <p:cNvSpPr>
            <a:spLocks noGrp="1"/>
          </p:cNvSpPr>
          <p:nvPr>
            <p:ph idx="1"/>
          </p:nvPr>
        </p:nvSpPr>
        <p:spPr>
          <a:xfrm>
            <a:off x="838200" y="1825624"/>
            <a:ext cx="10515600" cy="4828393"/>
          </a:xfrm>
        </p:spPr>
        <p:txBody>
          <a:bodyPr/>
          <a:lstStyle/>
          <a:p>
            <a:pPr algn="just"/>
            <a:r>
              <a:rPr lang="en-GB" dirty="0"/>
              <a:t>The discussion of deadlocks showed that deadlocks can arise within a single server when locking is used for concurrency control. </a:t>
            </a:r>
          </a:p>
          <a:p>
            <a:pPr algn="just"/>
            <a:r>
              <a:rPr lang="en-GB" dirty="0"/>
              <a:t>Servers must either </a:t>
            </a:r>
            <a:r>
              <a:rPr lang="en-GB" dirty="0">
                <a:solidFill>
                  <a:srgbClr val="FF0000"/>
                </a:solidFill>
              </a:rPr>
              <a:t>prevent or detect </a:t>
            </a:r>
            <a:r>
              <a:rPr lang="en-GB" dirty="0"/>
              <a:t>and </a:t>
            </a:r>
            <a:r>
              <a:rPr lang="en-GB" dirty="0">
                <a:solidFill>
                  <a:srgbClr val="FF0000"/>
                </a:solidFill>
              </a:rPr>
              <a:t>resolve deadlocks</a:t>
            </a:r>
            <a:r>
              <a:rPr lang="en-GB" dirty="0"/>
              <a:t>. Using </a:t>
            </a:r>
            <a:r>
              <a:rPr lang="en-GB" dirty="0">
                <a:solidFill>
                  <a:srgbClr val="FF0000"/>
                </a:solidFill>
              </a:rPr>
              <a:t>timeouts</a:t>
            </a:r>
            <a:r>
              <a:rPr lang="en-GB" dirty="0"/>
              <a:t> to resolve </a:t>
            </a:r>
            <a:r>
              <a:rPr lang="en-GB" dirty="0">
                <a:solidFill>
                  <a:srgbClr val="FF0000"/>
                </a:solidFill>
              </a:rPr>
              <a:t>possible deadlocks </a:t>
            </a:r>
            <a:r>
              <a:rPr lang="en-GB" dirty="0"/>
              <a:t>is a clumsy approach – it is difficult to choose an appropriate timeout interval, and transactions may be aborted unnecessarily. </a:t>
            </a:r>
          </a:p>
          <a:p>
            <a:pPr algn="just"/>
            <a:r>
              <a:rPr lang="en-GB" dirty="0"/>
              <a:t>With deadlock detection schemes, a transaction is </a:t>
            </a:r>
            <a:r>
              <a:rPr lang="en-GB" dirty="0">
                <a:solidFill>
                  <a:srgbClr val="FF0000"/>
                </a:solidFill>
              </a:rPr>
              <a:t>aborted </a:t>
            </a:r>
            <a:r>
              <a:rPr lang="en-GB" dirty="0"/>
              <a:t>only when it is </a:t>
            </a:r>
            <a:r>
              <a:rPr lang="en-GB" dirty="0">
                <a:solidFill>
                  <a:srgbClr val="FF0000"/>
                </a:solidFill>
              </a:rPr>
              <a:t>involved in a deadlock</a:t>
            </a:r>
            <a:r>
              <a:rPr lang="en-GB" dirty="0"/>
              <a:t>.</a:t>
            </a:r>
            <a:endParaRPr lang="en-IN" dirty="0"/>
          </a:p>
        </p:txBody>
      </p:sp>
    </p:spTree>
    <p:extLst>
      <p:ext uri="{BB962C8B-B14F-4D97-AF65-F5344CB8AC3E}">
        <p14:creationId xmlns:p14="http://schemas.microsoft.com/office/powerpoint/2010/main" val="30140926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B8E984-92EB-4866-8B5D-832F6F2D5436}"/>
              </a:ext>
            </a:extLst>
          </p:cNvPr>
          <p:cNvSpPr>
            <a:spLocks noGrp="1"/>
          </p:cNvSpPr>
          <p:nvPr>
            <p:ph idx="1"/>
          </p:nvPr>
        </p:nvSpPr>
        <p:spPr>
          <a:xfrm>
            <a:off x="838200" y="384312"/>
            <a:ext cx="10515600" cy="6473687"/>
          </a:xfrm>
        </p:spPr>
        <p:txBody>
          <a:bodyPr/>
          <a:lstStyle/>
          <a:p>
            <a:pPr algn="just"/>
            <a:r>
              <a:rPr lang="en-GB" dirty="0"/>
              <a:t>Most </a:t>
            </a:r>
            <a:r>
              <a:rPr lang="en-GB" dirty="0">
                <a:solidFill>
                  <a:srgbClr val="FF0000"/>
                </a:solidFill>
              </a:rPr>
              <a:t>deadlock detection schemes </a:t>
            </a:r>
            <a:r>
              <a:rPr lang="en-GB" dirty="0"/>
              <a:t>operate by </a:t>
            </a:r>
            <a:r>
              <a:rPr lang="en-GB" dirty="0">
                <a:solidFill>
                  <a:srgbClr val="FF0000"/>
                </a:solidFill>
              </a:rPr>
              <a:t>finding cycles </a:t>
            </a:r>
            <a:r>
              <a:rPr lang="en-GB" dirty="0"/>
              <a:t>in the transaction </a:t>
            </a:r>
            <a:r>
              <a:rPr lang="en-GB" dirty="0">
                <a:solidFill>
                  <a:srgbClr val="FF0000"/>
                </a:solidFill>
              </a:rPr>
              <a:t>wait-for graph</a:t>
            </a:r>
            <a:r>
              <a:rPr lang="en-GB" dirty="0"/>
              <a:t>. </a:t>
            </a:r>
          </a:p>
          <a:p>
            <a:pPr algn="just"/>
            <a:r>
              <a:rPr lang="en-GB" dirty="0"/>
              <a:t>In a </a:t>
            </a:r>
            <a:r>
              <a:rPr lang="en-GB" dirty="0">
                <a:solidFill>
                  <a:srgbClr val="FF0000"/>
                </a:solidFill>
              </a:rPr>
              <a:t>distributed system involving </a:t>
            </a:r>
            <a:r>
              <a:rPr lang="en-GB" dirty="0"/>
              <a:t>multiple </a:t>
            </a:r>
            <a:r>
              <a:rPr lang="en-GB" dirty="0">
                <a:solidFill>
                  <a:srgbClr val="FF0000"/>
                </a:solidFill>
              </a:rPr>
              <a:t>servers</a:t>
            </a:r>
            <a:r>
              <a:rPr lang="en-GB" dirty="0"/>
              <a:t> being accessed by </a:t>
            </a:r>
            <a:r>
              <a:rPr lang="en-GB" dirty="0">
                <a:solidFill>
                  <a:srgbClr val="FF0000"/>
                </a:solidFill>
              </a:rPr>
              <a:t>multiple transactions</a:t>
            </a:r>
            <a:r>
              <a:rPr lang="en-GB" dirty="0"/>
              <a:t>, a </a:t>
            </a:r>
            <a:r>
              <a:rPr lang="en-GB" dirty="0">
                <a:solidFill>
                  <a:srgbClr val="FF0000"/>
                </a:solidFill>
              </a:rPr>
              <a:t>global wait-for graph </a:t>
            </a:r>
            <a:r>
              <a:rPr lang="en-GB" dirty="0"/>
              <a:t>can in theory be constructed from the </a:t>
            </a:r>
            <a:r>
              <a:rPr lang="en-GB" dirty="0">
                <a:solidFill>
                  <a:srgbClr val="FF0000"/>
                </a:solidFill>
              </a:rPr>
              <a:t>local ones</a:t>
            </a:r>
            <a:r>
              <a:rPr lang="en-GB" dirty="0"/>
              <a:t>. </a:t>
            </a:r>
          </a:p>
          <a:p>
            <a:pPr algn="just"/>
            <a:r>
              <a:rPr lang="en-GB" dirty="0"/>
              <a:t>There can be a </a:t>
            </a:r>
            <a:r>
              <a:rPr lang="en-GB" dirty="0">
                <a:solidFill>
                  <a:srgbClr val="FF0000"/>
                </a:solidFill>
              </a:rPr>
              <a:t>cycle in the global wait-for graph </a:t>
            </a:r>
            <a:r>
              <a:rPr lang="en-GB" dirty="0"/>
              <a:t>that is not in any </a:t>
            </a:r>
            <a:r>
              <a:rPr lang="en-GB" dirty="0">
                <a:solidFill>
                  <a:srgbClr val="FF0000"/>
                </a:solidFill>
              </a:rPr>
              <a:t>single local one </a:t>
            </a:r>
            <a:r>
              <a:rPr lang="en-GB" dirty="0"/>
              <a:t>– that is, there can be a distributed deadlock. </a:t>
            </a:r>
          </a:p>
          <a:p>
            <a:pPr algn="just"/>
            <a:r>
              <a:rPr lang="en-GB" dirty="0"/>
              <a:t>The </a:t>
            </a:r>
            <a:r>
              <a:rPr lang="en-GB" dirty="0">
                <a:solidFill>
                  <a:srgbClr val="FF0000"/>
                </a:solidFill>
              </a:rPr>
              <a:t>wait-for graph </a:t>
            </a:r>
            <a:r>
              <a:rPr lang="en-GB" dirty="0"/>
              <a:t>is a </a:t>
            </a:r>
            <a:r>
              <a:rPr lang="en-GB" dirty="0">
                <a:solidFill>
                  <a:srgbClr val="FF0000"/>
                </a:solidFill>
              </a:rPr>
              <a:t>directed graph </a:t>
            </a:r>
            <a:r>
              <a:rPr lang="en-GB" dirty="0"/>
              <a:t>in which </a:t>
            </a:r>
            <a:r>
              <a:rPr lang="en-GB" dirty="0">
                <a:solidFill>
                  <a:srgbClr val="FF0000"/>
                </a:solidFill>
              </a:rPr>
              <a:t>nodes represent transactions</a:t>
            </a:r>
            <a:r>
              <a:rPr lang="en-GB" dirty="0"/>
              <a:t> and </a:t>
            </a:r>
            <a:r>
              <a:rPr lang="en-GB" dirty="0">
                <a:solidFill>
                  <a:srgbClr val="FF0000"/>
                </a:solidFill>
              </a:rPr>
              <a:t>objects</a:t>
            </a:r>
            <a:r>
              <a:rPr lang="en-GB" dirty="0"/>
              <a:t>, and </a:t>
            </a:r>
            <a:r>
              <a:rPr lang="en-GB" dirty="0">
                <a:solidFill>
                  <a:srgbClr val="FF0000"/>
                </a:solidFill>
              </a:rPr>
              <a:t>edges represent either an object held by a transaction or a transaction waiting for an object.</a:t>
            </a:r>
            <a:r>
              <a:rPr lang="en-GB" dirty="0"/>
              <a:t> There is a </a:t>
            </a:r>
            <a:r>
              <a:rPr lang="en-GB" dirty="0">
                <a:solidFill>
                  <a:srgbClr val="FF0000"/>
                </a:solidFill>
              </a:rPr>
              <a:t>deadlock</a:t>
            </a:r>
            <a:r>
              <a:rPr lang="en-GB" dirty="0"/>
              <a:t> if and only if there is a </a:t>
            </a:r>
            <a:r>
              <a:rPr lang="en-GB" dirty="0">
                <a:solidFill>
                  <a:srgbClr val="FF0000"/>
                </a:solidFill>
              </a:rPr>
              <a:t>cycle</a:t>
            </a:r>
            <a:r>
              <a:rPr lang="en-GB" dirty="0"/>
              <a:t> in the </a:t>
            </a:r>
            <a:r>
              <a:rPr lang="en-GB" dirty="0">
                <a:solidFill>
                  <a:srgbClr val="FF0000"/>
                </a:solidFill>
              </a:rPr>
              <a:t>wait-for graph</a:t>
            </a:r>
            <a:r>
              <a:rPr lang="en-GB" dirty="0"/>
              <a:t>. </a:t>
            </a:r>
            <a:endParaRPr lang="en-IN" dirty="0"/>
          </a:p>
        </p:txBody>
      </p:sp>
    </p:spTree>
    <p:extLst>
      <p:ext uri="{BB962C8B-B14F-4D97-AF65-F5344CB8AC3E}">
        <p14:creationId xmlns:p14="http://schemas.microsoft.com/office/powerpoint/2010/main" val="295139849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C82460-D26B-4F6F-B6E3-294A67EA521D}"/>
              </a:ext>
            </a:extLst>
          </p:cNvPr>
          <p:cNvPicPr>
            <a:picLocks noChangeAspect="1"/>
          </p:cNvPicPr>
          <p:nvPr/>
        </p:nvPicPr>
        <p:blipFill>
          <a:blip r:embed="rId2"/>
          <a:stretch>
            <a:fillRect/>
          </a:stretch>
        </p:blipFill>
        <p:spPr>
          <a:xfrm>
            <a:off x="378311" y="848139"/>
            <a:ext cx="11567496" cy="5221357"/>
          </a:xfrm>
          <a:prstGeom prst="rect">
            <a:avLst/>
          </a:prstGeom>
        </p:spPr>
      </p:pic>
    </p:spTree>
    <p:extLst>
      <p:ext uri="{BB962C8B-B14F-4D97-AF65-F5344CB8AC3E}">
        <p14:creationId xmlns:p14="http://schemas.microsoft.com/office/powerpoint/2010/main" val="25702935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98C8D-8FB6-446C-A641-E272DBF26A35}"/>
              </a:ext>
            </a:extLst>
          </p:cNvPr>
          <p:cNvSpPr>
            <a:spLocks noGrp="1"/>
          </p:cNvSpPr>
          <p:nvPr>
            <p:ph idx="1"/>
          </p:nvPr>
        </p:nvSpPr>
        <p:spPr>
          <a:xfrm>
            <a:off x="838200" y="450574"/>
            <a:ext cx="10515600" cy="5726389"/>
          </a:xfrm>
        </p:spPr>
        <p:txBody>
          <a:bodyPr/>
          <a:lstStyle/>
          <a:p>
            <a:pPr algn="just"/>
            <a:r>
              <a:rPr lang="en-GB" dirty="0"/>
              <a:t>Figure shows the </a:t>
            </a:r>
            <a:r>
              <a:rPr lang="en-GB" dirty="0" err="1">
                <a:solidFill>
                  <a:srgbClr val="FF0000"/>
                </a:solidFill>
              </a:rPr>
              <a:t>interleavings</a:t>
            </a:r>
            <a:r>
              <a:rPr lang="en-GB" dirty="0"/>
              <a:t> of the transactions </a:t>
            </a:r>
            <a:r>
              <a:rPr lang="en-GB" dirty="0">
                <a:solidFill>
                  <a:srgbClr val="FF0000"/>
                </a:solidFill>
              </a:rPr>
              <a:t>U, V and W </a:t>
            </a:r>
            <a:r>
              <a:rPr lang="en-GB" dirty="0"/>
              <a:t>involving the </a:t>
            </a:r>
            <a:r>
              <a:rPr lang="en-GB" dirty="0">
                <a:solidFill>
                  <a:srgbClr val="FF0000"/>
                </a:solidFill>
              </a:rPr>
              <a:t>objects A and B </a:t>
            </a:r>
            <a:r>
              <a:rPr lang="en-GB" dirty="0"/>
              <a:t>managed by </a:t>
            </a:r>
            <a:r>
              <a:rPr lang="en-GB" dirty="0">
                <a:solidFill>
                  <a:srgbClr val="FF0000"/>
                </a:solidFill>
              </a:rPr>
              <a:t>servers X and Y </a:t>
            </a:r>
            <a:r>
              <a:rPr lang="en-GB" dirty="0"/>
              <a:t>and objects </a:t>
            </a:r>
            <a:r>
              <a:rPr lang="en-GB" dirty="0">
                <a:solidFill>
                  <a:srgbClr val="FF0000"/>
                </a:solidFill>
              </a:rPr>
              <a:t>C and D managed by server Z</a:t>
            </a:r>
            <a:r>
              <a:rPr lang="en-GB" dirty="0"/>
              <a:t>. </a:t>
            </a:r>
          </a:p>
          <a:p>
            <a:pPr algn="just"/>
            <a:r>
              <a:rPr lang="en-GB" dirty="0"/>
              <a:t>The complete </a:t>
            </a:r>
            <a:r>
              <a:rPr lang="en-GB" dirty="0">
                <a:solidFill>
                  <a:srgbClr val="FF0000"/>
                </a:solidFill>
              </a:rPr>
              <a:t>wait-for graph </a:t>
            </a:r>
            <a:r>
              <a:rPr lang="en-GB" dirty="0"/>
              <a:t>in Figure </a:t>
            </a:r>
            <a:r>
              <a:rPr lang="en-GB" dirty="0">
                <a:solidFill>
                  <a:srgbClr val="FF0000"/>
                </a:solidFill>
              </a:rPr>
              <a:t>(a) </a:t>
            </a:r>
            <a:r>
              <a:rPr lang="en-GB" dirty="0"/>
              <a:t>shows that a </a:t>
            </a:r>
            <a:r>
              <a:rPr lang="en-GB" dirty="0">
                <a:solidFill>
                  <a:srgbClr val="FF0000"/>
                </a:solidFill>
              </a:rPr>
              <a:t>deadlock cycle </a:t>
            </a:r>
            <a:r>
              <a:rPr lang="en-GB" dirty="0"/>
              <a:t>consists of </a:t>
            </a:r>
            <a:r>
              <a:rPr lang="en-GB" dirty="0">
                <a:solidFill>
                  <a:srgbClr val="FF0000"/>
                </a:solidFill>
              </a:rPr>
              <a:t>alternate edges</a:t>
            </a:r>
            <a:r>
              <a:rPr lang="en-GB" dirty="0"/>
              <a:t>, which represent a transaction waiting for an object and an object held by a transaction.</a:t>
            </a:r>
          </a:p>
          <a:p>
            <a:pPr algn="just"/>
            <a:r>
              <a:rPr lang="en-GB" dirty="0"/>
              <a:t> As any transaction can only be </a:t>
            </a:r>
            <a:r>
              <a:rPr lang="en-GB" dirty="0">
                <a:solidFill>
                  <a:srgbClr val="FF0000"/>
                </a:solidFill>
              </a:rPr>
              <a:t>waiting for one object at a time</a:t>
            </a:r>
            <a:r>
              <a:rPr lang="en-GB" dirty="0"/>
              <a:t>, objects can be </a:t>
            </a:r>
            <a:r>
              <a:rPr lang="en-GB" dirty="0">
                <a:solidFill>
                  <a:srgbClr val="FF0000"/>
                </a:solidFill>
              </a:rPr>
              <a:t>left out of wait-for graphs</a:t>
            </a:r>
            <a:r>
              <a:rPr lang="en-GB" dirty="0"/>
              <a:t>, as shown in Figure (b). </a:t>
            </a:r>
          </a:p>
          <a:p>
            <a:pPr algn="just"/>
            <a:r>
              <a:rPr lang="en-GB" dirty="0"/>
              <a:t>Detection of a </a:t>
            </a:r>
            <a:r>
              <a:rPr lang="en-GB" dirty="0">
                <a:solidFill>
                  <a:srgbClr val="FF0000"/>
                </a:solidFill>
              </a:rPr>
              <a:t>distributed deadlock requires a cycle to be found </a:t>
            </a:r>
            <a:r>
              <a:rPr lang="en-GB" dirty="0"/>
              <a:t>in the </a:t>
            </a:r>
            <a:r>
              <a:rPr lang="en-GB" dirty="0">
                <a:solidFill>
                  <a:srgbClr val="FF0000"/>
                </a:solidFill>
              </a:rPr>
              <a:t>global transaction wait-for graph </a:t>
            </a:r>
            <a:r>
              <a:rPr lang="en-GB" dirty="0"/>
              <a:t>that is distributed among the servers that were </a:t>
            </a:r>
            <a:r>
              <a:rPr lang="en-GB" dirty="0">
                <a:solidFill>
                  <a:srgbClr val="FF0000"/>
                </a:solidFill>
              </a:rPr>
              <a:t>involved in the transactions</a:t>
            </a:r>
            <a:r>
              <a:rPr lang="en-GB" dirty="0"/>
              <a:t>. </a:t>
            </a:r>
          </a:p>
          <a:p>
            <a:pPr algn="just"/>
            <a:r>
              <a:rPr lang="en-GB" dirty="0"/>
              <a:t>Local </a:t>
            </a:r>
            <a:r>
              <a:rPr lang="en-GB" dirty="0">
                <a:solidFill>
                  <a:srgbClr val="FF0000"/>
                </a:solidFill>
              </a:rPr>
              <a:t>wait-for graphs </a:t>
            </a:r>
            <a:r>
              <a:rPr lang="en-GB" dirty="0"/>
              <a:t>can be built by the </a:t>
            </a:r>
            <a:r>
              <a:rPr lang="en-GB" dirty="0">
                <a:solidFill>
                  <a:srgbClr val="FF0000"/>
                </a:solidFill>
              </a:rPr>
              <a:t>lock manager </a:t>
            </a:r>
            <a:r>
              <a:rPr lang="en-GB" dirty="0"/>
              <a:t>at each </a:t>
            </a:r>
            <a:r>
              <a:rPr lang="en-GB" dirty="0">
                <a:solidFill>
                  <a:srgbClr val="FF0000"/>
                </a:solidFill>
              </a:rPr>
              <a:t>server</a:t>
            </a:r>
            <a:r>
              <a:rPr lang="en-GB" dirty="0"/>
              <a:t>.</a:t>
            </a:r>
          </a:p>
          <a:p>
            <a:pPr algn="just"/>
            <a:endParaRPr lang="en-IN" dirty="0"/>
          </a:p>
        </p:txBody>
      </p:sp>
    </p:spTree>
    <p:extLst>
      <p:ext uri="{BB962C8B-B14F-4D97-AF65-F5344CB8AC3E}">
        <p14:creationId xmlns:p14="http://schemas.microsoft.com/office/powerpoint/2010/main" val="136730154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6CC101-E266-48A2-BFC3-9FA7F0E2E0D7}"/>
              </a:ext>
            </a:extLst>
          </p:cNvPr>
          <p:cNvSpPr>
            <a:spLocks noGrp="1"/>
          </p:cNvSpPr>
          <p:nvPr>
            <p:ph idx="1"/>
          </p:nvPr>
        </p:nvSpPr>
        <p:spPr>
          <a:xfrm>
            <a:off x="838200" y="450574"/>
            <a:ext cx="10515600" cy="5726389"/>
          </a:xfrm>
        </p:spPr>
        <p:txBody>
          <a:bodyPr/>
          <a:lstStyle/>
          <a:p>
            <a:pPr algn="just"/>
            <a:r>
              <a:rPr lang="en-GB" dirty="0"/>
              <a:t>In the above example, the local wait-for graphs of the servers are:</a:t>
            </a:r>
          </a:p>
          <a:p>
            <a:pPr algn="just"/>
            <a:r>
              <a:rPr lang="en-GB" dirty="0">
                <a:solidFill>
                  <a:srgbClr val="FF0000"/>
                </a:solidFill>
              </a:rPr>
              <a:t> server Y: U o V (added when U requests </a:t>
            </a:r>
            <a:r>
              <a:rPr lang="en-GB" dirty="0" err="1">
                <a:solidFill>
                  <a:srgbClr val="FF0000"/>
                </a:solidFill>
              </a:rPr>
              <a:t>b.withdraw</a:t>
            </a:r>
            <a:r>
              <a:rPr lang="en-GB" dirty="0">
                <a:solidFill>
                  <a:srgbClr val="FF0000"/>
                </a:solidFill>
              </a:rPr>
              <a:t>(30)) </a:t>
            </a:r>
          </a:p>
          <a:p>
            <a:pPr algn="just"/>
            <a:r>
              <a:rPr lang="en-GB" dirty="0">
                <a:solidFill>
                  <a:srgbClr val="FF0000"/>
                </a:solidFill>
              </a:rPr>
              <a:t>server Z: V o W (added when V requests </a:t>
            </a:r>
            <a:r>
              <a:rPr lang="en-GB" dirty="0" err="1">
                <a:solidFill>
                  <a:srgbClr val="FF0000"/>
                </a:solidFill>
              </a:rPr>
              <a:t>c.withdraw</a:t>
            </a:r>
            <a:r>
              <a:rPr lang="en-GB" dirty="0">
                <a:solidFill>
                  <a:srgbClr val="FF0000"/>
                </a:solidFill>
              </a:rPr>
              <a:t>(20)) </a:t>
            </a:r>
          </a:p>
          <a:p>
            <a:pPr algn="just"/>
            <a:r>
              <a:rPr lang="en-GB" dirty="0">
                <a:solidFill>
                  <a:srgbClr val="FF0000"/>
                </a:solidFill>
              </a:rPr>
              <a:t>server X: W o U (added when W requests </a:t>
            </a:r>
            <a:r>
              <a:rPr lang="en-GB" dirty="0" err="1">
                <a:solidFill>
                  <a:srgbClr val="FF0000"/>
                </a:solidFill>
              </a:rPr>
              <a:t>a.withdraw</a:t>
            </a:r>
            <a:r>
              <a:rPr lang="en-GB" dirty="0">
                <a:solidFill>
                  <a:srgbClr val="FF0000"/>
                </a:solidFill>
              </a:rPr>
              <a:t>(20)) </a:t>
            </a:r>
          </a:p>
          <a:p>
            <a:pPr algn="just"/>
            <a:r>
              <a:rPr lang="en-GB" dirty="0"/>
              <a:t>As the </a:t>
            </a:r>
            <a:r>
              <a:rPr lang="en-GB" dirty="0">
                <a:solidFill>
                  <a:srgbClr val="FF0000"/>
                </a:solidFill>
              </a:rPr>
              <a:t>global wait-for graph </a:t>
            </a:r>
            <a:r>
              <a:rPr lang="en-GB" dirty="0"/>
              <a:t>is held in part by each of the several </a:t>
            </a:r>
            <a:r>
              <a:rPr lang="en-GB" dirty="0">
                <a:solidFill>
                  <a:srgbClr val="FF0000"/>
                </a:solidFill>
              </a:rPr>
              <a:t>servers involved</a:t>
            </a:r>
            <a:r>
              <a:rPr lang="en-GB" dirty="0"/>
              <a:t>, communication between these servers is required to find </a:t>
            </a:r>
            <a:r>
              <a:rPr lang="en-GB" dirty="0">
                <a:solidFill>
                  <a:srgbClr val="FF0000"/>
                </a:solidFill>
              </a:rPr>
              <a:t>cycles in the graph</a:t>
            </a:r>
            <a:r>
              <a:rPr lang="en-GB" dirty="0"/>
              <a:t>. </a:t>
            </a:r>
            <a:endParaRPr lang="en-IN" dirty="0"/>
          </a:p>
        </p:txBody>
      </p:sp>
    </p:spTree>
    <p:extLst>
      <p:ext uri="{BB962C8B-B14F-4D97-AF65-F5344CB8AC3E}">
        <p14:creationId xmlns:p14="http://schemas.microsoft.com/office/powerpoint/2010/main" val="773115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863E8D-AB1B-4E8D-9260-A73D2DE923D4}"/>
              </a:ext>
            </a:extLst>
          </p:cNvPr>
          <p:cNvPicPr>
            <a:picLocks noChangeAspect="1"/>
          </p:cNvPicPr>
          <p:nvPr/>
        </p:nvPicPr>
        <p:blipFill>
          <a:blip r:embed="rId2"/>
          <a:stretch>
            <a:fillRect/>
          </a:stretch>
        </p:blipFill>
        <p:spPr>
          <a:xfrm>
            <a:off x="588868" y="506438"/>
            <a:ext cx="11284264" cy="6289502"/>
          </a:xfrm>
          <a:prstGeom prst="rect">
            <a:avLst/>
          </a:prstGeom>
        </p:spPr>
      </p:pic>
    </p:spTree>
    <p:extLst>
      <p:ext uri="{BB962C8B-B14F-4D97-AF65-F5344CB8AC3E}">
        <p14:creationId xmlns:p14="http://schemas.microsoft.com/office/powerpoint/2010/main" val="124242003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BFCBB6-1BF6-4381-8D25-716D1E934708}"/>
              </a:ext>
            </a:extLst>
          </p:cNvPr>
          <p:cNvSpPr>
            <a:spLocks noGrp="1"/>
          </p:cNvSpPr>
          <p:nvPr>
            <p:ph idx="1"/>
          </p:nvPr>
        </p:nvSpPr>
        <p:spPr>
          <a:xfrm>
            <a:off x="838200" y="351692"/>
            <a:ext cx="10515600" cy="6400800"/>
          </a:xfrm>
        </p:spPr>
        <p:txBody>
          <a:bodyPr>
            <a:normAutofit fontScale="92500" lnSpcReduction="20000"/>
          </a:bodyPr>
          <a:lstStyle/>
          <a:p>
            <a:r>
              <a:rPr lang="en-GB" b="1" dirty="0">
                <a:solidFill>
                  <a:srgbClr val="FF0000"/>
                </a:solidFill>
              </a:rPr>
              <a:t>Phantom deadlocks :</a:t>
            </a:r>
          </a:p>
          <a:p>
            <a:pPr marL="0" indent="0">
              <a:buNone/>
            </a:pPr>
            <a:r>
              <a:rPr lang="en-GB" dirty="0"/>
              <a:t>• A deadlock that is ‘detected’ but is not really a deadlock is called a phantom deadlock. In distributed deadlock detection, information about wait-for relationships between transactions is transmitted from one server to another.</a:t>
            </a:r>
          </a:p>
          <a:p>
            <a:r>
              <a:rPr lang="en-GB" dirty="0"/>
              <a:t> If there is a deadlock, the necessary information will eventually be collected in one place and a cycle will be detected. </a:t>
            </a:r>
          </a:p>
          <a:p>
            <a:r>
              <a:rPr lang="en-GB" dirty="0"/>
              <a:t>As this procedure will take some time, there is a chance that one of the transactions that holds a lock will meanwhile have released it, in which case the deadlock will no longer exist. </a:t>
            </a:r>
          </a:p>
          <a:p>
            <a:r>
              <a:rPr lang="en-GB" dirty="0"/>
              <a:t>Consider the case of a global deadlock detector that receives local wait-for graphs from servers X and Y, as shown in Figure .</a:t>
            </a:r>
          </a:p>
          <a:p>
            <a:r>
              <a:rPr lang="en-GB" dirty="0"/>
              <a:t> Suppose that transaction U then releases an object at server X and requests the one held by V at server Y. </a:t>
            </a:r>
          </a:p>
          <a:p>
            <a:r>
              <a:rPr lang="en-GB" dirty="0"/>
              <a:t>Suppose also that the global detector receives server Y’s local graph before server X’s. </a:t>
            </a:r>
          </a:p>
          <a:p>
            <a:r>
              <a:rPr lang="en-GB" dirty="0"/>
              <a:t>In this case, it would detect a cycle T o U o V o T, although the edge T o U no longer exists. This is an example of a phantom deadlock. </a:t>
            </a:r>
            <a:endParaRPr lang="en-IN" dirty="0"/>
          </a:p>
        </p:txBody>
      </p:sp>
    </p:spTree>
    <p:extLst>
      <p:ext uri="{BB962C8B-B14F-4D97-AF65-F5344CB8AC3E}">
        <p14:creationId xmlns:p14="http://schemas.microsoft.com/office/powerpoint/2010/main" val="36445760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FC063E-BD70-4794-B245-EB9E4803342A}"/>
              </a:ext>
            </a:extLst>
          </p:cNvPr>
          <p:cNvPicPr>
            <a:picLocks noChangeAspect="1"/>
          </p:cNvPicPr>
          <p:nvPr/>
        </p:nvPicPr>
        <p:blipFill>
          <a:blip r:embed="rId2"/>
          <a:stretch>
            <a:fillRect/>
          </a:stretch>
        </p:blipFill>
        <p:spPr>
          <a:xfrm>
            <a:off x="649496" y="382538"/>
            <a:ext cx="10224830" cy="3422842"/>
          </a:xfrm>
          <a:prstGeom prst="rect">
            <a:avLst/>
          </a:prstGeom>
        </p:spPr>
      </p:pic>
      <p:sp>
        <p:nvSpPr>
          <p:cNvPr id="3" name="TextBox 2">
            <a:extLst>
              <a:ext uri="{FF2B5EF4-FFF2-40B4-BE49-F238E27FC236}">
                <a16:creationId xmlns:a16="http://schemas.microsoft.com/office/drawing/2014/main" id="{60F8F140-5635-47EC-8B51-6577B7862627}"/>
              </a:ext>
            </a:extLst>
          </p:cNvPr>
          <p:cNvSpPr txBox="1"/>
          <p:nvPr/>
        </p:nvSpPr>
        <p:spPr>
          <a:xfrm>
            <a:off x="1383323" y="3805380"/>
            <a:ext cx="9425354" cy="1938992"/>
          </a:xfrm>
          <a:prstGeom prst="rect">
            <a:avLst/>
          </a:prstGeom>
          <a:noFill/>
        </p:spPr>
        <p:txBody>
          <a:bodyPr wrap="square" rtlCol="0">
            <a:spAutoFit/>
          </a:bodyPr>
          <a:lstStyle/>
          <a:p>
            <a:pPr algn="just"/>
            <a:r>
              <a:rPr lang="en-GB" sz="2400" dirty="0"/>
              <a:t>A phantom deadlock could be detected if a waiting transaction in a deadlock cycle aborts during the deadlock detection procedure. For example, if there is a cycle T o U o V o T and U aborts after the information concerning U has been collected, then the cycle has been broken already and there is no deadlock. </a:t>
            </a:r>
            <a:endParaRPr lang="en-IN" sz="2400" dirty="0"/>
          </a:p>
        </p:txBody>
      </p:sp>
    </p:spTree>
    <p:extLst>
      <p:ext uri="{BB962C8B-B14F-4D97-AF65-F5344CB8AC3E}">
        <p14:creationId xmlns:p14="http://schemas.microsoft.com/office/powerpoint/2010/main" val="338040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51D2D9-CBBC-4140-A545-82E6FCEBA25F}"/>
              </a:ext>
            </a:extLst>
          </p:cNvPr>
          <p:cNvSpPr>
            <a:spLocks noGrp="1"/>
          </p:cNvSpPr>
          <p:nvPr>
            <p:ph idx="1"/>
          </p:nvPr>
        </p:nvSpPr>
        <p:spPr>
          <a:xfrm>
            <a:off x="838200" y="407963"/>
            <a:ext cx="10515600" cy="5769000"/>
          </a:xfrm>
        </p:spPr>
        <p:txBody>
          <a:bodyPr>
            <a:normAutofit fontScale="92500"/>
          </a:bodyPr>
          <a:lstStyle/>
          <a:p>
            <a:pPr algn="just"/>
            <a:r>
              <a:rPr lang="en-GB" dirty="0"/>
              <a:t>The Java </a:t>
            </a:r>
            <a:r>
              <a:rPr lang="en-GB" dirty="0">
                <a:solidFill>
                  <a:srgbClr val="FF0000"/>
                </a:solidFill>
              </a:rPr>
              <a:t>wait</a:t>
            </a:r>
            <a:r>
              <a:rPr lang="en-GB" dirty="0"/>
              <a:t> and </a:t>
            </a:r>
            <a:r>
              <a:rPr lang="en-GB" dirty="0">
                <a:solidFill>
                  <a:srgbClr val="FF0000"/>
                </a:solidFill>
              </a:rPr>
              <a:t>notify</a:t>
            </a:r>
            <a:r>
              <a:rPr lang="en-GB" dirty="0"/>
              <a:t> methods allow threads to communicate with one another in a manner that solves the above problems. They must be used within </a:t>
            </a:r>
            <a:r>
              <a:rPr lang="en-GB" dirty="0">
                <a:solidFill>
                  <a:srgbClr val="FF0000"/>
                </a:solidFill>
              </a:rPr>
              <a:t>synchronized methods </a:t>
            </a:r>
            <a:r>
              <a:rPr lang="en-GB" dirty="0"/>
              <a:t>of an object. </a:t>
            </a:r>
          </a:p>
          <a:p>
            <a:pPr algn="just"/>
            <a:r>
              <a:rPr lang="en-GB" dirty="0"/>
              <a:t>A thread calls </a:t>
            </a:r>
            <a:r>
              <a:rPr lang="en-GB" dirty="0">
                <a:solidFill>
                  <a:srgbClr val="FF0000"/>
                </a:solidFill>
              </a:rPr>
              <a:t>wait on an object </a:t>
            </a:r>
            <a:r>
              <a:rPr lang="en-GB" dirty="0"/>
              <a:t>so as to </a:t>
            </a:r>
            <a:r>
              <a:rPr lang="en-GB" dirty="0">
                <a:solidFill>
                  <a:srgbClr val="FF0000"/>
                </a:solidFill>
              </a:rPr>
              <a:t>suspend itself </a:t>
            </a:r>
            <a:r>
              <a:rPr lang="en-GB" dirty="0"/>
              <a:t>and </a:t>
            </a:r>
            <a:r>
              <a:rPr lang="en-GB" dirty="0">
                <a:solidFill>
                  <a:srgbClr val="FF0000"/>
                </a:solidFill>
              </a:rPr>
              <a:t>to allow another thread </a:t>
            </a:r>
            <a:r>
              <a:rPr lang="en-GB" dirty="0"/>
              <a:t>to </a:t>
            </a:r>
            <a:r>
              <a:rPr lang="en-GB" dirty="0">
                <a:solidFill>
                  <a:srgbClr val="FF0000"/>
                </a:solidFill>
              </a:rPr>
              <a:t>execute a method of that object</a:t>
            </a:r>
            <a:r>
              <a:rPr lang="en-GB" dirty="0"/>
              <a:t>.</a:t>
            </a:r>
          </a:p>
          <a:p>
            <a:pPr algn="just"/>
            <a:r>
              <a:rPr lang="en-GB" dirty="0"/>
              <a:t> A thread calls </a:t>
            </a:r>
            <a:r>
              <a:rPr lang="en-GB" dirty="0">
                <a:solidFill>
                  <a:srgbClr val="FF0000"/>
                </a:solidFill>
              </a:rPr>
              <a:t>notify</a:t>
            </a:r>
            <a:r>
              <a:rPr lang="en-GB" dirty="0"/>
              <a:t> to </a:t>
            </a:r>
            <a:r>
              <a:rPr lang="en-GB" dirty="0">
                <a:solidFill>
                  <a:srgbClr val="FF0000"/>
                </a:solidFill>
              </a:rPr>
              <a:t>inform any thread waiting </a:t>
            </a:r>
            <a:r>
              <a:rPr lang="en-GB" dirty="0"/>
              <a:t>on that object that it has changed some of its data. </a:t>
            </a:r>
          </a:p>
          <a:p>
            <a:pPr algn="just"/>
            <a:r>
              <a:rPr lang="en-GB" dirty="0"/>
              <a:t>Access to an </a:t>
            </a:r>
            <a:r>
              <a:rPr lang="en-GB" dirty="0">
                <a:solidFill>
                  <a:srgbClr val="FF0000"/>
                </a:solidFill>
              </a:rPr>
              <a:t>object </a:t>
            </a:r>
            <a:r>
              <a:rPr lang="en-GB" dirty="0"/>
              <a:t>is still atomic when </a:t>
            </a:r>
            <a:r>
              <a:rPr lang="en-GB" dirty="0">
                <a:solidFill>
                  <a:srgbClr val="FF0000"/>
                </a:solidFill>
              </a:rPr>
              <a:t>threads wait for one another</a:t>
            </a:r>
            <a:r>
              <a:rPr lang="en-GB" dirty="0"/>
              <a:t>: a thread that calls </a:t>
            </a:r>
            <a:r>
              <a:rPr lang="en-GB" dirty="0">
                <a:solidFill>
                  <a:srgbClr val="FF0000"/>
                </a:solidFill>
              </a:rPr>
              <a:t>wait </a:t>
            </a:r>
            <a:r>
              <a:rPr lang="en-GB" dirty="0"/>
              <a:t>gives up its </a:t>
            </a:r>
            <a:r>
              <a:rPr lang="en-GB" dirty="0">
                <a:solidFill>
                  <a:srgbClr val="FF0000"/>
                </a:solidFill>
              </a:rPr>
              <a:t>lock and suspends </a:t>
            </a:r>
            <a:r>
              <a:rPr lang="en-GB" dirty="0"/>
              <a:t>itself as a </a:t>
            </a:r>
            <a:r>
              <a:rPr lang="en-GB" dirty="0">
                <a:solidFill>
                  <a:srgbClr val="FF0000"/>
                </a:solidFill>
              </a:rPr>
              <a:t>single atomic action</a:t>
            </a:r>
            <a:r>
              <a:rPr lang="en-GB" dirty="0"/>
              <a:t>.</a:t>
            </a:r>
          </a:p>
          <a:p>
            <a:pPr algn="just"/>
            <a:r>
              <a:rPr lang="en-GB" dirty="0"/>
              <a:t>when a thread is </a:t>
            </a:r>
            <a:r>
              <a:rPr lang="en-GB" dirty="0">
                <a:solidFill>
                  <a:srgbClr val="FF0000"/>
                </a:solidFill>
              </a:rPr>
              <a:t>restarted after being notified </a:t>
            </a:r>
            <a:r>
              <a:rPr lang="en-GB" dirty="0"/>
              <a:t>it acquires </a:t>
            </a:r>
            <a:r>
              <a:rPr lang="en-GB" dirty="0">
                <a:solidFill>
                  <a:srgbClr val="FF0000"/>
                </a:solidFill>
              </a:rPr>
              <a:t>a new lock </a:t>
            </a:r>
            <a:r>
              <a:rPr lang="en-GB" dirty="0"/>
              <a:t>on the object </a:t>
            </a:r>
            <a:r>
              <a:rPr lang="en-GB" dirty="0">
                <a:solidFill>
                  <a:srgbClr val="FF0000"/>
                </a:solidFill>
              </a:rPr>
              <a:t>and resumes execution </a:t>
            </a:r>
            <a:r>
              <a:rPr lang="en-GB" dirty="0"/>
              <a:t>from after its wait. </a:t>
            </a:r>
          </a:p>
          <a:p>
            <a:pPr algn="just"/>
            <a:r>
              <a:rPr lang="en-GB" dirty="0"/>
              <a:t>A thread that calls </a:t>
            </a:r>
            <a:r>
              <a:rPr lang="en-GB" dirty="0">
                <a:solidFill>
                  <a:srgbClr val="FF0000"/>
                </a:solidFill>
              </a:rPr>
              <a:t>notify</a:t>
            </a:r>
            <a:r>
              <a:rPr lang="en-GB" dirty="0"/>
              <a:t> (from within a synchronized method) completes the execution of that method before releasing the lock on the object.</a:t>
            </a:r>
            <a:endParaRPr lang="en-IN" dirty="0"/>
          </a:p>
        </p:txBody>
      </p:sp>
    </p:spTree>
    <p:extLst>
      <p:ext uri="{BB962C8B-B14F-4D97-AF65-F5344CB8AC3E}">
        <p14:creationId xmlns:p14="http://schemas.microsoft.com/office/powerpoint/2010/main" val="29066861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3CC32-E866-4240-9CA9-A57C310734B1}"/>
              </a:ext>
            </a:extLst>
          </p:cNvPr>
          <p:cNvSpPr>
            <a:spLocks noGrp="1"/>
          </p:cNvSpPr>
          <p:nvPr>
            <p:ph idx="1"/>
          </p:nvPr>
        </p:nvSpPr>
        <p:spPr>
          <a:xfrm>
            <a:off x="838200" y="478302"/>
            <a:ext cx="10515600" cy="5698661"/>
          </a:xfrm>
        </p:spPr>
        <p:txBody>
          <a:bodyPr>
            <a:normAutofit lnSpcReduction="10000"/>
          </a:bodyPr>
          <a:lstStyle/>
          <a:p>
            <a:pPr algn="just"/>
            <a:r>
              <a:rPr lang="en-IN" sz="3200" b="1" dirty="0">
                <a:solidFill>
                  <a:srgbClr val="FF0000"/>
                </a:solidFill>
              </a:rPr>
              <a:t>Edge chasing:</a:t>
            </a:r>
          </a:p>
          <a:p>
            <a:pPr algn="just"/>
            <a:r>
              <a:rPr lang="en-GB" sz="3200" dirty="0"/>
              <a:t>A distributed approach to deadlock detection uses a technique called </a:t>
            </a:r>
            <a:r>
              <a:rPr lang="en-GB" sz="3200" dirty="0">
                <a:solidFill>
                  <a:srgbClr val="FF0000"/>
                </a:solidFill>
              </a:rPr>
              <a:t>edge chasing </a:t>
            </a:r>
            <a:r>
              <a:rPr lang="en-GB" sz="3200" dirty="0"/>
              <a:t>or </a:t>
            </a:r>
            <a:r>
              <a:rPr lang="en-GB" sz="3200" dirty="0">
                <a:solidFill>
                  <a:srgbClr val="FF0000"/>
                </a:solidFill>
              </a:rPr>
              <a:t>path pushing</a:t>
            </a:r>
            <a:r>
              <a:rPr lang="en-GB" sz="3200" dirty="0"/>
              <a:t>. </a:t>
            </a:r>
          </a:p>
          <a:p>
            <a:pPr algn="just"/>
            <a:r>
              <a:rPr lang="en-GB" sz="3200" dirty="0"/>
              <a:t>In this approach, the </a:t>
            </a:r>
            <a:r>
              <a:rPr lang="en-GB" sz="3200" dirty="0">
                <a:solidFill>
                  <a:srgbClr val="FF0000"/>
                </a:solidFill>
              </a:rPr>
              <a:t>global wait-for graph is not constructed</a:t>
            </a:r>
            <a:r>
              <a:rPr lang="en-GB" sz="3200" dirty="0"/>
              <a:t>, but each of the </a:t>
            </a:r>
            <a:r>
              <a:rPr lang="en-GB" sz="3200" dirty="0">
                <a:solidFill>
                  <a:srgbClr val="FF0000"/>
                </a:solidFill>
              </a:rPr>
              <a:t>servers involved </a:t>
            </a:r>
            <a:r>
              <a:rPr lang="en-GB" sz="3200" dirty="0"/>
              <a:t>has </a:t>
            </a:r>
            <a:r>
              <a:rPr lang="en-GB" sz="3200" dirty="0">
                <a:solidFill>
                  <a:srgbClr val="FF0000"/>
                </a:solidFill>
              </a:rPr>
              <a:t>knowledge</a:t>
            </a:r>
            <a:r>
              <a:rPr lang="en-GB" sz="3200" dirty="0"/>
              <a:t> about some of </a:t>
            </a:r>
            <a:r>
              <a:rPr lang="en-GB" sz="3200" dirty="0">
                <a:solidFill>
                  <a:srgbClr val="FF0000"/>
                </a:solidFill>
              </a:rPr>
              <a:t>its edges</a:t>
            </a:r>
            <a:r>
              <a:rPr lang="en-GB" sz="3200" dirty="0"/>
              <a:t>. </a:t>
            </a:r>
          </a:p>
          <a:p>
            <a:pPr algn="just"/>
            <a:r>
              <a:rPr lang="en-GB" sz="3200" dirty="0"/>
              <a:t>The </a:t>
            </a:r>
            <a:r>
              <a:rPr lang="en-GB" sz="3200" dirty="0">
                <a:solidFill>
                  <a:srgbClr val="FF0000"/>
                </a:solidFill>
              </a:rPr>
              <a:t>servers attempt </a:t>
            </a:r>
            <a:r>
              <a:rPr lang="en-GB" sz="3200" dirty="0"/>
              <a:t>to find </a:t>
            </a:r>
            <a:r>
              <a:rPr lang="en-GB" sz="3200" dirty="0">
                <a:solidFill>
                  <a:srgbClr val="FF0000"/>
                </a:solidFill>
              </a:rPr>
              <a:t>cycles by forwarding messages </a:t>
            </a:r>
            <a:r>
              <a:rPr lang="en-GB" sz="3200" dirty="0"/>
              <a:t>called </a:t>
            </a:r>
            <a:r>
              <a:rPr lang="en-GB" sz="3200" dirty="0">
                <a:solidFill>
                  <a:srgbClr val="FF0000"/>
                </a:solidFill>
              </a:rPr>
              <a:t>probes</a:t>
            </a:r>
            <a:r>
              <a:rPr lang="en-GB" sz="3200" dirty="0"/>
              <a:t>, which follow the edges of the graph throughout the distributed system. </a:t>
            </a:r>
          </a:p>
          <a:p>
            <a:pPr algn="just"/>
            <a:r>
              <a:rPr lang="en-GB" sz="3200" dirty="0"/>
              <a:t>A </a:t>
            </a:r>
            <a:r>
              <a:rPr lang="en-GB" sz="3200" dirty="0">
                <a:solidFill>
                  <a:srgbClr val="FF0000"/>
                </a:solidFill>
              </a:rPr>
              <a:t>probe message </a:t>
            </a:r>
            <a:r>
              <a:rPr lang="en-GB" sz="3200" dirty="0"/>
              <a:t>consists of </a:t>
            </a:r>
            <a:r>
              <a:rPr lang="en-GB" sz="3200" dirty="0">
                <a:solidFill>
                  <a:srgbClr val="FF0000"/>
                </a:solidFill>
              </a:rPr>
              <a:t>transaction wait-for relationships</a:t>
            </a:r>
            <a:r>
              <a:rPr lang="en-GB" sz="3200" dirty="0"/>
              <a:t> representing a path in the </a:t>
            </a:r>
            <a:r>
              <a:rPr lang="en-GB" sz="3200" dirty="0">
                <a:solidFill>
                  <a:srgbClr val="FF0000"/>
                </a:solidFill>
              </a:rPr>
              <a:t>global wait-for graph</a:t>
            </a:r>
            <a:r>
              <a:rPr lang="en-GB" sz="3200" dirty="0"/>
              <a:t>.</a:t>
            </a:r>
          </a:p>
          <a:p>
            <a:pPr algn="just"/>
            <a:endParaRPr lang="en-IN" sz="3200" b="1" dirty="0">
              <a:solidFill>
                <a:srgbClr val="FF0000"/>
              </a:solidFill>
            </a:endParaRPr>
          </a:p>
        </p:txBody>
      </p:sp>
    </p:spTree>
    <p:extLst>
      <p:ext uri="{BB962C8B-B14F-4D97-AF65-F5344CB8AC3E}">
        <p14:creationId xmlns:p14="http://schemas.microsoft.com/office/powerpoint/2010/main" val="77606981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863E8D-AB1B-4E8D-9260-A73D2DE923D4}"/>
              </a:ext>
            </a:extLst>
          </p:cNvPr>
          <p:cNvPicPr>
            <a:picLocks noChangeAspect="1"/>
          </p:cNvPicPr>
          <p:nvPr/>
        </p:nvPicPr>
        <p:blipFill>
          <a:blip r:embed="rId2"/>
          <a:stretch>
            <a:fillRect/>
          </a:stretch>
        </p:blipFill>
        <p:spPr>
          <a:xfrm>
            <a:off x="588868" y="506438"/>
            <a:ext cx="11284264" cy="6289502"/>
          </a:xfrm>
          <a:prstGeom prst="rect">
            <a:avLst/>
          </a:prstGeom>
        </p:spPr>
      </p:pic>
    </p:spTree>
    <p:extLst>
      <p:ext uri="{BB962C8B-B14F-4D97-AF65-F5344CB8AC3E}">
        <p14:creationId xmlns:p14="http://schemas.microsoft.com/office/powerpoint/2010/main" val="162427011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790F43-86CD-4CEA-8C12-17C385AC6EC7}"/>
              </a:ext>
            </a:extLst>
          </p:cNvPr>
          <p:cNvSpPr>
            <a:spLocks noGrp="1"/>
          </p:cNvSpPr>
          <p:nvPr>
            <p:ph idx="1"/>
          </p:nvPr>
        </p:nvSpPr>
        <p:spPr>
          <a:xfrm>
            <a:off x="838200" y="633046"/>
            <a:ext cx="10515600" cy="5543917"/>
          </a:xfrm>
        </p:spPr>
        <p:txBody>
          <a:bodyPr/>
          <a:lstStyle/>
          <a:p>
            <a:pPr algn="just"/>
            <a:r>
              <a:rPr lang="en-GB" dirty="0"/>
              <a:t>Consider the situation at </a:t>
            </a:r>
            <a:r>
              <a:rPr lang="en-GB" dirty="0">
                <a:solidFill>
                  <a:srgbClr val="FF0000"/>
                </a:solidFill>
              </a:rPr>
              <a:t>server X</a:t>
            </a:r>
            <a:r>
              <a:rPr lang="en-GB" dirty="0"/>
              <a:t> in Figure. This server has just added the edge W -&gt; U to its local wait-for graph, and at this time transaction U is waiting to access object B, which transaction V holds at server Y.</a:t>
            </a:r>
          </a:p>
          <a:p>
            <a:pPr algn="just"/>
            <a:r>
              <a:rPr lang="en-GB" dirty="0"/>
              <a:t> This edge could possibly be part of a cycle such as V -&gt;T1-&gt;T2 -&gt; … -&gt; W -&gt; U -&gt; V involving transactions using objects at other servers.</a:t>
            </a:r>
          </a:p>
          <a:p>
            <a:pPr algn="just"/>
            <a:r>
              <a:rPr lang="en-GB" dirty="0"/>
              <a:t> This indicates that there is a potential distributed deadlock cycle, which could be found by sending out a probe to server Y.</a:t>
            </a:r>
          </a:p>
          <a:p>
            <a:pPr algn="just"/>
            <a:r>
              <a:rPr lang="en-GB" dirty="0"/>
              <a:t>Now consider the situation a little </a:t>
            </a:r>
            <a:r>
              <a:rPr lang="en-GB" dirty="0">
                <a:solidFill>
                  <a:srgbClr val="FF0000"/>
                </a:solidFill>
              </a:rPr>
              <a:t>earlier,</a:t>
            </a:r>
            <a:r>
              <a:rPr lang="en-GB" dirty="0"/>
              <a:t> when </a:t>
            </a:r>
            <a:r>
              <a:rPr lang="en-GB" dirty="0">
                <a:solidFill>
                  <a:srgbClr val="FF0000"/>
                </a:solidFill>
              </a:rPr>
              <a:t>server Z</a:t>
            </a:r>
            <a:r>
              <a:rPr lang="en-GB" dirty="0"/>
              <a:t> added the edge V -&gt;W to its local graph.</a:t>
            </a:r>
          </a:p>
          <a:p>
            <a:pPr algn="just"/>
            <a:r>
              <a:rPr lang="en-GB" dirty="0"/>
              <a:t> At this point in time W is not waiting, so there is no point in sending out a probe.</a:t>
            </a:r>
          </a:p>
          <a:p>
            <a:pPr algn="just"/>
            <a:endParaRPr lang="en-GB" dirty="0"/>
          </a:p>
          <a:p>
            <a:pPr algn="just"/>
            <a:endParaRPr lang="en-IN" dirty="0"/>
          </a:p>
        </p:txBody>
      </p:sp>
    </p:spTree>
    <p:extLst>
      <p:ext uri="{BB962C8B-B14F-4D97-AF65-F5344CB8AC3E}">
        <p14:creationId xmlns:p14="http://schemas.microsoft.com/office/powerpoint/2010/main" val="111783662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ED4AB6-6D94-4A3E-9239-FA87D61D28B6}"/>
              </a:ext>
            </a:extLst>
          </p:cNvPr>
          <p:cNvSpPr>
            <a:spLocks noGrp="1"/>
          </p:cNvSpPr>
          <p:nvPr>
            <p:ph idx="1"/>
          </p:nvPr>
        </p:nvSpPr>
        <p:spPr>
          <a:xfrm>
            <a:off x="838200" y="436098"/>
            <a:ext cx="10515600" cy="5740865"/>
          </a:xfrm>
        </p:spPr>
        <p:txBody>
          <a:bodyPr>
            <a:normAutofit fontScale="92500"/>
          </a:bodyPr>
          <a:lstStyle/>
          <a:p>
            <a:pPr algn="just"/>
            <a:r>
              <a:rPr lang="en-GB" dirty="0"/>
              <a:t>Each </a:t>
            </a:r>
            <a:r>
              <a:rPr lang="en-GB" dirty="0">
                <a:solidFill>
                  <a:srgbClr val="FF0000"/>
                </a:solidFill>
              </a:rPr>
              <a:t>distributed transaction </a:t>
            </a:r>
            <a:r>
              <a:rPr lang="en-GB" dirty="0"/>
              <a:t>starts at a </a:t>
            </a:r>
            <a:r>
              <a:rPr lang="en-GB" dirty="0">
                <a:solidFill>
                  <a:srgbClr val="FF0000"/>
                </a:solidFill>
              </a:rPr>
              <a:t>server</a:t>
            </a:r>
            <a:r>
              <a:rPr lang="en-GB" dirty="0"/>
              <a:t> (called the </a:t>
            </a:r>
            <a:r>
              <a:rPr lang="en-GB" dirty="0">
                <a:solidFill>
                  <a:srgbClr val="FF0000"/>
                </a:solidFill>
              </a:rPr>
              <a:t>coordinator</a:t>
            </a:r>
            <a:r>
              <a:rPr lang="en-GB" dirty="0"/>
              <a:t> of the transaction) and moves to </a:t>
            </a:r>
            <a:r>
              <a:rPr lang="en-GB" dirty="0">
                <a:solidFill>
                  <a:srgbClr val="FF0000"/>
                </a:solidFill>
              </a:rPr>
              <a:t>several other servers </a:t>
            </a:r>
            <a:r>
              <a:rPr lang="en-GB" dirty="0"/>
              <a:t>(called </a:t>
            </a:r>
            <a:r>
              <a:rPr lang="en-GB" dirty="0">
                <a:solidFill>
                  <a:srgbClr val="FF0000"/>
                </a:solidFill>
              </a:rPr>
              <a:t>participants</a:t>
            </a:r>
            <a:r>
              <a:rPr lang="en-GB" dirty="0"/>
              <a:t> in the transaction), which can </a:t>
            </a:r>
            <a:r>
              <a:rPr lang="en-GB" dirty="0">
                <a:solidFill>
                  <a:srgbClr val="FF0000"/>
                </a:solidFill>
              </a:rPr>
              <a:t>communicate with the coordinator</a:t>
            </a:r>
            <a:r>
              <a:rPr lang="en-GB" dirty="0"/>
              <a:t>.</a:t>
            </a:r>
          </a:p>
          <a:p>
            <a:pPr algn="just"/>
            <a:r>
              <a:rPr lang="en-GB" dirty="0"/>
              <a:t> At any point in time, a transaction can be </a:t>
            </a:r>
            <a:r>
              <a:rPr lang="en-GB" dirty="0">
                <a:solidFill>
                  <a:srgbClr val="FF0000"/>
                </a:solidFill>
              </a:rPr>
              <a:t>either active </a:t>
            </a:r>
            <a:r>
              <a:rPr lang="en-GB" dirty="0"/>
              <a:t>or </a:t>
            </a:r>
            <a:r>
              <a:rPr lang="en-GB" dirty="0">
                <a:solidFill>
                  <a:srgbClr val="FF0000"/>
                </a:solidFill>
              </a:rPr>
              <a:t>waiting</a:t>
            </a:r>
            <a:r>
              <a:rPr lang="en-GB" dirty="0"/>
              <a:t> at just one of these servers. </a:t>
            </a:r>
          </a:p>
          <a:p>
            <a:pPr algn="just"/>
            <a:r>
              <a:rPr lang="en-GB" dirty="0"/>
              <a:t>The </a:t>
            </a:r>
            <a:r>
              <a:rPr lang="en-GB" dirty="0">
                <a:solidFill>
                  <a:srgbClr val="FF0000"/>
                </a:solidFill>
              </a:rPr>
              <a:t>coordinator</a:t>
            </a:r>
            <a:r>
              <a:rPr lang="en-GB" dirty="0"/>
              <a:t> is responsible for recording whether the transaction is </a:t>
            </a:r>
            <a:r>
              <a:rPr lang="en-GB" dirty="0">
                <a:solidFill>
                  <a:srgbClr val="FF0000"/>
                </a:solidFill>
              </a:rPr>
              <a:t>active or is waiting </a:t>
            </a:r>
            <a:r>
              <a:rPr lang="en-GB" dirty="0"/>
              <a:t>for a </a:t>
            </a:r>
            <a:r>
              <a:rPr lang="en-GB" dirty="0">
                <a:solidFill>
                  <a:srgbClr val="FF0000"/>
                </a:solidFill>
              </a:rPr>
              <a:t>particular object</a:t>
            </a:r>
            <a:r>
              <a:rPr lang="en-GB" dirty="0"/>
              <a:t>, and participants can get this information from their </a:t>
            </a:r>
            <a:r>
              <a:rPr lang="en-GB" dirty="0">
                <a:solidFill>
                  <a:srgbClr val="FF0000"/>
                </a:solidFill>
              </a:rPr>
              <a:t>coordinator</a:t>
            </a:r>
            <a:r>
              <a:rPr lang="en-GB" dirty="0"/>
              <a:t>. </a:t>
            </a:r>
          </a:p>
          <a:p>
            <a:pPr algn="just"/>
            <a:r>
              <a:rPr lang="en-GB" dirty="0">
                <a:solidFill>
                  <a:srgbClr val="FF0000"/>
                </a:solidFill>
              </a:rPr>
              <a:t>Lock managers </a:t>
            </a:r>
            <a:r>
              <a:rPr lang="en-GB" dirty="0"/>
              <a:t>inform </a:t>
            </a:r>
            <a:r>
              <a:rPr lang="en-GB" dirty="0">
                <a:solidFill>
                  <a:srgbClr val="FF0000"/>
                </a:solidFill>
              </a:rPr>
              <a:t>coordinators</a:t>
            </a:r>
            <a:r>
              <a:rPr lang="en-GB" dirty="0"/>
              <a:t> when transactions start </a:t>
            </a:r>
            <a:r>
              <a:rPr lang="en-GB" dirty="0">
                <a:solidFill>
                  <a:srgbClr val="FF0000"/>
                </a:solidFill>
              </a:rPr>
              <a:t>waiting f</a:t>
            </a:r>
            <a:r>
              <a:rPr lang="en-GB" dirty="0"/>
              <a:t>or objects and when transactions acquire objects and become </a:t>
            </a:r>
            <a:r>
              <a:rPr lang="en-GB" dirty="0">
                <a:solidFill>
                  <a:srgbClr val="FF0000"/>
                </a:solidFill>
              </a:rPr>
              <a:t>active again. </a:t>
            </a:r>
          </a:p>
          <a:p>
            <a:pPr algn="just"/>
            <a:r>
              <a:rPr lang="en-GB" dirty="0"/>
              <a:t>When a </a:t>
            </a:r>
            <a:r>
              <a:rPr lang="en-GB" dirty="0">
                <a:solidFill>
                  <a:srgbClr val="FF0000"/>
                </a:solidFill>
              </a:rPr>
              <a:t>transaction is aborted to break </a:t>
            </a:r>
            <a:r>
              <a:rPr lang="en-GB" dirty="0"/>
              <a:t>a deadlock, its </a:t>
            </a:r>
            <a:r>
              <a:rPr lang="en-GB" dirty="0">
                <a:solidFill>
                  <a:srgbClr val="FF0000"/>
                </a:solidFill>
              </a:rPr>
              <a:t>coordinator</a:t>
            </a:r>
            <a:r>
              <a:rPr lang="en-GB" dirty="0"/>
              <a:t> will inform the </a:t>
            </a:r>
            <a:r>
              <a:rPr lang="en-GB" dirty="0">
                <a:solidFill>
                  <a:srgbClr val="FF0000"/>
                </a:solidFill>
              </a:rPr>
              <a:t>participants</a:t>
            </a:r>
            <a:r>
              <a:rPr lang="en-GB" dirty="0"/>
              <a:t> and all of its </a:t>
            </a:r>
            <a:r>
              <a:rPr lang="en-GB" dirty="0">
                <a:solidFill>
                  <a:srgbClr val="FF0000"/>
                </a:solidFill>
              </a:rPr>
              <a:t>locks will be removed</a:t>
            </a:r>
            <a:r>
              <a:rPr lang="en-GB" dirty="0"/>
              <a:t>, with the effect that </a:t>
            </a:r>
            <a:r>
              <a:rPr lang="en-GB" dirty="0">
                <a:solidFill>
                  <a:srgbClr val="FF0000"/>
                </a:solidFill>
              </a:rPr>
              <a:t>all edges </a:t>
            </a:r>
            <a:r>
              <a:rPr lang="en-GB" dirty="0"/>
              <a:t>involving that transaction will be removed from the </a:t>
            </a:r>
            <a:r>
              <a:rPr lang="en-GB" dirty="0">
                <a:solidFill>
                  <a:srgbClr val="FF0000"/>
                </a:solidFill>
              </a:rPr>
              <a:t>local</a:t>
            </a:r>
            <a:r>
              <a:rPr lang="en-GB" dirty="0"/>
              <a:t> </a:t>
            </a:r>
            <a:r>
              <a:rPr lang="en-GB" dirty="0">
                <a:solidFill>
                  <a:srgbClr val="FF0000"/>
                </a:solidFill>
              </a:rPr>
              <a:t>wait-for graphs</a:t>
            </a:r>
            <a:r>
              <a:rPr lang="en-GB" dirty="0"/>
              <a:t>.</a:t>
            </a:r>
            <a:endParaRPr lang="en-IN" dirty="0"/>
          </a:p>
        </p:txBody>
      </p:sp>
    </p:spTree>
    <p:extLst>
      <p:ext uri="{BB962C8B-B14F-4D97-AF65-F5344CB8AC3E}">
        <p14:creationId xmlns:p14="http://schemas.microsoft.com/office/powerpoint/2010/main" val="381166173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73D2BD-1D06-4E1B-98EE-5189A6401130}"/>
              </a:ext>
            </a:extLst>
          </p:cNvPr>
          <p:cNvSpPr>
            <a:spLocks noGrp="1"/>
          </p:cNvSpPr>
          <p:nvPr>
            <p:ph idx="1"/>
          </p:nvPr>
        </p:nvSpPr>
        <p:spPr>
          <a:xfrm>
            <a:off x="838200" y="379828"/>
            <a:ext cx="10515600" cy="5797135"/>
          </a:xfrm>
        </p:spPr>
        <p:txBody>
          <a:bodyPr/>
          <a:lstStyle/>
          <a:p>
            <a:pPr algn="just"/>
            <a:r>
              <a:rPr lang="en-GB" dirty="0"/>
              <a:t>Edge-chasing algorithms have three steps:</a:t>
            </a:r>
          </a:p>
          <a:p>
            <a:pPr algn="just"/>
            <a:r>
              <a:rPr lang="en-GB" dirty="0">
                <a:solidFill>
                  <a:srgbClr val="FF0000"/>
                </a:solidFill>
              </a:rPr>
              <a:t>Initiation:</a:t>
            </a:r>
            <a:r>
              <a:rPr lang="en-GB" dirty="0"/>
              <a:t> When a </a:t>
            </a:r>
            <a:r>
              <a:rPr lang="en-GB" dirty="0">
                <a:solidFill>
                  <a:srgbClr val="FF0000"/>
                </a:solidFill>
              </a:rPr>
              <a:t>server notes </a:t>
            </a:r>
            <a:r>
              <a:rPr lang="en-GB" dirty="0"/>
              <a:t>that a transaction </a:t>
            </a:r>
            <a:r>
              <a:rPr lang="en-GB" dirty="0">
                <a:solidFill>
                  <a:srgbClr val="FF0000"/>
                </a:solidFill>
              </a:rPr>
              <a:t>T starts waiting </a:t>
            </a:r>
            <a:r>
              <a:rPr lang="en-GB" dirty="0"/>
              <a:t>for another transaction U, where U is </a:t>
            </a:r>
            <a:r>
              <a:rPr lang="en-GB" dirty="0">
                <a:solidFill>
                  <a:srgbClr val="FF0000"/>
                </a:solidFill>
              </a:rPr>
              <a:t>waiting to access </a:t>
            </a:r>
            <a:r>
              <a:rPr lang="en-GB" dirty="0"/>
              <a:t>an object at another server, it </a:t>
            </a:r>
            <a:r>
              <a:rPr lang="en-GB" dirty="0">
                <a:solidFill>
                  <a:srgbClr val="FF0000"/>
                </a:solidFill>
              </a:rPr>
              <a:t>initiates detection </a:t>
            </a:r>
            <a:r>
              <a:rPr lang="en-GB" dirty="0"/>
              <a:t>by sending a </a:t>
            </a:r>
            <a:r>
              <a:rPr lang="en-GB" dirty="0">
                <a:solidFill>
                  <a:srgbClr val="FF0000"/>
                </a:solidFill>
              </a:rPr>
              <a:t>probe containing </a:t>
            </a:r>
            <a:r>
              <a:rPr lang="en-GB" dirty="0"/>
              <a:t>the edge </a:t>
            </a:r>
            <a:r>
              <a:rPr lang="en-GB" dirty="0">
                <a:solidFill>
                  <a:srgbClr val="FF0000"/>
                </a:solidFill>
              </a:rPr>
              <a:t>&lt; T -&gt; U &gt; </a:t>
            </a:r>
            <a:r>
              <a:rPr lang="en-GB" dirty="0"/>
              <a:t>to the server of the object at which transaction U is blocked. </a:t>
            </a:r>
          </a:p>
          <a:p>
            <a:pPr algn="just"/>
            <a:r>
              <a:rPr lang="en-GB" dirty="0"/>
              <a:t>If U is </a:t>
            </a:r>
            <a:r>
              <a:rPr lang="en-GB" dirty="0">
                <a:solidFill>
                  <a:srgbClr val="FF0000"/>
                </a:solidFill>
              </a:rPr>
              <a:t>sharing a lock</a:t>
            </a:r>
            <a:r>
              <a:rPr lang="en-GB" dirty="0"/>
              <a:t>, probes are sent to </a:t>
            </a:r>
            <a:r>
              <a:rPr lang="en-GB" dirty="0">
                <a:solidFill>
                  <a:srgbClr val="FF0000"/>
                </a:solidFill>
              </a:rPr>
              <a:t>all the holders </a:t>
            </a:r>
            <a:r>
              <a:rPr lang="en-GB" dirty="0"/>
              <a:t>of the lock. Sometimes further transactions may start sharing the lock later on, in which </a:t>
            </a:r>
            <a:r>
              <a:rPr lang="en-GB" dirty="0">
                <a:solidFill>
                  <a:srgbClr val="FF0000"/>
                </a:solidFill>
              </a:rPr>
              <a:t>case probes </a:t>
            </a:r>
            <a:r>
              <a:rPr lang="en-GB" dirty="0"/>
              <a:t>can be sent to them too.</a:t>
            </a:r>
            <a:endParaRPr lang="en-IN" dirty="0"/>
          </a:p>
        </p:txBody>
      </p:sp>
    </p:spTree>
    <p:extLst>
      <p:ext uri="{BB962C8B-B14F-4D97-AF65-F5344CB8AC3E}">
        <p14:creationId xmlns:p14="http://schemas.microsoft.com/office/powerpoint/2010/main" val="338480920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DDBEE4-2D8B-4164-8C37-574FC11915FD}"/>
              </a:ext>
            </a:extLst>
          </p:cNvPr>
          <p:cNvSpPr>
            <a:spLocks noGrp="1"/>
          </p:cNvSpPr>
          <p:nvPr>
            <p:ph idx="1"/>
          </p:nvPr>
        </p:nvSpPr>
        <p:spPr>
          <a:xfrm>
            <a:off x="838200" y="647114"/>
            <a:ext cx="10515600" cy="6077243"/>
          </a:xfrm>
        </p:spPr>
        <p:txBody>
          <a:bodyPr>
            <a:normAutofit lnSpcReduction="10000"/>
          </a:bodyPr>
          <a:lstStyle/>
          <a:p>
            <a:pPr algn="just"/>
            <a:r>
              <a:rPr lang="en-GB" dirty="0">
                <a:solidFill>
                  <a:srgbClr val="FF0000"/>
                </a:solidFill>
              </a:rPr>
              <a:t>Detection:</a:t>
            </a:r>
            <a:r>
              <a:rPr lang="en-GB" dirty="0"/>
              <a:t> Detection consists of </a:t>
            </a:r>
            <a:r>
              <a:rPr lang="en-GB" dirty="0">
                <a:solidFill>
                  <a:srgbClr val="FF0000"/>
                </a:solidFill>
              </a:rPr>
              <a:t>receiving probes </a:t>
            </a:r>
            <a:r>
              <a:rPr lang="en-GB" dirty="0"/>
              <a:t>and </a:t>
            </a:r>
            <a:r>
              <a:rPr lang="en-GB" dirty="0">
                <a:solidFill>
                  <a:srgbClr val="FF0000"/>
                </a:solidFill>
              </a:rPr>
              <a:t>deciding whether a deadlock</a:t>
            </a:r>
            <a:r>
              <a:rPr lang="en-GB" dirty="0"/>
              <a:t> has occurred and whether to </a:t>
            </a:r>
            <a:r>
              <a:rPr lang="en-GB" dirty="0">
                <a:solidFill>
                  <a:srgbClr val="FF0000"/>
                </a:solidFill>
              </a:rPr>
              <a:t>forward the probes</a:t>
            </a:r>
            <a:r>
              <a:rPr lang="en-GB" dirty="0"/>
              <a:t>.</a:t>
            </a:r>
          </a:p>
          <a:p>
            <a:pPr algn="just"/>
            <a:r>
              <a:rPr lang="en-GB" dirty="0"/>
              <a:t> For example, when a </a:t>
            </a:r>
            <a:r>
              <a:rPr lang="en-GB" dirty="0">
                <a:solidFill>
                  <a:srgbClr val="FF0000"/>
                </a:solidFill>
              </a:rPr>
              <a:t>server</a:t>
            </a:r>
            <a:r>
              <a:rPr lang="en-GB" dirty="0"/>
              <a:t> of an object receives a </a:t>
            </a:r>
            <a:r>
              <a:rPr lang="en-GB" dirty="0">
                <a:solidFill>
                  <a:srgbClr val="FF0000"/>
                </a:solidFill>
              </a:rPr>
              <a:t>probe &lt; T -&gt; U &gt; </a:t>
            </a:r>
            <a:r>
              <a:rPr lang="en-GB" dirty="0"/>
              <a:t>(indicating that T is waiting for a transaction U that holds a local object), it checks to </a:t>
            </a:r>
            <a:r>
              <a:rPr lang="en-GB" dirty="0">
                <a:solidFill>
                  <a:srgbClr val="FF0000"/>
                </a:solidFill>
              </a:rPr>
              <a:t>see whether U is also waiting</a:t>
            </a:r>
            <a:r>
              <a:rPr lang="en-GB" dirty="0"/>
              <a:t>. </a:t>
            </a:r>
          </a:p>
          <a:p>
            <a:pPr algn="just"/>
            <a:r>
              <a:rPr lang="en-GB" dirty="0"/>
              <a:t>If it is, the </a:t>
            </a:r>
            <a:r>
              <a:rPr lang="en-GB" dirty="0">
                <a:solidFill>
                  <a:srgbClr val="FF0000"/>
                </a:solidFill>
              </a:rPr>
              <a:t>transaction it waits for (for example, V) </a:t>
            </a:r>
            <a:r>
              <a:rPr lang="en-GB" dirty="0"/>
              <a:t>is added to the probe (making </a:t>
            </a:r>
            <a:r>
              <a:rPr lang="en-GB" dirty="0">
                <a:solidFill>
                  <a:srgbClr val="FF0000"/>
                </a:solidFill>
              </a:rPr>
              <a:t>it &lt; T -&gt;U-&gt; V </a:t>
            </a:r>
            <a:r>
              <a:rPr lang="en-GB" dirty="0"/>
              <a:t>) and if the new transaction (V) is waiting for another object elsewhere, the probe is forwarded. </a:t>
            </a:r>
          </a:p>
          <a:p>
            <a:pPr algn="just"/>
            <a:r>
              <a:rPr lang="en-GB" dirty="0"/>
              <a:t>In this way, paths through the </a:t>
            </a:r>
            <a:r>
              <a:rPr lang="en-GB" dirty="0">
                <a:solidFill>
                  <a:srgbClr val="FF0000"/>
                </a:solidFill>
              </a:rPr>
              <a:t>global wait-for graph</a:t>
            </a:r>
            <a:r>
              <a:rPr lang="en-GB" dirty="0"/>
              <a:t> are built </a:t>
            </a:r>
            <a:r>
              <a:rPr lang="en-GB" dirty="0">
                <a:solidFill>
                  <a:srgbClr val="FF0000"/>
                </a:solidFill>
              </a:rPr>
              <a:t>one edge at a time</a:t>
            </a:r>
            <a:r>
              <a:rPr lang="en-GB" dirty="0"/>
              <a:t>.</a:t>
            </a:r>
          </a:p>
          <a:p>
            <a:pPr algn="just"/>
            <a:r>
              <a:rPr lang="en-GB" dirty="0"/>
              <a:t> Before </a:t>
            </a:r>
            <a:r>
              <a:rPr lang="en-GB" dirty="0">
                <a:solidFill>
                  <a:srgbClr val="FF0000"/>
                </a:solidFill>
              </a:rPr>
              <a:t>forwarding a probe</a:t>
            </a:r>
            <a:r>
              <a:rPr lang="en-GB" dirty="0"/>
              <a:t>, the </a:t>
            </a:r>
            <a:r>
              <a:rPr lang="en-GB" dirty="0">
                <a:solidFill>
                  <a:srgbClr val="FF0000"/>
                </a:solidFill>
              </a:rPr>
              <a:t>server checks </a:t>
            </a:r>
            <a:r>
              <a:rPr lang="en-GB" dirty="0"/>
              <a:t>to see whether the transaction (for example, T) it has </a:t>
            </a:r>
            <a:r>
              <a:rPr lang="en-GB" dirty="0">
                <a:solidFill>
                  <a:srgbClr val="FF0000"/>
                </a:solidFill>
              </a:rPr>
              <a:t>just added has </a:t>
            </a:r>
            <a:r>
              <a:rPr lang="en-GB" dirty="0"/>
              <a:t>caused the probe to contain a cycle (for example, </a:t>
            </a:r>
            <a:r>
              <a:rPr lang="en-GB" dirty="0">
                <a:solidFill>
                  <a:srgbClr val="FF0000"/>
                </a:solidFill>
              </a:rPr>
              <a:t>&lt; T -&gt; U -&gt; V -&gt; T &gt;).</a:t>
            </a:r>
            <a:r>
              <a:rPr lang="en-GB" dirty="0"/>
              <a:t> </a:t>
            </a:r>
          </a:p>
          <a:p>
            <a:pPr algn="just"/>
            <a:r>
              <a:rPr lang="en-GB" dirty="0"/>
              <a:t>If this is the case, it has found a cycle in the graph and a deadlock has been detected.</a:t>
            </a:r>
            <a:endParaRPr lang="en-IN" dirty="0"/>
          </a:p>
        </p:txBody>
      </p:sp>
    </p:spTree>
    <p:extLst>
      <p:ext uri="{BB962C8B-B14F-4D97-AF65-F5344CB8AC3E}">
        <p14:creationId xmlns:p14="http://schemas.microsoft.com/office/powerpoint/2010/main" val="21876524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1D6DDF-5D90-4C1B-BDD8-33B9CEE9364E}"/>
              </a:ext>
            </a:extLst>
          </p:cNvPr>
          <p:cNvSpPr>
            <a:spLocks noGrp="1"/>
          </p:cNvSpPr>
          <p:nvPr>
            <p:ph idx="1"/>
          </p:nvPr>
        </p:nvSpPr>
        <p:spPr>
          <a:xfrm>
            <a:off x="838200" y="464234"/>
            <a:ext cx="10515600" cy="5712729"/>
          </a:xfrm>
        </p:spPr>
        <p:txBody>
          <a:bodyPr/>
          <a:lstStyle/>
          <a:p>
            <a:r>
              <a:rPr lang="en-GB" dirty="0">
                <a:solidFill>
                  <a:srgbClr val="FF0000"/>
                </a:solidFill>
              </a:rPr>
              <a:t>Resolution:</a:t>
            </a:r>
            <a:r>
              <a:rPr lang="en-GB" dirty="0"/>
              <a:t> When a cycle is detected, a transaction in the cycle is aborted to break the deadlock.</a:t>
            </a:r>
          </a:p>
          <a:p>
            <a:endParaRPr lang="en-IN" dirty="0"/>
          </a:p>
        </p:txBody>
      </p:sp>
      <p:pic>
        <p:nvPicPr>
          <p:cNvPr id="4" name="Picture 3">
            <a:extLst>
              <a:ext uri="{FF2B5EF4-FFF2-40B4-BE49-F238E27FC236}">
                <a16:creationId xmlns:a16="http://schemas.microsoft.com/office/drawing/2014/main" id="{E581C7AB-BF7F-4E49-94C4-69DF630FFD51}"/>
              </a:ext>
            </a:extLst>
          </p:cNvPr>
          <p:cNvPicPr>
            <a:picLocks noChangeAspect="1"/>
          </p:cNvPicPr>
          <p:nvPr/>
        </p:nvPicPr>
        <p:blipFill>
          <a:blip r:embed="rId2"/>
          <a:stretch>
            <a:fillRect/>
          </a:stretch>
        </p:blipFill>
        <p:spPr>
          <a:xfrm>
            <a:off x="838200" y="1355994"/>
            <a:ext cx="9585960" cy="3484590"/>
          </a:xfrm>
          <a:prstGeom prst="rect">
            <a:avLst/>
          </a:prstGeom>
        </p:spPr>
      </p:pic>
      <p:sp>
        <p:nvSpPr>
          <p:cNvPr id="5" name="TextBox 4">
            <a:extLst>
              <a:ext uri="{FF2B5EF4-FFF2-40B4-BE49-F238E27FC236}">
                <a16:creationId xmlns:a16="http://schemas.microsoft.com/office/drawing/2014/main" id="{3552EB26-1AD5-4E9E-806F-A6DB894DC13A}"/>
              </a:ext>
            </a:extLst>
          </p:cNvPr>
          <p:cNvSpPr txBox="1"/>
          <p:nvPr/>
        </p:nvSpPr>
        <p:spPr>
          <a:xfrm>
            <a:off x="401041" y="5132674"/>
            <a:ext cx="10952759" cy="1015663"/>
          </a:xfrm>
          <a:prstGeom prst="rect">
            <a:avLst/>
          </a:prstGeom>
          <a:noFill/>
        </p:spPr>
        <p:txBody>
          <a:bodyPr wrap="square" rtlCol="0">
            <a:spAutoFit/>
          </a:bodyPr>
          <a:lstStyle/>
          <a:p>
            <a:pPr algn="just"/>
            <a:r>
              <a:rPr lang="en-GB" sz="2000" dirty="0"/>
              <a:t>This path contains a cycle. The server detects a deadlock. One of the transactions in the cycle must</a:t>
            </a:r>
          </a:p>
          <a:p>
            <a:pPr algn="just"/>
            <a:r>
              <a:rPr lang="en-GB" sz="2000" dirty="0"/>
              <a:t> be aborted to break the deadlock. The transaction to be aborted can be chosen according to transaction priorities, which are described.</a:t>
            </a:r>
            <a:endParaRPr lang="en-IN" sz="2000" dirty="0"/>
          </a:p>
        </p:txBody>
      </p:sp>
    </p:spTree>
    <p:extLst>
      <p:ext uri="{BB962C8B-B14F-4D97-AF65-F5344CB8AC3E}">
        <p14:creationId xmlns:p14="http://schemas.microsoft.com/office/powerpoint/2010/main" val="281145925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8FAFA2-02F5-4DA6-BC40-7CE2097252DF}"/>
              </a:ext>
            </a:extLst>
          </p:cNvPr>
          <p:cNvPicPr>
            <a:picLocks noChangeAspect="1"/>
          </p:cNvPicPr>
          <p:nvPr/>
        </p:nvPicPr>
        <p:blipFill>
          <a:blip r:embed="rId2"/>
          <a:stretch>
            <a:fillRect/>
          </a:stretch>
        </p:blipFill>
        <p:spPr>
          <a:xfrm>
            <a:off x="604911" y="422032"/>
            <a:ext cx="10522634" cy="6063174"/>
          </a:xfrm>
          <a:prstGeom prst="rect">
            <a:avLst/>
          </a:prstGeom>
        </p:spPr>
      </p:pic>
    </p:spTree>
    <p:extLst>
      <p:ext uri="{BB962C8B-B14F-4D97-AF65-F5344CB8AC3E}">
        <p14:creationId xmlns:p14="http://schemas.microsoft.com/office/powerpoint/2010/main" val="225881350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E1CE22-16D7-4E78-9171-64FF50D415A7}"/>
              </a:ext>
            </a:extLst>
          </p:cNvPr>
          <p:cNvSpPr>
            <a:spLocks noGrp="1"/>
          </p:cNvSpPr>
          <p:nvPr>
            <p:ph idx="1"/>
          </p:nvPr>
        </p:nvSpPr>
        <p:spPr>
          <a:xfrm>
            <a:off x="838200" y="365760"/>
            <a:ext cx="10515600" cy="6246055"/>
          </a:xfrm>
        </p:spPr>
        <p:txBody>
          <a:bodyPr>
            <a:normAutofit fontScale="92500" lnSpcReduction="10000"/>
          </a:bodyPr>
          <a:lstStyle/>
          <a:p>
            <a:pPr algn="just"/>
            <a:r>
              <a:rPr lang="en-GB" dirty="0"/>
              <a:t>Figure  shows the progress of the </a:t>
            </a:r>
            <a:r>
              <a:rPr lang="en-GB" dirty="0">
                <a:solidFill>
                  <a:srgbClr val="FF0000"/>
                </a:solidFill>
              </a:rPr>
              <a:t>probe messages </a:t>
            </a:r>
            <a:r>
              <a:rPr lang="en-GB" dirty="0"/>
              <a:t>from the </a:t>
            </a:r>
            <a:r>
              <a:rPr lang="en-GB" dirty="0">
                <a:solidFill>
                  <a:srgbClr val="FF0000"/>
                </a:solidFill>
              </a:rPr>
              <a:t>initiation</a:t>
            </a:r>
            <a:r>
              <a:rPr lang="en-GB" dirty="0"/>
              <a:t> by the </a:t>
            </a:r>
            <a:r>
              <a:rPr lang="en-GB" dirty="0">
                <a:solidFill>
                  <a:srgbClr val="FF0000"/>
                </a:solidFill>
              </a:rPr>
              <a:t>server of A to </a:t>
            </a:r>
            <a:r>
              <a:rPr lang="en-GB" dirty="0"/>
              <a:t>the deadlock detection by the </a:t>
            </a:r>
            <a:r>
              <a:rPr lang="en-GB" dirty="0">
                <a:solidFill>
                  <a:srgbClr val="FF0000"/>
                </a:solidFill>
              </a:rPr>
              <a:t>server of C</a:t>
            </a:r>
            <a:r>
              <a:rPr lang="en-GB" dirty="0"/>
              <a:t>.</a:t>
            </a:r>
          </a:p>
          <a:p>
            <a:pPr algn="just"/>
            <a:r>
              <a:rPr lang="en-GB" dirty="0"/>
              <a:t> Probes are shown as </a:t>
            </a:r>
            <a:r>
              <a:rPr lang="en-GB" dirty="0">
                <a:solidFill>
                  <a:srgbClr val="FF0000"/>
                </a:solidFill>
              </a:rPr>
              <a:t>heavy arrows</a:t>
            </a:r>
            <a:r>
              <a:rPr lang="en-GB" dirty="0"/>
              <a:t>, objects as </a:t>
            </a:r>
            <a:r>
              <a:rPr lang="en-GB" dirty="0">
                <a:solidFill>
                  <a:srgbClr val="FF0000"/>
                </a:solidFill>
              </a:rPr>
              <a:t>ovals</a:t>
            </a:r>
            <a:r>
              <a:rPr lang="en-GB" dirty="0"/>
              <a:t> (as usual) and transaction coordinators as </a:t>
            </a:r>
            <a:r>
              <a:rPr lang="en-GB" dirty="0">
                <a:solidFill>
                  <a:srgbClr val="FF0000"/>
                </a:solidFill>
              </a:rPr>
              <a:t>rectangles.</a:t>
            </a:r>
            <a:r>
              <a:rPr lang="en-GB" dirty="0"/>
              <a:t> </a:t>
            </a:r>
          </a:p>
          <a:p>
            <a:pPr algn="just"/>
            <a:r>
              <a:rPr lang="en-GB" dirty="0"/>
              <a:t>Each probe is shown as going directly from one object to another. </a:t>
            </a:r>
          </a:p>
          <a:p>
            <a:pPr algn="just"/>
            <a:r>
              <a:rPr lang="en-GB" dirty="0"/>
              <a:t>In reality, before a server transmits a probe to another server, it consults the coordinator of the last transaction in the path to find out whether the latter is waiting for another object elsewhere.</a:t>
            </a:r>
          </a:p>
          <a:p>
            <a:pPr algn="just"/>
            <a:r>
              <a:rPr lang="en-GB" dirty="0"/>
              <a:t>For example, before the </a:t>
            </a:r>
            <a:r>
              <a:rPr lang="en-GB" dirty="0">
                <a:solidFill>
                  <a:srgbClr val="FF0000"/>
                </a:solidFill>
              </a:rPr>
              <a:t>server of B transmits </a:t>
            </a:r>
            <a:r>
              <a:rPr lang="en-GB" dirty="0"/>
              <a:t>the probe it consults the </a:t>
            </a:r>
            <a:r>
              <a:rPr lang="en-GB" dirty="0">
                <a:solidFill>
                  <a:srgbClr val="FF0000"/>
                </a:solidFill>
              </a:rPr>
              <a:t>coordinator of V </a:t>
            </a:r>
            <a:r>
              <a:rPr lang="en-GB" dirty="0"/>
              <a:t>to find out that </a:t>
            </a:r>
            <a:r>
              <a:rPr lang="en-GB" dirty="0">
                <a:solidFill>
                  <a:srgbClr val="FF0000"/>
                </a:solidFill>
              </a:rPr>
              <a:t>V is waiting for C</a:t>
            </a:r>
            <a:r>
              <a:rPr lang="en-GB" dirty="0"/>
              <a:t>. </a:t>
            </a:r>
          </a:p>
          <a:p>
            <a:pPr algn="just"/>
            <a:r>
              <a:rPr lang="en-GB" dirty="0"/>
              <a:t>In most of the </a:t>
            </a:r>
            <a:r>
              <a:rPr lang="en-GB" dirty="0">
                <a:solidFill>
                  <a:srgbClr val="FF0000"/>
                </a:solidFill>
              </a:rPr>
              <a:t>edge-chasing algorithms</a:t>
            </a:r>
            <a:r>
              <a:rPr lang="en-GB" dirty="0"/>
              <a:t>, the servers of objects </a:t>
            </a:r>
            <a:r>
              <a:rPr lang="en-GB" dirty="0">
                <a:solidFill>
                  <a:srgbClr val="FF0000"/>
                </a:solidFill>
              </a:rPr>
              <a:t>send probes to transaction coordinators</a:t>
            </a:r>
            <a:r>
              <a:rPr lang="en-GB" dirty="0"/>
              <a:t>, which then </a:t>
            </a:r>
            <a:r>
              <a:rPr lang="en-GB" dirty="0">
                <a:solidFill>
                  <a:srgbClr val="FF0000"/>
                </a:solidFill>
              </a:rPr>
              <a:t>forward them </a:t>
            </a:r>
            <a:r>
              <a:rPr lang="en-GB" dirty="0"/>
              <a:t>(if the transaction is waiting) to the </a:t>
            </a:r>
            <a:r>
              <a:rPr lang="en-GB" dirty="0">
                <a:solidFill>
                  <a:srgbClr val="FF0000"/>
                </a:solidFill>
              </a:rPr>
              <a:t>server of the object </a:t>
            </a:r>
            <a:r>
              <a:rPr lang="en-GB" dirty="0"/>
              <a:t>for which the </a:t>
            </a:r>
            <a:r>
              <a:rPr lang="en-GB" dirty="0">
                <a:solidFill>
                  <a:srgbClr val="FF0000"/>
                </a:solidFill>
              </a:rPr>
              <a:t>transaction is waiting.</a:t>
            </a:r>
          </a:p>
          <a:p>
            <a:pPr algn="just"/>
            <a:r>
              <a:rPr lang="en-GB" dirty="0"/>
              <a:t> In our example, the </a:t>
            </a:r>
            <a:r>
              <a:rPr lang="en-GB" dirty="0">
                <a:solidFill>
                  <a:srgbClr val="FF0000"/>
                </a:solidFill>
              </a:rPr>
              <a:t>server of B transmits </a:t>
            </a:r>
            <a:r>
              <a:rPr lang="en-GB" dirty="0"/>
              <a:t>the probe to </a:t>
            </a:r>
            <a:r>
              <a:rPr lang="en-GB" dirty="0">
                <a:solidFill>
                  <a:srgbClr val="FF0000"/>
                </a:solidFill>
              </a:rPr>
              <a:t>the coordinator </a:t>
            </a:r>
            <a:r>
              <a:rPr lang="en-GB" dirty="0"/>
              <a:t>of </a:t>
            </a:r>
            <a:r>
              <a:rPr lang="en-GB" dirty="0">
                <a:solidFill>
                  <a:srgbClr val="FF0000"/>
                </a:solidFill>
              </a:rPr>
              <a:t>V, </a:t>
            </a:r>
            <a:r>
              <a:rPr lang="en-GB" dirty="0"/>
              <a:t>which then forwards it to the </a:t>
            </a:r>
            <a:r>
              <a:rPr lang="en-GB" dirty="0">
                <a:solidFill>
                  <a:srgbClr val="FF0000"/>
                </a:solidFill>
              </a:rPr>
              <a:t>server of C</a:t>
            </a:r>
            <a:r>
              <a:rPr lang="en-GB" dirty="0"/>
              <a:t>. This shows that when a probe is forwarded, two messages are required.</a:t>
            </a:r>
            <a:endParaRPr lang="en-IN" dirty="0"/>
          </a:p>
        </p:txBody>
      </p:sp>
    </p:spTree>
    <p:extLst>
      <p:ext uri="{BB962C8B-B14F-4D97-AF65-F5344CB8AC3E}">
        <p14:creationId xmlns:p14="http://schemas.microsoft.com/office/powerpoint/2010/main" val="18849166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C442F6-CC1E-49B3-9875-35D58DB8B372}"/>
              </a:ext>
            </a:extLst>
          </p:cNvPr>
          <p:cNvSpPr>
            <a:spLocks noGrp="1"/>
          </p:cNvSpPr>
          <p:nvPr>
            <p:ph idx="1"/>
          </p:nvPr>
        </p:nvSpPr>
        <p:spPr>
          <a:xfrm>
            <a:off x="838200" y="337625"/>
            <a:ext cx="10515600" cy="5839338"/>
          </a:xfrm>
        </p:spPr>
        <p:txBody>
          <a:bodyPr/>
          <a:lstStyle/>
          <a:p>
            <a:pPr algn="just"/>
            <a:r>
              <a:rPr lang="en-GB" dirty="0"/>
              <a:t>A probe that detects a cycle involving N transactions will be forwarded by (N – 1) transaction coordinators via (N – 1) servers of objects, requiring 2(N – 1) messages.</a:t>
            </a:r>
          </a:p>
          <a:p>
            <a:pPr algn="just"/>
            <a:r>
              <a:rPr lang="en-IN" b="1" dirty="0">
                <a:solidFill>
                  <a:srgbClr val="FF0000"/>
                </a:solidFill>
              </a:rPr>
              <a:t>Transaction priorities:</a:t>
            </a:r>
          </a:p>
          <a:p>
            <a:pPr algn="just"/>
            <a:r>
              <a:rPr lang="en-GB" dirty="0"/>
              <a:t>In the above algorithm, every transaction involved in a deadlock cycle can cause deadlock detection to be initiated. </a:t>
            </a:r>
          </a:p>
          <a:p>
            <a:pPr algn="just"/>
            <a:r>
              <a:rPr lang="en-GB" dirty="0"/>
              <a:t>The effect of several transactions in a cycle initiating deadlock detection is that detection may happen at several different servers in the cycle, with the result that more than one transaction in the cycle is aborted.</a:t>
            </a:r>
            <a:endParaRPr lang="en-GB" b="1" dirty="0">
              <a:solidFill>
                <a:srgbClr val="FF0000"/>
              </a:solidFill>
            </a:endParaRPr>
          </a:p>
          <a:p>
            <a:pPr algn="just"/>
            <a:endParaRPr lang="en-IN" dirty="0"/>
          </a:p>
        </p:txBody>
      </p:sp>
    </p:spTree>
    <p:extLst>
      <p:ext uri="{BB962C8B-B14F-4D97-AF65-F5344CB8AC3E}">
        <p14:creationId xmlns:p14="http://schemas.microsoft.com/office/powerpoint/2010/main" val="1133992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6E822E-BB9A-456E-B5DE-23364BAA7039}"/>
              </a:ext>
            </a:extLst>
          </p:cNvPr>
          <p:cNvSpPr>
            <a:spLocks noGrp="1"/>
          </p:cNvSpPr>
          <p:nvPr>
            <p:ph idx="1"/>
          </p:nvPr>
        </p:nvSpPr>
        <p:spPr>
          <a:xfrm>
            <a:off x="838200" y="520505"/>
            <a:ext cx="10515600" cy="5656458"/>
          </a:xfrm>
        </p:spPr>
        <p:txBody>
          <a:bodyPr>
            <a:normAutofit fontScale="92500" lnSpcReduction="10000"/>
          </a:bodyPr>
          <a:lstStyle/>
          <a:p>
            <a:r>
              <a:rPr lang="en-GB" dirty="0"/>
              <a:t>Consider the implementation of a </a:t>
            </a:r>
            <a:r>
              <a:rPr lang="en-GB" dirty="0">
                <a:solidFill>
                  <a:srgbClr val="FF0000"/>
                </a:solidFill>
              </a:rPr>
              <a:t>shared Queue object </a:t>
            </a:r>
            <a:r>
              <a:rPr lang="en-GB" dirty="0"/>
              <a:t>with two methods:</a:t>
            </a:r>
          </a:p>
          <a:p>
            <a:r>
              <a:rPr lang="en-GB" dirty="0"/>
              <a:t> </a:t>
            </a:r>
            <a:r>
              <a:rPr lang="en-GB" dirty="0">
                <a:solidFill>
                  <a:srgbClr val="FF0000"/>
                </a:solidFill>
              </a:rPr>
              <a:t>First</a:t>
            </a:r>
            <a:r>
              <a:rPr lang="en-GB" dirty="0"/>
              <a:t> removes and returns </a:t>
            </a:r>
            <a:r>
              <a:rPr lang="en-GB" dirty="0">
                <a:solidFill>
                  <a:srgbClr val="FF0000"/>
                </a:solidFill>
              </a:rPr>
              <a:t>the first object </a:t>
            </a:r>
            <a:r>
              <a:rPr lang="en-GB" dirty="0"/>
              <a:t>in the queue, and </a:t>
            </a:r>
            <a:r>
              <a:rPr lang="en-GB" dirty="0">
                <a:solidFill>
                  <a:srgbClr val="FF0000"/>
                </a:solidFill>
              </a:rPr>
              <a:t>append </a:t>
            </a:r>
            <a:r>
              <a:rPr lang="en-GB" dirty="0"/>
              <a:t>adds a given object to the </a:t>
            </a:r>
            <a:r>
              <a:rPr lang="en-GB" dirty="0">
                <a:solidFill>
                  <a:srgbClr val="FF0000"/>
                </a:solidFill>
              </a:rPr>
              <a:t>end of the queue</a:t>
            </a:r>
            <a:r>
              <a:rPr lang="en-GB" dirty="0"/>
              <a:t>. </a:t>
            </a:r>
          </a:p>
          <a:p>
            <a:r>
              <a:rPr lang="en-GB" dirty="0"/>
              <a:t>The method </a:t>
            </a:r>
            <a:r>
              <a:rPr lang="en-GB" dirty="0">
                <a:solidFill>
                  <a:srgbClr val="FF0000"/>
                </a:solidFill>
              </a:rPr>
              <a:t>first</a:t>
            </a:r>
            <a:r>
              <a:rPr lang="en-GB" dirty="0"/>
              <a:t> will test whether the queue is empty, in which case it will call wait on the queue. </a:t>
            </a:r>
          </a:p>
          <a:p>
            <a:r>
              <a:rPr lang="en-GB" dirty="0"/>
              <a:t>If a client invokes </a:t>
            </a:r>
            <a:r>
              <a:rPr lang="en-GB" dirty="0">
                <a:solidFill>
                  <a:srgbClr val="FF0000"/>
                </a:solidFill>
              </a:rPr>
              <a:t>first</a:t>
            </a:r>
            <a:r>
              <a:rPr lang="en-GB" dirty="0"/>
              <a:t> when the queue is </a:t>
            </a:r>
            <a:r>
              <a:rPr lang="en-GB" dirty="0">
                <a:solidFill>
                  <a:srgbClr val="FF0000"/>
                </a:solidFill>
              </a:rPr>
              <a:t>empty</a:t>
            </a:r>
            <a:r>
              <a:rPr lang="en-GB" dirty="0"/>
              <a:t>, it will not get a reply until another client has added something to the queue – the </a:t>
            </a:r>
            <a:r>
              <a:rPr lang="en-GB" dirty="0">
                <a:solidFill>
                  <a:srgbClr val="FF0000"/>
                </a:solidFill>
              </a:rPr>
              <a:t>append</a:t>
            </a:r>
            <a:r>
              <a:rPr lang="en-GB" dirty="0"/>
              <a:t> operation will call </a:t>
            </a:r>
            <a:r>
              <a:rPr lang="en-GB" dirty="0">
                <a:solidFill>
                  <a:srgbClr val="FF0000"/>
                </a:solidFill>
              </a:rPr>
              <a:t>notify</a:t>
            </a:r>
            <a:r>
              <a:rPr lang="en-GB" dirty="0"/>
              <a:t> when it </a:t>
            </a:r>
            <a:r>
              <a:rPr lang="en-GB" dirty="0">
                <a:solidFill>
                  <a:srgbClr val="FF0000"/>
                </a:solidFill>
              </a:rPr>
              <a:t>has added an object </a:t>
            </a:r>
            <a:r>
              <a:rPr lang="en-GB" dirty="0"/>
              <a:t>to the queue.</a:t>
            </a:r>
          </a:p>
          <a:p>
            <a:r>
              <a:rPr lang="en-GB" dirty="0"/>
              <a:t> This allows one of </a:t>
            </a:r>
            <a:r>
              <a:rPr lang="en-GB" dirty="0">
                <a:solidFill>
                  <a:srgbClr val="FF0000"/>
                </a:solidFill>
              </a:rPr>
              <a:t>the threads waiting on the queue </a:t>
            </a:r>
            <a:r>
              <a:rPr lang="en-GB" dirty="0"/>
              <a:t>object to </a:t>
            </a:r>
            <a:r>
              <a:rPr lang="en-GB" dirty="0">
                <a:solidFill>
                  <a:srgbClr val="FF0000"/>
                </a:solidFill>
              </a:rPr>
              <a:t>resume and to return the first object </a:t>
            </a:r>
            <a:r>
              <a:rPr lang="en-GB" dirty="0"/>
              <a:t>in the queue to its client. </a:t>
            </a:r>
          </a:p>
          <a:p>
            <a:r>
              <a:rPr lang="en-GB" dirty="0"/>
              <a:t>When threads can </a:t>
            </a:r>
            <a:r>
              <a:rPr lang="en-GB" dirty="0">
                <a:solidFill>
                  <a:srgbClr val="FF0000"/>
                </a:solidFill>
              </a:rPr>
              <a:t>synchronize their actions </a:t>
            </a:r>
            <a:r>
              <a:rPr lang="en-GB" dirty="0"/>
              <a:t>on an object by means of </a:t>
            </a:r>
            <a:r>
              <a:rPr lang="en-GB" dirty="0">
                <a:solidFill>
                  <a:srgbClr val="FF0000"/>
                </a:solidFill>
              </a:rPr>
              <a:t>wait and notify</a:t>
            </a:r>
            <a:r>
              <a:rPr lang="en-GB" dirty="0"/>
              <a:t>, the server holds onto requests that cannot immediately be satisfied and the client waits for a reply until another client has produced whatever it needs. </a:t>
            </a:r>
            <a:endParaRPr lang="en-IN" dirty="0"/>
          </a:p>
        </p:txBody>
      </p:sp>
    </p:spTree>
    <p:extLst>
      <p:ext uri="{BB962C8B-B14F-4D97-AF65-F5344CB8AC3E}">
        <p14:creationId xmlns:p14="http://schemas.microsoft.com/office/powerpoint/2010/main" val="237144957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D508DA-7BC4-4FA5-AE5D-DD6882E52C93}"/>
              </a:ext>
            </a:extLst>
          </p:cNvPr>
          <p:cNvPicPr>
            <a:picLocks noChangeAspect="1"/>
          </p:cNvPicPr>
          <p:nvPr/>
        </p:nvPicPr>
        <p:blipFill>
          <a:blip r:embed="rId2"/>
          <a:stretch>
            <a:fillRect/>
          </a:stretch>
        </p:blipFill>
        <p:spPr>
          <a:xfrm>
            <a:off x="257321" y="123825"/>
            <a:ext cx="10945596" cy="5334440"/>
          </a:xfrm>
          <a:prstGeom prst="rect">
            <a:avLst/>
          </a:prstGeom>
        </p:spPr>
      </p:pic>
    </p:spTree>
    <p:extLst>
      <p:ext uri="{BB962C8B-B14F-4D97-AF65-F5344CB8AC3E}">
        <p14:creationId xmlns:p14="http://schemas.microsoft.com/office/powerpoint/2010/main" val="333364425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B52F4E-B309-4440-8935-4E60B50E7441}"/>
              </a:ext>
            </a:extLst>
          </p:cNvPr>
          <p:cNvPicPr>
            <a:picLocks noChangeAspect="1"/>
          </p:cNvPicPr>
          <p:nvPr/>
        </p:nvPicPr>
        <p:blipFill>
          <a:blip r:embed="rId2"/>
          <a:stretch>
            <a:fillRect/>
          </a:stretch>
        </p:blipFill>
        <p:spPr>
          <a:xfrm>
            <a:off x="273756" y="661182"/>
            <a:ext cx="11422550" cy="5430129"/>
          </a:xfrm>
          <a:prstGeom prst="rect">
            <a:avLst/>
          </a:prstGeom>
        </p:spPr>
      </p:pic>
    </p:spTree>
    <p:extLst>
      <p:ext uri="{BB962C8B-B14F-4D97-AF65-F5344CB8AC3E}">
        <p14:creationId xmlns:p14="http://schemas.microsoft.com/office/powerpoint/2010/main" val="214499036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C319-EBCF-4AEC-BC39-1C1A4691D445}"/>
              </a:ext>
            </a:extLst>
          </p:cNvPr>
          <p:cNvSpPr>
            <a:spLocks noGrp="1"/>
          </p:cNvSpPr>
          <p:nvPr>
            <p:ph type="title"/>
          </p:nvPr>
        </p:nvSpPr>
        <p:spPr>
          <a:xfrm>
            <a:off x="838200" y="175847"/>
            <a:ext cx="10515600" cy="1325563"/>
          </a:xfrm>
        </p:spPr>
        <p:txBody>
          <a:bodyPr/>
          <a:lstStyle/>
          <a:p>
            <a:r>
              <a:rPr lang="en-IN" b="1" dirty="0">
                <a:solidFill>
                  <a:srgbClr val="FF0000"/>
                </a:solidFill>
              </a:rPr>
              <a:t>TRANSACTION RECOVERY</a:t>
            </a:r>
          </a:p>
        </p:txBody>
      </p:sp>
      <p:sp>
        <p:nvSpPr>
          <p:cNvPr id="3" name="Content Placeholder 2">
            <a:extLst>
              <a:ext uri="{FF2B5EF4-FFF2-40B4-BE49-F238E27FC236}">
                <a16:creationId xmlns:a16="http://schemas.microsoft.com/office/drawing/2014/main" id="{A2A7140B-6CE3-4D16-A462-BDCED08485F1}"/>
              </a:ext>
            </a:extLst>
          </p:cNvPr>
          <p:cNvSpPr>
            <a:spLocks noGrp="1"/>
          </p:cNvSpPr>
          <p:nvPr>
            <p:ph idx="1"/>
          </p:nvPr>
        </p:nvSpPr>
        <p:spPr>
          <a:xfrm>
            <a:off x="838200" y="1825624"/>
            <a:ext cx="10515600" cy="4856529"/>
          </a:xfrm>
        </p:spPr>
        <p:txBody>
          <a:bodyPr>
            <a:normAutofit fontScale="92500" lnSpcReduction="10000"/>
          </a:bodyPr>
          <a:lstStyle/>
          <a:p>
            <a:pPr algn="just"/>
            <a:r>
              <a:rPr lang="en-GB" dirty="0"/>
              <a:t>The atomic property of transactions requires that all the effects of committed transactions and none of the effects of incomplete or aborted transactions are reflected in the objects they accessed.</a:t>
            </a:r>
          </a:p>
          <a:p>
            <a:pPr algn="just"/>
            <a:r>
              <a:rPr lang="en-GB" dirty="0"/>
              <a:t>This property can be described in terms of two aspects: </a:t>
            </a:r>
            <a:r>
              <a:rPr lang="en-GB" dirty="0">
                <a:solidFill>
                  <a:srgbClr val="FF0000"/>
                </a:solidFill>
              </a:rPr>
              <a:t>durability and failure atomicity. </a:t>
            </a:r>
          </a:p>
          <a:p>
            <a:pPr algn="just"/>
            <a:r>
              <a:rPr lang="en-GB" dirty="0">
                <a:solidFill>
                  <a:srgbClr val="FF0000"/>
                </a:solidFill>
              </a:rPr>
              <a:t>Durability</a:t>
            </a:r>
            <a:r>
              <a:rPr lang="en-GB" dirty="0"/>
              <a:t> requires that objects are saved in permanent storage and will be available indefinitely thereafter. Therefore an acknowledgement of a client’s commit request implies that all the effects of the transaction have been recorded in permanent storage as well as in the server’s (volatile) objects. </a:t>
            </a:r>
          </a:p>
          <a:p>
            <a:pPr algn="just"/>
            <a:r>
              <a:rPr lang="en-GB" dirty="0">
                <a:solidFill>
                  <a:srgbClr val="FF0000"/>
                </a:solidFill>
              </a:rPr>
              <a:t>Failure atomicity </a:t>
            </a:r>
            <a:r>
              <a:rPr lang="en-GB" dirty="0"/>
              <a:t>requires that effects of transactions are atomic even when the server crashes. Recovery is concerned with ensuring that a server’s objects are durable and that the service provides failure atomicity.</a:t>
            </a:r>
            <a:endParaRPr lang="en-IN" dirty="0"/>
          </a:p>
        </p:txBody>
      </p:sp>
    </p:spTree>
    <p:extLst>
      <p:ext uri="{BB962C8B-B14F-4D97-AF65-F5344CB8AC3E}">
        <p14:creationId xmlns:p14="http://schemas.microsoft.com/office/powerpoint/2010/main" val="359291061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DA7D5B-FAC5-411B-925D-A7005B713B19}"/>
              </a:ext>
            </a:extLst>
          </p:cNvPr>
          <p:cNvSpPr>
            <a:spLocks noGrp="1"/>
          </p:cNvSpPr>
          <p:nvPr>
            <p:ph idx="1"/>
          </p:nvPr>
        </p:nvSpPr>
        <p:spPr>
          <a:xfrm>
            <a:off x="838200" y="351692"/>
            <a:ext cx="10515600" cy="5825271"/>
          </a:xfrm>
        </p:spPr>
        <p:txBody>
          <a:bodyPr>
            <a:normAutofit fontScale="92500" lnSpcReduction="20000"/>
          </a:bodyPr>
          <a:lstStyle/>
          <a:p>
            <a:pPr algn="just"/>
            <a:r>
              <a:rPr lang="en-GB" dirty="0"/>
              <a:t>we assume that when a </a:t>
            </a:r>
            <a:r>
              <a:rPr lang="en-GB" dirty="0">
                <a:solidFill>
                  <a:srgbClr val="FF0000"/>
                </a:solidFill>
              </a:rPr>
              <a:t>server is running </a:t>
            </a:r>
            <a:r>
              <a:rPr lang="en-GB" dirty="0"/>
              <a:t>it keeps all of its objects in its </a:t>
            </a:r>
            <a:r>
              <a:rPr lang="en-GB" dirty="0">
                <a:solidFill>
                  <a:srgbClr val="FF0000"/>
                </a:solidFill>
              </a:rPr>
              <a:t>volatile memory </a:t>
            </a:r>
            <a:r>
              <a:rPr lang="en-GB" dirty="0"/>
              <a:t>and records its </a:t>
            </a:r>
            <a:r>
              <a:rPr lang="en-GB" dirty="0">
                <a:solidFill>
                  <a:srgbClr val="FF0000"/>
                </a:solidFill>
              </a:rPr>
              <a:t>committed objects </a:t>
            </a:r>
            <a:r>
              <a:rPr lang="en-GB" dirty="0"/>
              <a:t>in a </a:t>
            </a:r>
            <a:r>
              <a:rPr lang="en-GB" dirty="0">
                <a:solidFill>
                  <a:srgbClr val="FF0000"/>
                </a:solidFill>
              </a:rPr>
              <a:t>recovery file </a:t>
            </a:r>
            <a:r>
              <a:rPr lang="en-GB" dirty="0"/>
              <a:t>or files. </a:t>
            </a:r>
          </a:p>
          <a:p>
            <a:pPr algn="just"/>
            <a:r>
              <a:rPr lang="en-GB" dirty="0"/>
              <a:t>Therefore recovery consists of </a:t>
            </a:r>
            <a:r>
              <a:rPr lang="en-GB" dirty="0">
                <a:solidFill>
                  <a:srgbClr val="FF0000"/>
                </a:solidFill>
              </a:rPr>
              <a:t>restoring the server </a:t>
            </a:r>
            <a:r>
              <a:rPr lang="en-GB" dirty="0"/>
              <a:t>with the latest </a:t>
            </a:r>
            <a:r>
              <a:rPr lang="en-GB" dirty="0">
                <a:solidFill>
                  <a:srgbClr val="FF0000"/>
                </a:solidFill>
              </a:rPr>
              <a:t>committed versions </a:t>
            </a:r>
            <a:r>
              <a:rPr lang="en-GB" dirty="0"/>
              <a:t>of its objects from </a:t>
            </a:r>
            <a:r>
              <a:rPr lang="en-GB" dirty="0">
                <a:solidFill>
                  <a:srgbClr val="FF0000"/>
                </a:solidFill>
              </a:rPr>
              <a:t>permanent storage</a:t>
            </a:r>
            <a:r>
              <a:rPr lang="en-GB" dirty="0"/>
              <a:t>. Databases need to deal with large volumes of data. </a:t>
            </a:r>
          </a:p>
          <a:p>
            <a:pPr algn="just"/>
            <a:r>
              <a:rPr lang="en-GB" dirty="0"/>
              <a:t>They generally hold the objects in stable storage on disk with a cache in volatile memory.</a:t>
            </a:r>
          </a:p>
          <a:p>
            <a:pPr algn="just"/>
            <a:r>
              <a:rPr lang="en-GB" dirty="0"/>
              <a:t>The requirements for </a:t>
            </a:r>
            <a:r>
              <a:rPr lang="en-GB" dirty="0">
                <a:solidFill>
                  <a:srgbClr val="FF0000"/>
                </a:solidFill>
              </a:rPr>
              <a:t>durability and failure atomicity </a:t>
            </a:r>
            <a:r>
              <a:rPr lang="en-GB" dirty="0"/>
              <a:t>are not really independent of one another and can be dealt with by a single mechanism – the recovery manager. The tasks of a recovery manager are: </a:t>
            </a:r>
          </a:p>
          <a:p>
            <a:pPr marL="0" indent="0" algn="just">
              <a:buNone/>
            </a:pPr>
            <a:r>
              <a:rPr lang="en-GB" dirty="0"/>
              <a:t>• to </a:t>
            </a:r>
            <a:r>
              <a:rPr lang="en-GB" dirty="0">
                <a:solidFill>
                  <a:srgbClr val="FF0000"/>
                </a:solidFill>
              </a:rPr>
              <a:t>save objects </a:t>
            </a:r>
            <a:r>
              <a:rPr lang="en-GB" dirty="0"/>
              <a:t>in permanent storage (in a recovery file) for committed transactions; </a:t>
            </a:r>
          </a:p>
          <a:p>
            <a:pPr marL="0" indent="0" algn="just">
              <a:buNone/>
            </a:pPr>
            <a:r>
              <a:rPr lang="en-GB" dirty="0"/>
              <a:t>• to </a:t>
            </a:r>
            <a:r>
              <a:rPr lang="en-GB" dirty="0">
                <a:solidFill>
                  <a:srgbClr val="FF0000"/>
                </a:solidFill>
              </a:rPr>
              <a:t>restore the server’s objects </a:t>
            </a:r>
            <a:r>
              <a:rPr lang="en-GB" dirty="0"/>
              <a:t>after a crash; </a:t>
            </a:r>
          </a:p>
          <a:p>
            <a:pPr marL="0" indent="0" algn="just">
              <a:buNone/>
            </a:pPr>
            <a:r>
              <a:rPr lang="en-GB" dirty="0"/>
              <a:t>• to </a:t>
            </a:r>
            <a:r>
              <a:rPr lang="en-GB" dirty="0">
                <a:solidFill>
                  <a:srgbClr val="FF0000"/>
                </a:solidFill>
              </a:rPr>
              <a:t>reorganize the recovery file </a:t>
            </a:r>
            <a:r>
              <a:rPr lang="en-GB" dirty="0"/>
              <a:t>to improve the </a:t>
            </a:r>
            <a:r>
              <a:rPr lang="en-GB" dirty="0">
                <a:solidFill>
                  <a:srgbClr val="FF0000"/>
                </a:solidFill>
              </a:rPr>
              <a:t>performance of recovery</a:t>
            </a:r>
            <a:r>
              <a:rPr lang="en-GB" dirty="0"/>
              <a:t>;</a:t>
            </a:r>
          </a:p>
          <a:p>
            <a:pPr marL="0" indent="0" algn="just">
              <a:buNone/>
            </a:pPr>
            <a:r>
              <a:rPr lang="en-GB" dirty="0"/>
              <a:t> • to reclaim storage space (in the recovery file).</a:t>
            </a:r>
            <a:endParaRPr lang="en-IN" dirty="0"/>
          </a:p>
        </p:txBody>
      </p:sp>
    </p:spTree>
    <p:extLst>
      <p:ext uri="{BB962C8B-B14F-4D97-AF65-F5344CB8AC3E}">
        <p14:creationId xmlns:p14="http://schemas.microsoft.com/office/powerpoint/2010/main" val="131684748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1D90FE-8D90-4269-B303-AAFA561A88A4}"/>
              </a:ext>
            </a:extLst>
          </p:cNvPr>
          <p:cNvSpPr>
            <a:spLocks noGrp="1"/>
          </p:cNvSpPr>
          <p:nvPr>
            <p:ph idx="1"/>
          </p:nvPr>
        </p:nvSpPr>
        <p:spPr>
          <a:xfrm>
            <a:off x="838200" y="407963"/>
            <a:ext cx="10515600" cy="5769000"/>
          </a:xfrm>
        </p:spPr>
        <p:txBody>
          <a:bodyPr/>
          <a:lstStyle/>
          <a:p>
            <a:pPr algn="just"/>
            <a:r>
              <a:rPr lang="en-GB" b="1" dirty="0">
                <a:solidFill>
                  <a:srgbClr val="FF0000"/>
                </a:solidFill>
              </a:rPr>
              <a:t>Intentions list :</a:t>
            </a:r>
          </a:p>
          <a:p>
            <a:pPr marL="0" indent="0" algn="just">
              <a:buNone/>
            </a:pPr>
            <a:r>
              <a:rPr lang="en-GB" dirty="0"/>
              <a:t>• Any </a:t>
            </a:r>
            <a:r>
              <a:rPr lang="en-GB" dirty="0">
                <a:solidFill>
                  <a:srgbClr val="FF0000"/>
                </a:solidFill>
              </a:rPr>
              <a:t>server</a:t>
            </a:r>
            <a:r>
              <a:rPr lang="en-GB" dirty="0"/>
              <a:t> that provides </a:t>
            </a:r>
            <a:r>
              <a:rPr lang="en-GB" dirty="0">
                <a:solidFill>
                  <a:srgbClr val="FF0000"/>
                </a:solidFill>
              </a:rPr>
              <a:t>transactions</a:t>
            </a:r>
            <a:r>
              <a:rPr lang="en-GB" dirty="0"/>
              <a:t> needs to keep </a:t>
            </a:r>
            <a:r>
              <a:rPr lang="en-GB" dirty="0">
                <a:solidFill>
                  <a:srgbClr val="FF0000"/>
                </a:solidFill>
              </a:rPr>
              <a:t>track</a:t>
            </a:r>
            <a:r>
              <a:rPr lang="en-GB" dirty="0"/>
              <a:t> of the </a:t>
            </a:r>
            <a:r>
              <a:rPr lang="en-GB" dirty="0">
                <a:solidFill>
                  <a:srgbClr val="FF0000"/>
                </a:solidFill>
              </a:rPr>
              <a:t>objects accessed </a:t>
            </a:r>
            <a:r>
              <a:rPr lang="en-GB" dirty="0"/>
              <a:t>by clients’ transactions.</a:t>
            </a:r>
          </a:p>
          <a:p>
            <a:pPr algn="just"/>
            <a:r>
              <a:rPr lang="en-GB" dirty="0"/>
              <a:t>when a </a:t>
            </a:r>
            <a:r>
              <a:rPr lang="en-GB" dirty="0">
                <a:solidFill>
                  <a:srgbClr val="FF0000"/>
                </a:solidFill>
              </a:rPr>
              <a:t>client opens a transaction</a:t>
            </a:r>
            <a:r>
              <a:rPr lang="en-GB" dirty="0"/>
              <a:t>, the </a:t>
            </a:r>
            <a:r>
              <a:rPr lang="en-GB" dirty="0">
                <a:solidFill>
                  <a:srgbClr val="FF0000"/>
                </a:solidFill>
              </a:rPr>
              <a:t>server first </a:t>
            </a:r>
            <a:r>
              <a:rPr lang="en-GB" dirty="0"/>
              <a:t>contacted provides a </a:t>
            </a:r>
            <a:r>
              <a:rPr lang="en-GB" dirty="0">
                <a:solidFill>
                  <a:srgbClr val="FF0000"/>
                </a:solidFill>
              </a:rPr>
              <a:t>new transaction identifier </a:t>
            </a:r>
            <a:r>
              <a:rPr lang="en-GB" dirty="0"/>
              <a:t>and returns it to the client. </a:t>
            </a:r>
          </a:p>
          <a:p>
            <a:pPr algn="just"/>
            <a:r>
              <a:rPr lang="en-GB" dirty="0"/>
              <a:t>Each </a:t>
            </a:r>
            <a:r>
              <a:rPr lang="en-GB" dirty="0">
                <a:solidFill>
                  <a:srgbClr val="FF0000"/>
                </a:solidFill>
              </a:rPr>
              <a:t>subsequent client request </a:t>
            </a:r>
            <a:r>
              <a:rPr lang="en-GB" dirty="0"/>
              <a:t>within a transaction up to and including the </a:t>
            </a:r>
            <a:r>
              <a:rPr lang="en-GB" dirty="0">
                <a:solidFill>
                  <a:srgbClr val="FF0000"/>
                </a:solidFill>
              </a:rPr>
              <a:t>commit or abort request </a:t>
            </a:r>
            <a:r>
              <a:rPr lang="en-GB" dirty="0"/>
              <a:t>includes the transaction </a:t>
            </a:r>
            <a:r>
              <a:rPr lang="en-GB" dirty="0">
                <a:solidFill>
                  <a:srgbClr val="FF0000"/>
                </a:solidFill>
              </a:rPr>
              <a:t>identifier as an </a:t>
            </a:r>
            <a:r>
              <a:rPr lang="en-GB" dirty="0"/>
              <a:t>argument. </a:t>
            </a:r>
          </a:p>
          <a:p>
            <a:pPr algn="just"/>
            <a:r>
              <a:rPr lang="en-GB" dirty="0"/>
              <a:t>During the progress of a </a:t>
            </a:r>
            <a:r>
              <a:rPr lang="en-GB" dirty="0">
                <a:solidFill>
                  <a:srgbClr val="FF0000"/>
                </a:solidFill>
              </a:rPr>
              <a:t>transaction</a:t>
            </a:r>
            <a:r>
              <a:rPr lang="en-GB" dirty="0"/>
              <a:t>, the </a:t>
            </a:r>
            <a:r>
              <a:rPr lang="en-GB" dirty="0">
                <a:solidFill>
                  <a:srgbClr val="FF0000"/>
                </a:solidFill>
              </a:rPr>
              <a:t>update operations </a:t>
            </a:r>
            <a:r>
              <a:rPr lang="en-GB" dirty="0"/>
              <a:t>are applied to a private set of tentative versions of the objects belonging to the transaction.</a:t>
            </a:r>
          </a:p>
          <a:p>
            <a:pPr algn="just"/>
            <a:endParaRPr lang="en-IN" dirty="0"/>
          </a:p>
        </p:txBody>
      </p:sp>
    </p:spTree>
    <p:extLst>
      <p:ext uri="{BB962C8B-B14F-4D97-AF65-F5344CB8AC3E}">
        <p14:creationId xmlns:p14="http://schemas.microsoft.com/office/powerpoint/2010/main" val="242302310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C972F0-F93A-4333-B6DB-162433C8F5F5}"/>
              </a:ext>
            </a:extLst>
          </p:cNvPr>
          <p:cNvPicPr>
            <a:picLocks noChangeAspect="1"/>
          </p:cNvPicPr>
          <p:nvPr/>
        </p:nvPicPr>
        <p:blipFill>
          <a:blip r:embed="rId2"/>
          <a:stretch>
            <a:fillRect/>
          </a:stretch>
        </p:blipFill>
        <p:spPr>
          <a:xfrm>
            <a:off x="759655" y="196948"/>
            <a:ext cx="10142807" cy="3896750"/>
          </a:xfrm>
          <a:prstGeom prst="rect">
            <a:avLst/>
          </a:prstGeom>
        </p:spPr>
      </p:pic>
    </p:spTree>
    <p:extLst>
      <p:ext uri="{BB962C8B-B14F-4D97-AF65-F5344CB8AC3E}">
        <p14:creationId xmlns:p14="http://schemas.microsoft.com/office/powerpoint/2010/main" val="17776203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F01F55-4FFA-4891-97EF-11E9900BF170}"/>
              </a:ext>
            </a:extLst>
          </p:cNvPr>
          <p:cNvSpPr>
            <a:spLocks noGrp="1"/>
          </p:cNvSpPr>
          <p:nvPr>
            <p:ph idx="1"/>
          </p:nvPr>
        </p:nvSpPr>
        <p:spPr>
          <a:xfrm>
            <a:off x="838200" y="323557"/>
            <a:ext cx="10515600" cy="5853406"/>
          </a:xfrm>
        </p:spPr>
        <p:txBody>
          <a:bodyPr/>
          <a:lstStyle/>
          <a:p>
            <a:pPr algn="just"/>
            <a:r>
              <a:rPr lang="en-GB" dirty="0"/>
              <a:t>At </a:t>
            </a:r>
            <a:r>
              <a:rPr lang="en-GB" dirty="0">
                <a:solidFill>
                  <a:srgbClr val="FF0000"/>
                </a:solidFill>
              </a:rPr>
              <a:t>each server</a:t>
            </a:r>
            <a:r>
              <a:rPr lang="en-GB" dirty="0"/>
              <a:t>, an </a:t>
            </a:r>
            <a:r>
              <a:rPr lang="en-GB" dirty="0">
                <a:solidFill>
                  <a:srgbClr val="FF0000"/>
                </a:solidFill>
              </a:rPr>
              <a:t>intentions list is recorded </a:t>
            </a:r>
            <a:r>
              <a:rPr lang="en-GB" dirty="0"/>
              <a:t>for all of its currently </a:t>
            </a:r>
            <a:r>
              <a:rPr lang="en-GB" dirty="0">
                <a:solidFill>
                  <a:srgbClr val="FF0000"/>
                </a:solidFill>
              </a:rPr>
              <a:t>active transactions </a:t>
            </a:r>
            <a:r>
              <a:rPr lang="en-GB" dirty="0"/>
              <a:t>– an </a:t>
            </a:r>
            <a:r>
              <a:rPr lang="en-GB" dirty="0">
                <a:solidFill>
                  <a:srgbClr val="FF0000"/>
                </a:solidFill>
              </a:rPr>
              <a:t>intentions list </a:t>
            </a:r>
            <a:r>
              <a:rPr lang="en-GB" dirty="0"/>
              <a:t>of a particular transaction contains a </a:t>
            </a:r>
            <a:r>
              <a:rPr lang="en-GB" dirty="0">
                <a:solidFill>
                  <a:srgbClr val="FF0000"/>
                </a:solidFill>
              </a:rPr>
              <a:t>list of the references </a:t>
            </a:r>
            <a:r>
              <a:rPr lang="en-GB" dirty="0"/>
              <a:t>and the </a:t>
            </a:r>
            <a:r>
              <a:rPr lang="en-GB" dirty="0">
                <a:solidFill>
                  <a:srgbClr val="FF0000"/>
                </a:solidFill>
              </a:rPr>
              <a:t>values of all the objects </a:t>
            </a:r>
            <a:r>
              <a:rPr lang="en-GB" dirty="0"/>
              <a:t>that are </a:t>
            </a:r>
            <a:r>
              <a:rPr lang="en-GB" dirty="0">
                <a:solidFill>
                  <a:srgbClr val="FF0000"/>
                </a:solidFill>
              </a:rPr>
              <a:t>altered by that transaction</a:t>
            </a:r>
            <a:r>
              <a:rPr lang="en-GB" dirty="0"/>
              <a:t>.</a:t>
            </a:r>
          </a:p>
          <a:p>
            <a:pPr algn="just"/>
            <a:r>
              <a:rPr lang="en-GB" dirty="0"/>
              <a:t> When a transaction is </a:t>
            </a:r>
            <a:r>
              <a:rPr lang="en-GB" dirty="0">
                <a:solidFill>
                  <a:srgbClr val="FF0000"/>
                </a:solidFill>
              </a:rPr>
              <a:t>committed</a:t>
            </a:r>
            <a:r>
              <a:rPr lang="en-GB" dirty="0"/>
              <a:t>, that transaction’s </a:t>
            </a:r>
            <a:r>
              <a:rPr lang="en-GB" dirty="0">
                <a:solidFill>
                  <a:srgbClr val="FF0000"/>
                </a:solidFill>
              </a:rPr>
              <a:t>intentions list </a:t>
            </a:r>
            <a:r>
              <a:rPr lang="en-GB" dirty="0"/>
              <a:t>is used to </a:t>
            </a:r>
            <a:r>
              <a:rPr lang="en-GB" dirty="0">
                <a:solidFill>
                  <a:srgbClr val="FF0000"/>
                </a:solidFill>
              </a:rPr>
              <a:t>identify the objects </a:t>
            </a:r>
            <a:r>
              <a:rPr lang="en-GB" dirty="0"/>
              <a:t>it affected. </a:t>
            </a:r>
          </a:p>
          <a:p>
            <a:pPr algn="just"/>
            <a:r>
              <a:rPr lang="en-GB" dirty="0"/>
              <a:t>The </a:t>
            </a:r>
            <a:r>
              <a:rPr lang="en-GB" dirty="0">
                <a:solidFill>
                  <a:srgbClr val="FF0000"/>
                </a:solidFill>
              </a:rPr>
              <a:t>committed version </a:t>
            </a:r>
            <a:r>
              <a:rPr lang="en-GB" dirty="0"/>
              <a:t>of each object is replaced by the tentative version made by that transaction, and the </a:t>
            </a:r>
            <a:r>
              <a:rPr lang="en-GB" dirty="0">
                <a:solidFill>
                  <a:srgbClr val="FF0000"/>
                </a:solidFill>
              </a:rPr>
              <a:t>new value is written </a:t>
            </a:r>
            <a:r>
              <a:rPr lang="en-GB" dirty="0"/>
              <a:t>to the </a:t>
            </a:r>
            <a:r>
              <a:rPr lang="en-GB" dirty="0">
                <a:solidFill>
                  <a:srgbClr val="FF0000"/>
                </a:solidFill>
              </a:rPr>
              <a:t>server’s recovery </a:t>
            </a:r>
            <a:r>
              <a:rPr lang="en-GB" dirty="0"/>
              <a:t>file.</a:t>
            </a:r>
          </a:p>
          <a:p>
            <a:pPr algn="just"/>
            <a:r>
              <a:rPr lang="en-GB" dirty="0"/>
              <a:t> When a transaction </a:t>
            </a:r>
            <a:r>
              <a:rPr lang="en-GB" dirty="0">
                <a:solidFill>
                  <a:srgbClr val="FF0000"/>
                </a:solidFill>
              </a:rPr>
              <a:t>aborts,</a:t>
            </a:r>
            <a:r>
              <a:rPr lang="en-GB" dirty="0"/>
              <a:t> the </a:t>
            </a:r>
            <a:r>
              <a:rPr lang="en-GB" dirty="0">
                <a:solidFill>
                  <a:srgbClr val="FF0000"/>
                </a:solidFill>
              </a:rPr>
              <a:t>server u</a:t>
            </a:r>
            <a:r>
              <a:rPr lang="en-GB" dirty="0"/>
              <a:t>ses the </a:t>
            </a:r>
            <a:r>
              <a:rPr lang="en-GB" dirty="0">
                <a:solidFill>
                  <a:srgbClr val="FF0000"/>
                </a:solidFill>
              </a:rPr>
              <a:t>intentions list </a:t>
            </a:r>
            <a:r>
              <a:rPr lang="en-GB" dirty="0"/>
              <a:t>to </a:t>
            </a:r>
            <a:r>
              <a:rPr lang="en-GB" dirty="0">
                <a:solidFill>
                  <a:srgbClr val="FF0000"/>
                </a:solidFill>
              </a:rPr>
              <a:t>delete all the tentative versions of objects </a:t>
            </a:r>
            <a:r>
              <a:rPr lang="en-GB" dirty="0"/>
              <a:t>made by that transaction.</a:t>
            </a:r>
            <a:endParaRPr lang="en-IN" dirty="0"/>
          </a:p>
        </p:txBody>
      </p:sp>
    </p:spTree>
    <p:extLst>
      <p:ext uri="{BB962C8B-B14F-4D97-AF65-F5344CB8AC3E}">
        <p14:creationId xmlns:p14="http://schemas.microsoft.com/office/powerpoint/2010/main" val="280869053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807DFB-5AF0-4B8A-A6D2-54DC1D97E190}"/>
              </a:ext>
            </a:extLst>
          </p:cNvPr>
          <p:cNvSpPr>
            <a:spLocks noGrp="1"/>
          </p:cNvSpPr>
          <p:nvPr>
            <p:ph idx="1"/>
          </p:nvPr>
        </p:nvSpPr>
        <p:spPr>
          <a:xfrm>
            <a:off x="838200" y="351692"/>
            <a:ext cx="10515600" cy="6344530"/>
          </a:xfrm>
        </p:spPr>
        <p:txBody>
          <a:bodyPr>
            <a:normAutofit fontScale="92500" lnSpcReduction="20000"/>
          </a:bodyPr>
          <a:lstStyle/>
          <a:p>
            <a:pPr algn="just"/>
            <a:r>
              <a:rPr lang="en-GB" dirty="0">
                <a:solidFill>
                  <a:srgbClr val="FF0000"/>
                </a:solidFill>
              </a:rPr>
              <a:t>A distributed transaction </a:t>
            </a:r>
            <a:r>
              <a:rPr lang="en-GB" dirty="0"/>
              <a:t>must carry out an </a:t>
            </a:r>
            <a:r>
              <a:rPr lang="en-GB" dirty="0">
                <a:solidFill>
                  <a:srgbClr val="FF0000"/>
                </a:solidFill>
              </a:rPr>
              <a:t>atomic commit protocol </a:t>
            </a:r>
            <a:r>
              <a:rPr lang="en-GB" dirty="0"/>
              <a:t>before it can be committed or aborted.</a:t>
            </a:r>
          </a:p>
          <a:p>
            <a:pPr algn="just"/>
            <a:r>
              <a:rPr lang="en-GB" dirty="0"/>
              <a:t> Our discussion of recovery is based on the </a:t>
            </a:r>
            <a:r>
              <a:rPr lang="en-GB" dirty="0">
                <a:solidFill>
                  <a:srgbClr val="FF0000"/>
                </a:solidFill>
              </a:rPr>
              <a:t>two-phase commit protocol</a:t>
            </a:r>
            <a:r>
              <a:rPr lang="en-GB" dirty="0"/>
              <a:t>, in which all the </a:t>
            </a:r>
            <a:r>
              <a:rPr lang="en-GB" dirty="0">
                <a:solidFill>
                  <a:srgbClr val="FF0000"/>
                </a:solidFill>
              </a:rPr>
              <a:t>participants involved </a:t>
            </a:r>
            <a:r>
              <a:rPr lang="en-GB" dirty="0"/>
              <a:t>in a transaction first say whether they are </a:t>
            </a:r>
            <a:r>
              <a:rPr lang="en-GB" dirty="0">
                <a:solidFill>
                  <a:srgbClr val="FF0000"/>
                </a:solidFill>
              </a:rPr>
              <a:t>prepared to commit</a:t>
            </a:r>
            <a:r>
              <a:rPr lang="en-GB" dirty="0"/>
              <a:t> and later, if all the </a:t>
            </a:r>
            <a:r>
              <a:rPr lang="en-GB" dirty="0">
                <a:solidFill>
                  <a:srgbClr val="FF0000"/>
                </a:solidFill>
              </a:rPr>
              <a:t>participants agree</a:t>
            </a:r>
            <a:r>
              <a:rPr lang="en-GB" dirty="0"/>
              <a:t>, carry out the </a:t>
            </a:r>
            <a:r>
              <a:rPr lang="en-GB" dirty="0">
                <a:solidFill>
                  <a:srgbClr val="FF0000"/>
                </a:solidFill>
              </a:rPr>
              <a:t>actual commit </a:t>
            </a:r>
            <a:r>
              <a:rPr lang="en-GB" dirty="0"/>
              <a:t>actions.</a:t>
            </a:r>
          </a:p>
          <a:p>
            <a:pPr algn="just"/>
            <a:r>
              <a:rPr lang="en-GB" dirty="0"/>
              <a:t> If the participants </a:t>
            </a:r>
            <a:r>
              <a:rPr lang="en-GB" dirty="0">
                <a:solidFill>
                  <a:srgbClr val="FF0000"/>
                </a:solidFill>
              </a:rPr>
              <a:t>cannot agree to commit</a:t>
            </a:r>
            <a:r>
              <a:rPr lang="en-GB" dirty="0"/>
              <a:t>, they must </a:t>
            </a:r>
            <a:r>
              <a:rPr lang="en-GB" dirty="0">
                <a:solidFill>
                  <a:srgbClr val="FF0000"/>
                </a:solidFill>
              </a:rPr>
              <a:t>abort</a:t>
            </a:r>
            <a:r>
              <a:rPr lang="en-GB" dirty="0"/>
              <a:t> the transaction. Figure  Types of entry in a recovery file Type of entry Description of contents of entry Object A value of an object. </a:t>
            </a:r>
          </a:p>
          <a:p>
            <a:pPr algn="just"/>
            <a:r>
              <a:rPr lang="en-GB" dirty="0">
                <a:solidFill>
                  <a:srgbClr val="FF0000"/>
                </a:solidFill>
              </a:rPr>
              <a:t>Transaction status Transaction identifier, transaction status </a:t>
            </a:r>
            <a:r>
              <a:rPr lang="en-GB" dirty="0"/>
              <a:t>(prepared, committed, aborted) and other status values used for the two-phase commit protocol.</a:t>
            </a:r>
          </a:p>
          <a:p>
            <a:pPr algn="just"/>
            <a:r>
              <a:rPr lang="en-GB" dirty="0"/>
              <a:t> </a:t>
            </a:r>
            <a:r>
              <a:rPr lang="en-GB" dirty="0">
                <a:solidFill>
                  <a:srgbClr val="FF0000"/>
                </a:solidFill>
              </a:rPr>
              <a:t>Intentions list Transaction identifier and a sequence of intentions, </a:t>
            </a:r>
            <a:r>
              <a:rPr lang="en-GB" dirty="0"/>
              <a:t>each of which consists of , where </a:t>
            </a:r>
            <a:r>
              <a:rPr lang="en-GB" dirty="0">
                <a:solidFill>
                  <a:srgbClr val="FF0000"/>
                </a:solidFill>
              </a:rPr>
              <a:t>Pi is the position </a:t>
            </a:r>
            <a:r>
              <a:rPr lang="en-GB" dirty="0"/>
              <a:t>in the recovery file of the value of the object.</a:t>
            </a:r>
          </a:p>
          <a:p>
            <a:pPr algn="just"/>
            <a:r>
              <a:rPr lang="en-GB" dirty="0"/>
              <a:t> At the point when a </a:t>
            </a:r>
            <a:r>
              <a:rPr lang="en-GB" dirty="0">
                <a:solidFill>
                  <a:srgbClr val="FF0000"/>
                </a:solidFill>
              </a:rPr>
              <a:t>participant says it is prepared to commit </a:t>
            </a:r>
            <a:r>
              <a:rPr lang="en-GB" dirty="0"/>
              <a:t>a transaction, its recovery manager must have saved both its </a:t>
            </a:r>
            <a:r>
              <a:rPr lang="en-GB" dirty="0">
                <a:solidFill>
                  <a:srgbClr val="FF0000"/>
                </a:solidFill>
              </a:rPr>
              <a:t>intentions list </a:t>
            </a:r>
            <a:r>
              <a:rPr lang="en-GB" dirty="0"/>
              <a:t>for that transaction and the objects in that intentions list in its recovery file, so that it will be able to carry out the commitment later, even if it crashes in the interim.</a:t>
            </a:r>
            <a:endParaRPr lang="en-IN" dirty="0"/>
          </a:p>
        </p:txBody>
      </p:sp>
    </p:spTree>
    <p:extLst>
      <p:ext uri="{BB962C8B-B14F-4D97-AF65-F5344CB8AC3E}">
        <p14:creationId xmlns:p14="http://schemas.microsoft.com/office/powerpoint/2010/main" val="233964992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2A4470-A605-4831-A0DE-0A3F6E187C8E}"/>
              </a:ext>
            </a:extLst>
          </p:cNvPr>
          <p:cNvSpPr>
            <a:spLocks noGrp="1"/>
          </p:cNvSpPr>
          <p:nvPr>
            <p:ph idx="1"/>
          </p:nvPr>
        </p:nvSpPr>
        <p:spPr>
          <a:xfrm>
            <a:off x="838200" y="520505"/>
            <a:ext cx="10515600" cy="5656458"/>
          </a:xfrm>
        </p:spPr>
        <p:txBody>
          <a:bodyPr/>
          <a:lstStyle/>
          <a:p>
            <a:pPr algn="just"/>
            <a:r>
              <a:rPr lang="en-GB" dirty="0"/>
              <a:t>When all the </a:t>
            </a:r>
            <a:r>
              <a:rPr lang="en-GB" dirty="0">
                <a:solidFill>
                  <a:srgbClr val="FF0000"/>
                </a:solidFill>
              </a:rPr>
              <a:t>participants involved </a:t>
            </a:r>
            <a:r>
              <a:rPr lang="en-GB" dirty="0"/>
              <a:t>in a transaction </a:t>
            </a:r>
            <a:r>
              <a:rPr lang="en-GB" dirty="0">
                <a:solidFill>
                  <a:srgbClr val="FF0000"/>
                </a:solidFill>
              </a:rPr>
              <a:t>agree to commit </a:t>
            </a:r>
            <a:r>
              <a:rPr lang="en-GB" dirty="0"/>
              <a:t>it, the </a:t>
            </a:r>
            <a:r>
              <a:rPr lang="en-GB" dirty="0">
                <a:solidFill>
                  <a:srgbClr val="FF0000"/>
                </a:solidFill>
              </a:rPr>
              <a:t>coordinator informs </a:t>
            </a:r>
            <a:r>
              <a:rPr lang="en-GB" dirty="0"/>
              <a:t>the client and then </a:t>
            </a:r>
            <a:r>
              <a:rPr lang="en-GB" dirty="0">
                <a:solidFill>
                  <a:srgbClr val="FF0000"/>
                </a:solidFill>
              </a:rPr>
              <a:t>sends messages </a:t>
            </a:r>
            <a:r>
              <a:rPr lang="en-GB" dirty="0"/>
              <a:t>to the </a:t>
            </a:r>
            <a:r>
              <a:rPr lang="en-GB" dirty="0">
                <a:solidFill>
                  <a:srgbClr val="FF0000"/>
                </a:solidFill>
              </a:rPr>
              <a:t>participants to commit </a:t>
            </a:r>
            <a:r>
              <a:rPr lang="en-GB" dirty="0"/>
              <a:t>their part of the transaction. </a:t>
            </a:r>
          </a:p>
          <a:p>
            <a:pPr algn="just"/>
            <a:r>
              <a:rPr lang="en-GB" dirty="0"/>
              <a:t>Once the </a:t>
            </a:r>
            <a:r>
              <a:rPr lang="en-GB" dirty="0">
                <a:solidFill>
                  <a:srgbClr val="FF0000"/>
                </a:solidFill>
              </a:rPr>
              <a:t>client</a:t>
            </a:r>
            <a:r>
              <a:rPr lang="en-GB" dirty="0"/>
              <a:t> has been informed that a </a:t>
            </a:r>
            <a:r>
              <a:rPr lang="en-GB" dirty="0">
                <a:solidFill>
                  <a:srgbClr val="FF0000"/>
                </a:solidFill>
              </a:rPr>
              <a:t>transaction has committed</a:t>
            </a:r>
            <a:r>
              <a:rPr lang="en-GB" dirty="0"/>
              <a:t>, the </a:t>
            </a:r>
            <a:r>
              <a:rPr lang="en-GB" dirty="0">
                <a:solidFill>
                  <a:srgbClr val="FF0000"/>
                </a:solidFill>
              </a:rPr>
              <a:t>recovery files </a:t>
            </a:r>
            <a:r>
              <a:rPr lang="en-GB" dirty="0"/>
              <a:t>of the </a:t>
            </a:r>
            <a:r>
              <a:rPr lang="en-GB" dirty="0">
                <a:solidFill>
                  <a:srgbClr val="FF0000"/>
                </a:solidFill>
              </a:rPr>
              <a:t>participating servers </a:t>
            </a:r>
            <a:r>
              <a:rPr lang="en-GB" dirty="0"/>
              <a:t>must contain </a:t>
            </a:r>
            <a:r>
              <a:rPr lang="en-GB" dirty="0">
                <a:solidFill>
                  <a:srgbClr val="FF0000"/>
                </a:solidFill>
              </a:rPr>
              <a:t>sufficient information</a:t>
            </a:r>
            <a:r>
              <a:rPr lang="en-GB" dirty="0"/>
              <a:t> to ensure that the </a:t>
            </a:r>
            <a:r>
              <a:rPr lang="en-GB" dirty="0">
                <a:solidFill>
                  <a:srgbClr val="FF0000"/>
                </a:solidFill>
              </a:rPr>
              <a:t>transaction is committed </a:t>
            </a:r>
            <a:r>
              <a:rPr lang="en-GB" dirty="0"/>
              <a:t>by all of the servers, even if some of them </a:t>
            </a:r>
            <a:r>
              <a:rPr lang="en-GB" dirty="0">
                <a:solidFill>
                  <a:srgbClr val="FF0000"/>
                </a:solidFill>
              </a:rPr>
              <a:t>crash between </a:t>
            </a:r>
            <a:r>
              <a:rPr lang="en-GB" dirty="0"/>
              <a:t>preparing to commit and committing.</a:t>
            </a:r>
          </a:p>
          <a:p>
            <a:pPr algn="just"/>
            <a:endParaRPr lang="en-IN" dirty="0"/>
          </a:p>
        </p:txBody>
      </p:sp>
    </p:spTree>
    <p:extLst>
      <p:ext uri="{BB962C8B-B14F-4D97-AF65-F5344CB8AC3E}">
        <p14:creationId xmlns:p14="http://schemas.microsoft.com/office/powerpoint/2010/main" val="401038934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B4EAC6-5E75-4D40-BBCD-77BD2C73BF54}"/>
              </a:ext>
            </a:extLst>
          </p:cNvPr>
          <p:cNvSpPr>
            <a:spLocks noGrp="1"/>
          </p:cNvSpPr>
          <p:nvPr>
            <p:ph idx="1"/>
          </p:nvPr>
        </p:nvSpPr>
        <p:spPr>
          <a:xfrm>
            <a:off x="838200" y="309489"/>
            <a:ext cx="10515600" cy="5867474"/>
          </a:xfrm>
        </p:spPr>
        <p:txBody>
          <a:bodyPr/>
          <a:lstStyle/>
          <a:p>
            <a:pPr algn="just"/>
            <a:r>
              <a:rPr lang="en-GB" b="1" dirty="0">
                <a:solidFill>
                  <a:srgbClr val="FF0000"/>
                </a:solidFill>
              </a:rPr>
              <a:t>Entries in recovery file :</a:t>
            </a:r>
          </a:p>
          <a:p>
            <a:pPr marL="0" indent="0" algn="just">
              <a:buNone/>
            </a:pPr>
            <a:r>
              <a:rPr lang="en-GB" dirty="0"/>
              <a:t>• To deal with </a:t>
            </a:r>
            <a:r>
              <a:rPr lang="en-GB" dirty="0">
                <a:solidFill>
                  <a:srgbClr val="FF0000"/>
                </a:solidFill>
              </a:rPr>
              <a:t>recovery of a server </a:t>
            </a:r>
            <a:r>
              <a:rPr lang="en-GB" dirty="0"/>
              <a:t>that can be involved in </a:t>
            </a:r>
            <a:r>
              <a:rPr lang="en-GB" dirty="0">
                <a:solidFill>
                  <a:srgbClr val="FF0000"/>
                </a:solidFill>
              </a:rPr>
              <a:t>distributed transactions</a:t>
            </a:r>
            <a:r>
              <a:rPr lang="en-GB" dirty="0"/>
              <a:t>, further information in addition to the values of the objects is stored in the recovery file.</a:t>
            </a:r>
          </a:p>
          <a:p>
            <a:pPr algn="just"/>
            <a:r>
              <a:rPr lang="en-GB" dirty="0"/>
              <a:t> This information concerns the </a:t>
            </a:r>
            <a:r>
              <a:rPr lang="en-GB" dirty="0">
                <a:solidFill>
                  <a:srgbClr val="FF0000"/>
                </a:solidFill>
              </a:rPr>
              <a:t>status of each transaction </a:t>
            </a:r>
            <a:r>
              <a:rPr lang="en-GB" dirty="0"/>
              <a:t>– whether it </a:t>
            </a:r>
            <a:r>
              <a:rPr lang="en-GB" dirty="0">
                <a:solidFill>
                  <a:srgbClr val="FF0000"/>
                </a:solidFill>
              </a:rPr>
              <a:t>is committed, aborted </a:t>
            </a:r>
            <a:r>
              <a:rPr lang="en-GB" dirty="0"/>
              <a:t>or </a:t>
            </a:r>
            <a:r>
              <a:rPr lang="en-GB" dirty="0">
                <a:solidFill>
                  <a:srgbClr val="FF0000"/>
                </a:solidFill>
              </a:rPr>
              <a:t>prepared to commit</a:t>
            </a:r>
            <a:r>
              <a:rPr lang="en-GB" dirty="0"/>
              <a:t>.</a:t>
            </a:r>
          </a:p>
          <a:p>
            <a:pPr algn="just"/>
            <a:r>
              <a:rPr lang="en-GB" dirty="0"/>
              <a:t> In addition, each object in the recovery file is associated with a particular transaction by saving the intentions list in the recovery file. </a:t>
            </a:r>
          </a:p>
          <a:p>
            <a:pPr algn="just"/>
            <a:r>
              <a:rPr lang="en-GB" dirty="0"/>
              <a:t>Two approaches to the use of recovery files: </a:t>
            </a:r>
            <a:r>
              <a:rPr lang="en-GB" dirty="0">
                <a:solidFill>
                  <a:srgbClr val="FF0000"/>
                </a:solidFill>
              </a:rPr>
              <a:t>logging and shadow versions.</a:t>
            </a:r>
            <a:endParaRPr lang="en-IN" dirty="0">
              <a:solidFill>
                <a:srgbClr val="FF0000"/>
              </a:solidFill>
            </a:endParaRPr>
          </a:p>
        </p:txBody>
      </p:sp>
    </p:spTree>
    <p:extLst>
      <p:ext uri="{BB962C8B-B14F-4D97-AF65-F5344CB8AC3E}">
        <p14:creationId xmlns:p14="http://schemas.microsoft.com/office/powerpoint/2010/main" val="772039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045FB5-D21F-440F-A5FE-D243A57FA280}"/>
              </a:ext>
            </a:extLst>
          </p:cNvPr>
          <p:cNvSpPr>
            <a:spLocks noGrp="1"/>
          </p:cNvSpPr>
          <p:nvPr>
            <p:ph idx="1"/>
          </p:nvPr>
        </p:nvSpPr>
        <p:spPr>
          <a:xfrm>
            <a:off x="838200" y="464234"/>
            <a:ext cx="10515600" cy="5712729"/>
          </a:xfrm>
        </p:spPr>
        <p:txBody>
          <a:bodyPr>
            <a:normAutofit lnSpcReduction="10000"/>
          </a:bodyPr>
          <a:lstStyle/>
          <a:p>
            <a:r>
              <a:rPr lang="en-GB" dirty="0"/>
              <a:t>In some situations, clients require </a:t>
            </a:r>
            <a:r>
              <a:rPr lang="en-GB" dirty="0">
                <a:solidFill>
                  <a:srgbClr val="FF0000"/>
                </a:solidFill>
              </a:rPr>
              <a:t>a sequence of separate requests to a server to be atomic</a:t>
            </a:r>
            <a:r>
              <a:rPr lang="en-GB" dirty="0"/>
              <a:t> in the sense that: </a:t>
            </a:r>
          </a:p>
          <a:p>
            <a:pPr marL="514350" indent="-514350">
              <a:buAutoNum type="arabicPeriod"/>
            </a:pPr>
            <a:r>
              <a:rPr lang="en-GB" dirty="0"/>
              <a:t>They are free from interference by operations being performed on behalf of other concurrent clients.</a:t>
            </a:r>
          </a:p>
          <a:p>
            <a:pPr marL="0" indent="0">
              <a:buNone/>
            </a:pPr>
            <a:r>
              <a:rPr lang="en-GB" dirty="0"/>
              <a:t> 2. Either all of the operations must be completed successfully or they must have no effect at all in the presence of server crashes.</a:t>
            </a:r>
          </a:p>
          <a:p>
            <a:pPr marL="0" indent="0">
              <a:buNone/>
            </a:pPr>
            <a:r>
              <a:rPr lang="en-IN" dirty="0"/>
              <a:t>A client’s banking transaction </a:t>
            </a:r>
          </a:p>
          <a:p>
            <a:pPr marL="0" indent="0">
              <a:buNone/>
            </a:pPr>
            <a:r>
              <a:rPr lang="en-IN" dirty="0"/>
              <a:t>Transaction T:</a:t>
            </a:r>
          </a:p>
          <a:p>
            <a:pPr marL="0" indent="0">
              <a:buNone/>
            </a:pPr>
            <a:r>
              <a:rPr lang="en-IN" dirty="0"/>
              <a:t> </a:t>
            </a:r>
            <a:r>
              <a:rPr lang="en-IN" dirty="0" err="1"/>
              <a:t>a.withdraw</a:t>
            </a:r>
            <a:r>
              <a:rPr lang="en-IN" dirty="0"/>
              <a:t>(100); </a:t>
            </a:r>
          </a:p>
          <a:p>
            <a:pPr marL="0" indent="0">
              <a:buNone/>
            </a:pPr>
            <a:r>
              <a:rPr lang="en-IN" dirty="0" err="1"/>
              <a:t>b.deposit</a:t>
            </a:r>
            <a:r>
              <a:rPr lang="en-IN" dirty="0"/>
              <a:t>(100); </a:t>
            </a:r>
          </a:p>
          <a:p>
            <a:pPr marL="0" indent="0">
              <a:buNone/>
            </a:pPr>
            <a:r>
              <a:rPr lang="en-IN" dirty="0" err="1"/>
              <a:t>c.withdraw</a:t>
            </a:r>
            <a:r>
              <a:rPr lang="en-IN" dirty="0"/>
              <a:t>(200); </a:t>
            </a:r>
          </a:p>
          <a:p>
            <a:pPr marL="0" indent="0">
              <a:buNone/>
            </a:pPr>
            <a:r>
              <a:rPr lang="en-IN" dirty="0" err="1"/>
              <a:t>b.deposit</a:t>
            </a:r>
            <a:r>
              <a:rPr lang="en-IN" dirty="0"/>
              <a:t>(200);</a:t>
            </a:r>
          </a:p>
        </p:txBody>
      </p:sp>
    </p:spTree>
    <p:extLst>
      <p:ext uri="{BB962C8B-B14F-4D97-AF65-F5344CB8AC3E}">
        <p14:creationId xmlns:p14="http://schemas.microsoft.com/office/powerpoint/2010/main" val="92296358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903F2-3A29-461A-AB83-9B2666D9E7AC}"/>
              </a:ext>
            </a:extLst>
          </p:cNvPr>
          <p:cNvSpPr>
            <a:spLocks noGrp="1"/>
          </p:cNvSpPr>
          <p:nvPr>
            <p:ph idx="1"/>
          </p:nvPr>
        </p:nvSpPr>
        <p:spPr>
          <a:xfrm>
            <a:off x="838200" y="253218"/>
            <a:ext cx="10515600" cy="6604782"/>
          </a:xfrm>
        </p:spPr>
        <p:txBody>
          <a:bodyPr>
            <a:normAutofit fontScale="70000" lnSpcReduction="20000"/>
          </a:bodyPr>
          <a:lstStyle/>
          <a:p>
            <a:pPr algn="just"/>
            <a:r>
              <a:rPr lang="en-IN" sz="3600" b="1" dirty="0">
                <a:solidFill>
                  <a:srgbClr val="FF0000"/>
                </a:solidFill>
              </a:rPr>
              <a:t>Logging:</a:t>
            </a:r>
          </a:p>
          <a:p>
            <a:pPr algn="just"/>
            <a:r>
              <a:rPr lang="en-GB" sz="3600" dirty="0"/>
              <a:t>In the </a:t>
            </a:r>
            <a:r>
              <a:rPr lang="en-GB" sz="3600" dirty="0">
                <a:solidFill>
                  <a:srgbClr val="FF0000"/>
                </a:solidFill>
              </a:rPr>
              <a:t>logging technique</a:t>
            </a:r>
            <a:r>
              <a:rPr lang="en-GB" sz="3600" dirty="0"/>
              <a:t>, the recovery file represents a </a:t>
            </a:r>
            <a:r>
              <a:rPr lang="en-GB" sz="3600" dirty="0">
                <a:solidFill>
                  <a:srgbClr val="FF0000"/>
                </a:solidFill>
              </a:rPr>
              <a:t>log containing </a:t>
            </a:r>
            <a:r>
              <a:rPr lang="en-GB" sz="3600" dirty="0"/>
              <a:t>the history of </a:t>
            </a:r>
            <a:r>
              <a:rPr lang="en-GB" sz="3600" dirty="0">
                <a:solidFill>
                  <a:srgbClr val="FF0000"/>
                </a:solidFill>
              </a:rPr>
              <a:t>all the transactions </a:t>
            </a:r>
            <a:r>
              <a:rPr lang="en-GB" sz="3600" dirty="0"/>
              <a:t>performed by a </a:t>
            </a:r>
            <a:r>
              <a:rPr lang="en-GB" sz="3600" dirty="0">
                <a:solidFill>
                  <a:srgbClr val="FF0000"/>
                </a:solidFill>
              </a:rPr>
              <a:t>server</a:t>
            </a:r>
            <a:r>
              <a:rPr lang="en-GB" sz="3600" dirty="0"/>
              <a:t>.</a:t>
            </a:r>
          </a:p>
          <a:p>
            <a:pPr algn="just"/>
            <a:r>
              <a:rPr lang="en-GB" sz="3600" dirty="0"/>
              <a:t> The history consists of </a:t>
            </a:r>
            <a:r>
              <a:rPr lang="en-GB" sz="3600" dirty="0">
                <a:solidFill>
                  <a:srgbClr val="FF0000"/>
                </a:solidFill>
              </a:rPr>
              <a:t>values of objects</a:t>
            </a:r>
            <a:r>
              <a:rPr lang="en-GB" sz="3600" dirty="0"/>
              <a:t>, </a:t>
            </a:r>
            <a:r>
              <a:rPr lang="en-GB" sz="3600" dirty="0">
                <a:solidFill>
                  <a:srgbClr val="FF0000"/>
                </a:solidFill>
              </a:rPr>
              <a:t>transaction status </a:t>
            </a:r>
            <a:r>
              <a:rPr lang="en-GB" sz="3600" dirty="0"/>
              <a:t>entries and </a:t>
            </a:r>
            <a:r>
              <a:rPr lang="en-GB" sz="3600" dirty="0">
                <a:solidFill>
                  <a:srgbClr val="FF0000"/>
                </a:solidFill>
              </a:rPr>
              <a:t>transaction intentions lists</a:t>
            </a:r>
            <a:r>
              <a:rPr lang="en-GB" sz="3600" dirty="0"/>
              <a:t>.</a:t>
            </a:r>
          </a:p>
          <a:p>
            <a:pPr algn="just"/>
            <a:r>
              <a:rPr lang="en-GB" sz="3600" dirty="0"/>
              <a:t> The </a:t>
            </a:r>
            <a:r>
              <a:rPr lang="en-GB" sz="3600" dirty="0">
                <a:solidFill>
                  <a:srgbClr val="FF0000"/>
                </a:solidFill>
              </a:rPr>
              <a:t>order of the entries </a:t>
            </a:r>
            <a:r>
              <a:rPr lang="en-GB" sz="3600" dirty="0"/>
              <a:t>in the log reflects the order in which transactions have </a:t>
            </a:r>
            <a:r>
              <a:rPr lang="en-GB" sz="3600" dirty="0">
                <a:solidFill>
                  <a:srgbClr val="FF0000"/>
                </a:solidFill>
              </a:rPr>
              <a:t>prepared</a:t>
            </a:r>
            <a:r>
              <a:rPr lang="en-GB" sz="3600" dirty="0"/>
              <a:t>, </a:t>
            </a:r>
            <a:r>
              <a:rPr lang="en-GB" sz="3600" dirty="0">
                <a:solidFill>
                  <a:srgbClr val="FF0000"/>
                </a:solidFill>
              </a:rPr>
              <a:t>committed</a:t>
            </a:r>
            <a:r>
              <a:rPr lang="en-GB" sz="3600" dirty="0"/>
              <a:t> and </a:t>
            </a:r>
            <a:r>
              <a:rPr lang="en-GB" sz="3600" dirty="0">
                <a:solidFill>
                  <a:srgbClr val="FF0000"/>
                </a:solidFill>
              </a:rPr>
              <a:t>aborted </a:t>
            </a:r>
            <a:r>
              <a:rPr lang="en-GB" sz="3600" dirty="0"/>
              <a:t>at that server. </a:t>
            </a:r>
          </a:p>
          <a:p>
            <a:pPr algn="just"/>
            <a:r>
              <a:rPr lang="en-GB" sz="3600" dirty="0"/>
              <a:t>In practice, </a:t>
            </a:r>
            <a:r>
              <a:rPr lang="en-GB" sz="3600" dirty="0">
                <a:solidFill>
                  <a:srgbClr val="FF0000"/>
                </a:solidFill>
              </a:rPr>
              <a:t>the recovery </a:t>
            </a:r>
            <a:r>
              <a:rPr lang="en-GB" sz="3600" dirty="0"/>
              <a:t>file will contain </a:t>
            </a:r>
            <a:r>
              <a:rPr lang="en-GB" sz="3600" dirty="0">
                <a:solidFill>
                  <a:srgbClr val="FF0000"/>
                </a:solidFill>
              </a:rPr>
              <a:t>a recent snapshot </a:t>
            </a:r>
            <a:r>
              <a:rPr lang="en-GB" sz="3600" dirty="0"/>
              <a:t>of </a:t>
            </a:r>
            <a:r>
              <a:rPr lang="en-GB" sz="3600" dirty="0">
                <a:solidFill>
                  <a:srgbClr val="FF0000"/>
                </a:solidFill>
              </a:rPr>
              <a:t>the values of all </a:t>
            </a:r>
            <a:r>
              <a:rPr lang="en-GB" sz="3600" dirty="0"/>
              <a:t>the objects in the </a:t>
            </a:r>
            <a:r>
              <a:rPr lang="en-GB" sz="3600" dirty="0">
                <a:solidFill>
                  <a:srgbClr val="FF0000"/>
                </a:solidFill>
              </a:rPr>
              <a:t>server </a:t>
            </a:r>
            <a:r>
              <a:rPr lang="en-GB" sz="3600" dirty="0"/>
              <a:t>followed by a </a:t>
            </a:r>
            <a:r>
              <a:rPr lang="en-GB" sz="3600" dirty="0">
                <a:solidFill>
                  <a:srgbClr val="FF0000"/>
                </a:solidFill>
              </a:rPr>
              <a:t>history of transactions</a:t>
            </a:r>
            <a:r>
              <a:rPr lang="en-GB" sz="3600" dirty="0"/>
              <a:t>.</a:t>
            </a:r>
          </a:p>
          <a:p>
            <a:pPr algn="just"/>
            <a:r>
              <a:rPr lang="en-GB" sz="3600" dirty="0"/>
              <a:t>During the normal </a:t>
            </a:r>
            <a:r>
              <a:rPr lang="en-GB" sz="3600" dirty="0">
                <a:solidFill>
                  <a:srgbClr val="FF0000"/>
                </a:solidFill>
              </a:rPr>
              <a:t>operation of a server</a:t>
            </a:r>
            <a:r>
              <a:rPr lang="en-GB" sz="3600" dirty="0"/>
              <a:t>, its </a:t>
            </a:r>
            <a:r>
              <a:rPr lang="en-GB" sz="3600" dirty="0">
                <a:solidFill>
                  <a:srgbClr val="FF0000"/>
                </a:solidFill>
              </a:rPr>
              <a:t>recovery manager </a:t>
            </a:r>
            <a:r>
              <a:rPr lang="en-GB" sz="3600" dirty="0"/>
              <a:t>is called whenever a transaction </a:t>
            </a:r>
            <a:r>
              <a:rPr lang="en-GB" sz="3600" dirty="0">
                <a:solidFill>
                  <a:srgbClr val="FF0000"/>
                </a:solidFill>
              </a:rPr>
              <a:t>prepares to commit</a:t>
            </a:r>
            <a:r>
              <a:rPr lang="en-GB" sz="3600" dirty="0"/>
              <a:t>, </a:t>
            </a:r>
            <a:r>
              <a:rPr lang="en-GB" sz="3600" dirty="0">
                <a:solidFill>
                  <a:srgbClr val="FF0000"/>
                </a:solidFill>
              </a:rPr>
              <a:t>commits or aborts a transaction</a:t>
            </a:r>
            <a:r>
              <a:rPr lang="en-GB" sz="3600" dirty="0"/>
              <a:t>.</a:t>
            </a:r>
          </a:p>
          <a:p>
            <a:pPr algn="just"/>
            <a:r>
              <a:rPr lang="en-GB" sz="3600" dirty="0"/>
              <a:t> When the </a:t>
            </a:r>
            <a:r>
              <a:rPr lang="en-GB" sz="3600" dirty="0">
                <a:solidFill>
                  <a:srgbClr val="FF0000"/>
                </a:solidFill>
              </a:rPr>
              <a:t>server is prepared to commit </a:t>
            </a:r>
            <a:r>
              <a:rPr lang="en-GB" sz="3600" dirty="0"/>
              <a:t>a transaction, </a:t>
            </a:r>
            <a:r>
              <a:rPr lang="en-GB" sz="3600" dirty="0">
                <a:solidFill>
                  <a:srgbClr val="FF0000"/>
                </a:solidFill>
              </a:rPr>
              <a:t>the recovery manager appends all the objects in its intentions list to the recovery file</a:t>
            </a:r>
            <a:r>
              <a:rPr lang="en-GB" sz="3600" dirty="0"/>
              <a:t>, followed by the </a:t>
            </a:r>
            <a:r>
              <a:rPr lang="en-GB" sz="3600" dirty="0">
                <a:solidFill>
                  <a:srgbClr val="FF0000"/>
                </a:solidFill>
              </a:rPr>
              <a:t>current status of that transaction </a:t>
            </a:r>
            <a:r>
              <a:rPr lang="en-GB" sz="3600" dirty="0"/>
              <a:t>(prepared) together with its intentions list.</a:t>
            </a:r>
          </a:p>
          <a:p>
            <a:pPr algn="just"/>
            <a:r>
              <a:rPr lang="en-GB" sz="3600" dirty="0"/>
              <a:t> When a transaction is eventually committed or aborted, the recovery manager appends the corresponding status of the transaction to its recovery file.</a:t>
            </a:r>
          </a:p>
          <a:p>
            <a:pPr algn="just"/>
            <a:endParaRPr lang="en-IN" sz="3600" b="1" dirty="0">
              <a:solidFill>
                <a:srgbClr val="FF0000"/>
              </a:solidFill>
            </a:endParaRPr>
          </a:p>
        </p:txBody>
      </p:sp>
    </p:spTree>
    <p:extLst>
      <p:ext uri="{BB962C8B-B14F-4D97-AF65-F5344CB8AC3E}">
        <p14:creationId xmlns:p14="http://schemas.microsoft.com/office/powerpoint/2010/main" val="259728218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CAB33-9101-4471-9F16-3D99E6487212}"/>
              </a:ext>
            </a:extLst>
          </p:cNvPr>
          <p:cNvSpPr>
            <a:spLocks noGrp="1"/>
          </p:cNvSpPr>
          <p:nvPr>
            <p:ph idx="1"/>
          </p:nvPr>
        </p:nvSpPr>
        <p:spPr>
          <a:xfrm>
            <a:off x="838200" y="323557"/>
            <a:ext cx="10515600" cy="6400800"/>
          </a:xfrm>
        </p:spPr>
        <p:txBody>
          <a:bodyPr>
            <a:normAutofit fontScale="92500" lnSpcReduction="10000"/>
          </a:bodyPr>
          <a:lstStyle/>
          <a:p>
            <a:pPr algn="just"/>
            <a:r>
              <a:rPr lang="en-GB" dirty="0"/>
              <a:t>It is assumed that the append operation is atomic in the sense that it writes one or more complete entries to the recovery file. </a:t>
            </a:r>
          </a:p>
          <a:p>
            <a:pPr algn="just"/>
            <a:r>
              <a:rPr lang="en-GB" dirty="0"/>
              <a:t>After a crash, any transaction that does not have a committed status in the log is aborted. Therefore when a transaction commits, its committed status entry must be forced to the log – that is, written to the log together with any other buffered entries.</a:t>
            </a:r>
          </a:p>
          <a:p>
            <a:pPr algn="just"/>
            <a:r>
              <a:rPr lang="en-GB" dirty="0"/>
              <a:t>The recovery manager associates a unique identifier with each object so that the successive versions of an object in the recovery file may be associated with the server’s objects.</a:t>
            </a:r>
          </a:p>
          <a:p>
            <a:pPr algn="just"/>
            <a:r>
              <a:rPr lang="en-GB" dirty="0"/>
              <a:t>Figure illustrates the log mechanism for the banking service transactions T and U . </a:t>
            </a:r>
          </a:p>
          <a:p>
            <a:pPr algn="just"/>
            <a:r>
              <a:rPr lang="en-GB" dirty="0"/>
              <a:t>The log was recently reorganized, and entries to the left of the double line represent a snapshot of the values of A, B and C before transactions T and U started. </a:t>
            </a:r>
          </a:p>
          <a:p>
            <a:pPr algn="just"/>
            <a:r>
              <a:rPr lang="en-GB" dirty="0"/>
              <a:t>In this diagram, we use the names A, B and C as unique identifiers for objects. We show the situation when transaction T has committed and transaction U has prepared but not committed.</a:t>
            </a:r>
            <a:endParaRPr lang="en-IN" dirty="0"/>
          </a:p>
        </p:txBody>
      </p:sp>
    </p:spTree>
    <p:extLst>
      <p:ext uri="{BB962C8B-B14F-4D97-AF65-F5344CB8AC3E}">
        <p14:creationId xmlns:p14="http://schemas.microsoft.com/office/powerpoint/2010/main" val="369288535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405FB8C-EE28-44BA-B82E-03425E2C63C4}"/>
              </a:ext>
            </a:extLst>
          </p:cNvPr>
          <p:cNvPicPr>
            <a:picLocks noGrp="1" noChangeAspect="1"/>
          </p:cNvPicPr>
          <p:nvPr>
            <p:ph idx="1"/>
          </p:nvPr>
        </p:nvPicPr>
        <p:blipFill>
          <a:blip r:embed="rId2"/>
          <a:stretch>
            <a:fillRect/>
          </a:stretch>
        </p:blipFill>
        <p:spPr>
          <a:xfrm>
            <a:off x="0" y="0"/>
            <a:ext cx="12120009" cy="6858000"/>
          </a:xfrm>
          <a:prstGeom prst="rect">
            <a:avLst/>
          </a:prstGeom>
        </p:spPr>
      </p:pic>
    </p:spTree>
    <p:extLst>
      <p:ext uri="{BB962C8B-B14F-4D97-AF65-F5344CB8AC3E}">
        <p14:creationId xmlns:p14="http://schemas.microsoft.com/office/powerpoint/2010/main" val="64402343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20160F-C148-41E0-B005-E2FF60BA11F4}"/>
              </a:ext>
            </a:extLst>
          </p:cNvPr>
          <p:cNvSpPr>
            <a:spLocks noGrp="1"/>
          </p:cNvSpPr>
          <p:nvPr>
            <p:ph idx="1"/>
          </p:nvPr>
        </p:nvSpPr>
        <p:spPr>
          <a:xfrm>
            <a:off x="838200" y="365760"/>
            <a:ext cx="10515600" cy="6231988"/>
          </a:xfrm>
        </p:spPr>
        <p:txBody>
          <a:bodyPr>
            <a:normAutofit lnSpcReduction="10000"/>
          </a:bodyPr>
          <a:lstStyle/>
          <a:p>
            <a:pPr algn="just"/>
            <a:r>
              <a:rPr lang="en-GB" dirty="0"/>
              <a:t>When transaction T prepares to commit, the values of objects A and B are written at positions P1 and P2 in the log, followed by a prepared transaction status entry for T with its intentions list (&lt; A, P1 &gt;, &lt; B, P2 &gt;). </a:t>
            </a:r>
          </a:p>
          <a:p>
            <a:pPr algn="just"/>
            <a:r>
              <a:rPr lang="en-GB" dirty="0"/>
              <a:t>When transaction T commits, a committed transaction status entry for T is put at position P4. </a:t>
            </a:r>
          </a:p>
          <a:p>
            <a:pPr algn="just"/>
            <a:r>
              <a:rPr lang="en-GB" dirty="0"/>
              <a:t>Then when transaction U prepares to commit, the values of objects C and B are written at positions P5 and P6 in the log, followed by a prepared transaction status entry for U with its intentions list (&lt; C, P5 &gt;, &lt; B, P6 &gt;).</a:t>
            </a:r>
          </a:p>
          <a:p>
            <a:pPr algn="just"/>
            <a:r>
              <a:rPr lang="en-GB" dirty="0"/>
              <a:t>Each transaction status entry contains a pointer to the position in the recovery file of the previous transaction status entry to enable the recovery manager to follow the transaction status entries in reverse order through the recovery file. </a:t>
            </a:r>
          </a:p>
          <a:p>
            <a:pPr algn="just"/>
            <a:r>
              <a:rPr lang="en-GB" dirty="0"/>
              <a:t>The last pointer in the sequence of transaction status entries points to the checkpoint.</a:t>
            </a:r>
            <a:endParaRPr lang="en-IN" dirty="0"/>
          </a:p>
        </p:txBody>
      </p:sp>
    </p:spTree>
    <p:extLst>
      <p:ext uri="{BB962C8B-B14F-4D97-AF65-F5344CB8AC3E}">
        <p14:creationId xmlns:p14="http://schemas.microsoft.com/office/powerpoint/2010/main" val="86513448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2F6BF4-73E1-489C-A637-640239820758}"/>
              </a:ext>
            </a:extLst>
          </p:cNvPr>
          <p:cNvSpPr>
            <a:spLocks noGrp="1"/>
          </p:cNvSpPr>
          <p:nvPr>
            <p:ph idx="1"/>
          </p:nvPr>
        </p:nvSpPr>
        <p:spPr>
          <a:xfrm>
            <a:off x="838200" y="281354"/>
            <a:ext cx="10515600" cy="5895609"/>
          </a:xfrm>
        </p:spPr>
        <p:txBody>
          <a:bodyPr/>
          <a:lstStyle/>
          <a:p>
            <a:pPr algn="just"/>
            <a:r>
              <a:rPr lang="en-GB" dirty="0">
                <a:solidFill>
                  <a:srgbClr val="FF0000"/>
                </a:solidFill>
              </a:rPr>
              <a:t>Recovery of objects :</a:t>
            </a:r>
          </a:p>
          <a:p>
            <a:pPr marL="0" indent="0" algn="just">
              <a:buNone/>
            </a:pPr>
            <a:r>
              <a:rPr lang="en-GB" dirty="0"/>
              <a:t>• When a server is replaced after a crash, it first sets default initial values for its objects and then hands over to its recovery manager.</a:t>
            </a:r>
          </a:p>
          <a:p>
            <a:pPr algn="just"/>
            <a:r>
              <a:rPr lang="en-GB" dirty="0"/>
              <a:t> The recovery manager is responsible for restoring the server’s objects so that they include all the effects of the committed transactions performed in the correct order and none of the effects of incomplete or aborted transactions. </a:t>
            </a:r>
          </a:p>
          <a:p>
            <a:pPr algn="just"/>
            <a:r>
              <a:rPr lang="en-GB" dirty="0"/>
              <a:t>The most recent information about transactions is at the end of the log. </a:t>
            </a:r>
          </a:p>
          <a:p>
            <a:pPr algn="just"/>
            <a:r>
              <a:rPr lang="en-GB" dirty="0"/>
              <a:t>There are two approaches to restoring the data from the recovery file.</a:t>
            </a:r>
          </a:p>
          <a:p>
            <a:pPr algn="just"/>
            <a:r>
              <a:rPr lang="en-GB" dirty="0"/>
              <a:t> In the first, the recovery manager starts at the beginning and restores the values of all of the objects from the most recent checkpoint</a:t>
            </a:r>
          </a:p>
          <a:p>
            <a:pPr marL="0" indent="0" algn="just">
              <a:buNone/>
            </a:pPr>
            <a:endParaRPr lang="en-IN" dirty="0"/>
          </a:p>
        </p:txBody>
      </p:sp>
    </p:spTree>
    <p:extLst>
      <p:ext uri="{BB962C8B-B14F-4D97-AF65-F5344CB8AC3E}">
        <p14:creationId xmlns:p14="http://schemas.microsoft.com/office/powerpoint/2010/main" val="8052675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5C4BAF-9BAD-481A-AE48-B88AB6D0B5A3}"/>
              </a:ext>
            </a:extLst>
          </p:cNvPr>
          <p:cNvSpPr>
            <a:spLocks noGrp="1"/>
          </p:cNvSpPr>
          <p:nvPr>
            <p:ph idx="1"/>
          </p:nvPr>
        </p:nvSpPr>
        <p:spPr>
          <a:xfrm>
            <a:off x="838200" y="422031"/>
            <a:ext cx="10515600" cy="6203852"/>
          </a:xfrm>
        </p:spPr>
        <p:txBody>
          <a:bodyPr/>
          <a:lstStyle/>
          <a:p>
            <a:pPr algn="just"/>
            <a:r>
              <a:rPr lang="en-GB" dirty="0"/>
              <a:t>It then reads in the values of each of the objects, associates them with their transaction’s intentions lists and for committed transactions replaces the values of the objects.</a:t>
            </a:r>
          </a:p>
          <a:p>
            <a:pPr algn="just"/>
            <a:r>
              <a:rPr lang="en-GB" dirty="0"/>
              <a:t> In this approach, the transactions are replayed in the order in which they were executed and there could be a large number of them.</a:t>
            </a:r>
          </a:p>
          <a:p>
            <a:pPr algn="just"/>
            <a:r>
              <a:rPr lang="en-GB" dirty="0"/>
              <a:t>In the second approach, the recovery manager will restore a server’s objects by ‘reading the recovery file backwards’. </a:t>
            </a:r>
          </a:p>
          <a:p>
            <a:pPr algn="just"/>
            <a:r>
              <a:rPr lang="en-GB" dirty="0"/>
              <a:t>The recovery file has been structured so that there is a backwards pointer from each transaction status entry to the next. </a:t>
            </a:r>
          </a:p>
          <a:p>
            <a:pPr algn="just"/>
            <a:r>
              <a:rPr lang="en-GB" dirty="0"/>
              <a:t>The recovery manager uses transactions with committed status to restore those objects that have not yet been restored.</a:t>
            </a:r>
          </a:p>
          <a:p>
            <a:pPr algn="just"/>
            <a:r>
              <a:rPr lang="en-GB" dirty="0"/>
              <a:t> It continues until it has restored all of the server’s objects. This has the advantage that each object is restored once only.</a:t>
            </a:r>
            <a:endParaRPr lang="en-IN" dirty="0"/>
          </a:p>
        </p:txBody>
      </p:sp>
    </p:spTree>
    <p:extLst>
      <p:ext uri="{BB962C8B-B14F-4D97-AF65-F5344CB8AC3E}">
        <p14:creationId xmlns:p14="http://schemas.microsoft.com/office/powerpoint/2010/main" val="118686221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88829-2CCF-438F-B072-7056EEA3C950}"/>
              </a:ext>
            </a:extLst>
          </p:cNvPr>
          <p:cNvSpPr>
            <a:spLocks noGrp="1"/>
          </p:cNvSpPr>
          <p:nvPr>
            <p:ph idx="1"/>
          </p:nvPr>
        </p:nvSpPr>
        <p:spPr>
          <a:xfrm>
            <a:off x="838200" y="450166"/>
            <a:ext cx="10515600" cy="6288259"/>
          </a:xfrm>
        </p:spPr>
        <p:txBody>
          <a:bodyPr>
            <a:normAutofit fontScale="92500"/>
          </a:bodyPr>
          <a:lstStyle/>
          <a:p>
            <a:pPr algn="just"/>
            <a:r>
              <a:rPr lang="en-GB" dirty="0"/>
              <a:t>To recover the effects of a transaction, a recovery manager gets the corresponding intentions list from its recovery file. The intentions list contains the identifiers and positions in the recovery file of values of all the objects affected by the transaction.</a:t>
            </a:r>
          </a:p>
          <a:p>
            <a:pPr algn="just"/>
            <a:r>
              <a:rPr lang="en-GB" dirty="0"/>
              <a:t>If the server fails at the point reached in Figure , its recovery manager will recover the objects as follows.</a:t>
            </a:r>
          </a:p>
          <a:p>
            <a:pPr algn="just"/>
            <a:r>
              <a:rPr lang="en-GB" dirty="0"/>
              <a:t> It starts at the last transaction status entry in the log (at P7) and concludes that transaction U has not committed and its effects should be ignored. </a:t>
            </a:r>
          </a:p>
          <a:p>
            <a:pPr algn="just"/>
            <a:r>
              <a:rPr lang="en-GB" dirty="0"/>
              <a:t>It then moves to the previous transaction status entry in the log (at P4) and concludes that transaction T has committed. </a:t>
            </a:r>
          </a:p>
          <a:p>
            <a:pPr algn="just"/>
            <a:r>
              <a:rPr lang="en-GB" dirty="0"/>
              <a:t>To recover the objects affected by transaction T, it moves to the previous transaction status entry in the log (at P3) and finds the intentions list for T (&lt; A, P1 &gt;, &lt; B, P2 &gt;).</a:t>
            </a:r>
          </a:p>
          <a:p>
            <a:pPr algn="just"/>
            <a:r>
              <a:rPr lang="en-GB" dirty="0"/>
              <a:t> It then restores objects A and B from the values at P1 and P2. As it has not yet restored C, it moves back to P0, which is a checkpoint, and restores C.</a:t>
            </a:r>
            <a:endParaRPr lang="en-IN" dirty="0"/>
          </a:p>
        </p:txBody>
      </p:sp>
    </p:spTree>
    <p:extLst>
      <p:ext uri="{BB962C8B-B14F-4D97-AF65-F5344CB8AC3E}">
        <p14:creationId xmlns:p14="http://schemas.microsoft.com/office/powerpoint/2010/main" val="394057446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239E63-BE00-469A-BD0F-B1714A710A98}"/>
              </a:ext>
            </a:extLst>
          </p:cNvPr>
          <p:cNvSpPr>
            <a:spLocks noGrp="1"/>
          </p:cNvSpPr>
          <p:nvPr>
            <p:ph idx="1"/>
          </p:nvPr>
        </p:nvSpPr>
        <p:spPr>
          <a:xfrm>
            <a:off x="838200" y="281354"/>
            <a:ext cx="10515600" cy="5895609"/>
          </a:xfrm>
        </p:spPr>
        <p:txBody>
          <a:bodyPr>
            <a:normAutofit lnSpcReduction="10000"/>
          </a:bodyPr>
          <a:lstStyle/>
          <a:p>
            <a:pPr algn="just"/>
            <a:r>
              <a:rPr lang="en-IN" sz="3200" b="1" dirty="0">
                <a:solidFill>
                  <a:srgbClr val="FF0000"/>
                </a:solidFill>
              </a:rPr>
              <a:t>Shadow versions:</a:t>
            </a:r>
          </a:p>
          <a:p>
            <a:pPr algn="just"/>
            <a:r>
              <a:rPr lang="en-GB" sz="3200" dirty="0"/>
              <a:t>The logging technique records transaction status entries, intentions lists and objects all in the same file – the log.</a:t>
            </a:r>
          </a:p>
          <a:p>
            <a:pPr algn="just"/>
            <a:r>
              <a:rPr lang="en-GB" sz="3200" dirty="0"/>
              <a:t> The shadow versions technique is an alternative way to organize a recovery file. It uses a map to locate versions of the server’s objects in a file called a version store.</a:t>
            </a:r>
          </a:p>
          <a:p>
            <a:pPr algn="just"/>
            <a:r>
              <a:rPr lang="en-GB" sz="3200" dirty="0"/>
              <a:t> The map associates the identifiers of the server’s objects with the positions of their current versions in the version store. </a:t>
            </a:r>
          </a:p>
          <a:p>
            <a:pPr algn="just"/>
            <a:r>
              <a:rPr lang="en-GB" sz="3200" dirty="0"/>
              <a:t>The versions written by each transaction are ‘shadows’ of the previous committed versions. As we shall see, the transaction status entries and intentions lists are stored separately. Shadow versions are described first.</a:t>
            </a:r>
            <a:endParaRPr lang="en-IN" sz="3200" b="1" dirty="0">
              <a:solidFill>
                <a:srgbClr val="FF0000"/>
              </a:solidFill>
            </a:endParaRPr>
          </a:p>
          <a:p>
            <a:pPr algn="just"/>
            <a:endParaRPr lang="en-IN" dirty="0"/>
          </a:p>
        </p:txBody>
      </p:sp>
    </p:spTree>
    <p:extLst>
      <p:ext uri="{BB962C8B-B14F-4D97-AF65-F5344CB8AC3E}">
        <p14:creationId xmlns:p14="http://schemas.microsoft.com/office/powerpoint/2010/main" val="122330093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C38972-7894-44D3-9EFA-68B44EFCA788}"/>
              </a:ext>
            </a:extLst>
          </p:cNvPr>
          <p:cNvPicPr>
            <a:picLocks noChangeAspect="1"/>
          </p:cNvPicPr>
          <p:nvPr/>
        </p:nvPicPr>
        <p:blipFill>
          <a:blip r:embed="rId2"/>
          <a:stretch>
            <a:fillRect/>
          </a:stretch>
        </p:blipFill>
        <p:spPr>
          <a:xfrm>
            <a:off x="272628" y="942535"/>
            <a:ext cx="11959742" cy="5106573"/>
          </a:xfrm>
          <a:prstGeom prst="rect">
            <a:avLst/>
          </a:prstGeom>
        </p:spPr>
      </p:pic>
    </p:spTree>
    <p:extLst>
      <p:ext uri="{BB962C8B-B14F-4D97-AF65-F5344CB8AC3E}">
        <p14:creationId xmlns:p14="http://schemas.microsoft.com/office/powerpoint/2010/main" val="290136485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9A89C-4B77-4A75-AFD0-954B2ED91D5B}"/>
              </a:ext>
            </a:extLst>
          </p:cNvPr>
          <p:cNvSpPr>
            <a:spLocks noGrp="1"/>
          </p:cNvSpPr>
          <p:nvPr>
            <p:ph idx="1"/>
          </p:nvPr>
        </p:nvSpPr>
        <p:spPr>
          <a:xfrm>
            <a:off x="838200" y="253218"/>
            <a:ext cx="10515600" cy="5923745"/>
          </a:xfrm>
        </p:spPr>
        <p:txBody>
          <a:bodyPr>
            <a:normAutofit fontScale="92500" lnSpcReduction="20000"/>
          </a:bodyPr>
          <a:lstStyle/>
          <a:p>
            <a:pPr algn="just"/>
            <a:r>
              <a:rPr lang="en-GB" dirty="0"/>
              <a:t>When a transaction is prepared to commit, any of the objects changed by the transaction are appended to the version store, leaving the corresponding committed versions unchanged. </a:t>
            </a:r>
          </a:p>
          <a:p>
            <a:pPr algn="just"/>
            <a:r>
              <a:rPr lang="en-GB" dirty="0"/>
              <a:t>These new as-yet-tentative versions are called shadow versions.</a:t>
            </a:r>
          </a:p>
          <a:p>
            <a:pPr algn="just"/>
            <a:r>
              <a:rPr lang="en-GB" dirty="0"/>
              <a:t> When a transaction commits, a new map is made by copying the old map and entering the positions of the shadow versions.</a:t>
            </a:r>
          </a:p>
          <a:p>
            <a:pPr algn="just"/>
            <a:r>
              <a:rPr lang="en-GB" dirty="0"/>
              <a:t>.To complete the commit process, the new map replaces the old map. </a:t>
            </a:r>
          </a:p>
          <a:p>
            <a:pPr algn="just"/>
            <a:r>
              <a:rPr lang="en-GB" dirty="0"/>
              <a:t>To restore the objects when a server is replaced after a crash, its recovery manager reads the map and uses the information in the map to locate the objects in the version store.</a:t>
            </a:r>
          </a:p>
          <a:p>
            <a:pPr algn="just"/>
            <a:r>
              <a:rPr lang="en-GB" dirty="0"/>
              <a:t>Figure illustrates this technique with the same example involving transactions T and U . </a:t>
            </a:r>
          </a:p>
          <a:p>
            <a:pPr algn="just"/>
            <a:r>
              <a:rPr lang="en-GB" dirty="0"/>
              <a:t>The first column in the table shows the map before transactions T and U, when the balances of the accounts A, B and C are $100, $200 and $300, respectively. </a:t>
            </a:r>
          </a:p>
          <a:p>
            <a:pPr algn="just"/>
            <a:r>
              <a:rPr lang="en-GB" dirty="0"/>
              <a:t>The second column shows the map after transaction T has committed.</a:t>
            </a:r>
          </a:p>
          <a:p>
            <a:pPr marL="0" indent="0" algn="just">
              <a:buNone/>
            </a:pPr>
            <a:endParaRPr lang="en-IN" dirty="0"/>
          </a:p>
        </p:txBody>
      </p:sp>
    </p:spTree>
    <p:extLst>
      <p:ext uri="{BB962C8B-B14F-4D97-AF65-F5344CB8AC3E}">
        <p14:creationId xmlns:p14="http://schemas.microsoft.com/office/powerpoint/2010/main" val="2223372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4A7861-E1B6-4ADF-9E43-5A9448FE4334}"/>
              </a:ext>
            </a:extLst>
          </p:cNvPr>
          <p:cNvSpPr>
            <a:spLocks noGrp="1"/>
          </p:cNvSpPr>
          <p:nvPr>
            <p:ph idx="1"/>
          </p:nvPr>
        </p:nvSpPr>
        <p:spPr>
          <a:xfrm>
            <a:off x="838200" y="703385"/>
            <a:ext cx="10515600" cy="5473578"/>
          </a:xfrm>
        </p:spPr>
        <p:txBody>
          <a:bodyPr>
            <a:normAutofit fontScale="92500" lnSpcReduction="20000"/>
          </a:bodyPr>
          <a:lstStyle/>
          <a:p>
            <a:pPr algn="just"/>
            <a:r>
              <a:rPr lang="en-GB" dirty="0"/>
              <a:t>We return to our banking example to illustrate transactions.</a:t>
            </a:r>
          </a:p>
          <a:p>
            <a:pPr algn="just"/>
            <a:r>
              <a:rPr lang="en-GB" dirty="0"/>
              <a:t> A client that performs a </a:t>
            </a:r>
            <a:r>
              <a:rPr lang="en-GB" dirty="0">
                <a:solidFill>
                  <a:srgbClr val="FF0000"/>
                </a:solidFill>
              </a:rPr>
              <a:t>sequence of operations </a:t>
            </a:r>
            <a:r>
              <a:rPr lang="en-GB" dirty="0"/>
              <a:t>on a particular bank account on behalf of a user will first </a:t>
            </a:r>
            <a:r>
              <a:rPr lang="en-GB" dirty="0" err="1">
                <a:solidFill>
                  <a:srgbClr val="FF0000"/>
                </a:solidFill>
              </a:rPr>
              <a:t>lookUp</a:t>
            </a:r>
            <a:r>
              <a:rPr lang="en-GB" dirty="0">
                <a:solidFill>
                  <a:srgbClr val="FF0000"/>
                </a:solidFill>
              </a:rPr>
              <a:t> the account by name </a:t>
            </a:r>
            <a:r>
              <a:rPr lang="en-GB" dirty="0"/>
              <a:t>and then </a:t>
            </a:r>
            <a:r>
              <a:rPr lang="en-GB" dirty="0">
                <a:solidFill>
                  <a:srgbClr val="FF0000"/>
                </a:solidFill>
              </a:rPr>
              <a:t>apply the deposit, withdraw and </a:t>
            </a:r>
            <a:r>
              <a:rPr lang="en-GB" dirty="0" err="1">
                <a:solidFill>
                  <a:srgbClr val="FF0000"/>
                </a:solidFill>
              </a:rPr>
              <a:t>getBalance</a:t>
            </a:r>
            <a:r>
              <a:rPr lang="en-GB" dirty="0">
                <a:solidFill>
                  <a:srgbClr val="FF0000"/>
                </a:solidFill>
              </a:rPr>
              <a:t> </a:t>
            </a:r>
            <a:r>
              <a:rPr lang="en-GB" dirty="0"/>
              <a:t>operations directly to the relevant account. </a:t>
            </a:r>
          </a:p>
          <a:p>
            <a:pPr algn="just"/>
            <a:r>
              <a:rPr lang="en-GB" dirty="0"/>
              <a:t>In our examples, we use accounts with </a:t>
            </a:r>
            <a:r>
              <a:rPr lang="en-GB" dirty="0">
                <a:solidFill>
                  <a:srgbClr val="FF0000"/>
                </a:solidFill>
              </a:rPr>
              <a:t>names A, B and C</a:t>
            </a:r>
            <a:r>
              <a:rPr lang="en-GB" dirty="0"/>
              <a:t>. The client looks them up and stores </a:t>
            </a:r>
            <a:r>
              <a:rPr lang="en-GB" dirty="0">
                <a:solidFill>
                  <a:srgbClr val="FF0000"/>
                </a:solidFill>
              </a:rPr>
              <a:t>references to them in variables a, b and c </a:t>
            </a:r>
            <a:r>
              <a:rPr lang="en-GB" dirty="0"/>
              <a:t>of type Account. </a:t>
            </a:r>
          </a:p>
          <a:p>
            <a:pPr algn="just"/>
            <a:r>
              <a:rPr lang="en-GB" dirty="0"/>
              <a:t>The details of </a:t>
            </a:r>
            <a:r>
              <a:rPr lang="en-GB" dirty="0">
                <a:solidFill>
                  <a:srgbClr val="FF0000"/>
                </a:solidFill>
              </a:rPr>
              <a:t>looking up the accounts by name </a:t>
            </a:r>
            <a:r>
              <a:rPr lang="en-GB" dirty="0"/>
              <a:t>and the declarations of the variables are omitted from the examples. </a:t>
            </a:r>
          </a:p>
          <a:p>
            <a:pPr algn="just"/>
            <a:r>
              <a:rPr lang="en-GB" dirty="0"/>
              <a:t>Example of a simple client transaction specifying a series of related actions involving the bank accounts A, B and C. </a:t>
            </a:r>
          </a:p>
          <a:p>
            <a:pPr algn="just"/>
            <a:r>
              <a:rPr lang="en-GB" dirty="0">
                <a:solidFill>
                  <a:srgbClr val="FF0000"/>
                </a:solidFill>
              </a:rPr>
              <a:t>The first two actions transfer $100 from A to B </a:t>
            </a:r>
            <a:r>
              <a:rPr lang="en-GB" dirty="0"/>
              <a:t>and </a:t>
            </a:r>
            <a:r>
              <a:rPr lang="en-GB" dirty="0">
                <a:solidFill>
                  <a:srgbClr val="FF0000"/>
                </a:solidFill>
              </a:rPr>
              <a:t>the second two transfer $200 from C to B</a:t>
            </a:r>
            <a:r>
              <a:rPr lang="en-GB" dirty="0"/>
              <a:t>.</a:t>
            </a:r>
          </a:p>
          <a:p>
            <a:pPr algn="just"/>
            <a:r>
              <a:rPr lang="en-GB" dirty="0"/>
              <a:t> A client achieves a transfer operation by doing a withdrawal followed by a deposit.</a:t>
            </a:r>
            <a:endParaRPr lang="en-IN" dirty="0"/>
          </a:p>
        </p:txBody>
      </p:sp>
    </p:spTree>
    <p:extLst>
      <p:ext uri="{BB962C8B-B14F-4D97-AF65-F5344CB8AC3E}">
        <p14:creationId xmlns:p14="http://schemas.microsoft.com/office/powerpoint/2010/main" val="3959246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37BC0F-7B2B-4C1A-ACC1-971253E236DE}"/>
              </a:ext>
            </a:extLst>
          </p:cNvPr>
          <p:cNvSpPr>
            <a:spLocks noGrp="1"/>
          </p:cNvSpPr>
          <p:nvPr>
            <p:ph idx="1"/>
          </p:nvPr>
        </p:nvSpPr>
        <p:spPr>
          <a:xfrm>
            <a:off x="838200" y="309489"/>
            <a:ext cx="10515600" cy="5867474"/>
          </a:xfrm>
        </p:spPr>
        <p:txBody>
          <a:bodyPr>
            <a:normAutofit lnSpcReduction="10000"/>
          </a:bodyPr>
          <a:lstStyle/>
          <a:p>
            <a:pPr algn="just"/>
            <a:r>
              <a:rPr lang="en-GB" dirty="0"/>
              <a:t>The version store contains a checkpoint, followed by the versions of A and B at P1 and P2 made by transaction T.</a:t>
            </a:r>
          </a:p>
          <a:p>
            <a:pPr algn="just"/>
            <a:r>
              <a:rPr lang="en-GB" dirty="0"/>
              <a:t> It also contains the shadow versions of B and C made by transaction U, at P3 and P4. The map must always be written to a well-known place (for example, at the start of the version store or a separate file) so that it can be found when the system needs to be recovered.</a:t>
            </a:r>
          </a:p>
          <a:p>
            <a:pPr algn="just"/>
            <a:r>
              <a:rPr lang="en-GB" dirty="0"/>
              <a:t>The shadow versions method provides faster recovery than logging because the positions of the current committed objects are recorded in the map, whereas recovery from a log requires searching throughout the log for objects. </a:t>
            </a:r>
          </a:p>
          <a:p>
            <a:pPr algn="just"/>
            <a:r>
              <a:rPr lang="en-GB" dirty="0"/>
              <a:t>Logging should be faster than shadow versions during the normal activity of the system, though. </a:t>
            </a:r>
          </a:p>
          <a:p>
            <a:pPr algn="just"/>
            <a:r>
              <a:rPr lang="en-GB" dirty="0"/>
              <a:t>This is because logging requires only a sequence of append operations to the same file, whereas shadow versions require an additional stable storage write.</a:t>
            </a:r>
            <a:endParaRPr lang="en-IN" dirty="0"/>
          </a:p>
        </p:txBody>
      </p:sp>
    </p:spTree>
    <p:extLst>
      <p:ext uri="{BB962C8B-B14F-4D97-AF65-F5344CB8AC3E}">
        <p14:creationId xmlns:p14="http://schemas.microsoft.com/office/powerpoint/2010/main" val="388645760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19F0BE-B01F-4309-A660-B07F9C9677C4}"/>
              </a:ext>
            </a:extLst>
          </p:cNvPr>
          <p:cNvSpPr>
            <a:spLocks noGrp="1"/>
          </p:cNvSpPr>
          <p:nvPr>
            <p:ph idx="1"/>
          </p:nvPr>
        </p:nvSpPr>
        <p:spPr>
          <a:xfrm>
            <a:off x="838200" y="295422"/>
            <a:ext cx="10515600" cy="5881541"/>
          </a:xfrm>
        </p:spPr>
        <p:txBody>
          <a:bodyPr/>
          <a:lstStyle/>
          <a:p>
            <a:pPr algn="just"/>
            <a:r>
              <a:rPr lang="en-GB" dirty="0"/>
              <a:t>Shadow versions on their own are not sufficient for a server that handles distributed transactions.</a:t>
            </a:r>
          </a:p>
          <a:p>
            <a:pPr algn="just"/>
            <a:r>
              <a:rPr lang="en-GB" dirty="0"/>
              <a:t> Transaction status entries and intentions lists are saved in a file called the transaction status file. </a:t>
            </a:r>
          </a:p>
          <a:p>
            <a:pPr algn="just"/>
            <a:r>
              <a:rPr lang="en-GB" dirty="0"/>
              <a:t>Each intentions list represents the part of the map that will be altered by a transaction when it commits.</a:t>
            </a:r>
          </a:p>
          <a:p>
            <a:pPr algn="just"/>
            <a:r>
              <a:rPr lang="en-GB" dirty="0"/>
              <a:t> The transaction status file may, for example, be organized as a log.</a:t>
            </a:r>
          </a:p>
          <a:p>
            <a:pPr algn="just"/>
            <a:r>
              <a:rPr lang="en-GB" dirty="0"/>
              <a:t>The figure below shows the map and the transaction status file for our current example when T has committed and U is prepared to commit.</a:t>
            </a:r>
          </a:p>
          <a:p>
            <a:pPr algn="just"/>
            <a:endParaRPr lang="en-IN" dirty="0"/>
          </a:p>
        </p:txBody>
      </p:sp>
      <p:pic>
        <p:nvPicPr>
          <p:cNvPr id="4" name="Picture 3">
            <a:extLst>
              <a:ext uri="{FF2B5EF4-FFF2-40B4-BE49-F238E27FC236}">
                <a16:creationId xmlns:a16="http://schemas.microsoft.com/office/drawing/2014/main" id="{AAC9066A-2307-4D69-87F7-2818ACD6CFAF}"/>
              </a:ext>
            </a:extLst>
          </p:cNvPr>
          <p:cNvPicPr>
            <a:picLocks noChangeAspect="1"/>
          </p:cNvPicPr>
          <p:nvPr/>
        </p:nvPicPr>
        <p:blipFill>
          <a:blip r:embed="rId2"/>
          <a:stretch>
            <a:fillRect/>
          </a:stretch>
        </p:blipFill>
        <p:spPr>
          <a:xfrm>
            <a:off x="1086949" y="4590903"/>
            <a:ext cx="8048625" cy="2267097"/>
          </a:xfrm>
          <a:prstGeom prst="rect">
            <a:avLst/>
          </a:prstGeom>
        </p:spPr>
      </p:pic>
    </p:spTree>
    <p:extLst>
      <p:ext uri="{BB962C8B-B14F-4D97-AF65-F5344CB8AC3E}">
        <p14:creationId xmlns:p14="http://schemas.microsoft.com/office/powerpoint/2010/main" val="96114771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FE2DEE-E914-48CB-A112-E9CA5B9BECC7}"/>
              </a:ext>
            </a:extLst>
          </p:cNvPr>
          <p:cNvSpPr>
            <a:spLocks noGrp="1"/>
          </p:cNvSpPr>
          <p:nvPr>
            <p:ph idx="1"/>
          </p:nvPr>
        </p:nvSpPr>
        <p:spPr>
          <a:xfrm>
            <a:off x="838200" y="407963"/>
            <a:ext cx="10515600" cy="5769000"/>
          </a:xfrm>
        </p:spPr>
        <p:txBody>
          <a:bodyPr/>
          <a:lstStyle/>
          <a:p>
            <a:pPr algn="just"/>
            <a:r>
              <a:rPr lang="en-GB" dirty="0"/>
              <a:t>There is a chance that a server may crash between the time when a committed status is written to the transaction status file and the time when the map is updated – in which case the client will not have been acknowledged. </a:t>
            </a:r>
          </a:p>
          <a:p>
            <a:pPr algn="just"/>
            <a:r>
              <a:rPr lang="en-GB" dirty="0"/>
              <a:t>The recovery manager must allow for this possibility when the server is replaced after a crash.</a:t>
            </a:r>
            <a:endParaRPr lang="en-IN" dirty="0"/>
          </a:p>
        </p:txBody>
      </p:sp>
    </p:spTree>
    <p:extLst>
      <p:ext uri="{BB962C8B-B14F-4D97-AF65-F5344CB8AC3E}">
        <p14:creationId xmlns:p14="http://schemas.microsoft.com/office/powerpoint/2010/main" val="226506590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9D0734-D7FA-4D19-BFD2-DBA9311D0548}"/>
              </a:ext>
            </a:extLst>
          </p:cNvPr>
          <p:cNvSpPr>
            <a:spLocks noGrp="1"/>
          </p:cNvSpPr>
          <p:nvPr>
            <p:ph idx="1"/>
          </p:nvPr>
        </p:nvSpPr>
        <p:spPr>
          <a:xfrm>
            <a:off x="838200" y="281354"/>
            <a:ext cx="10515600" cy="5895609"/>
          </a:xfrm>
        </p:spPr>
        <p:txBody>
          <a:bodyPr>
            <a:normAutofit/>
          </a:bodyPr>
          <a:lstStyle/>
          <a:p>
            <a:pPr algn="just"/>
            <a:r>
              <a:rPr lang="en-GB" sz="3200" b="1" dirty="0">
                <a:solidFill>
                  <a:srgbClr val="FF0000"/>
                </a:solidFill>
              </a:rPr>
              <a:t>The need for transaction status and intentions list entries in a recovery file:</a:t>
            </a:r>
          </a:p>
          <a:p>
            <a:pPr algn="just"/>
            <a:r>
              <a:rPr lang="en-GB" sz="3200" dirty="0"/>
              <a:t>It is possible to design a simple recovery file that does not include entries for transaction status items and intentions lists.</a:t>
            </a:r>
          </a:p>
          <a:p>
            <a:pPr algn="just"/>
            <a:r>
              <a:rPr lang="en-GB" sz="3200" dirty="0"/>
              <a:t> This sort of recovery file may be suitable when all transactions are directed to a single server.</a:t>
            </a:r>
          </a:p>
          <a:p>
            <a:pPr algn="just"/>
            <a:r>
              <a:rPr lang="en-GB" sz="3200" dirty="0"/>
              <a:t> The use of transaction status items and intentions lists in the recovery file is essential for a server that is intended to participate in distributed transactions.</a:t>
            </a:r>
            <a:endParaRPr lang="en-IN" sz="3200" b="1" dirty="0">
              <a:solidFill>
                <a:srgbClr val="FF0000"/>
              </a:solidFill>
            </a:endParaRPr>
          </a:p>
        </p:txBody>
      </p:sp>
    </p:spTree>
    <p:extLst>
      <p:ext uri="{BB962C8B-B14F-4D97-AF65-F5344CB8AC3E}">
        <p14:creationId xmlns:p14="http://schemas.microsoft.com/office/powerpoint/2010/main" val="134808819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DE2BC-60AA-4A03-A0F7-2088F9CEF9B3}"/>
              </a:ext>
            </a:extLst>
          </p:cNvPr>
          <p:cNvSpPr>
            <a:spLocks noGrp="1"/>
          </p:cNvSpPr>
          <p:nvPr>
            <p:ph type="title"/>
          </p:nvPr>
        </p:nvSpPr>
        <p:spPr/>
        <p:txBody>
          <a:bodyPr>
            <a:normAutofit/>
          </a:bodyPr>
          <a:lstStyle/>
          <a:p>
            <a:r>
              <a:rPr lang="en-IN" sz="5400" b="1" dirty="0">
                <a:solidFill>
                  <a:srgbClr val="FF0000"/>
                </a:solidFill>
              </a:rPr>
              <a:t>Two-phase commit protocol</a:t>
            </a:r>
          </a:p>
        </p:txBody>
      </p:sp>
      <p:sp>
        <p:nvSpPr>
          <p:cNvPr id="3" name="Content Placeholder 2">
            <a:extLst>
              <a:ext uri="{FF2B5EF4-FFF2-40B4-BE49-F238E27FC236}">
                <a16:creationId xmlns:a16="http://schemas.microsoft.com/office/drawing/2014/main" id="{D51DB585-705D-46DC-BB34-E250D7998C27}"/>
              </a:ext>
            </a:extLst>
          </p:cNvPr>
          <p:cNvSpPr>
            <a:spLocks noGrp="1"/>
          </p:cNvSpPr>
          <p:nvPr>
            <p:ph idx="1"/>
          </p:nvPr>
        </p:nvSpPr>
        <p:spPr>
          <a:xfrm>
            <a:off x="838200" y="1825624"/>
            <a:ext cx="10515600" cy="5032375"/>
          </a:xfrm>
        </p:spPr>
        <p:txBody>
          <a:bodyPr>
            <a:normAutofit fontScale="85000" lnSpcReduction="10000"/>
          </a:bodyPr>
          <a:lstStyle/>
          <a:p>
            <a:pPr algn="just"/>
            <a:r>
              <a:rPr lang="en-GB" dirty="0"/>
              <a:t>The two-phase commit protocol is designed to allow any participant to abort its part of a transaction.</a:t>
            </a:r>
          </a:p>
          <a:p>
            <a:pPr algn="just"/>
            <a:r>
              <a:rPr lang="en-GB" dirty="0"/>
              <a:t> Due to the requirement for atomicity, if one part of a transaction is aborted, then the whole transaction must be aborted.</a:t>
            </a:r>
          </a:p>
          <a:p>
            <a:pPr algn="just"/>
            <a:r>
              <a:rPr lang="en-GB" dirty="0"/>
              <a:t> In the first phase of the protocol, each participant votes for the transaction to be committed or aborted. </a:t>
            </a:r>
          </a:p>
          <a:p>
            <a:pPr algn="just"/>
            <a:r>
              <a:rPr lang="en-GB" dirty="0"/>
              <a:t>Once a participant has voted to commit a transaction, it is not allowed to abort it. </a:t>
            </a:r>
          </a:p>
          <a:p>
            <a:pPr algn="just"/>
            <a:r>
              <a:rPr lang="en-GB" dirty="0"/>
              <a:t>Therefore, before a participant votes to commit a transaction, it must ensure that it will eventually be able to carry out its part of the commit protocol, even if it fails.</a:t>
            </a:r>
          </a:p>
          <a:p>
            <a:pPr algn="just"/>
            <a:r>
              <a:rPr lang="en-GB" dirty="0"/>
              <a:t>A participant in a transaction is said to be in a prepared state for a transaction if it will eventually be able to commit it. </a:t>
            </a:r>
          </a:p>
          <a:p>
            <a:pPr algn="just"/>
            <a:r>
              <a:rPr lang="en-GB" dirty="0"/>
              <a:t>To make sure of this, each participant saves in permanent storage all of the objects that it has altered in the transaction, together with its status – prepared.</a:t>
            </a:r>
            <a:endParaRPr lang="en-IN" dirty="0"/>
          </a:p>
        </p:txBody>
      </p:sp>
    </p:spTree>
    <p:extLst>
      <p:ext uri="{BB962C8B-B14F-4D97-AF65-F5344CB8AC3E}">
        <p14:creationId xmlns:p14="http://schemas.microsoft.com/office/powerpoint/2010/main" val="9436322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ECF1A3-173E-4B40-A69B-1BA57354F1E3}"/>
              </a:ext>
            </a:extLst>
          </p:cNvPr>
          <p:cNvSpPr>
            <a:spLocks noGrp="1"/>
          </p:cNvSpPr>
          <p:nvPr>
            <p:ph idx="1"/>
          </p:nvPr>
        </p:nvSpPr>
        <p:spPr>
          <a:xfrm>
            <a:off x="838200" y="407963"/>
            <a:ext cx="10515600" cy="5769000"/>
          </a:xfrm>
        </p:spPr>
        <p:txBody>
          <a:bodyPr>
            <a:normAutofit/>
          </a:bodyPr>
          <a:lstStyle/>
          <a:p>
            <a:pPr algn="just"/>
            <a:r>
              <a:rPr lang="en-GB" dirty="0"/>
              <a:t>In the second phase of the protocol, every participant in the transaction carries out the joint decision. If any one participant votes to abort, then the decision must be to abort the transaction.</a:t>
            </a:r>
          </a:p>
          <a:p>
            <a:pPr algn="just"/>
            <a:r>
              <a:rPr lang="en-GB" dirty="0"/>
              <a:t> If all the participants vote to commit, then the decision is to commit the transaction. The problem is to ensure that all of the participants vote and that they all reach the same decision.</a:t>
            </a:r>
          </a:p>
          <a:p>
            <a:pPr algn="just"/>
            <a:r>
              <a:rPr lang="en-GB" dirty="0"/>
              <a:t> This is fairly simple if no errors occur, but the protocol must work correctly even when some of the servers fail, messages are lost or servers are temporarily unable to communicate with one another.</a:t>
            </a:r>
          </a:p>
          <a:p>
            <a:pPr algn="just"/>
            <a:r>
              <a:rPr lang="en-GB" dirty="0"/>
              <a:t>During the progress of a transaction, there is no communication between the coordinator and the participants apart from the participants informing the coordinator when they join the transaction.</a:t>
            </a:r>
          </a:p>
          <a:p>
            <a:pPr marL="0" indent="0" algn="just">
              <a:buNone/>
            </a:pPr>
            <a:endParaRPr lang="en-IN" dirty="0"/>
          </a:p>
        </p:txBody>
      </p:sp>
    </p:spTree>
    <p:extLst>
      <p:ext uri="{BB962C8B-B14F-4D97-AF65-F5344CB8AC3E}">
        <p14:creationId xmlns:p14="http://schemas.microsoft.com/office/powerpoint/2010/main" val="115714635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4F9D36-E3AC-449F-8224-EA577A9AF9AC}"/>
              </a:ext>
            </a:extLst>
          </p:cNvPr>
          <p:cNvSpPr>
            <a:spLocks noGrp="1"/>
          </p:cNvSpPr>
          <p:nvPr>
            <p:ph idx="1"/>
          </p:nvPr>
        </p:nvSpPr>
        <p:spPr>
          <a:xfrm>
            <a:off x="838200" y="281354"/>
            <a:ext cx="10515600" cy="5895609"/>
          </a:xfrm>
        </p:spPr>
        <p:txBody>
          <a:bodyPr/>
          <a:lstStyle/>
          <a:p>
            <a:pPr algn="just"/>
            <a:r>
              <a:rPr lang="en-GB" dirty="0"/>
              <a:t>A client’s request to commit (or abort) a transaction is directed to the coordinator. </a:t>
            </a:r>
          </a:p>
          <a:p>
            <a:pPr algn="just"/>
            <a:r>
              <a:rPr lang="en-GB" dirty="0"/>
              <a:t>If the client requests </a:t>
            </a:r>
            <a:r>
              <a:rPr lang="en-GB" dirty="0" err="1"/>
              <a:t>abortTransaction</a:t>
            </a:r>
            <a:r>
              <a:rPr lang="en-GB" dirty="0"/>
              <a:t>, or if the transaction is aborted by one of the participants, the coordinator informs all participants immediately.</a:t>
            </a:r>
          </a:p>
          <a:p>
            <a:pPr algn="just"/>
            <a:r>
              <a:rPr lang="en-GB" dirty="0"/>
              <a:t> It is when the client asks the coordinator to commit the transaction that the two-phase commit protocol comes into use.</a:t>
            </a:r>
          </a:p>
          <a:p>
            <a:pPr algn="just"/>
            <a:r>
              <a:rPr lang="en-GB" dirty="0"/>
              <a:t>In the first phase of the two-phase commit protocol the coordinator asks all the participants if they are prepared to commit; in the second, it tells them to commit (or abort) the transaction.</a:t>
            </a:r>
          </a:p>
          <a:p>
            <a:pPr algn="just"/>
            <a:r>
              <a:rPr lang="en-GB" dirty="0"/>
              <a:t> If a participant can commit its part of a transaction, it will agree as soon as it has recorded the changes it has made (to the objects) and its status in permanent storage and is therefore prepared to commit.</a:t>
            </a:r>
            <a:endParaRPr lang="en-IN" dirty="0"/>
          </a:p>
        </p:txBody>
      </p:sp>
    </p:spTree>
    <p:extLst>
      <p:ext uri="{BB962C8B-B14F-4D97-AF65-F5344CB8AC3E}">
        <p14:creationId xmlns:p14="http://schemas.microsoft.com/office/powerpoint/2010/main" val="36990875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BB33E8-75BF-47C2-962E-AF190B5C3848}"/>
              </a:ext>
            </a:extLst>
          </p:cNvPr>
          <p:cNvSpPr>
            <a:spLocks noGrp="1"/>
          </p:cNvSpPr>
          <p:nvPr>
            <p:ph idx="1"/>
          </p:nvPr>
        </p:nvSpPr>
        <p:spPr>
          <a:xfrm>
            <a:off x="838200" y="239151"/>
            <a:ext cx="10515600" cy="5937812"/>
          </a:xfrm>
        </p:spPr>
        <p:txBody>
          <a:bodyPr/>
          <a:lstStyle/>
          <a:p>
            <a:r>
              <a:rPr lang="en-GB" dirty="0"/>
              <a:t>The coordinator in a distributed transaction communicates with the participants to carry out the two-phase commit protocol by means of the operations summarized in Figure</a:t>
            </a:r>
            <a:endParaRPr lang="en-IN" dirty="0"/>
          </a:p>
        </p:txBody>
      </p:sp>
      <p:pic>
        <p:nvPicPr>
          <p:cNvPr id="4" name="Picture 3">
            <a:extLst>
              <a:ext uri="{FF2B5EF4-FFF2-40B4-BE49-F238E27FC236}">
                <a16:creationId xmlns:a16="http://schemas.microsoft.com/office/drawing/2014/main" id="{DE7D011B-D99A-4FD7-83FD-13C3AF3A1602}"/>
              </a:ext>
            </a:extLst>
          </p:cNvPr>
          <p:cNvPicPr>
            <a:picLocks noChangeAspect="1"/>
          </p:cNvPicPr>
          <p:nvPr/>
        </p:nvPicPr>
        <p:blipFill>
          <a:blip r:embed="rId2"/>
          <a:stretch>
            <a:fillRect/>
          </a:stretch>
        </p:blipFill>
        <p:spPr>
          <a:xfrm>
            <a:off x="838200" y="1371600"/>
            <a:ext cx="10753578" cy="5229704"/>
          </a:xfrm>
          <a:prstGeom prst="rect">
            <a:avLst/>
          </a:prstGeom>
        </p:spPr>
      </p:pic>
    </p:spTree>
    <p:extLst>
      <p:ext uri="{BB962C8B-B14F-4D97-AF65-F5344CB8AC3E}">
        <p14:creationId xmlns:p14="http://schemas.microsoft.com/office/powerpoint/2010/main" val="145175967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69C2C0-ADF7-42FE-AEBB-6E6E235B23CD}"/>
              </a:ext>
            </a:extLst>
          </p:cNvPr>
          <p:cNvSpPr>
            <a:spLocks noGrp="1"/>
          </p:cNvSpPr>
          <p:nvPr>
            <p:ph idx="1"/>
          </p:nvPr>
        </p:nvSpPr>
        <p:spPr>
          <a:xfrm>
            <a:off x="838200" y="407962"/>
            <a:ext cx="10515600" cy="6246055"/>
          </a:xfrm>
        </p:spPr>
        <p:txBody>
          <a:bodyPr>
            <a:normAutofit lnSpcReduction="10000"/>
          </a:bodyPr>
          <a:lstStyle/>
          <a:p>
            <a:pPr algn="just"/>
            <a:r>
              <a:rPr lang="en-GB" dirty="0"/>
              <a:t>The methods </a:t>
            </a:r>
            <a:r>
              <a:rPr lang="en-GB" dirty="0" err="1"/>
              <a:t>canCommit</a:t>
            </a:r>
            <a:r>
              <a:rPr lang="en-GB" dirty="0"/>
              <a:t>, </a:t>
            </a:r>
            <a:r>
              <a:rPr lang="en-GB" dirty="0" err="1"/>
              <a:t>doCommit</a:t>
            </a:r>
            <a:r>
              <a:rPr lang="en-GB" dirty="0"/>
              <a:t> and </a:t>
            </a:r>
            <a:r>
              <a:rPr lang="en-GB" dirty="0" err="1"/>
              <a:t>doAbort</a:t>
            </a:r>
            <a:r>
              <a:rPr lang="en-GB" dirty="0"/>
              <a:t> are methods in the interface of the participant. The methods </a:t>
            </a:r>
            <a:r>
              <a:rPr lang="en-GB" dirty="0" err="1"/>
              <a:t>haveCommitted</a:t>
            </a:r>
            <a:r>
              <a:rPr lang="en-GB" dirty="0"/>
              <a:t> and </a:t>
            </a:r>
            <a:r>
              <a:rPr lang="en-GB" dirty="0" err="1"/>
              <a:t>getDecision</a:t>
            </a:r>
            <a:r>
              <a:rPr lang="en-GB" dirty="0"/>
              <a:t> are in the coordinator interface.</a:t>
            </a:r>
          </a:p>
          <a:p>
            <a:pPr algn="just"/>
            <a:r>
              <a:rPr lang="en-GB" dirty="0"/>
              <a:t>The two-phase commit protocol consists of a voting phase and a completion phase, as shown in Figure.</a:t>
            </a:r>
          </a:p>
          <a:p>
            <a:pPr algn="just"/>
            <a:r>
              <a:rPr lang="en-GB" dirty="0"/>
              <a:t>The exchange of information between the coordinator and participants can fail when one of the servers crashes, or when messages are lost.</a:t>
            </a:r>
          </a:p>
          <a:p>
            <a:pPr algn="just"/>
            <a:r>
              <a:rPr lang="en-GB" dirty="0"/>
              <a:t> Timeouts are used to avoid processes blocking forever. When a timeout occurs at a process, it must take an appropriate action. </a:t>
            </a:r>
          </a:p>
          <a:p>
            <a:pPr algn="just"/>
            <a:r>
              <a:rPr lang="en-GB" dirty="0"/>
              <a:t>To allow for this the protocol includes a timeout action for each step at which a process may block. </a:t>
            </a:r>
          </a:p>
          <a:p>
            <a:pPr algn="just"/>
            <a:r>
              <a:rPr lang="en-GB" dirty="0"/>
              <a:t>These actions are designed to allow for the fact that in an asynchronous system, a timeout may not necessarily imply that a server has failed</a:t>
            </a:r>
            <a:endParaRPr lang="en-IN" dirty="0"/>
          </a:p>
        </p:txBody>
      </p:sp>
    </p:spTree>
    <p:extLst>
      <p:ext uri="{BB962C8B-B14F-4D97-AF65-F5344CB8AC3E}">
        <p14:creationId xmlns:p14="http://schemas.microsoft.com/office/powerpoint/2010/main" val="238715749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72F297-80F1-467E-811E-691813B5DF71}"/>
              </a:ext>
            </a:extLst>
          </p:cNvPr>
          <p:cNvPicPr>
            <a:picLocks noChangeAspect="1"/>
          </p:cNvPicPr>
          <p:nvPr/>
        </p:nvPicPr>
        <p:blipFill>
          <a:blip r:embed="rId2"/>
          <a:stretch>
            <a:fillRect/>
          </a:stretch>
        </p:blipFill>
        <p:spPr>
          <a:xfrm>
            <a:off x="576775" y="154745"/>
            <a:ext cx="11240087" cy="6783769"/>
          </a:xfrm>
          <a:prstGeom prst="rect">
            <a:avLst/>
          </a:prstGeom>
        </p:spPr>
      </p:pic>
    </p:spTree>
    <p:extLst>
      <p:ext uri="{BB962C8B-B14F-4D97-AF65-F5344CB8AC3E}">
        <p14:creationId xmlns:p14="http://schemas.microsoft.com/office/powerpoint/2010/main" val="2577184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1ADD23-DF66-42BD-86A9-A518DD083C48}"/>
              </a:ext>
            </a:extLst>
          </p:cNvPr>
          <p:cNvSpPr>
            <a:spLocks noGrp="1"/>
          </p:cNvSpPr>
          <p:nvPr>
            <p:ph idx="1"/>
          </p:nvPr>
        </p:nvSpPr>
        <p:spPr>
          <a:xfrm>
            <a:off x="838200" y="464234"/>
            <a:ext cx="10515600" cy="6091311"/>
          </a:xfrm>
        </p:spPr>
        <p:txBody>
          <a:bodyPr>
            <a:normAutofit/>
          </a:bodyPr>
          <a:lstStyle/>
          <a:p>
            <a:pPr algn="just"/>
            <a:r>
              <a:rPr lang="en-GB" dirty="0"/>
              <a:t>A transaction is an </a:t>
            </a:r>
            <a:r>
              <a:rPr lang="en-GB" dirty="0">
                <a:solidFill>
                  <a:srgbClr val="FF0000"/>
                </a:solidFill>
              </a:rPr>
              <a:t>execution of a sequence </a:t>
            </a:r>
            <a:r>
              <a:rPr lang="en-GB" dirty="0"/>
              <a:t>of client requests for </a:t>
            </a:r>
            <a:r>
              <a:rPr lang="en-GB" dirty="0">
                <a:solidFill>
                  <a:srgbClr val="FF0000"/>
                </a:solidFill>
              </a:rPr>
              <a:t>file operations</a:t>
            </a:r>
            <a:r>
              <a:rPr lang="en-GB" dirty="0"/>
              <a:t>.</a:t>
            </a:r>
          </a:p>
          <a:p>
            <a:pPr algn="just"/>
            <a:r>
              <a:rPr lang="en-GB" dirty="0"/>
              <a:t>A transaction consists of the </a:t>
            </a:r>
            <a:r>
              <a:rPr lang="en-GB" dirty="0">
                <a:solidFill>
                  <a:srgbClr val="FF0000"/>
                </a:solidFill>
              </a:rPr>
              <a:t>execution of a sequence of client requests</a:t>
            </a:r>
            <a:r>
              <a:rPr lang="en-GB" dirty="0"/>
              <a:t> such as, for example, those in Figure . </a:t>
            </a:r>
          </a:p>
          <a:p>
            <a:pPr algn="just"/>
            <a:r>
              <a:rPr lang="en-GB" dirty="0"/>
              <a:t>From the client’s point of view, </a:t>
            </a:r>
            <a:r>
              <a:rPr lang="en-GB" dirty="0">
                <a:solidFill>
                  <a:srgbClr val="FF0000"/>
                </a:solidFill>
              </a:rPr>
              <a:t>a transaction is a sequence </a:t>
            </a:r>
            <a:r>
              <a:rPr lang="en-GB" dirty="0"/>
              <a:t>of operations that </a:t>
            </a:r>
            <a:r>
              <a:rPr lang="en-GB" dirty="0">
                <a:solidFill>
                  <a:srgbClr val="FF0000"/>
                </a:solidFill>
              </a:rPr>
              <a:t>forms a single step, transforming the server data</a:t>
            </a:r>
            <a:r>
              <a:rPr lang="en-GB" dirty="0"/>
              <a:t> from one consistent </a:t>
            </a:r>
            <a:r>
              <a:rPr lang="en-GB" dirty="0">
                <a:solidFill>
                  <a:srgbClr val="FF0000"/>
                </a:solidFill>
              </a:rPr>
              <a:t>state to another</a:t>
            </a:r>
            <a:r>
              <a:rPr lang="en-GB" dirty="0"/>
              <a:t>. </a:t>
            </a:r>
          </a:p>
          <a:p>
            <a:pPr algn="just"/>
            <a:r>
              <a:rPr lang="en-GB" dirty="0"/>
              <a:t>Transactions can be provided as a part </a:t>
            </a:r>
            <a:r>
              <a:rPr lang="en-GB" dirty="0">
                <a:solidFill>
                  <a:srgbClr val="FF0000"/>
                </a:solidFill>
              </a:rPr>
              <a:t>of middleware</a:t>
            </a:r>
            <a:r>
              <a:rPr lang="en-GB" dirty="0"/>
              <a:t>. </a:t>
            </a:r>
          </a:p>
          <a:p>
            <a:pPr algn="just"/>
            <a:r>
              <a:rPr lang="en-GB" dirty="0"/>
              <a:t>For example, </a:t>
            </a:r>
            <a:r>
              <a:rPr lang="en-GB" dirty="0">
                <a:solidFill>
                  <a:srgbClr val="FF0000"/>
                </a:solidFill>
              </a:rPr>
              <a:t>CORBA </a:t>
            </a:r>
            <a:r>
              <a:rPr lang="en-GB" dirty="0"/>
              <a:t>provides the specification for an </a:t>
            </a:r>
            <a:r>
              <a:rPr lang="en-GB" dirty="0">
                <a:solidFill>
                  <a:srgbClr val="FF0000"/>
                </a:solidFill>
              </a:rPr>
              <a:t>Object Transaction Service  </a:t>
            </a:r>
            <a:r>
              <a:rPr lang="en-GB" dirty="0"/>
              <a:t>with </a:t>
            </a:r>
            <a:r>
              <a:rPr lang="en-GB" dirty="0">
                <a:solidFill>
                  <a:srgbClr val="FF0000"/>
                </a:solidFill>
              </a:rPr>
              <a:t>IDL interfaces allowing clients’ transactions </a:t>
            </a:r>
            <a:r>
              <a:rPr lang="en-GB" dirty="0"/>
              <a:t>to include </a:t>
            </a:r>
            <a:r>
              <a:rPr lang="en-GB" dirty="0">
                <a:solidFill>
                  <a:srgbClr val="FF0000"/>
                </a:solidFill>
              </a:rPr>
              <a:t>multiple objects at multiple servers</a:t>
            </a:r>
            <a:r>
              <a:rPr lang="en-GB" dirty="0"/>
              <a:t>. </a:t>
            </a:r>
          </a:p>
        </p:txBody>
      </p:sp>
    </p:spTree>
    <p:extLst>
      <p:ext uri="{BB962C8B-B14F-4D97-AF65-F5344CB8AC3E}">
        <p14:creationId xmlns:p14="http://schemas.microsoft.com/office/powerpoint/2010/main" val="230636890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6A4951-A597-41F4-801C-DED5B7139EC5}"/>
              </a:ext>
            </a:extLst>
          </p:cNvPr>
          <p:cNvSpPr>
            <a:spLocks noGrp="1"/>
          </p:cNvSpPr>
          <p:nvPr>
            <p:ph idx="1"/>
          </p:nvPr>
        </p:nvSpPr>
        <p:spPr>
          <a:xfrm>
            <a:off x="838200" y="422031"/>
            <a:ext cx="10515600" cy="5754932"/>
          </a:xfrm>
        </p:spPr>
        <p:txBody>
          <a:bodyPr>
            <a:normAutofit fontScale="92500" lnSpcReduction="10000"/>
          </a:bodyPr>
          <a:lstStyle/>
          <a:p>
            <a:pPr algn="just"/>
            <a:r>
              <a:rPr lang="en-GB" b="1" dirty="0">
                <a:solidFill>
                  <a:srgbClr val="FF0000"/>
                </a:solidFill>
              </a:rPr>
              <a:t>Timeout actions in the two-phase commit protocol</a:t>
            </a:r>
          </a:p>
          <a:p>
            <a:pPr marL="0" indent="0" algn="just">
              <a:buNone/>
            </a:pPr>
            <a:r>
              <a:rPr lang="en-GB" dirty="0"/>
              <a:t> • There are various stages in the protocol at which the coordinator or a participant cannot progress its part of the protocol until it receives another request or reply from one of the others.</a:t>
            </a:r>
          </a:p>
          <a:p>
            <a:pPr algn="just"/>
            <a:r>
              <a:rPr lang="en-GB" dirty="0"/>
              <a:t> Consider first the situation where a participant has voted Yes and is waiting for the coordinator to report on the outcome of the vote by telling it to commit or abort the transaction .</a:t>
            </a:r>
          </a:p>
          <a:p>
            <a:pPr algn="just"/>
            <a:r>
              <a:rPr lang="en-GB" dirty="0"/>
              <a:t>Such a participant is uncertain of the outcome and cannot proceed any further until it gets the outcome of the vote from the coordinator.</a:t>
            </a:r>
          </a:p>
          <a:p>
            <a:pPr algn="just"/>
            <a:r>
              <a:rPr lang="en-GB" dirty="0"/>
              <a:t> The participant cannot decide unilaterally what to do next, and meanwhile the objects used by its transaction cannot be released for use by other transactions.</a:t>
            </a:r>
          </a:p>
          <a:p>
            <a:pPr algn="just"/>
            <a:r>
              <a:rPr lang="en-GB" dirty="0"/>
              <a:t>The participant can make a </a:t>
            </a:r>
            <a:r>
              <a:rPr lang="en-GB" dirty="0" err="1"/>
              <a:t>getDecision</a:t>
            </a:r>
            <a:r>
              <a:rPr lang="en-GB" dirty="0"/>
              <a:t> request to the coordinator to determine the outcome of the transaction. When it gets the reply, it continues the protocol at step 4.</a:t>
            </a:r>
          </a:p>
          <a:p>
            <a:pPr algn="just"/>
            <a:endParaRPr lang="en-IN" dirty="0"/>
          </a:p>
        </p:txBody>
      </p:sp>
    </p:spTree>
    <p:extLst>
      <p:ext uri="{BB962C8B-B14F-4D97-AF65-F5344CB8AC3E}">
        <p14:creationId xmlns:p14="http://schemas.microsoft.com/office/powerpoint/2010/main" val="250747601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376B0F-1285-457E-8022-1C0390B7E9C3}"/>
              </a:ext>
            </a:extLst>
          </p:cNvPr>
          <p:cNvPicPr>
            <a:picLocks noChangeAspect="1"/>
          </p:cNvPicPr>
          <p:nvPr/>
        </p:nvPicPr>
        <p:blipFill>
          <a:blip r:embed="rId2"/>
          <a:stretch>
            <a:fillRect/>
          </a:stretch>
        </p:blipFill>
        <p:spPr>
          <a:xfrm>
            <a:off x="71481" y="436099"/>
            <a:ext cx="12120520" cy="6246056"/>
          </a:xfrm>
          <a:prstGeom prst="rect">
            <a:avLst/>
          </a:prstGeom>
        </p:spPr>
      </p:pic>
    </p:spTree>
    <p:extLst>
      <p:ext uri="{BB962C8B-B14F-4D97-AF65-F5344CB8AC3E}">
        <p14:creationId xmlns:p14="http://schemas.microsoft.com/office/powerpoint/2010/main" val="54468969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D7D9B3-4441-4E24-9314-7E920EE2ACE4}"/>
              </a:ext>
            </a:extLst>
          </p:cNvPr>
          <p:cNvSpPr>
            <a:spLocks noGrp="1"/>
          </p:cNvSpPr>
          <p:nvPr>
            <p:ph idx="1"/>
          </p:nvPr>
        </p:nvSpPr>
        <p:spPr>
          <a:xfrm>
            <a:off x="838200" y="295422"/>
            <a:ext cx="10515600" cy="5881541"/>
          </a:xfrm>
        </p:spPr>
        <p:txBody>
          <a:bodyPr>
            <a:normAutofit fontScale="92500" lnSpcReduction="10000"/>
          </a:bodyPr>
          <a:lstStyle/>
          <a:p>
            <a:pPr algn="just"/>
            <a:r>
              <a:rPr lang="en-GB" sz="3200" b="1" dirty="0">
                <a:solidFill>
                  <a:srgbClr val="FF0000"/>
                </a:solidFill>
              </a:rPr>
              <a:t>Recovery of the two-phase commit protocol :</a:t>
            </a:r>
          </a:p>
          <a:p>
            <a:pPr algn="just"/>
            <a:r>
              <a:rPr lang="en-GB" sz="3200" dirty="0"/>
              <a:t>In a distributed transaction, each server keeps its own recovery file. </a:t>
            </a:r>
          </a:p>
          <a:p>
            <a:pPr algn="just"/>
            <a:r>
              <a:rPr lang="en-GB" sz="3200" dirty="0"/>
              <a:t>The recovery management described in the previous section must be extended to deal with any transactions that are performing the two-phase commit protocol at the time when a server fails. </a:t>
            </a:r>
          </a:p>
          <a:p>
            <a:pPr algn="just"/>
            <a:r>
              <a:rPr lang="en-GB" sz="3200" dirty="0"/>
              <a:t>The recovery managers use two new status values for this purpose: </a:t>
            </a:r>
            <a:r>
              <a:rPr lang="en-GB" sz="3200" dirty="0">
                <a:solidFill>
                  <a:srgbClr val="FF0000"/>
                </a:solidFill>
              </a:rPr>
              <a:t>done and uncertain</a:t>
            </a:r>
            <a:r>
              <a:rPr lang="en-GB" sz="3200" dirty="0"/>
              <a:t>.</a:t>
            </a:r>
          </a:p>
          <a:p>
            <a:pPr algn="just"/>
            <a:r>
              <a:rPr lang="en-GB" sz="3200" dirty="0"/>
              <a:t>A coordinator uses committed to indicate that the outcome of the vote is Yes and done to indicate that the two-phase commit protocol is complete. </a:t>
            </a:r>
          </a:p>
          <a:p>
            <a:pPr algn="just"/>
            <a:r>
              <a:rPr lang="en-GB" sz="3200" dirty="0"/>
              <a:t>A participant uses uncertain to indicate that it has voted Yes but does not yet know the outcome of the vote. </a:t>
            </a:r>
            <a:endParaRPr lang="en-GB" sz="3200" b="1" dirty="0">
              <a:solidFill>
                <a:srgbClr val="FF0000"/>
              </a:solidFill>
            </a:endParaRPr>
          </a:p>
          <a:p>
            <a:pPr algn="just"/>
            <a:endParaRPr lang="en-IN" sz="3200" b="1" dirty="0"/>
          </a:p>
        </p:txBody>
      </p:sp>
    </p:spTree>
    <p:extLst>
      <p:ext uri="{BB962C8B-B14F-4D97-AF65-F5344CB8AC3E}">
        <p14:creationId xmlns:p14="http://schemas.microsoft.com/office/powerpoint/2010/main" val="291110305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DB49B-75F3-449B-87AC-45DC974CE320}"/>
              </a:ext>
            </a:extLst>
          </p:cNvPr>
          <p:cNvSpPr>
            <a:spLocks noGrp="1"/>
          </p:cNvSpPr>
          <p:nvPr>
            <p:ph idx="1"/>
          </p:nvPr>
        </p:nvSpPr>
        <p:spPr>
          <a:xfrm>
            <a:off x="838200" y="478302"/>
            <a:ext cx="10515600" cy="6175716"/>
          </a:xfrm>
        </p:spPr>
        <p:txBody>
          <a:bodyPr>
            <a:normAutofit fontScale="92500" lnSpcReduction="10000"/>
          </a:bodyPr>
          <a:lstStyle/>
          <a:p>
            <a:pPr algn="just"/>
            <a:r>
              <a:rPr lang="en-GB" dirty="0"/>
              <a:t>Two additional types of entry allow a coordinator to record a list of participants and a participant to record its coordinator.</a:t>
            </a:r>
          </a:p>
          <a:p>
            <a:pPr algn="just"/>
            <a:endParaRPr lang="en-GB" dirty="0"/>
          </a:p>
          <a:p>
            <a:pPr algn="just"/>
            <a:endParaRPr lang="en-GB" dirty="0"/>
          </a:p>
          <a:p>
            <a:pPr algn="just"/>
            <a:endParaRPr lang="en-GB" dirty="0"/>
          </a:p>
          <a:p>
            <a:pPr algn="just"/>
            <a:endParaRPr lang="en-GB" dirty="0"/>
          </a:p>
          <a:p>
            <a:pPr algn="just"/>
            <a:r>
              <a:rPr lang="en-GB" dirty="0"/>
              <a:t>In phase 1 of the protocol, when the coordinator is prepared to commit (and has already added a prepared status entry to its recovery file), its recovery manager adds a coordinator entry to its recovery file. </a:t>
            </a:r>
          </a:p>
          <a:p>
            <a:pPr algn="just"/>
            <a:r>
              <a:rPr lang="en-GB" dirty="0"/>
              <a:t>Before a participant can vote Yes, it must have already prepared to commit (and must have already added a prepared status entry to its recovery file). When it votes Yes, its recovery manager records a participant entry and adds an uncertain transaction status to its recovery file as a forced write.</a:t>
            </a:r>
          </a:p>
          <a:p>
            <a:pPr algn="just"/>
            <a:r>
              <a:rPr lang="en-GB" dirty="0"/>
              <a:t> When a participant votes No, it adds an abort transaction status to its recovery file.</a:t>
            </a:r>
          </a:p>
          <a:p>
            <a:pPr algn="just"/>
            <a:endParaRPr lang="en-IN" dirty="0"/>
          </a:p>
        </p:txBody>
      </p:sp>
      <p:pic>
        <p:nvPicPr>
          <p:cNvPr id="4" name="Picture 3">
            <a:extLst>
              <a:ext uri="{FF2B5EF4-FFF2-40B4-BE49-F238E27FC236}">
                <a16:creationId xmlns:a16="http://schemas.microsoft.com/office/drawing/2014/main" id="{138DAD54-3953-4773-BE6D-DE7E2197B7DC}"/>
              </a:ext>
            </a:extLst>
          </p:cNvPr>
          <p:cNvPicPr>
            <a:picLocks noChangeAspect="1"/>
          </p:cNvPicPr>
          <p:nvPr/>
        </p:nvPicPr>
        <p:blipFill>
          <a:blip r:embed="rId2"/>
          <a:stretch>
            <a:fillRect/>
          </a:stretch>
        </p:blipFill>
        <p:spPr>
          <a:xfrm>
            <a:off x="987742" y="1388159"/>
            <a:ext cx="9802178" cy="1636396"/>
          </a:xfrm>
          <a:prstGeom prst="rect">
            <a:avLst/>
          </a:prstGeom>
        </p:spPr>
      </p:pic>
    </p:spTree>
    <p:extLst>
      <p:ext uri="{BB962C8B-B14F-4D97-AF65-F5344CB8AC3E}">
        <p14:creationId xmlns:p14="http://schemas.microsoft.com/office/powerpoint/2010/main" val="341200837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912D33-BDD4-4C22-BD02-2F6DA097A01D}"/>
              </a:ext>
            </a:extLst>
          </p:cNvPr>
          <p:cNvSpPr>
            <a:spLocks noGrp="1"/>
          </p:cNvSpPr>
          <p:nvPr>
            <p:ph idx="1"/>
          </p:nvPr>
        </p:nvSpPr>
        <p:spPr>
          <a:xfrm>
            <a:off x="838200" y="393895"/>
            <a:ext cx="10515600" cy="5783068"/>
          </a:xfrm>
        </p:spPr>
        <p:txBody>
          <a:bodyPr/>
          <a:lstStyle/>
          <a:p>
            <a:pPr algn="just"/>
            <a:r>
              <a:rPr lang="en-GB" dirty="0"/>
              <a:t>In phase 2 of the protocol, the recovery manager of the coordinator adds either a committed or an aborted transaction status to its recovery file, according to the decision.</a:t>
            </a:r>
          </a:p>
          <a:p>
            <a:pPr algn="just"/>
            <a:r>
              <a:rPr lang="en-GB" dirty="0"/>
              <a:t> This must be a forced write (that is, it is written immediately to the recovery file). </a:t>
            </a:r>
          </a:p>
          <a:p>
            <a:pPr algn="just"/>
            <a:r>
              <a:rPr lang="en-GB" dirty="0"/>
              <a:t>Recovery managers of participants add a commit or abort transaction status to their recovery files according to the message received from the coordinator.</a:t>
            </a:r>
          </a:p>
          <a:p>
            <a:pPr algn="just"/>
            <a:r>
              <a:rPr lang="en-GB" dirty="0"/>
              <a:t> When a coordinator has received a confirmation from all of its participants, its recovery manager adds a done transaction status to its recovery file – this need not be forced. </a:t>
            </a:r>
          </a:p>
          <a:p>
            <a:pPr algn="just"/>
            <a:r>
              <a:rPr lang="en-GB" dirty="0"/>
              <a:t>The done status entry is not part of the protocol but is used when the recovery file is reorganized. </a:t>
            </a:r>
            <a:endParaRPr lang="en-IN" dirty="0"/>
          </a:p>
        </p:txBody>
      </p:sp>
    </p:spTree>
    <p:extLst>
      <p:ext uri="{BB962C8B-B14F-4D97-AF65-F5344CB8AC3E}">
        <p14:creationId xmlns:p14="http://schemas.microsoft.com/office/powerpoint/2010/main" val="180326975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5163CD-6F1D-4696-8457-B4EE17D4BE23}"/>
              </a:ext>
            </a:extLst>
          </p:cNvPr>
          <p:cNvSpPr>
            <a:spLocks noGrp="1"/>
          </p:cNvSpPr>
          <p:nvPr>
            <p:ph idx="1"/>
          </p:nvPr>
        </p:nvSpPr>
        <p:spPr>
          <a:xfrm>
            <a:off x="838200" y="239151"/>
            <a:ext cx="10515600" cy="5937812"/>
          </a:xfrm>
        </p:spPr>
        <p:txBody>
          <a:bodyPr/>
          <a:lstStyle/>
          <a:p>
            <a:r>
              <a:rPr lang="en-GB" dirty="0"/>
              <a:t>Figure  shows the entries in a log for transaction T, in which the server played the coordinator role, and for transaction U, in which the server played the participant role. </a:t>
            </a:r>
          </a:p>
          <a:p>
            <a:endParaRPr lang="en-IN" dirty="0"/>
          </a:p>
        </p:txBody>
      </p:sp>
      <p:pic>
        <p:nvPicPr>
          <p:cNvPr id="4" name="Picture 3">
            <a:extLst>
              <a:ext uri="{FF2B5EF4-FFF2-40B4-BE49-F238E27FC236}">
                <a16:creationId xmlns:a16="http://schemas.microsoft.com/office/drawing/2014/main" id="{1AE1B46C-4D77-4B66-A36A-2F941C8E4BC3}"/>
              </a:ext>
            </a:extLst>
          </p:cNvPr>
          <p:cNvPicPr>
            <a:picLocks noChangeAspect="1"/>
          </p:cNvPicPr>
          <p:nvPr/>
        </p:nvPicPr>
        <p:blipFill>
          <a:blip r:embed="rId2"/>
          <a:stretch>
            <a:fillRect/>
          </a:stretch>
        </p:blipFill>
        <p:spPr>
          <a:xfrm>
            <a:off x="47954" y="1674055"/>
            <a:ext cx="12215324" cy="3953022"/>
          </a:xfrm>
          <a:prstGeom prst="rect">
            <a:avLst/>
          </a:prstGeom>
        </p:spPr>
      </p:pic>
    </p:spTree>
    <p:extLst>
      <p:ext uri="{BB962C8B-B14F-4D97-AF65-F5344CB8AC3E}">
        <p14:creationId xmlns:p14="http://schemas.microsoft.com/office/powerpoint/2010/main" val="343267511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86091E-167F-4B71-B4A0-E7E3F3BD5633}"/>
              </a:ext>
            </a:extLst>
          </p:cNvPr>
          <p:cNvSpPr>
            <a:spLocks noGrp="1"/>
          </p:cNvSpPr>
          <p:nvPr>
            <p:ph idx="1"/>
          </p:nvPr>
        </p:nvSpPr>
        <p:spPr>
          <a:xfrm>
            <a:off x="838200" y="393895"/>
            <a:ext cx="10515600" cy="5783068"/>
          </a:xfrm>
        </p:spPr>
        <p:txBody>
          <a:bodyPr>
            <a:normAutofit lnSpcReduction="10000"/>
          </a:bodyPr>
          <a:lstStyle/>
          <a:p>
            <a:pPr algn="just"/>
            <a:r>
              <a:rPr lang="en-GB" dirty="0"/>
              <a:t>When a server is replaced after a crash, the recovery manager has to deal with the two-phase commit protocol in addition to restoring the objects. </a:t>
            </a:r>
          </a:p>
          <a:p>
            <a:pPr algn="just"/>
            <a:r>
              <a:rPr lang="en-GB" dirty="0"/>
              <a:t>For any transaction where the server has played the coordinator role, it should find a coordinator entry and a set of transaction status entries. </a:t>
            </a:r>
          </a:p>
          <a:p>
            <a:pPr algn="just"/>
            <a:r>
              <a:rPr lang="en-GB" dirty="0"/>
              <a:t>For any transaction where the server played the participant role, it should find a participant entry and a set of transaction status entries. </a:t>
            </a:r>
          </a:p>
          <a:p>
            <a:pPr algn="just"/>
            <a:r>
              <a:rPr lang="en-GB" dirty="0"/>
              <a:t>In both cases, the most recent transaction status entry – that is, the one nearest the end of the log – determines the transaction status at the time of failure. </a:t>
            </a:r>
          </a:p>
          <a:p>
            <a:pPr algn="just"/>
            <a:r>
              <a:rPr lang="en-GB" dirty="0"/>
              <a:t>The action of the recovery manager with respect to the two-phase commit protocol for any transaction depends on whether the server was the coordinator or a participant and on its status at the time of failure, as shown in Figure.</a:t>
            </a:r>
            <a:endParaRPr lang="en-IN" dirty="0"/>
          </a:p>
        </p:txBody>
      </p:sp>
    </p:spTree>
    <p:extLst>
      <p:ext uri="{BB962C8B-B14F-4D97-AF65-F5344CB8AC3E}">
        <p14:creationId xmlns:p14="http://schemas.microsoft.com/office/powerpoint/2010/main" val="130390366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0761C4-FA05-45AB-A278-681A1F4FD783}"/>
              </a:ext>
            </a:extLst>
          </p:cNvPr>
          <p:cNvPicPr>
            <a:picLocks noChangeAspect="1"/>
          </p:cNvPicPr>
          <p:nvPr/>
        </p:nvPicPr>
        <p:blipFill>
          <a:blip r:embed="rId2"/>
          <a:stretch>
            <a:fillRect/>
          </a:stretch>
        </p:blipFill>
        <p:spPr>
          <a:xfrm>
            <a:off x="1195754" y="202313"/>
            <a:ext cx="10128738" cy="6250801"/>
          </a:xfrm>
          <a:prstGeom prst="rect">
            <a:avLst/>
          </a:prstGeom>
        </p:spPr>
      </p:pic>
    </p:spTree>
    <p:extLst>
      <p:ext uri="{BB962C8B-B14F-4D97-AF65-F5344CB8AC3E}">
        <p14:creationId xmlns:p14="http://schemas.microsoft.com/office/powerpoint/2010/main" val="321739702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CBE73C-A050-4A4C-AA32-59447FFDD747}"/>
              </a:ext>
            </a:extLst>
          </p:cNvPr>
          <p:cNvPicPr>
            <a:picLocks noChangeAspect="1"/>
          </p:cNvPicPr>
          <p:nvPr/>
        </p:nvPicPr>
        <p:blipFill>
          <a:blip r:embed="rId2"/>
          <a:stretch>
            <a:fillRect/>
          </a:stretch>
        </p:blipFill>
        <p:spPr>
          <a:xfrm>
            <a:off x="1011246" y="1364566"/>
            <a:ext cx="10995149" cy="3840479"/>
          </a:xfrm>
          <a:prstGeom prst="rect">
            <a:avLst/>
          </a:prstGeom>
        </p:spPr>
      </p:pic>
    </p:spTree>
    <p:extLst>
      <p:ext uri="{BB962C8B-B14F-4D97-AF65-F5344CB8AC3E}">
        <p14:creationId xmlns:p14="http://schemas.microsoft.com/office/powerpoint/2010/main" val="213729983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3326E-DC02-4128-850D-075A8662BAE4}"/>
              </a:ext>
            </a:extLst>
          </p:cNvPr>
          <p:cNvSpPr>
            <a:spLocks noGrp="1"/>
          </p:cNvSpPr>
          <p:nvPr>
            <p:ph type="title"/>
          </p:nvPr>
        </p:nvSpPr>
        <p:spPr/>
        <p:txBody>
          <a:bodyPr/>
          <a:lstStyle/>
          <a:p>
            <a:r>
              <a:rPr lang="en-IN" b="1" dirty="0">
                <a:solidFill>
                  <a:srgbClr val="FF0000"/>
                </a:solidFill>
              </a:rPr>
              <a:t>REPLICATION</a:t>
            </a:r>
          </a:p>
        </p:txBody>
      </p:sp>
      <p:sp>
        <p:nvSpPr>
          <p:cNvPr id="3" name="Content Placeholder 2">
            <a:extLst>
              <a:ext uri="{FF2B5EF4-FFF2-40B4-BE49-F238E27FC236}">
                <a16:creationId xmlns:a16="http://schemas.microsoft.com/office/drawing/2014/main" id="{0B625B07-6BA6-4881-92C1-A5A01C6EF2A9}"/>
              </a:ext>
            </a:extLst>
          </p:cNvPr>
          <p:cNvSpPr>
            <a:spLocks noGrp="1"/>
          </p:cNvSpPr>
          <p:nvPr>
            <p:ph idx="1"/>
          </p:nvPr>
        </p:nvSpPr>
        <p:spPr/>
        <p:txBody>
          <a:bodyPr/>
          <a:lstStyle/>
          <a:p>
            <a:pPr algn="just"/>
            <a:r>
              <a:rPr lang="en-GB" dirty="0"/>
              <a:t>The replication of data: the maintenance of copies of data at multiple computers. Replication is a key to the effectiveness of distributed systems in that it can provide enhanced performance, high availability and fault tolerance. </a:t>
            </a:r>
          </a:p>
          <a:p>
            <a:pPr algn="just"/>
            <a:r>
              <a:rPr lang="en-GB" dirty="0"/>
              <a:t>Replication is used widely. For example, the caching of resources from web servers in browsers and web proxy servers is a form of replication, since the data held in caches and at servers are replicas of one another. </a:t>
            </a:r>
            <a:endParaRPr lang="en-IN" dirty="0"/>
          </a:p>
        </p:txBody>
      </p:sp>
    </p:spTree>
    <p:extLst>
      <p:ext uri="{BB962C8B-B14F-4D97-AF65-F5344CB8AC3E}">
        <p14:creationId xmlns:p14="http://schemas.microsoft.com/office/powerpoint/2010/main" val="1710239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8A22B6-F6CF-4AFD-BD85-3E32E252F1DB}"/>
              </a:ext>
            </a:extLst>
          </p:cNvPr>
          <p:cNvSpPr>
            <a:spLocks noGrp="1"/>
          </p:cNvSpPr>
          <p:nvPr>
            <p:ph idx="1"/>
          </p:nvPr>
        </p:nvSpPr>
        <p:spPr>
          <a:xfrm>
            <a:off x="838200" y="576775"/>
            <a:ext cx="10515600" cy="5600188"/>
          </a:xfrm>
        </p:spPr>
        <p:txBody>
          <a:bodyPr/>
          <a:lstStyle/>
          <a:p>
            <a:pPr algn="just"/>
            <a:r>
              <a:rPr lang="en-GB" dirty="0"/>
              <a:t>The </a:t>
            </a:r>
            <a:r>
              <a:rPr lang="en-GB" dirty="0">
                <a:solidFill>
                  <a:srgbClr val="FF0000"/>
                </a:solidFill>
              </a:rPr>
              <a:t>client is provided </a:t>
            </a:r>
            <a:r>
              <a:rPr lang="en-GB" dirty="0"/>
              <a:t>with operations to specify the </a:t>
            </a:r>
            <a:r>
              <a:rPr lang="en-GB" dirty="0">
                <a:solidFill>
                  <a:srgbClr val="FF0000"/>
                </a:solidFill>
              </a:rPr>
              <a:t>beginning and end of a transaction</a:t>
            </a:r>
            <a:r>
              <a:rPr lang="en-GB" dirty="0"/>
              <a:t>. </a:t>
            </a:r>
          </a:p>
          <a:p>
            <a:pPr algn="just"/>
            <a:r>
              <a:rPr lang="en-GB" dirty="0"/>
              <a:t>The client maintains a </a:t>
            </a:r>
            <a:r>
              <a:rPr lang="en-GB" dirty="0">
                <a:solidFill>
                  <a:srgbClr val="FF0000"/>
                </a:solidFill>
              </a:rPr>
              <a:t>context for each transaction</a:t>
            </a:r>
            <a:r>
              <a:rPr lang="en-GB" dirty="0"/>
              <a:t>, which it propagates with </a:t>
            </a:r>
            <a:r>
              <a:rPr lang="en-GB" dirty="0">
                <a:solidFill>
                  <a:srgbClr val="FF0000"/>
                </a:solidFill>
              </a:rPr>
              <a:t>each operation in that transaction</a:t>
            </a:r>
            <a:r>
              <a:rPr lang="en-GB" dirty="0"/>
              <a:t>.</a:t>
            </a:r>
          </a:p>
          <a:p>
            <a:pPr algn="just"/>
            <a:r>
              <a:rPr lang="en-GB" dirty="0"/>
              <a:t> In CORBA, transactional objects are invoked within the scope of a transaction and generally have some persistent store associated with them. </a:t>
            </a:r>
          </a:p>
          <a:p>
            <a:pPr algn="just"/>
            <a:r>
              <a:rPr lang="en-GB" dirty="0"/>
              <a:t>In all of these contexts, </a:t>
            </a:r>
            <a:r>
              <a:rPr lang="en-GB" dirty="0">
                <a:solidFill>
                  <a:srgbClr val="FF0000"/>
                </a:solidFill>
              </a:rPr>
              <a:t>a transaction applies to recoverable objects </a:t>
            </a:r>
            <a:r>
              <a:rPr lang="en-GB" dirty="0"/>
              <a:t>and is </a:t>
            </a:r>
            <a:r>
              <a:rPr lang="en-GB" dirty="0">
                <a:solidFill>
                  <a:srgbClr val="FF0000"/>
                </a:solidFill>
              </a:rPr>
              <a:t>intended to be atomic. </a:t>
            </a:r>
            <a:r>
              <a:rPr lang="en-GB" dirty="0"/>
              <a:t>It is often called an </a:t>
            </a:r>
            <a:r>
              <a:rPr lang="en-GB" dirty="0">
                <a:solidFill>
                  <a:srgbClr val="FF0000"/>
                </a:solidFill>
              </a:rPr>
              <a:t>atomic transaction</a:t>
            </a:r>
            <a:r>
              <a:rPr lang="en-GB" dirty="0"/>
              <a:t>. </a:t>
            </a:r>
            <a:endParaRPr lang="en-IN" dirty="0"/>
          </a:p>
          <a:p>
            <a:endParaRPr lang="en-IN" dirty="0"/>
          </a:p>
        </p:txBody>
      </p:sp>
    </p:spTree>
    <p:extLst>
      <p:ext uri="{BB962C8B-B14F-4D97-AF65-F5344CB8AC3E}">
        <p14:creationId xmlns:p14="http://schemas.microsoft.com/office/powerpoint/2010/main" val="226172844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CA0566-6C8F-472E-9A09-157942CBBB66}"/>
              </a:ext>
            </a:extLst>
          </p:cNvPr>
          <p:cNvSpPr>
            <a:spLocks noGrp="1"/>
          </p:cNvSpPr>
          <p:nvPr>
            <p:ph idx="1"/>
          </p:nvPr>
        </p:nvSpPr>
        <p:spPr>
          <a:xfrm>
            <a:off x="838200" y="397565"/>
            <a:ext cx="10515600" cy="5779398"/>
          </a:xfrm>
        </p:spPr>
        <p:txBody>
          <a:bodyPr>
            <a:normAutofit fontScale="92500"/>
          </a:bodyPr>
          <a:lstStyle/>
          <a:p>
            <a:r>
              <a:rPr lang="en-GB" dirty="0"/>
              <a:t>Replication is a technique for enhancing services. The motivations for replication include:</a:t>
            </a:r>
          </a:p>
          <a:p>
            <a:r>
              <a:rPr lang="en-GB" dirty="0">
                <a:solidFill>
                  <a:srgbClr val="FF0000"/>
                </a:solidFill>
              </a:rPr>
              <a:t>Performance enhancement: </a:t>
            </a:r>
            <a:r>
              <a:rPr lang="en-GB" dirty="0"/>
              <a:t>The caching of data at clients and servers is by now familiar as a means of performance enhancement.</a:t>
            </a:r>
          </a:p>
          <a:p>
            <a:r>
              <a:rPr lang="en-GB" dirty="0"/>
              <a:t>The browsers and proxy servers cache copies of web resources to avoid the latency of fetching resources from the originating server. </a:t>
            </a:r>
          </a:p>
          <a:p>
            <a:r>
              <a:rPr lang="en-GB" dirty="0"/>
              <a:t>More sophisticated load-balancing strategies are required for more complex services based on data replicated between thousands of servers.</a:t>
            </a:r>
          </a:p>
          <a:p>
            <a:r>
              <a:rPr lang="en-GB" dirty="0"/>
              <a:t>Replication of immutable data is trivial: it increases performance with little cost to the system. Replication of changing data, such as that of the Web, incurs overheads in the form of protocols designed to ensure that clients receive up-to-date data .</a:t>
            </a:r>
          </a:p>
          <a:p>
            <a:r>
              <a:rPr lang="en-GB" dirty="0"/>
              <a:t> Thus there are limits to the effectiveness of replication as a performance-enhancement technique.</a:t>
            </a:r>
            <a:endParaRPr lang="en-IN" dirty="0"/>
          </a:p>
        </p:txBody>
      </p:sp>
    </p:spTree>
    <p:extLst>
      <p:ext uri="{BB962C8B-B14F-4D97-AF65-F5344CB8AC3E}">
        <p14:creationId xmlns:p14="http://schemas.microsoft.com/office/powerpoint/2010/main" val="405615356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08EB32-9EB1-4ADD-8A74-5EA2302862A6}"/>
              </a:ext>
            </a:extLst>
          </p:cNvPr>
          <p:cNvSpPr>
            <a:spLocks noGrp="1"/>
          </p:cNvSpPr>
          <p:nvPr>
            <p:ph idx="1"/>
          </p:nvPr>
        </p:nvSpPr>
        <p:spPr>
          <a:xfrm>
            <a:off x="838200" y="424070"/>
            <a:ext cx="10515600" cy="5752893"/>
          </a:xfrm>
        </p:spPr>
        <p:txBody>
          <a:bodyPr/>
          <a:lstStyle/>
          <a:p>
            <a:pPr algn="just"/>
            <a:r>
              <a:rPr lang="en-GB" b="1" dirty="0">
                <a:solidFill>
                  <a:srgbClr val="FF0000"/>
                </a:solidFill>
              </a:rPr>
              <a:t>Increased availability: </a:t>
            </a:r>
          </a:p>
          <a:p>
            <a:pPr algn="just"/>
            <a:r>
              <a:rPr lang="en-GB" dirty="0"/>
              <a:t>Users require services to be highly available. </a:t>
            </a:r>
          </a:p>
          <a:p>
            <a:pPr algn="just"/>
            <a:r>
              <a:rPr lang="en-GB" dirty="0"/>
              <a:t>That is, the proportion of time for which a service is accessible with reasonable response times should be close to 100%.</a:t>
            </a:r>
          </a:p>
          <a:p>
            <a:pPr algn="just"/>
            <a:r>
              <a:rPr lang="en-GB" dirty="0"/>
              <a:t> Apart from delays due to pessimistic concurrency control conflicts (due to data locking), the factors that are relevant to high availability are:</a:t>
            </a:r>
          </a:p>
          <a:p>
            <a:pPr marL="0" indent="0" algn="just">
              <a:buNone/>
            </a:pPr>
            <a:r>
              <a:rPr lang="en-GB" dirty="0"/>
              <a:t>• server failures; </a:t>
            </a:r>
          </a:p>
          <a:p>
            <a:pPr marL="0" indent="0" algn="just">
              <a:buNone/>
            </a:pPr>
            <a:r>
              <a:rPr lang="en-GB" dirty="0"/>
              <a:t>• network partitions and disconnected operation (communication disconnections that are often unplanned and are a side effect of user mobility).</a:t>
            </a:r>
            <a:endParaRPr lang="en-IN" dirty="0"/>
          </a:p>
        </p:txBody>
      </p:sp>
    </p:spTree>
    <p:extLst>
      <p:ext uri="{BB962C8B-B14F-4D97-AF65-F5344CB8AC3E}">
        <p14:creationId xmlns:p14="http://schemas.microsoft.com/office/powerpoint/2010/main" val="229811967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9E515E-1ACB-4CCC-A01E-09DB30196F57}"/>
              </a:ext>
            </a:extLst>
          </p:cNvPr>
          <p:cNvSpPr>
            <a:spLocks noGrp="1"/>
          </p:cNvSpPr>
          <p:nvPr>
            <p:ph idx="1"/>
          </p:nvPr>
        </p:nvSpPr>
        <p:spPr>
          <a:xfrm>
            <a:off x="838200" y="463826"/>
            <a:ext cx="10515600" cy="6162261"/>
          </a:xfrm>
        </p:spPr>
        <p:txBody>
          <a:bodyPr>
            <a:normAutofit/>
          </a:bodyPr>
          <a:lstStyle/>
          <a:p>
            <a:pPr algn="just"/>
            <a:r>
              <a:rPr lang="en-GB" dirty="0"/>
              <a:t>Replication is a technique for automatically maintaining the availability of data despite server failures.</a:t>
            </a:r>
          </a:p>
          <a:p>
            <a:pPr algn="just"/>
            <a:r>
              <a:rPr lang="en-GB" dirty="0"/>
              <a:t> If data are replicated at two or more failure-independent servers, then client software may be able to access data at an alternative server should the default server fail or become unreachable. </a:t>
            </a:r>
          </a:p>
          <a:p>
            <a:pPr algn="just"/>
            <a:r>
              <a:rPr lang="en-GB" dirty="0"/>
              <a:t>That is, the percentage of time during which the service is available can be enhanced by replicating server data.</a:t>
            </a:r>
          </a:p>
          <a:p>
            <a:pPr algn="just"/>
            <a:r>
              <a:rPr lang="en-GB" dirty="0"/>
              <a:t>If each of n servers has an independent probability p of failing or becoming unreachable, then the availability of an object stored at each of these servers is:</a:t>
            </a:r>
          </a:p>
          <a:p>
            <a:pPr algn="just"/>
            <a:r>
              <a:rPr lang="en-GB" dirty="0"/>
              <a:t> 1 – probability(all managers failed or unreachable) = 1 -p </a:t>
            </a:r>
            <a:r>
              <a:rPr lang="en-GB" baseline="30000" dirty="0"/>
              <a:t>n</a:t>
            </a:r>
          </a:p>
          <a:p>
            <a:pPr algn="just"/>
            <a:r>
              <a:rPr lang="en-GB" dirty="0"/>
              <a:t>For example, if there is a 5% probability of any individual server failing over a given time period and if there are two servers, then the availability is 1 – 0.052 = 1 – 0.0025 = 99.75%.</a:t>
            </a:r>
            <a:endParaRPr lang="en-IN" baseline="30000" dirty="0"/>
          </a:p>
        </p:txBody>
      </p:sp>
    </p:spTree>
    <p:extLst>
      <p:ext uri="{BB962C8B-B14F-4D97-AF65-F5344CB8AC3E}">
        <p14:creationId xmlns:p14="http://schemas.microsoft.com/office/powerpoint/2010/main" val="411951919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5456B8-5D2C-4E23-8671-949D1EC0A856}"/>
              </a:ext>
            </a:extLst>
          </p:cNvPr>
          <p:cNvSpPr>
            <a:spLocks noGrp="1"/>
          </p:cNvSpPr>
          <p:nvPr>
            <p:ph idx="1"/>
          </p:nvPr>
        </p:nvSpPr>
        <p:spPr>
          <a:xfrm>
            <a:off x="838200" y="318052"/>
            <a:ext cx="10515600" cy="5858911"/>
          </a:xfrm>
        </p:spPr>
        <p:txBody>
          <a:bodyPr>
            <a:normAutofit fontScale="92500" lnSpcReduction="10000"/>
          </a:bodyPr>
          <a:lstStyle/>
          <a:p>
            <a:pPr algn="just"/>
            <a:r>
              <a:rPr lang="en-GB" dirty="0"/>
              <a:t>Network partitions and disconnected operation are the second factor that have effect against high availability. </a:t>
            </a:r>
          </a:p>
          <a:p>
            <a:pPr algn="just"/>
            <a:r>
              <a:rPr lang="en-GB" dirty="0"/>
              <a:t>Mobile users may deliberately disconnect their computers or become unintentionally disconnected from a wireless network as they move around.</a:t>
            </a:r>
          </a:p>
          <a:p>
            <a:pPr algn="just"/>
            <a:r>
              <a:rPr lang="en-GB" dirty="0">
                <a:solidFill>
                  <a:srgbClr val="FF0000"/>
                </a:solidFill>
              </a:rPr>
              <a:t>Fault tolerance: </a:t>
            </a:r>
            <a:r>
              <a:rPr lang="en-GB" dirty="0"/>
              <a:t>Highly available data is not necessarily strictly correct data. It may be out of date, for example; or two users on opposite sides of a network partition may make updates that conflict and need to be resolved. </a:t>
            </a:r>
          </a:p>
          <a:p>
            <a:pPr algn="just"/>
            <a:r>
              <a:rPr lang="en-GB" dirty="0"/>
              <a:t>A fault-tolerant service, by contrast, always guarantees strictly correct behaviour despite a certain number and type of faults.</a:t>
            </a:r>
          </a:p>
          <a:p>
            <a:pPr algn="just"/>
            <a:r>
              <a:rPr lang="en-GB" dirty="0"/>
              <a:t> The correctness concerns the freshness of data supplied to the client and the effects of the client’s operations upon the data. Correctness sometimes also concerns the timeliness of the service’s responses – such as, for example, in the case of a system for air traffic control, where correct data are needed on short timescales. </a:t>
            </a:r>
            <a:endParaRPr lang="en-IN" dirty="0"/>
          </a:p>
        </p:txBody>
      </p:sp>
    </p:spTree>
    <p:extLst>
      <p:ext uri="{BB962C8B-B14F-4D97-AF65-F5344CB8AC3E}">
        <p14:creationId xmlns:p14="http://schemas.microsoft.com/office/powerpoint/2010/main" val="86497770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B77B9D-45E7-4EA3-9E77-39C9A60EF2AE}"/>
              </a:ext>
            </a:extLst>
          </p:cNvPr>
          <p:cNvSpPr>
            <a:spLocks noGrp="1"/>
          </p:cNvSpPr>
          <p:nvPr>
            <p:ph idx="1"/>
          </p:nvPr>
        </p:nvSpPr>
        <p:spPr>
          <a:xfrm>
            <a:off x="838200" y="463826"/>
            <a:ext cx="10515600" cy="5713137"/>
          </a:xfrm>
        </p:spPr>
        <p:txBody>
          <a:bodyPr>
            <a:normAutofit lnSpcReduction="10000"/>
          </a:bodyPr>
          <a:lstStyle/>
          <a:p>
            <a:pPr algn="just"/>
            <a:r>
              <a:rPr lang="en-GB" dirty="0"/>
              <a:t>The same basic technique used for high availability – that of replicating data and functionality between computers – is also applicable for achieving fault tolerance.</a:t>
            </a:r>
          </a:p>
          <a:p>
            <a:pPr algn="just"/>
            <a:r>
              <a:rPr lang="en-GB" dirty="0"/>
              <a:t> If up to f of f + 1 servers crash, then in principle at least one remains to supply the service. And if up to f servers can exhibit Byzantine failures, then in principle a group of 2f + 1 servers can provide a correct service, by having the correct servers outvote the failed servers.</a:t>
            </a:r>
          </a:p>
          <a:p>
            <a:pPr algn="just"/>
            <a:r>
              <a:rPr lang="en-GB" dirty="0"/>
              <a:t>A common requirement when data are replicated is for replication transparency. That is, clients should not normally have to be aware that multiple physical copies of data exist. </a:t>
            </a:r>
          </a:p>
          <a:p>
            <a:pPr algn="just"/>
            <a:r>
              <a:rPr lang="en-GB" dirty="0"/>
              <a:t>As far as clients are concerned, data are organized as individual logical objects and they identify only one item in each case when they request an operation to be performed.</a:t>
            </a:r>
            <a:endParaRPr lang="en-IN" dirty="0"/>
          </a:p>
        </p:txBody>
      </p:sp>
    </p:spTree>
    <p:extLst>
      <p:ext uri="{BB962C8B-B14F-4D97-AF65-F5344CB8AC3E}">
        <p14:creationId xmlns:p14="http://schemas.microsoft.com/office/powerpoint/2010/main" val="242548269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847F-1997-4193-8924-858888D816C4}"/>
              </a:ext>
            </a:extLst>
          </p:cNvPr>
          <p:cNvSpPr>
            <a:spLocks noGrp="1"/>
          </p:cNvSpPr>
          <p:nvPr>
            <p:ph type="title"/>
          </p:nvPr>
        </p:nvSpPr>
        <p:spPr/>
        <p:txBody>
          <a:bodyPr/>
          <a:lstStyle/>
          <a:p>
            <a:r>
              <a:rPr lang="en-GB" b="1" dirty="0">
                <a:solidFill>
                  <a:srgbClr val="FF0000"/>
                </a:solidFill>
              </a:rPr>
              <a:t>SYSTEM MODEL AND THE ROLE OF GROUP COMMUNICATION</a:t>
            </a:r>
            <a:endParaRPr lang="en-IN" b="1" dirty="0">
              <a:solidFill>
                <a:srgbClr val="FF0000"/>
              </a:solidFill>
            </a:endParaRPr>
          </a:p>
        </p:txBody>
      </p:sp>
      <p:sp>
        <p:nvSpPr>
          <p:cNvPr id="3" name="Content Placeholder 2">
            <a:extLst>
              <a:ext uri="{FF2B5EF4-FFF2-40B4-BE49-F238E27FC236}">
                <a16:creationId xmlns:a16="http://schemas.microsoft.com/office/drawing/2014/main" id="{FEDF3B21-E91F-4378-B90E-3BCB8968A91C}"/>
              </a:ext>
            </a:extLst>
          </p:cNvPr>
          <p:cNvSpPr>
            <a:spLocks noGrp="1"/>
          </p:cNvSpPr>
          <p:nvPr>
            <p:ph idx="1"/>
          </p:nvPr>
        </p:nvSpPr>
        <p:spPr/>
        <p:txBody>
          <a:bodyPr>
            <a:normAutofit lnSpcReduction="10000"/>
          </a:bodyPr>
          <a:lstStyle/>
          <a:p>
            <a:pPr algn="just"/>
            <a:r>
              <a:rPr lang="en-GB" dirty="0"/>
              <a:t>The data in our system consist of a collection of items that we shall call objects. </a:t>
            </a:r>
          </a:p>
          <a:p>
            <a:pPr algn="just"/>
            <a:r>
              <a:rPr lang="en-GB" dirty="0"/>
              <a:t>An ‘object’ could be a file, say, or a Java object. But each such logical object is implemented by a collection of physical copies called replicas.</a:t>
            </a:r>
          </a:p>
          <a:p>
            <a:pPr algn="just"/>
            <a:r>
              <a:rPr lang="en-GB" dirty="0"/>
              <a:t> The replicas are physical objects, each stored at a single computer, with data and behaviour that are tied to some degree of consistency by the system’s operation.</a:t>
            </a:r>
          </a:p>
          <a:p>
            <a:pPr algn="just"/>
            <a:r>
              <a:rPr lang="en-GB" dirty="0"/>
              <a:t>The ‘replicas’ of a given object are not necessarily identical, at least not at any particular point in time. Some replicas may have received updates that others have not received.</a:t>
            </a:r>
            <a:endParaRPr lang="en-IN" dirty="0"/>
          </a:p>
        </p:txBody>
      </p:sp>
    </p:spTree>
    <p:extLst>
      <p:ext uri="{BB962C8B-B14F-4D97-AF65-F5344CB8AC3E}">
        <p14:creationId xmlns:p14="http://schemas.microsoft.com/office/powerpoint/2010/main" val="278320578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27BE58-6425-4A19-A781-8B0E610287AC}"/>
              </a:ext>
            </a:extLst>
          </p:cNvPr>
          <p:cNvSpPr>
            <a:spLocks noGrp="1"/>
          </p:cNvSpPr>
          <p:nvPr>
            <p:ph idx="1"/>
          </p:nvPr>
        </p:nvSpPr>
        <p:spPr>
          <a:xfrm>
            <a:off x="838200" y="424070"/>
            <a:ext cx="10515600" cy="5752893"/>
          </a:xfrm>
        </p:spPr>
        <p:txBody>
          <a:bodyPr>
            <a:normAutofit fontScale="85000" lnSpcReduction="20000"/>
          </a:bodyPr>
          <a:lstStyle/>
          <a:p>
            <a:pPr algn="just"/>
            <a:r>
              <a:rPr lang="en-IN" sz="3200" b="1" dirty="0">
                <a:solidFill>
                  <a:srgbClr val="FF0000"/>
                </a:solidFill>
              </a:rPr>
              <a:t>System model:</a:t>
            </a:r>
          </a:p>
          <a:p>
            <a:pPr algn="just"/>
            <a:r>
              <a:rPr lang="en-GB" sz="3200" dirty="0"/>
              <a:t>The model involves replicas held by distinct replica managers which are components that contain the replicas on a given computer and perform operations upon them directly. </a:t>
            </a:r>
          </a:p>
          <a:p>
            <a:pPr algn="just"/>
            <a:r>
              <a:rPr lang="en-GB" sz="3200" dirty="0"/>
              <a:t>This general model may be applied in a client-server environment, in which case a replica manager is a server.</a:t>
            </a:r>
          </a:p>
          <a:p>
            <a:pPr algn="just"/>
            <a:r>
              <a:rPr lang="en-GB" sz="3200" dirty="0"/>
              <a:t> We shall always require that a replica manager applies operations to its replicas recoverably. This allows us to assume that an operation at a replica manager does not leave inconsistent results if it fails part way through.</a:t>
            </a:r>
          </a:p>
          <a:p>
            <a:pPr algn="just"/>
            <a:r>
              <a:rPr lang="en-GB" sz="3200" dirty="0"/>
              <a:t>We sometimes require each replica manager to be a state machine. Such a replica manager applies operations to its replicas atomically (indivisibly), so that its execution is equivalent to performing operations in some strict sequence. </a:t>
            </a:r>
          </a:p>
          <a:p>
            <a:pPr algn="just"/>
            <a:r>
              <a:rPr lang="en-GB" sz="3200" dirty="0"/>
              <a:t>Moreover, the state of its replicas is a deterministic function of their initial states and the sequence of operations that it applies to them.</a:t>
            </a:r>
            <a:endParaRPr lang="en-IN" sz="3200" b="1" dirty="0">
              <a:solidFill>
                <a:srgbClr val="FF0000"/>
              </a:solidFill>
            </a:endParaRPr>
          </a:p>
          <a:p>
            <a:pPr algn="just"/>
            <a:endParaRPr lang="en-IN" sz="3200" b="1" dirty="0">
              <a:solidFill>
                <a:srgbClr val="FF0000"/>
              </a:solidFill>
            </a:endParaRPr>
          </a:p>
          <a:p>
            <a:pPr algn="just"/>
            <a:endParaRPr lang="en-IN" dirty="0"/>
          </a:p>
        </p:txBody>
      </p:sp>
    </p:spTree>
    <p:extLst>
      <p:ext uri="{BB962C8B-B14F-4D97-AF65-F5344CB8AC3E}">
        <p14:creationId xmlns:p14="http://schemas.microsoft.com/office/powerpoint/2010/main" val="359366896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71D1B6-5FB6-4E4D-9912-E6405D536179}"/>
              </a:ext>
            </a:extLst>
          </p:cNvPr>
          <p:cNvPicPr>
            <a:picLocks noChangeAspect="1"/>
          </p:cNvPicPr>
          <p:nvPr/>
        </p:nvPicPr>
        <p:blipFill>
          <a:blip r:embed="rId2"/>
          <a:stretch>
            <a:fillRect/>
          </a:stretch>
        </p:blipFill>
        <p:spPr>
          <a:xfrm>
            <a:off x="655922" y="861392"/>
            <a:ext cx="11090740" cy="5234608"/>
          </a:xfrm>
          <a:prstGeom prst="rect">
            <a:avLst/>
          </a:prstGeom>
        </p:spPr>
      </p:pic>
    </p:spTree>
    <p:extLst>
      <p:ext uri="{BB962C8B-B14F-4D97-AF65-F5344CB8AC3E}">
        <p14:creationId xmlns:p14="http://schemas.microsoft.com/office/powerpoint/2010/main" val="110098318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D71954-8C47-4CB0-88FD-9BD32A7F21E2}"/>
              </a:ext>
            </a:extLst>
          </p:cNvPr>
          <p:cNvSpPr>
            <a:spLocks noGrp="1"/>
          </p:cNvSpPr>
          <p:nvPr>
            <p:ph idx="1"/>
          </p:nvPr>
        </p:nvSpPr>
        <p:spPr>
          <a:xfrm>
            <a:off x="838200" y="596348"/>
            <a:ext cx="10515600" cy="5580615"/>
          </a:xfrm>
        </p:spPr>
        <p:txBody>
          <a:bodyPr>
            <a:normAutofit lnSpcReduction="10000"/>
          </a:bodyPr>
          <a:lstStyle/>
          <a:p>
            <a:r>
              <a:rPr lang="en-GB" dirty="0"/>
              <a:t>The system can only determine which operations to apply at all replica managers and in what order – it cannot reproduce non-deterministic effects.</a:t>
            </a:r>
          </a:p>
          <a:p>
            <a:r>
              <a:rPr lang="en-GB" dirty="0"/>
              <a:t> The assumption implies that it may not be possible, depending upon the threading architecture, for the servers to be multi-threaded.</a:t>
            </a:r>
          </a:p>
          <a:p>
            <a:r>
              <a:rPr lang="en-GB" dirty="0"/>
              <a:t>Often each replica manager maintains a replica of every object, the replicas of different objects may be maintained by different sets of replica managers. </a:t>
            </a:r>
          </a:p>
          <a:p>
            <a:r>
              <a:rPr lang="en-GB" dirty="0"/>
              <a:t>For example, one object may be needed mostly by clients on one network and another by clients on another network. There is little to be gained by replicating them at managers on the other network.</a:t>
            </a:r>
          </a:p>
          <a:p>
            <a:r>
              <a:rPr lang="en-GB" dirty="0"/>
              <a:t>The set of replica managers may be static or dynamic. In a dynamic system, new replica managers may appear this is not allowed in a static system.</a:t>
            </a:r>
            <a:endParaRPr lang="en-IN" dirty="0"/>
          </a:p>
        </p:txBody>
      </p:sp>
    </p:spTree>
    <p:extLst>
      <p:ext uri="{BB962C8B-B14F-4D97-AF65-F5344CB8AC3E}">
        <p14:creationId xmlns:p14="http://schemas.microsoft.com/office/powerpoint/2010/main" val="37962472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36C3E5-7895-40BB-8808-DFC00507BE3C}"/>
              </a:ext>
            </a:extLst>
          </p:cNvPr>
          <p:cNvSpPr>
            <a:spLocks noGrp="1"/>
          </p:cNvSpPr>
          <p:nvPr>
            <p:ph idx="1"/>
          </p:nvPr>
        </p:nvSpPr>
        <p:spPr>
          <a:xfrm>
            <a:off x="838200" y="384313"/>
            <a:ext cx="10515600" cy="5792650"/>
          </a:xfrm>
        </p:spPr>
        <p:txBody>
          <a:bodyPr>
            <a:normAutofit lnSpcReduction="10000"/>
          </a:bodyPr>
          <a:lstStyle/>
          <a:p>
            <a:pPr algn="just"/>
            <a:r>
              <a:rPr lang="en-IN" dirty="0"/>
              <a:t>In a dynamic system, replica managers </a:t>
            </a:r>
            <a:r>
              <a:rPr lang="en-GB" dirty="0"/>
              <a:t>may crash, and they are then deemed to have left the system (although they may be replaced).</a:t>
            </a:r>
          </a:p>
          <a:p>
            <a:pPr algn="just"/>
            <a:r>
              <a:rPr lang="en-GB" dirty="0"/>
              <a:t>In a static system, replica managers do not crash (crashing implies never executing another step), but they may cease operating for an indefinite period.</a:t>
            </a:r>
          </a:p>
          <a:p>
            <a:pPr algn="just"/>
            <a:r>
              <a:rPr lang="en-GB" dirty="0"/>
              <a:t>The general model of replica management is shown in Figure.</a:t>
            </a:r>
            <a:r>
              <a:rPr lang="en-IN" dirty="0"/>
              <a:t> </a:t>
            </a:r>
            <a:r>
              <a:rPr lang="en-GB" dirty="0"/>
              <a:t>A collection of replica managers provides a service to clients. The clients see a service that gives them access to objects , which in fact are replicated at the managers.</a:t>
            </a:r>
          </a:p>
          <a:p>
            <a:pPr algn="just"/>
            <a:r>
              <a:rPr lang="en-GB" dirty="0"/>
              <a:t>. Each client requests a series of operations – invocations upon one or more of the objects. An operation may involve a combination of reads of objects and updates to objects. </a:t>
            </a:r>
          </a:p>
          <a:p>
            <a:pPr algn="just"/>
            <a:r>
              <a:rPr lang="en-GB" dirty="0"/>
              <a:t>Requested operations that involve no updates are called read-only requests; requested operations that update an object are called update requests (these may also involve reads).</a:t>
            </a:r>
          </a:p>
        </p:txBody>
      </p:sp>
    </p:spTree>
    <p:extLst>
      <p:ext uri="{BB962C8B-B14F-4D97-AF65-F5344CB8AC3E}">
        <p14:creationId xmlns:p14="http://schemas.microsoft.com/office/powerpoint/2010/main" val="937881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9C8B5A-E4FA-413F-BD28-5DF640A6799A}"/>
              </a:ext>
            </a:extLst>
          </p:cNvPr>
          <p:cNvSpPr>
            <a:spLocks noGrp="1"/>
          </p:cNvSpPr>
          <p:nvPr>
            <p:ph idx="1"/>
          </p:nvPr>
        </p:nvSpPr>
        <p:spPr>
          <a:xfrm>
            <a:off x="838200" y="562708"/>
            <a:ext cx="10515600" cy="5614255"/>
          </a:xfrm>
        </p:spPr>
        <p:txBody>
          <a:bodyPr>
            <a:normAutofit/>
          </a:bodyPr>
          <a:lstStyle/>
          <a:p>
            <a:r>
              <a:rPr lang="en-GB" dirty="0">
                <a:solidFill>
                  <a:srgbClr val="FF0000"/>
                </a:solidFill>
              </a:rPr>
              <a:t>All or nothing:</a:t>
            </a:r>
          </a:p>
          <a:p>
            <a:r>
              <a:rPr lang="en-GB" dirty="0"/>
              <a:t> A transaction either completes successfully, in which case the effects of all of its operations are recorded in the objects, or (if it fails or is deliberately aborted) has no effect at all. </a:t>
            </a:r>
          </a:p>
          <a:p>
            <a:r>
              <a:rPr lang="en-GB" dirty="0"/>
              <a:t>This all-or-nothing effect has two further aspects of its own: </a:t>
            </a:r>
          </a:p>
          <a:p>
            <a:r>
              <a:rPr lang="en-GB" dirty="0">
                <a:solidFill>
                  <a:srgbClr val="FF0000"/>
                </a:solidFill>
              </a:rPr>
              <a:t>Failure atomicity</a:t>
            </a:r>
            <a:r>
              <a:rPr lang="en-GB" dirty="0"/>
              <a:t>: The effects are atomic even when the server crashes.</a:t>
            </a:r>
          </a:p>
          <a:p>
            <a:r>
              <a:rPr lang="en-GB" dirty="0"/>
              <a:t> </a:t>
            </a:r>
            <a:r>
              <a:rPr lang="en-GB" dirty="0">
                <a:solidFill>
                  <a:srgbClr val="FF0000"/>
                </a:solidFill>
              </a:rPr>
              <a:t>Durability:</a:t>
            </a:r>
            <a:r>
              <a:rPr lang="en-GB" dirty="0"/>
              <a:t> After a transaction has completed successfully, all its effects are saved in permanent storage. We use the term ‘permanent storage’ to refer to files held on disk or another permanent medium. </a:t>
            </a:r>
          </a:p>
          <a:p>
            <a:r>
              <a:rPr lang="en-GB" dirty="0"/>
              <a:t>Data saved in a file will survive if the server process crashes. </a:t>
            </a:r>
          </a:p>
        </p:txBody>
      </p:sp>
    </p:spTree>
    <p:extLst>
      <p:ext uri="{BB962C8B-B14F-4D97-AF65-F5344CB8AC3E}">
        <p14:creationId xmlns:p14="http://schemas.microsoft.com/office/powerpoint/2010/main" val="209593578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71D1B6-5FB6-4E4D-9912-E6405D536179}"/>
              </a:ext>
            </a:extLst>
          </p:cNvPr>
          <p:cNvPicPr>
            <a:picLocks noChangeAspect="1"/>
          </p:cNvPicPr>
          <p:nvPr/>
        </p:nvPicPr>
        <p:blipFill>
          <a:blip r:embed="rId2"/>
          <a:stretch>
            <a:fillRect/>
          </a:stretch>
        </p:blipFill>
        <p:spPr>
          <a:xfrm>
            <a:off x="655922" y="861392"/>
            <a:ext cx="11090740" cy="5234608"/>
          </a:xfrm>
          <a:prstGeom prst="rect">
            <a:avLst/>
          </a:prstGeom>
        </p:spPr>
      </p:pic>
    </p:spTree>
    <p:extLst>
      <p:ext uri="{BB962C8B-B14F-4D97-AF65-F5344CB8AC3E}">
        <p14:creationId xmlns:p14="http://schemas.microsoft.com/office/powerpoint/2010/main" val="348048583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988776-0953-46B6-BFE1-9BC8D959852F}"/>
              </a:ext>
            </a:extLst>
          </p:cNvPr>
          <p:cNvSpPr>
            <a:spLocks noGrp="1"/>
          </p:cNvSpPr>
          <p:nvPr>
            <p:ph idx="1"/>
          </p:nvPr>
        </p:nvSpPr>
        <p:spPr>
          <a:xfrm>
            <a:off x="838200" y="503583"/>
            <a:ext cx="10515600" cy="5673380"/>
          </a:xfrm>
        </p:spPr>
        <p:txBody>
          <a:bodyPr/>
          <a:lstStyle/>
          <a:p>
            <a:r>
              <a:rPr lang="en-GB" dirty="0"/>
              <a:t>Each client’s requests are first handled by a component called a </a:t>
            </a:r>
            <a:r>
              <a:rPr lang="en-GB" dirty="0">
                <a:solidFill>
                  <a:srgbClr val="FF0000"/>
                </a:solidFill>
              </a:rPr>
              <a:t>front end. </a:t>
            </a:r>
          </a:p>
          <a:p>
            <a:r>
              <a:rPr lang="en-GB" dirty="0"/>
              <a:t>The role of the front end is to communicate by message passing with one or more of the replica managers, rather than forcing the client to do this itself explicitly. </a:t>
            </a:r>
          </a:p>
          <a:p>
            <a:r>
              <a:rPr lang="en-GB" dirty="0"/>
              <a:t>It is the vehicle for making replication transparent. A front end may be implemented in the client’s address space, or it may be a separate process.</a:t>
            </a:r>
            <a:endParaRPr lang="en-IN" dirty="0"/>
          </a:p>
        </p:txBody>
      </p:sp>
    </p:spTree>
    <p:extLst>
      <p:ext uri="{BB962C8B-B14F-4D97-AF65-F5344CB8AC3E}">
        <p14:creationId xmlns:p14="http://schemas.microsoft.com/office/powerpoint/2010/main" val="114313462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9F6905-F531-4637-AA49-7C561E760300}"/>
              </a:ext>
            </a:extLst>
          </p:cNvPr>
          <p:cNvSpPr>
            <a:spLocks noGrp="1"/>
          </p:cNvSpPr>
          <p:nvPr>
            <p:ph idx="1"/>
          </p:nvPr>
        </p:nvSpPr>
        <p:spPr>
          <a:xfrm>
            <a:off x="838200" y="344557"/>
            <a:ext cx="10515600" cy="5832406"/>
          </a:xfrm>
        </p:spPr>
        <p:txBody>
          <a:bodyPr/>
          <a:lstStyle/>
          <a:p>
            <a:r>
              <a:rPr lang="en-GB" dirty="0"/>
              <a:t>In general, five phases are involved in the performance of a single request upon the replicated objects . The actions in each phase vary according to the type of system.</a:t>
            </a:r>
          </a:p>
          <a:p>
            <a:r>
              <a:rPr lang="en-GB" dirty="0"/>
              <a:t>The phases are as follows:</a:t>
            </a:r>
          </a:p>
          <a:p>
            <a:r>
              <a:rPr lang="en-GB" dirty="0"/>
              <a:t> </a:t>
            </a:r>
            <a:r>
              <a:rPr lang="en-GB" dirty="0">
                <a:solidFill>
                  <a:srgbClr val="FF0000"/>
                </a:solidFill>
              </a:rPr>
              <a:t>Request: </a:t>
            </a:r>
            <a:r>
              <a:rPr lang="en-GB" dirty="0"/>
              <a:t>The front end issues the request to one or more replica managers:</a:t>
            </a:r>
          </a:p>
          <a:p>
            <a:r>
              <a:rPr lang="en-GB" dirty="0"/>
              <a:t> – either the front end communicates with a single replica manager, which in turn communicates with other replica managers;</a:t>
            </a:r>
          </a:p>
          <a:p>
            <a:r>
              <a:rPr lang="en-GB" dirty="0"/>
              <a:t> – or the front end multicasts the request to the replica managers.</a:t>
            </a:r>
          </a:p>
          <a:p>
            <a:r>
              <a:rPr lang="en-GB" dirty="0">
                <a:solidFill>
                  <a:srgbClr val="FF0000"/>
                </a:solidFill>
              </a:rPr>
              <a:t>Coordination:</a:t>
            </a:r>
            <a:r>
              <a:rPr lang="en-GB" dirty="0"/>
              <a:t> The replica managers coordinate in preparation for executing the request consistently. They agree, if necessary at this stage, on whether the request is to be applied.</a:t>
            </a:r>
            <a:endParaRPr lang="en-IN" dirty="0"/>
          </a:p>
        </p:txBody>
      </p:sp>
    </p:spTree>
    <p:extLst>
      <p:ext uri="{BB962C8B-B14F-4D97-AF65-F5344CB8AC3E}">
        <p14:creationId xmlns:p14="http://schemas.microsoft.com/office/powerpoint/2010/main" val="81084409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2D1A39-7A00-4AAF-85FA-9F3CB7104911}"/>
              </a:ext>
            </a:extLst>
          </p:cNvPr>
          <p:cNvSpPr>
            <a:spLocks noGrp="1"/>
          </p:cNvSpPr>
          <p:nvPr>
            <p:ph idx="1"/>
          </p:nvPr>
        </p:nvSpPr>
        <p:spPr>
          <a:xfrm>
            <a:off x="838200" y="477078"/>
            <a:ext cx="10515600" cy="5699885"/>
          </a:xfrm>
        </p:spPr>
        <p:txBody>
          <a:bodyPr/>
          <a:lstStyle/>
          <a:p>
            <a:r>
              <a:rPr lang="en-GB" dirty="0"/>
              <a:t>They also decide on the ordering of this request relative to others. All of the types of ordering defined for multicast also apply to request handling and we define those orders again for this context:</a:t>
            </a:r>
          </a:p>
          <a:p>
            <a:r>
              <a:rPr lang="en-GB" dirty="0">
                <a:solidFill>
                  <a:srgbClr val="FF0000"/>
                </a:solidFill>
              </a:rPr>
              <a:t>FIFO ordering: </a:t>
            </a:r>
            <a:r>
              <a:rPr lang="en-GB" dirty="0"/>
              <a:t>If a front end issues request r and then request r’, any correct replica manager that handles r’ handles r before it. </a:t>
            </a:r>
          </a:p>
          <a:p>
            <a:r>
              <a:rPr lang="en-GB" dirty="0">
                <a:solidFill>
                  <a:srgbClr val="FF0000"/>
                </a:solidFill>
              </a:rPr>
              <a:t>Causal ordering: </a:t>
            </a:r>
            <a:r>
              <a:rPr lang="en-GB" dirty="0"/>
              <a:t>If the issue of request r happened-before the issue of request r’, then any correct replica manager that handles r’ handles r before it. </a:t>
            </a:r>
          </a:p>
          <a:p>
            <a:r>
              <a:rPr lang="en-GB" dirty="0">
                <a:solidFill>
                  <a:srgbClr val="FF0000"/>
                </a:solidFill>
              </a:rPr>
              <a:t>Total ordering: </a:t>
            </a:r>
            <a:r>
              <a:rPr lang="en-GB" dirty="0"/>
              <a:t>If a correct replica manager handles r before request r’, then any correct replica manager that handles r’ handles r before it.</a:t>
            </a:r>
          </a:p>
          <a:p>
            <a:r>
              <a:rPr lang="en-GB" dirty="0"/>
              <a:t>Most applications require FIFO ordering.</a:t>
            </a:r>
            <a:endParaRPr lang="en-IN" dirty="0"/>
          </a:p>
        </p:txBody>
      </p:sp>
    </p:spTree>
    <p:extLst>
      <p:ext uri="{BB962C8B-B14F-4D97-AF65-F5344CB8AC3E}">
        <p14:creationId xmlns:p14="http://schemas.microsoft.com/office/powerpoint/2010/main" val="176600012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0B6025-CE67-4472-A9AC-87B60DA9EB8C}"/>
              </a:ext>
            </a:extLst>
          </p:cNvPr>
          <p:cNvSpPr>
            <a:spLocks noGrp="1"/>
          </p:cNvSpPr>
          <p:nvPr>
            <p:ph idx="1"/>
          </p:nvPr>
        </p:nvSpPr>
        <p:spPr>
          <a:xfrm>
            <a:off x="838200" y="344557"/>
            <a:ext cx="10515600" cy="5832406"/>
          </a:xfrm>
        </p:spPr>
        <p:txBody>
          <a:bodyPr/>
          <a:lstStyle/>
          <a:p>
            <a:pPr algn="just"/>
            <a:r>
              <a:rPr lang="en-GB" dirty="0">
                <a:solidFill>
                  <a:srgbClr val="FF0000"/>
                </a:solidFill>
              </a:rPr>
              <a:t>Execution: </a:t>
            </a:r>
            <a:r>
              <a:rPr lang="en-GB" dirty="0"/>
              <a:t>The replica managers execute the request – perhaps tentatively: that is, in such a way that they can undo its effects later.</a:t>
            </a:r>
          </a:p>
          <a:p>
            <a:pPr algn="just"/>
            <a:r>
              <a:rPr lang="en-GB" dirty="0">
                <a:solidFill>
                  <a:srgbClr val="FF0000"/>
                </a:solidFill>
              </a:rPr>
              <a:t>Agreement: </a:t>
            </a:r>
            <a:r>
              <a:rPr lang="en-GB" dirty="0"/>
              <a:t>The replica managers reach consensus on the effect of the request – if any – that will be committed. For example, in a transactional system the replica managers may collectively agree to abort or commit the transaction at this stage.</a:t>
            </a:r>
          </a:p>
          <a:p>
            <a:pPr algn="just"/>
            <a:r>
              <a:rPr lang="en-GB" dirty="0"/>
              <a:t>Response: One or more replica managers responds to the front end. In some systems, one replica manager sends the response. In others, the front end receives responses from a collection of replica managers and selects or synthesizes a single response to pass back to the client. </a:t>
            </a:r>
          </a:p>
          <a:p>
            <a:pPr algn="just"/>
            <a:r>
              <a:rPr lang="en-GB" dirty="0"/>
              <a:t>For example, it could pass back the first response to arrive, if high availability is the goal.</a:t>
            </a:r>
          </a:p>
          <a:p>
            <a:pPr algn="just"/>
            <a:endParaRPr lang="en-IN" dirty="0"/>
          </a:p>
        </p:txBody>
      </p:sp>
    </p:spTree>
    <p:extLst>
      <p:ext uri="{BB962C8B-B14F-4D97-AF65-F5344CB8AC3E}">
        <p14:creationId xmlns:p14="http://schemas.microsoft.com/office/powerpoint/2010/main" val="307399459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0E620-FE4D-4770-9E82-8B2B5C064431}"/>
              </a:ext>
            </a:extLst>
          </p:cNvPr>
          <p:cNvSpPr>
            <a:spLocks noGrp="1"/>
          </p:cNvSpPr>
          <p:nvPr>
            <p:ph type="title"/>
          </p:nvPr>
        </p:nvSpPr>
        <p:spPr/>
        <p:txBody>
          <a:bodyPr/>
          <a:lstStyle/>
          <a:p>
            <a:r>
              <a:rPr lang="en-IN" b="1" dirty="0"/>
              <a:t>FAULT-TOLERANT SERVICES</a:t>
            </a:r>
          </a:p>
        </p:txBody>
      </p:sp>
      <p:sp>
        <p:nvSpPr>
          <p:cNvPr id="3" name="Content Placeholder 2">
            <a:extLst>
              <a:ext uri="{FF2B5EF4-FFF2-40B4-BE49-F238E27FC236}">
                <a16:creationId xmlns:a16="http://schemas.microsoft.com/office/drawing/2014/main" id="{4DCF5972-9357-41AE-89ED-C718AFBFBBA1}"/>
              </a:ext>
            </a:extLst>
          </p:cNvPr>
          <p:cNvSpPr>
            <a:spLocks noGrp="1"/>
          </p:cNvSpPr>
          <p:nvPr>
            <p:ph idx="1"/>
          </p:nvPr>
        </p:nvSpPr>
        <p:spPr/>
        <p:txBody>
          <a:bodyPr>
            <a:normAutofit lnSpcReduction="10000"/>
          </a:bodyPr>
          <a:lstStyle/>
          <a:p>
            <a:pPr algn="just"/>
            <a:r>
              <a:rPr lang="en-GB" dirty="0"/>
              <a:t>To provide a service that is correct despite up to f process failures, by replicating data and functionality at replica managers. </a:t>
            </a:r>
          </a:p>
          <a:p>
            <a:pPr algn="just"/>
            <a:r>
              <a:rPr lang="en-GB" dirty="0"/>
              <a:t>For the sake of simplicity, we assume that communication remains reliable and that no partitions occur.</a:t>
            </a:r>
          </a:p>
          <a:p>
            <a:pPr algn="just"/>
            <a:r>
              <a:rPr lang="en-GB" dirty="0"/>
              <a:t>Each replica manager is assumed to behave according to a specification of the semantics of the objects it manages, when they have not crashed. </a:t>
            </a:r>
          </a:p>
          <a:p>
            <a:pPr algn="just"/>
            <a:r>
              <a:rPr lang="en-GB" dirty="0"/>
              <a:t>For example, a specification of bank accounts would include an assurance that funds transferred between bank accounts can never disappear, and that only deposits and withdrawals affect the balance of any particular account.</a:t>
            </a:r>
            <a:endParaRPr lang="en-IN" dirty="0"/>
          </a:p>
        </p:txBody>
      </p:sp>
    </p:spTree>
    <p:extLst>
      <p:ext uri="{BB962C8B-B14F-4D97-AF65-F5344CB8AC3E}">
        <p14:creationId xmlns:p14="http://schemas.microsoft.com/office/powerpoint/2010/main" val="390051120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E1DBF6-E307-4EEB-9D92-FA80D197084C}"/>
              </a:ext>
            </a:extLst>
          </p:cNvPr>
          <p:cNvSpPr>
            <a:spLocks noGrp="1"/>
          </p:cNvSpPr>
          <p:nvPr>
            <p:ph idx="1"/>
          </p:nvPr>
        </p:nvSpPr>
        <p:spPr>
          <a:xfrm>
            <a:off x="838200" y="331304"/>
            <a:ext cx="10515600" cy="5845659"/>
          </a:xfrm>
        </p:spPr>
        <p:txBody>
          <a:bodyPr>
            <a:normAutofit fontScale="92500"/>
          </a:bodyPr>
          <a:lstStyle/>
          <a:p>
            <a:pPr algn="just"/>
            <a:r>
              <a:rPr lang="en-GB" dirty="0"/>
              <a:t>Consider a naive replication system, in which a pair of replica managers at computers A and B each maintain replicas of two bank accounts, x and y. </a:t>
            </a:r>
          </a:p>
          <a:p>
            <a:pPr algn="just"/>
            <a:r>
              <a:rPr lang="en-GB" dirty="0"/>
              <a:t>Clients read and update the accounts at their local replica manager but try another replica manager if the local one fails.</a:t>
            </a:r>
          </a:p>
          <a:p>
            <a:pPr algn="just"/>
            <a:r>
              <a:rPr lang="en-GB" dirty="0"/>
              <a:t> Replica managers propagate updates to one another in the background after responding to the clients. Both accounts initially have a balance of $0. </a:t>
            </a:r>
          </a:p>
          <a:p>
            <a:pPr algn="just"/>
            <a:r>
              <a:rPr lang="en-GB" dirty="0"/>
              <a:t>Client 1 updates the balance of x at its local replica manager B to be $1 and then attempts to update y’s balance to be $2, but discovers that B has failed. Client 1 therefore applies the update at A instead.</a:t>
            </a:r>
          </a:p>
          <a:p>
            <a:pPr algn="just"/>
            <a:r>
              <a:rPr lang="en-GB" dirty="0"/>
              <a:t> Now client 2 reads the balances at its local replica manager A. It finds first that y has $2 and then that x has $0 – the update to bank account x from B has not arrived, since B failed. </a:t>
            </a:r>
          </a:p>
          <a:p>
            <a:pPr algn="just"/>
            <a:r>
              <a:rPr lang="en-GB" dirty="0"/>
              <a:t>The situation is shown below, where the operations are labelled by the computer at which they first took place and lower operations happen later:</a:t>
            </a:r>
            <a:endParaRPr lang="en-IN" dirty="0"/>
          </a:p>
        </p:txBody>
      </p:sp>
    </p:spTree>
    <p:extLst>
      <p:ext uri="{BB962C8B-B14F-4D97-AF65-F5344CB8AC3E}">
        <p14:creationId xmlns:p14="http://schemas.microsoft.com/office/powerpoint/2010/main" val="335310625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0216D1-2EA2-4AE1-AA21-8E8E196340D6}"/>
              </a:ext>
            </a:extLst>
          </p:cNvPr>
          <p:cNvPicPr>
            <a:picLocks noChangeAspect="1"/>
          </p:cNvPicPr>
          <p:nvPr/>
        </p:nvPicPr>
        <p:blipFill>
          <a:blip r:embed="rId2"/>
          <a:stretch>
            <a:fillRect/>
          </a:stretch>
        </p:blipFill>
        <p:spPr>
          <a:xfrm>
            <a:off x="668689" y="-1"/>
            <a:ext cx="9575241" cy="3048001"/>
          </a:xfrm>
          <a:prstGeom prst="rect">
            <a:avLst/>
          </a:prstGeom>
        </p:spPr>
      </p:pic>
      <p:sp>
        <p:nvSpPr>
          <p:cNvPr id="3" name="TextBox 2">
            <a:extLst>
              <a:ext uri="{FF2B5EF4-FFF2-40B4-BE49-F238E27FC236}">
                <a16:creationId xmlns:a16="http://schemas.microsoft.com/office/drawing/2014/main" id="{D2F66D5E-907D-412E-A689-DC9EB155780A}"/>
              </a:ext>
            </a:extLst>
          </p:cNvPr>
          <p:cNvSpPr txBox="1"/>
          <p:nvPr/>
        </p:nvSpPr>
        <p:spPr>
          <a:xfrm>
            <a:off x="668689" y="3193775"/>
            <a:ext cx="10582407" cy="3416320"/>
          </a:xfrm>
          <a:prstGeom prst="rect">
            <a:avLst/>
          </a:prstGeom>
          <a:noFill/>
        </p:spPr>
        <p:txBody>
          <a:bodyPr wrap="square" rtlCol="0">
            <a:spAutoFit/>
          </a:bodyPr>
          <a:lstStyle/>
          <a:p>
            <a:pPr algn="just"/>
            <a:r>
              <a:rPr lang="en-GB" sz="2400" dirty="0"/>
              <a:t>This execution does not match a common-sense specification for the behaviour of bank accounts: client 2 should have read a balance of $1 for x, given that it read the balance of $2 for y, since y’s balance was updated after that of x. </a:t>
            </a:r>
          </a:p>
          <a:p>
            <a:pPr algn="just"/>
            <a:r>
              <a:rPr lang="en-GB" sz="2400" dirty="0"/>
              <a:t>The anomalous behaviour in the replicated case could not have occurred if the bank accounts had been implemented by a single server. We can construct systems that manage replicated objects without the anomalous behaviour produced by the naive protocol in our example. </a:t>
            </a:r>
          </a:p>
          <a:p>
            <a:pPr algn="just"/>
            <a:r>
              <a:rPr lang="en-GB" sz="2400" dirty="0"/>
              <a:t>First, we need to understand what counts as correct behaviour for a replicated system.</a:t>
            </a:r>
            <a:endParaRPr lang="en-IN" sz="2400" dirty="0"/>
          </a:p>
        </p:txBody>
      </p:sp>
    </p:spTree>
    <p:extLst>
      <p:ext uri="{BB962C8B-B14F-4D97-AF65-F5344CB8AC3E}">
        <p14:creationId xmlns:p14="http://schemas.microsoft.com/office/powerpoint/2010/main" val="155846788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3867D1-1C4C-4C89-8735-F0B43C8D5B9E}"/>
              </a:ext>
            </a:extLst>
          </p:cNvPr>
          <p:cNvSpPr>
            <a:spLocks noGrp="1"/>
          </p:cNvSpPr>
          <p:nvPr>
            <p:ph idx="1"/>
          </p:nvPr>
        </p:nvSpPr>
        <p:spPr>
          <a:xfrm>
            <a:off x="838200" y="265043"/>
            <a:ext cx="10515600" cy="5911920"/>
          </a:xfrm>
        </p:spPr>
        <p:txBody>
          <a:bodyPr/>
          <a:lstStyle/>
          <a:p>
            <a:pPr algn="just"/>
            <a:r>
              <a:rPr lang="en-IN" b="1" dirty="0">
                <a:solidFill>
                  <a:srgbClr val="FF0000"/>
                </a:solidFill>
              </a:rPr>
              <a:t>Linearizability and sequential consistency:</a:t>
            </a:r>
          </a:p>
          <a:p>
            <a:pPr algn="just"/>
            <a:r>
              <a:rPr lang="en-GB" dirty="0"/>
              <a:t>There are various correctness criteria for replicated objects. The most strictly correct systems are </a:t>
            </a:r>
            <a:r>
              <a:rPr lang="en-GB" dirty="0">
                <a:solidFill>
                  <a:srgbClr val="FF0000"/>
                </a:solidFill>
              </a:rPr>
              <a:t>linearizable,</a:t>
            </a:r>
            <a:r>
              <a:rPr lang="en-GB" dirty="0"/>
              <a:t> and this property is called </a:t>
            </a:r>
            <a:r>
              <a:rPr lang="en-GB" dirty="0">
                <a:solidFill>
                  <a:srgbClr val="FF0000"/>
                </a:solidFill>
              </a:rPr>
              <a:t>linearizability. </a:t>
            </a:r>
          </a:p>
          <a:p>
            <a:pPr algn="just"/>
            <a:r>
              <a:rPr lang="en-GB" dirty="0"/>
              <a:t>In order to understand linearizability, consider a replicated service implementation with two clients.</a:t>
            </a:r>
          </a:p>
          <a:p>
            <a:pPr algn="just"/>
            <a:r>
              <a:rPr lang="en-GB" dirty="0"/>
              <a:t>Let the sequence of read and update operations that client </a:t>
            </a:r>
            <a:r>
              <a:rPr lang="en-GB" dirty="0" err="1"/>
              <a:t>i</a:t>
            </a:r>
            <a:r>
              <a:rPr lang="en-GB" dirty="0"/>
              <a:t> performs in some execution be O</a:t>
            </a:r>
            <a:r>
              <a:rPr lang="en-GB" baseline="-25000" dirty="0"/>
              <a:t>i0</a:t>
            </a:r>
            <a:r>
              <a:rPr lang="en-GB" dirty="0"/>
              <a:t> O</a:t>
            </a:r>
            <a:r>
              <a:rPr lang="en-GB" baseline="-25000" dirty="0"/>
              <a:t>i1</a:t>
            </a:r>
            <a:r>
              <a:rPr lang="en-GB" dirty="0"/>
              <a:t> O</a:t>
            </a:r>
            <a:r>
              <a:rPr lang="en-GB" baseline="-25000" dirty="0"/>
              <a:t>i2…….</a:t>
            </a:r>
            <a:r>
              <a:rPr lang="en-GB" dirty="0"/>
              <a:t>} . Each operation </a:t>
            </a:r>
            <a:r>
              <a:rPr lang="en-GB" dirty="0" err="1"/>
              <a:t>oij</a:t>
            </a:r>
            <a:r>
              <a:rPr lang="en-GB" dirty="0"/>
              <a:t> in these sequences is specified by the operation type and the arguments and return values as they occurred at runtime. </a:t>
            </a:r>
          </a:p>
          <a:p>
            <a:pPr algn="just"/>
            <a:r>
              <a:rPr lang="en-GB" dirty="0"/>
              <a:t>We assume that every operation is synchronous. That is, clients wait for one operation to complete before requesting the next.</a:t>
            </a:r>
            <a:endParaRPr lang="en-IN" b="1" dirty="0">
              <a:solidFill>
                <a:srgbClr val="FF0000"/>
              </a:solidFill>
            </a:endParaRPr>
          </a:p>
        </p:txBody>
      </p:sp>
    </p:spTree>
    <p:extLst>
      <p:ext uri="{BB962C8B-B14F-4D97-AF65-F5344CB8AC3E}">
        <p14:creationId xmlns:p14="http://schemas.microsoft.com/office/powerpoint/2010/main" val="12197329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5E0AB7-5AFD-434B-8B7D-AA365F0AD13E}"/>
              </a:ext>
            </a:extLst>
          </p:cNvPr>
          <p:cNvSpPr>
            <a:spLocks noGrp="1"/>
          </p:cNvSpPr>
          <p:nvPr>
            <p:ph idx="1"/>
          </p:nvPr>
        </p:nvSpPr>
        <p:spPr>
          <a:xfrm>
            <a:off x="838200" y="291548"/>
            <a:ext cx="10515600" cy="5885415"/>
          </a:xfrm>
        </p:spPr>
        <p:txBody>
          <a:bodyPr>
            <a:normAutofit lnSpcReduction="10000"/>
          </a:bodyPr>
          <a:lstStyle/>
          <a:p>
            <a:r>
              <a:rPr lang="en-GB" dirty="0"/>
              <a:t>A single server managing a single copy of the objects would serialize the operations of the clients. In the case of an execution with only client 1 and client 2, this interleaving of the operations could be O</a:t>
            </a:r>
            <a:r>
              <a:rPr lang="en-GB" baseline="-25000" dirty="0"/>
              <a:t>20</a:t>
            </a:r>
            <a:r>
              <a:rPr lang="en-GB" dirty="0"/>
              <a:t> O</a:t>
            </a:r>
            <a:r>
              <a:rPr lang="en-GB" baseline="-25000" dirty="0"/>
              <a:t>21</a:t>
            </a:r>
            <a:r>
              <a:rPr lang="en-GB" dirty="0"/>
              <a:t> O</a:t>
            </a:r>
            <a:r>
              <a:rPr lang="en-GB" baseline="-25000" dirty="0"/>
              <a:t>10</a:t>
            </a:r>
            <a:r>
              <a:rPr lang="en-GB" dirty="0"/>
              <a:t> O</a:t>
            </a:r>
            <a:r>
              <a:rPr lang="en-GB" baseline="-25000" dirty="0"/>
              <a:t>22</a:t>
            </a:r>
            <a:r>
              <a:rPr lang="en-GB" dirty="0"/>
              <a:t> O</a:t>
            </a:r>
            <a:r>
              <a:rPr lang="en-GB" baseline="-25000" dirty="0"/>
              <a:t>11</a:t>
            </a:r>
            <a:r>
              <a:rPr lang="en-GB" dirty="0"/>
              <a:t> O</a:t>
            </a:r>
            <a:r>
              <a:rPr lang="en-GB" baseline="-25000" dirty="0"/>
              <a:t>12</a:t>
            </a:r>
            <a:r>
              <a:rPr lang="en-GB" dirty="0"/>
              <a:t> ……, say. </a:t>
            </a:r>
          </a:p>
          <a:p>
            <a:r>
              <a:rPr lang="en-GB" dirty="0"/>
              <a:t>We define our correctness criteria for replicated objects by referring to a virtual interleaving of the clients’ operations, which does not necessarily physically occur at any particular replica manager but that establishes the correctness of the execution.</a:t>
            </a:r>
          </a:p>
          <a:p>
            <a:r>
              <a:rPr lang="en-GB" dirty="0"/>
              <a:t>A replicated shared object service is said to be linearizable if for any execution there is some interleaving of the series of operations issued by all the clients that satisfies the following two criteria:</a:t>
            </a:r>
          </a:p>
          <a:p>
            <a:r>
              <a:rPr lang="en-GB" dirty="0"/>
              <a:t>The interleaved sequence of operations meets the specification of a (single) correct copy of the objects. </a:t>
            </a:r>
          </a:p>
          <a:p>
            <a:pPr marL="0" indent="0">
              <a:buNone/>
            </a:pPr>
            <a:r>
              <a:rPr lang="en-GB" dirty="0"/>
              <a:t>• The order of operations in the interleaving is consistent with the real times at which the operations occurred in the actual execution.</a:t>
            </a:r>
            <a:endParaRPr lang="en-IN" dirty="0"/>
          </a:p>
        </p:txBody>
      </p:sp>
    </p:spTree>
    <p:extLst>
      <p:ext uri="{BB962C8B-B14F-4D97-AF65-F5344CB8AC3E}">
        <p14:creationId xmlns:p14="http://schemas.microsoft.com/office/powerpoint/2010/main" val="276758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02A50B-DCCF-4E38-9D16-BA2552791A2E}"/>
              </a:ext>
            </a:extLst>
          </p:cNvPr>
          <p:cNvSpPr>
            <a:spLocks noGrp="1"/>
          </p:cNvSpPr>
          <p:nvPr>
            <p:ph idx="1"/>
          </p:nvPr>
        </p:nvSpPr>
        <p:spPr>
          <a:xfrm>
            <a:off x="838200" y="436098"/>
            <a:ext cx="10515600" cy="5740865"/>
          </a:xfrm>
        </p:spPr>
        <p:txBody>
          <a:bodyPr/>
          <a:lstStyle/>
          <a:p>
            <a:pPr algn="just"/>
            <a:r>
              <a:rPr lang="en-GB" dirty="0">
                <a:solidFill>
                  <a:srgbClr val="FF0000"/>
                </a:solidFill>
              </a:rPr>
              <a:t>Isolation: </a:t>
            </a:r>
            <a:r>
              <a:rPr lang="en-GB" dirty="0"/>
              <a:t>Each transaction must be performed without interference from other transactions; in other words, the intermediate effects of a transaction must not be visible to other transactions. </a:t>
            </a:r>
          </a:p>
          <a:p>
            <a:pPr algn="just"/>
            <a:r>
              <a:rPr lang="en-GB" dirty="0"/>
              <a:t>To support the requirement for failure atomicity and durability, the objects must be recoverable.</a:t>
            </a:r>
          </a:p>
          <a:p>
            <a:pPr algn="just"/>
            <a:r>
              <a:rPr lang="en-GB" dirty="0"/>
              <a:t>when a server process crashes unexpectedly due to a hardware fault or a software error, the changes due to all completed transactions must be available in permanent storage so that when the server is replaced by a new process, it can recover the objects to reflect the all-or-nothing effect. </a:t>
            </a:r>
          </a:p>
          <a:p>
            <a:pPr algn="just"/>
            <a:r>
              <a:rPr lang="en-GB" dirty="0"/>
              <a:t>By the time a server acknowledges the completion of a client’s transaction, all of the transaction’s changes to the objects must have been recorded in permanent storage.</a:t>
            </a:r>
            <a:endParaRPr lang="en-IN" dirty="0"/>
          </a:p>
        </p:txBody>
      </p:sp>
    </p:spTree>
    <p:extLst>
      <p:ext uri="{BB962C8B-B14F-4D97-AF65-F5344CB8AC3E}">
        <p14:creationId xmlns:p14="http://schemas.microsoft.com/office/powerpoint/2010/main" val="128716807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EA20DE-9CE9-4387-9BBB-EC99A06C2CB8}"/>
              </a:ext>
            </a:extLst>
          </p:cNvPr>
          <p:cNvSpPr>
            <a:spLocks noGrp="1"/>
          </p:cNvSpPr>
          <p:nvPr>
            <p:ph idx="1"/>
          </p:nvPr>
        </p:nvSpPr>
        <p:spPr>
          <a:xfrm>
            <a:off x="838200" y="344557"/>
            <a:ext cx="10515600" cy="5832406"/>
          </a:xfrm>
        </p:spPr>
        <p:txBody>
          <a:bodyPr/>
          <a:lstStyle/>
          <a:p>
            <a:r>
              <a:rPr lang="en-GB" dirty="0"/>
              <a:t>The real-time requirement in linearizability is desirable in an ideal world, because it captures our notion that clients should receive up-to-date information. </a:t>
            </a:r>
          </a:p>
          <a:p>
            <a:r>
              <a:rPr lang="en-GB" dirty="0"/>
              <a:t>But, equally, the presence of real time in the definition raises the issue of linearizability’s practicality, because we cannot always synchronize clocks to the required degree of accuracy.</a:t>
            </a:r>
          </a:p>
          <a:p>
            <a:r>
              <a:rPr lang="en-GB" dirty="0"/>
              <a:t> A weaker correctness condition is sequential consistency, which captures an essential requirement concerning the order in which requests are processed without appealing to real time. </a:t>
            </a:r>
          </a:p>
          <a:p>
            <a:r>
              <a:rPr lang="en-GB" dirty="0"/>
              <a:t>The definition keeps the first criterion from the definition for linearizability but modifies the second.</a:t>
            </a:r>
            <a:endParaRPr lang="en-IN" dirty="0"/>
          </a:p>
        </p:txBody>
      </p:sp>
    </p:spTree>
    <p:extLst>
      <p:ext uri="{BB962C8B-B14F-4D97-AF65-F5344CB8AC3E}">
        <p14:creationId xmlns:p14="http://schemas.microsoft.com/office/powerpoint/2010/main" val="163075566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6688DA-8C04-4C7C-B625-228F2ACD96B8}"/>
              </a:ext>
            </a:extLst>
          </p:cNvPr>
          <p:cNvSpPr>
            <a:spLocks noGrp="1"/>
          </p:cNvSpPr>
          <p:nvPr>
            <p:ph idx="1"/>
          </p:nvPr>
        </p:nvSpPr>
        <p:spPr>
          <a:xfrm>
            <a:off x="838200" y="384313"/>
            <a:ext cx="10515600" cy="5792650"/>
          </a:xfrm>
        </p:spPr>
        <p:txBody>
          <a:bodyPr/>
          <a:lstStyle/>
          <a:p>
            <a:pPr algn="just"/>
            <a:r>
              <a:rPr lang="en-GB" dirty="0"/>
              <a:t>A replicated shared object service is said to be sequentially consistent if for any execution there is some interleaving of the series of operations issued by all the clients that satisfies the following two criteria: </a:t>
            </a:r>
          </a:p>
          <a:p>
            <a:pPr algn="just"/>
            <a:r>
              <a:rPr lang="en-GB" dirty="0"/>
              <a:t>• The interleaved sequence of operations meets the specification of a (single) correct copy of the objects.</a:t>
            </a:r>
          </a:p>
          <a:p>
            <a:pPr algn="just"/>
            <a:r>
              <a:rPr lang="en-GB" dirty="0"/>
              <a:t> • The order of operations in the interleaving is consistent with the program order in which each individual client executed them.</a:t>
            </a:r>
          </a:p>
          <a:p>
            <a:pPr algn="just"/>
            <a:r>
              <a:rPr lang="en-GB" dirty="0"/>
              <a:t>Every linearizable service is also sequentially consistent, since real-time order reflects each client’s program order. The converse does not hold.</a:t>
            </a:r>
            <a:endParaRPr lang="en-IN" dirty="0"/>
          </a:p>
        </p:txBody>
      </p:sp>
    </p:spTree>
    <p:extLst>
      <p:ext uri="{BB962C8B-B14F-4D97-AF65-F5344CB8AC3E}">
        <p14:creationId xmlns:p14="http://schemas.microsoft.com/office/powerpoint/2010/main" val="14745992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1DAA7D-707B-48DE-B19A-EFD86B353247}"/>
              </a:ext>
            </a:extLst>
          </p:cNvPr>
          <p:cNvSpPr>
            <a:spLocks noGrp="1"/>
          </p:cNvSpPr>
          <p:nvPr>
            <p:ph idx="1"/>
          </p:nvPr>
        </p:nvSpPr>
        <p:spPr>
          <a:xfrm>
            <a:off x="838200" y="371061"/>
            <a:ext cx="10515600" cy="5805902"/>
          </a:xfrm>
        </p:spPr>
        <p:txBody>
          <a:bodyPr/>
          <a:lstStyle/>
          <a:p>
            <a:r>
              <a:rPr lang="en-IN" dirty="0"/>
              <a:t>An example execution </a:t>
            </a:r>
            <a:r>
              <a:rPr lang="en-GB" dirty="0"/>
              <a:t>for a service that is sequentially consistent but not linearizable follows.</a:t>
            </a:r>
          </a:p>
          <a:p>
            <a:endParaRPr lang="en-IN" dirty="0"/>
          </a:p>
        </p:txBody>
      </p:sp>
      <p:pic>
        <p:nvPicPr>
          <p:cNvPr id="4" name="Picture 3">
            <a:extLst>
              <a:ext uri="{FF2B5EF4-FFF2-40B4-BE49-F238E27FC236}">
                <a16:creationId xmlns:a16="http://schemas.microsoft.com/office/drawing/2014/main" id="{97DF15F7-D13A-4464-ABFD-6451E3DDF776}"/>
              </a:ext>
            </a:extLst>
          </p:cNvPr>
          <p:cNvPicPr>
            <a:picLocks noChangeAspect="1"/>
          </p:cNvPicPr>
          <p:nvPr/>
        </p:nvPicPr>
        <p:blipFill>
          <a:blip r:embed="rId2"/>
          <a:stretch>
            <a:fillRect/>
          </a:stretch>
        </p:blipFill>
        <p:spPr>
          <a:xfrm>
            <a:off x="379433" y="1471612"/>
            <a:ext cx="11123453" cy="5347063"/>
          </a:xfrm>
          <a:prstGeom prst="rect">
            <a:avLst/>
          </a:prstGeom>
        </p:spPr>
      </p:pic>
    </p:spTree>
    <p:extLst>
      <p:ext uri="{BB962C8B-B14F-4D97-AF65-F5344CB8AC3E}">
        <p14:creationId xmlns:p14="http://schemas.microsoft.com/office/powerpoint/2010/main" val="365776356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479F-7E2A-4FEC-AFDE-F99C3B64A1C0}"/>
              </a:ext>
            </a:extLst>
          </p:cNvPr>
          <p:cNvSpPr>
            <a:spLocks noGrp="1"/>
          </p:cNvSpPr>
          <p:nvPr>
            <p:ph type="title"/>
          </p:nvPr>
        </p:nvSpPr>
        <p:spPr/>
        <p:txBody>
          <a:bodyPr>
            <a:normAutofit/>
          </a:bodyPr>
          <a:lstStyle/>
          <a:p>
            <a:r>
              <a:rPr lang="en-IN" sz="4800" b="1" dirty="0">
                <a:solidFill>
                  <a:srgbClr val="FF0000"/>
                </a:solidFill>
              </a:rPr>
              <a:t>Passive (primary-backup) replication</a:t>
            </a:r>
          </a:p>
        </p:txBody>
      </p:sp>
      <p:sp>
        <p:nvSpPr>
          <p:cNvPr id="3" name="Content Placeholder 2">
            <a:extLst>
              <a:ext uri="{FF2B5EF4-FFF2-40B4-BE49-F238E27FC236}">
                <a16:creationId xmlns:a16="http://schemas.microsoft.com/office/drawing/2014/main" id="{85B155C9-752B-4D9B-8CEB-DD433AC3584E}"/>
              </a:ext>
            </a:extLst>
          </p:cNvPr>
          <p:cNvSpPr>
            <a:spLocks noGrp="1"/>
          </p:cNvSpPr>
          <p:nvPr>
            <p:ph idx="1"/>
          </p:nvPr>
        </p:nvSpPr>
        <p:spPr/>
        <p:txBody>
          <a:bodyPr/>
          <a:lstStyle/>
          <a:p>
            <a:r>
              <a:rPr lang="en-GB" dirty="0"/>
              <a:t>In the passive or primary-backup model of replication for fault tolerance (Figure), there is at any one time a single primary replica manager and one or more secondary replica managers – ‘backups’ or ‘slaves’. </a:t>
            </a:r>
          </a:p>
          <a:p>
            <a:r>
              <a:rPr lang="en-GB" dirty="0"/>
              <a:t>In the pure form of the model, front ends communicate only with the primary replica manager to obtain the service. </a:t>
            </a:r>
          </a:p>
          <a:p>
            <a:r>
              <a:rPr lang="en-GB" dirty="0"/>
              <a:t>The primary replica manager executes the operations and sends copies of the updated data to the backups. If the primary fails, one of the backups is promoted to act as the primary.</a:t>
            </a:r>
            <a:endParaRPr lang="en-IN" dirty="0"/>
          </a:p>
        </p:txBody>
      </p:sp>
    </p:spTree>
    <p:extLst>
      <p:ext uri="{BB962C8B-B14F-4D97-AF65-F5344CB8AC3E}">
        <p14:creationId xmlns:p14="http://schemas.microsoft.com/office/powerpoint/2010/main" val="284052918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D2BC26-9D65-468E-9619-0EE2203786AC}"/>
              </a:ext>
            </a:extLst>
          </p:cNvPr>
          <p:cNvPicPr>
            <a:picLocks noChangeAspect="1"/>
          </p:cNvPicPr>
          <p:nvPr/>
        </p:nvPicPr>
        <p:blipFill>
          <a:blip r:embed="rId2"/>
          <a:stretch>
            <a:fillRect/>
          </a:stretch>
        </p:blipFill>
        <p:spPr>
          <a:xfrm>
            <a:off x="688214" y="887896"/>
            <a:ext cx="11083497" cy="5208104"/>
          </a:xfrm>
          <a:prstGeom prst="rect">
            <a:avLst/>
          </a:prstGeom>
        </p:spPr>
      </p:pic>
    </p:spTree>
    <p:extLst>
      <p:ext uri="{BB962C8B-B14F-4D97-AF65-F5344CB8AC3E}">
        <p14:creationId xmlns:p14="http://schemas.microsoft.com/office/powerpoint/2010/main" val="257494343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1AF5D8-027B-405F-AF95-34F0225F7EE1}"/>
              </a:ext>
            </a:extLst>
          </p:cNvPr>
          <p:cNvSpPr>
            <a:spLocks noGrp="1"/>
          </p:cNvSpPr>
          <p:nvPr>
            <p:ph idx="1"/>
          </p:nvPr>
        </p:nvSpPr>
        <p:spPr>
          <a:xfrm>
            <a:off x="838200" y="424070"/>
            <a:ext cx="10515600" cy="6162260"/>
          </a:xfrm>
        </p:spPr>
        <p:txBody>
          <a:bodyPr>
            <a:normAutofit lnSpcReduction="10000"/>
          </a:bodyPr>
          <a:lstStyle/>
          <a:p>
            <a:r>
              <a:rPr lang="en-GB" dirty="0"/>
              <a:t>The sequence of events when a client requests an operation to be performed is as follows: </a:t>
            </a:r>
          </a:p>
          <a:p>
            <a:r>
              <a:rPr lang="en-GB" dirty="0"/>
              <a:t>1. </a:t>
            </a:r>
            <a:r>
              <a:rPr lang="en-GB" dirty="0">
                <a:solidFill>
                  <a:srgbClr val="FF0000"/>
                </a:solidFill>
              </a:rPr>
              <a:t>Request:</a:t>
            </a:r>
            <a:r>
              <a:rPr lang="en-GB" dirty="0"/>
              <a:t> The front end issues the request, containing a unique identifier, to the primary replica manager. </a:t>
            </a:r>
          </a:p>
          <a:p>
            <a:r>
              <a:rPr lang="en-GB" dirty="0"/>
              <a:t>2. </a:t>
            </a:r>
            <a:r>
              <a:rPr lang="en-GB" dirty="0">
                <a:solidFill>
                  <a:srgbClr val="FF0000"/>
                </a:solidFill>
              </a:rPr>
              <a:t>Coordination:</a:t>
            </a:r>
            <a:r>
              <a:rPr lang="en-GB" dirty="0"/>
              <a:t> The primary takes each request atomically, in the order in which it receives it. It checks the unique identifier, in case it has already executed the request, and if so it simply resends the response. </a:t>
            </a:r>
          </a:p>
          <a:p>
            <a:r>
              <a:rPr lang="en-GB" dirty="0"/>
              <a:t>3. </a:t>
            </a:r>
            <a:r>
              <a:rPr lang="en-GB" dirty="0">
                <a:solidFill>
                  <a:srgbClr val="FF0000"/>
                </a:solidFill>
              </a:rPr>
              <a:t>Execution:</a:t>
            </a:r>
            <a:r>
              <a:rPr lang="en-GB" dirty="0"/>
              <a:t> The primary executes the request and stores the response. </a:t>
            </a:r>
          </a:p>
          <a:p>
            <a:r>
              <a:rPr lang="en-GB" dirty="0"/>
              <a:t>4. </a:t>
            </a:r>
            <a:r>
              <a:rPr lang="en-GB" dirty="0">
                <a:solidFill>
                  <a:srgbClr val="FF0000"/>
                </a:solidFill>
              </a:rPr>
              <a:t>Agreement: </a:t>
            </a:r>
            <a:r>
              <a:rPr lang="en-GB" dirty="0"/>
              <a:t>If the request is an update, then the primary sends the updated state, the response and the unique identifier to all the backups. The backups send an acknowledgement. </a:t>
            </a:r>
          </a:p>
          <a:p>
            <a:r>
              <a:rPr lang="en-GB" dirty="0"/>
              <a:t>5. </a:t>
            </a:r>
            <a:r>
              <a:rPr lang="en-GB" dirty="0">
                <a:solidFill>
                  <a:srgbClr val="FF0000"/>
                </a:solidFill>
              </a:rPr>
              <a:t>Response:</a:t>
            </a:r>
            <a:r>
              <a:rPr lang="en-GB" dirty="0"/>
              <a:t> The primary responds to the front end, which hands the response back to the client.</a:t>
            </a:r>
            <a:endParaRPr lang="en-IN" dirty="0"/>
          </a:p>
        </p:txBody>
      </p:sp>
    </p:spTree>
    <p:extLst>
      <p:ext uri="{BB962C8B-B14F-4D97-AF65-F5344CB8AC3E}">
        <p14:creationId xmlns:p14="http://schemas.microsoft.com/office/powerpoint/2010/main" val="259305145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1BF51-8EBA-4EE3-B4E9-DB37904D72A9}"/>
              </a:ext>
            </a:extLst>
          </p:cNvPr>
          <p:cNvSpPr>
            <a:spLocks noGrp="1"/>
          </p:cNvSpPr>
          <p:nvPr>
            <p:ph idx="1"/>
          </p:nvPr>
        </p:nvSpPr>
        <p:spPr>
          <a:xfrm>
            <a:off x="838200" y="490330"/>
            <a:ext cx="10515600" cy="5686633"/>
          </a:xfrm>
        </p:spPr>
        <p:txBody>
          <a:bodyPr>
            <a:normAutofit fontScale="92500" lnSpcReduction="10000"/>
          </a:bodyPr>
          <a:lstStyle/>
          <a:p>
            <a:r>
              <a:rPr lang="en-GB" dirty="0"/>
              <a:t>This system obviously implements linearizability if the primary is correct, since the primary sequences all the operations upon the shared objects.</a:t>
            </a:r>
          </a:p>
          <a:p>
            <a:r>
              <a:rPr lang="en-GB" dirty="0"/>
              <a:t> If the primary fails, then the system retains linearizability if a single backup becomes the new primary and if the new system configuration takes over exactly where the last left off. That is if: </a:t>
            </a:r>
          </a:p>
          <a:p>
            <a:pPr marL="0" indent="0">
              <a:buNone/>
            </a:pPr>
            <a:r>
              <a:rPr lang="en-GB" dirty="0"/>
              <a:t>• The primary is replaced by a unique backup (if two clients began using two backups, then the system could perform incorrectly). </a:t>
            </a:r>
          </a:p>
          <a:p>
            <a:pPr marL="0" indent="0">
              <a:buNone/>
            </a:pPr>
            <a:r>
              <a:rPr lang="en-GB" dirty="0"/>
              <a:t>• The replica managers that survive agree on which operations had been performed at the point when the replacement primary takes over.</a:t>
            </a:r>
          </a:p>
          <a:p>
            <a:r>
              <a:rPr lang="en-GB" dirty="0"/>
              <a:t>Both of these requirements are met if the replica managers (primary and backups) are organized as a group and if the primary uses view-synchronous group communication to send the updates to the backups.</a:t>
            </a:r>
          </a:p>
          <a:p>
            <a:r>
              <a:rPr lang="en-GB" dirty="0"/>
              <a:t> The first of the above two requirements is then easily satisfied. When the primary crashes, the communication system eventually delivers a new view to the surviving backups, one that excludes the old primary. </a:t>
            </a:r>
          </a:p>
          <a:p>
            <a:pPr marL="0" indent="0">
              <a:buNone/>
            </a:pPr>
            <a:endParaRPr lang="en-IN" dirty="0"/>
          </a:p>
        </p:txBody>
      </p:sp>
    </p:spTree>
    <p:extLst>
      <p:ext uri="{BB962C8B-B14F-4D97-AF65-F5344CB8AC3E}">
        <p14:creationId xmlns:p14="http://schemas.microsoft.com/office/powerpoint/2010/main" val="109874462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3D9EF6-59FD-43CF-B6A2-CA19C51FEC1A}"/>
              </a:ext>
            </a:extLst>
          </p:cNvPr>
          <p:cNvSpPr>
            <a:spLocks noGrp="1"/>
          </p:cNvSpPr>
          <p:nvPr>
            <p:ph idx="1"/>
          </p:nvPr>
        </p:nvSpPr>
        <p:spPr>
          <a:xfrm>
            <a:off x="838200" y="410817"/>
            <a:ext cx="10515600" cy="5766146"/>
          </a:xfrm>
        </p:spPr>
        <p:txBody>
          <a:bodyPr>
            <a:normAutofit lnSpcReduction="10000"/>
          </a:bodyPr>
          <a:lstStyle/>
          <a:p>
            <a:pPr algn="just"/>
            <a:r>
              <a:rPr lang="en-GB" dirty="0"/>
              <a:t>The backup that replaces the primary can be chosen by any function of that view. </a:t>
            </a:r>
          </a:p>
          <a:p>
            <a:pPr algn="just"/>
            <a:r>
              <a:rPr lang="en-GB" dirty="0"/>
              <a:t>For example, the backups can choose the first member in that view as the replacement. That backup can register itself as the primary with a name service that the clients consult when they suspect that the primary has failed (or when they require the service in the first place).</a:t>
            </a:r>
          </a:p>
          <a:p>
            <a:pPr algn="just"/>
            <a:r>
              <a:rPr lang="en-GB" dirty="0"/>
              <a:t>The second requirement is also satisfied, by the ordering property of view-synchrony and the use of stored identifiers to detect repeated requests. </a:t>
            </a:r>
          </a:p>
          <a:p>
            <a:pPr algn="just"/>
            <a:r>
              <a:rPr lang="en-GB" dirty="0"/>
              <a:t>The view-synchronous semantics guarantee that either all the backups or none of them will deliver any given update before delivering the new view.</a:t>
            </a:r>
          </a:p>
          <a:p>
            <a:pPr algn="just"/>
            <a:r>
              <a:rPr lang="en-GB" dirty="0"/>
              <a:t> Thus the new primary and the surviving backups all agree on whether any particular client’s update has or has not been processed.</a:t>
            </a:r>
            <a:endParaRPr lang="en-IN" dirty="0"/>
          </a:p>
        </p:txBody>
      </p:sp>
    </p:spTree>
    <p:extLst>
      <p:ext uri="{BB962C8B-B14F-4D97-AF65-F5344CB8AC3E}">
        <p14:creationId xmlns:p14="http://schemas.microsoft.com/office/powerpoint/2010/main" val="88351337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D5E27F-7E80-4A1E-BF51-C5F48EB4A71D}"/>
              </a:ext>
            </a:extLst>
          </p:cNvPr>
          <p:cNvSpPr>
            <a:spLocks noGrp="1"/>
          </p:cNvSpPr>
          <p:nvPr>
            <p:ph idx="1"/>
          </p:nvPr>
        </p:nvSpPr>
        <p:spPr>
          <a:xfrm>
            <a:off x="838200" y="344557"/>
            <a:ext cx="10515600" cy="5832406"/>
          </a:xfrm>
        </p:spPr>
        <p:txBody>
          <a:bodyPr>
            <a:normAutofit lnSpcReduction="10000"/>
          </a:bodyPr>
          <a:lstStyle/>
          <a:p>
            <a:pPr algn="just"/>
            <a:r>
              <a:rPr lang="en-GB" dirty="0"/>
              <a:t>Consider a front end that has not received a response. The front end retransmits the request to whichever backup takes over as the primary. </a:t>
            </a:r>
          </a:p>
          <a:p>
            <a:pPr algn="just"/>
            <a:r>
              <a:rPr lang="en-GB" dirty="0"/>
              <a:t>The primary may have crashed at any point during the operation. If it crashed before the agreement stage (4), then the surviving replica managers cannot have processed the request.</a:t>
            </a:r>
          </a:p>
          <a:p>
            <a:pPr algn="just"/>
            <a:r>
              <a:rPr lang="en-GB" dirty="0"/>
              <a:t> If it crashed during the agreement stage, then they may have processed the request. If it crashed after that stage, then they have definitely processed it. </a:t>
            </a:r>
          </a:p>
          <a:p>
            <a:pPr algn="just"/>
            <a:r>
              <a:rPr lang="en-GB" dirty="0"/>
              <a:t>But the new primary does not have to know what stage the old primary was in when it crashed. When it receives a request, it proceeds from stage 2 above. </a:t>
            </a:r>
          </a:p>
          <a:p>
            <a:pPr algn="just"/>
            <a:r>
              <a:rPr lang="en-GB" dirty="0"/>
              <a:t>By view-synchrony, no consultation with the backups is necessary, because they have all processed the same set of messages.</a:t>
            </a:r>
            <a:endParaRPr lang="en-IN" dirty="0"/>
          </a:p>
        </p:txBody>
      </p:sp>
    </p:spTree>
    <p:extLst>
      <p:ext uri="{BB962C8B-B14F-4D97-AF65-F5344CB8AC3E}">
        <p14:creationId xmlns:p14="http://schemas.microsoft.com/office/powerpoint/2010/main" val="117682615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3DCC-E8D5-4A2B-B48A-79C31967D742}"/>
              </a:ext>
            </a:extLst>
          </p:cNvPr>
          <p:cNvSpPr>
            <a:spLocks noGrp="1"/>
          </p:cNvSpPr>
          <p:nvPr>
            <p:ph type="title"/>
          </p:nvPr>
        </p:nvSpPr>
        <p:spPr/>
        <p:txBody>
          <a:bodyPr/>
          <a:lstStyle/>
          <a:p>
            <a:r>
              <a:rPr lang="en-IN" b="1" dirty="0">
                <a:solidFill>
                  <a:srgbClr val="FF0000"/>
                </a:solidFill>
              </a:rPr>
              <a:t>Active replication</a:t>
            </a:r>
          </a:p>
        </p:txBody>
      </p:sp>
      <p:sp>
        <p:nvSpPr>
          <p:cNvPr id="3" name="Content Placeholder 2">
            <a:extLst>
              <a:ext uri="{FF2B5EF4-FFF2-40B4-BE49-F238E27FC236}">
                <a16:creationId xmlns:a16="http://schemas.microsoft.com/office/drawing/2014/main" id="{604477B8-E8F4-427F-9FE3-5DEE7AA73A67}"/>
              </a:ext>
            </a:extLst>
          </p:cNvPr>
          <p:cNvSpPr>
            <a:spLocks noGrp="1"/>
          </p:cNvSpPr>
          <p:nvPr>
            <p:ph idx="1"/>
          </p:nvPr>
        </p:nvSpPr>
        <p:spPr/>
        <p:txBody>
          <a:bodyPr>
            <a:normAutofit lnSpcReduction="10000"/>
          </a:bodyPr>
          <a:lstStyle/>
          <a:p>
            <a:r>
              <a:rPr lang="en-GB" dirty="0"/>
              <a:t>In the active model of replication for fault tolerance (see Figure 18.4), the replica managers are state machines that play equivalent roles and are organized as a group. </a:t>
            </a:r>
          </a:p>
          <a:p>
            <a:r>
              <a:rPr lang="en-GB" dirty="0"/>
              <a:t>Front ends multicast their requests to the group of replica managers and all the replica managers process the request independently but identically and reply. </a:t>
            </a:r>
          </a:p>
          <a:p>
            <a:r>
              <a:rPr lang="en-GB" dirty="0"/>
              <a:t>If any replica manager crashes, this need have no impact upon the performance of the service, since the remaining replica managers continue to respond in the normal way. </a:t>
            </a:r>
          </a:p>
          <a:p>
            <a:r>
              <a:rPr lang="en-GB" dirty="0"/>
              <a:t>We shall see that active replication can tolerate Byzantine failures, because the front end can collect and compare the replies it receives.</a:t>
            </a:r>
            <a:endParaRPr lang="en-IN" dirty="0"/>
          </a:p>
        </p:txBody>
      </p:sp>
    </p:spTree>
    <p:extLst>
      <p:ext uri="{BB962C8B-B14F-4D97-AF65-F5344CB8AC3E}">
        <p14:creationId xmlns:p14="http://schemas.microsoft.com/office/powerpoint/2010/main" val="255078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9D8BA-BAE0-41BC-9EF5-2A6E561532E9}"/>
              </a:ext>
            </a:extLst>
          </p:cNvPr>
          <p:cNvSpPr>
            <a:spLocks noGrp="1"/>
          </p:cNvSpPr>
          <p:nvPr>
            <p:ph type="title"/>
          </p:nvPr>
        </p:nvSpPr>
        <p:spPr/>
        <p:txBody>
          <a:bodyPr/>
          <a:lstStyle/>
          <a:p>
            <a:r>
              <a:rPr lang="en-GB" b="1" dirty="0">
                <a:solidFill>
                  <a:srgbClr val="FF0000"/>
                </a:solidFill>
              </a:rPr>
              <a:t>UNIT-VI: Syllabus</a:t>
            </a:r>
            <a:endParaRPr lang="en-IN" b="1" dirty="0">
              <a:solidFill>
                <a:srgbClr val="FF0000"/>
              </a:solidFill>
            </a:endParaRPr>
          </a:p>
        </p:txBody>
      </p:sp>
      <p:sp>
        <p:nvSpPr>
          <p:cNvPr id="3" name="Content Placeholder 2">
            <a:extLst>
              <a:ext uri="{FF2B5EF4-FFF2-40B4-BE49-F238E27FC236}">
                <a16:creationId xmlns:a16="http://schemas.microsoft.com/office/drawing/2014/main" id="{9A279924-9CF7-433C-B9B4-9F1422B853A3}"/>
              </a:ext>
            </a:extLst>
          </p:cNvPr>
          <p:cNvSpPr>
            <a:spLocks noGrp="1"/>
          </p:cNvSpPr>
          <p:nvPr>
            <p:ph idx="1"/>
          </p:nvPr>
        </p:nvSpPr>
        <p:spPr>
          <a:xfrm>
            <a:off x="838200" y="1825625"/>
            <a:ext cx="10515600" cy="4786190"/>
          </a:xfrm>
        </p:spPr>
        <p:txBody>
          <a:bodyPr/>
          <a:lstStyle/>
          <a:p>
            <a:r>
              <a:rPr lang="en-GB" dirty="0"/>
              <a:t>Transactions : Introduction</a:t>
            </a:r>
          </a:p>
          <a:p>
            <a:r>
              <a:rPr lang="en-GB" dirty="0"/>
              <a:t> System Model and Group Communication</a:t>
            </a:r>
          </a:p>
          <a:p>
            <a:r>
              <a:rPr lang="en-GB" dirty="0"/>
              <a:t> Concurrency Control in Distributed Transactions</a:t>
            </a:r>
          </a:p>
          <a:p>
            <a:r>
              <a:rPr lang="en-GB" dirty="0"/>
              <a:t> Distributed Dead Locks</a:t>
            </a:r>
          </a:p>
          <a:p>
            <a:r>
              <a:rPr lang="en-GB" dirty="0"/>
              <a:t> Transaction Recovery</a:t>
            </a:r>
          </a:p>
          <a:p>
            <a:r>
              <a:rPr lang="en-GB" dirty="0"/>
              <a:t>Replication-Introduction</a:t>
            </a:r>
          </a:p>
          <a:p>
            <a:r>
              <a:rPr lang="en-GB" dirty="0"/>
              <a:t>Passive (Primary) Replication</a:t>
            </a:r>
          </a:p>
          <a:p>
            <a:r>
              <a:rPr lang="en-GB" dirty="0"/>
              <a:t>Active Replication. </a:t>
            </a:r>
            <a:endParaRPr lang="en-IN" dirty="0"/>
          </a:p>
        </p:txBody>
      </p:sp>
    </p:spTree>
    <p:extLst>
      <p:ext uri="{BB962C8B-B14F-4D97-AF65-F5344CB8AC3E}">
        <p14:creationId xmlns:p14="http://schemas.microsoft.com/office/powerpoint/2010/main" val="907138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5DA70A-90DF-49F0-80D0-45C758A3D5A9}"/>
              </a:ext>
            </a:extLst>
          </p:cNvPr>
          <p:cNvSpPr>
            <a:spLocks noGrp="1"/>
          </p:cNvSpPr>
          <p:nvPr>
            <p:ph idx="1"/>
          </p:nvPr>
        </p:nvSpPr>
        <p:spPr>
          <a:xfrm>
            <a:off x="838200" y="436098"/>
            <a:ext cx="10936458" cy="6203853"/>
          </a:xfrm>
        </p:spPr>
        <p:txBody>
          <a:bodyPr>
            <a:normAutofit fontScale="92500" lnSpcReduction="10000"/>
          </a:bodyPr>
          <a:lstStyle/>
          <a:p>
            <a:pPr algn="just"/>
            <a:r>
              <a:rPr lang="en-GB" dirty="0"/>
              <a:t>The aim for any server that supports transactions is to maximize concurrency. </a:t>
            </a:r>
          </a:p>
          <a:p>
            <a:pPr algn="just"/>
            <a:r>
              <a:rPr lang="en-GB" dirty="0"/>
              <a:t>Therefore transactions are allowed to execute concurrently if this would have the </a:t>
            </a:r>
            <a:r>
              <a:rPr lang="en-GB" dirty="0">
                <a:solidFill>
                  <a:srgbClr val="FF0000"/>
                </a:solidFill>
              </a:rPr>
              <a:t>same effect as a serial execution </a:t>
            </a:r>
            <a:r>
              <a:rPr lang="en-GB" dirty="0"/>
              <a:t>– that is, if they are </a:t>
            </a:r>
            <a:r>
              <a:rPr lang="en-GB" dirty="0">
                <a:solidFill>
                  <a:srgbClr val="FF0000"/>
                </a:solidFill>
              </a:rPr>
              <a:t>serially equivalent or serializable</a:t>
            </a:r>
            <a:r>
              <a:rPr lang="en-GB" dirty="0"/>
              <a:t>.</a:t>
            </a:r>
          </a:p>
          <a:p>
            <a:pPr algn="just"/>
            <a:r>
              <a:rPr lang="en-GB" dirty="0"/>
              <a:t>Transaction capabilities can be added to servers of recoverable objects. Each transaction is created and managed by a coordinator, which implements the Coordinator interface shown in Figure.</a:t>
            </a:r>
          </a:p>
          <a:p>
            <a:pPr algn="just"/>
            <a:r>
              <a:rPr lang="en-GB" dirty="0"/>
              <a:t>The coordinator gives each </a:t>
            </a:r>
            <a:r>
              <a:rPr lang="en-GB" dirty="0">
                <a:solidFill>
                  <a:srgbClr val="FF0000"/>
                </a:solidFill>
              </a:rPr>
              <a:t>transaction an identifier, or TID</a:t>
            </a:r>
            <a:r>
              <a:rPr lang="en-GB" dirty="0"/>
              <a:t>.</a:t>
            </a:r>
          </a:p>
          <a:p>
            <a:pPr algn="just"/>
            <a:r>
              <a:rPr lang="en-GB" dirty="0"/>
              <a:t> The client invokes the </a:t>
            </a:r>
            <a:r>
              <a:rPr lang="en-GB" dirty="0" err="1">
                <a:solidFill>
                  <a:srgbClr val="FF0000"/>
                </a:solidFill>
              </a:rPr>
              <a:t>openTransaction</a:t>
            </a:r>
            <a:r>
              <a:rPr lang="en-GB" dirty="0"/>
              <a:t> method of the coordinator to introduce a </a:t>
            </a:r>
            <a:r>
              <a:rPr lang="en-GB" dirty="0">
                <a:solidFill>
                  <a:srgbClr val="FF0000"/>
                </a:solidFill>
              </a:rPr>
              <a:t>new transaction </a:t>
            </a:r>
            <a:r>
              <a:rPr lang="en-GB" dirty="0"/>
              <a:t>– a transaction identifier or TID is allocated and returned. </a:t>
            </a:r>
          </a:p>
          <a:p>
            <a:pPr algn="just"/>
            <a:r>
              <a:rPr lang="en-GB" dirty="0"/>
              <a:t>At the end of a transaction, the client invokes the </a:t>
            </a:r>
            <a:r>
              <a:rPr lang="en-GB" dirty="0" err="1"/>
              <a:t>closeTransaction</a:t>
            </a:r>
            <a:r>
              <a:rPr lang="en-GB" dirty="0"/>
              <a:t> method to indicate its end – all of the recoverable objects accessed by the transaction should be saved. If, for some reason, the client wants to abort a transaction, it invokes the </a:t>
            </a:r>
            <a:r>
              <a:rPr lang="en-GB" dirty="0" err="1"/>
              <a:t>abortTransaction</a:t>
            </a:r>
            <a:r>
              <a:rPr lang="en-GB" dirty="0"/>
              <a:t> method – all of its effects should be removed from sight.</a:t>
            </a:r>
          </a:p>
          <a:p>
            <a:pPr algn="just"/>
            <a:endParaRPr lang="en-GB" dirty="0"/>
          </a:p>
          <a:p>
            <a:pPr marL="0" indent="0" algn="just">
              <a:buNone/>
            </a:pPr>
            <a:endParaRPr lang="en-IN" dirty="0"/>
          </a:p>
        </p:txBody>
      </p:sp>
    </p:spTree>
    <p:extLst>
      <p:ext uri="{BB962C8B-B14F-4D97-AF65-F5344CB8AC3E}">
        <p14:creationId xmlns:p14="http://schemas.microsoft.com/office/powerpoint/2010/main" val="77247755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5D8760-AC9C-4AEE-89A0-D019C622B4DA}"/>
              </a:ext>
            </a:extLst>
          </p:cNvPr>
          <p:cNvPicPr>
            <a:picLocks noChangeAspect="1"/>
          </p:cNvPicPr>
          <p:nvPr/>
        </p:nvPicPr>
        <p:blipFill>
          <a:blip r:embed="rId2"/>
          <a:stretch>
            <a:fillRect/>
          </a:stretch>
        </p:blipFill>
        <p:spPr>
          <a:xfrm>
            <a:off x="609600" y="612972"/>
            <a:ext cx="10424262" cy="5350506"/>
          </a:xfrm>
          <a:prstGeom prst="rect">
            <a:avLst/>
          </a:prstGeom>
        </p:spPr>
      </p:pic>
    </p:spTree>
    <p:extLst>
      <p:ext uri="{BB962C8B-B14F-4D97-AF65-F5344CB8AC3E}">
        <p14:creationId xmlns:p14="http://schemas.microsoft.com/office/powerpoint/2010/main" val="69717246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994E99-8EA0-43CC-82C3-F6AAAE3DD6E3}"/>
              </a:ext>
            </a:extLst>
          </p:cNvPr>
          <p:cNvSpPr>
            <a:spLocks noGrp="1"/>
          </p:cNvSpPr>
          <p:nvPr>
            <p:ph idx="1"/>
          </p:nvPr>
        </p:nvSpPr>
        <p:spPr>
          <a:xfrm>
            <a:off x="838200" y="344557"/>
            <a:ext cx="10515600" cy="5832406"/>
          </a:xfrm>
        </p:spPr>
        <p:txBody>
          <a:bodyPr>
            <a:normAutofit lnSpcReduction="10000"/>
          </a:bodyPr>
          <a:lstStyle/>
          <a:p>
            <a:pPr algn="just"/>
            <a:r>
              <a:rPr lang="en-GB" dirty="0"/>
              <a:t>Under active replication, the sequence of events when a client requests an operation to be performed is as follows:</a:t>
            </a:r>
          </a:p>
          <a:p>
            <a:pPr algn="just"/>
            <a:r>
              <a:rPr lang="en-GB" dirty="0"/>
              <a:t> 1. </a:t>
            </a:r>
            <a:r>
              <a:rPr lang="en-GB" dirty="0">
                <a:solidFill>
                  <a:srgbClr val="FF0000"/>
                </a:solidFill>
              </a:rPr>
              <a:t>Request:</a:t>
            </a:r>
            <a:r>
              <a:rPr lang="en-GB" dirty="0"/>
              <a:t> The front end attaches a unique identifier to the request and multicasts it to the group of replica managers, using a totally ordered, reliable multicast primitive. The front end is assumed to fail by crashing at worst. It does not issue the next request until it has received a response. </a:t>
            </a:r>
          </a:p>
          <a:p>
            <a:pPr algn="just"/>
            <a:r>
              <a:rPr lang="en-GB" dirty="0"/>
              <a:t>2. </a:t>
            </a:r>
            <a:r>
              <a:rPr lang="en-GB" dirty="0">
                <a:solidFill>
                  <a:srgbClr val="FF0000"/>
                </a:solidFill>
              </a:rPr>
              <a:t>Coordination: </a:t>
            </a:r>
            <a:r>
              <a:rPr lang="en-GB" dirty="0"/>
              <a:t>The group communication system delivers the request to every correct replica manager in the same (total) order.</a:t>
            </a:r>
          </a:p>
          <a:p>
            <a:pPr algn="just"/>
            <a:r>
              <a:rPr lang="en-GB" dirty="0"/>
              <a:t>3. </a:t>
            </a:r>
            <a:r>
              <a:rPr lang="en-GB" dirty="0">
                <a:solidFill>
                  <a:srgbClr val="FF0000"/>
                </a:solidFill>
              </a:rPr>
              <a:t>Execution:</a:t>
            </a:r>
            <a:r>
              <a:rPr lang="en-GB" dirty="0"/>
              <a:t> Every replica manager executes the request. Since they are state machines and since requests are delivered in the same total order, correct replica managers all process the request identically. The response contains the client’s unique request identifier.</a:t>
            </a:r>
          </a:p>
          <a:p>
            <a:pPr algn="just"/>
            <a:r>
              <a:rPr lang="en-GB" dirty="0"/>
              <a:t> 4. </a:t>
            </a:r>
            <a:r>
              <a:rPr lang="en-GB" dirty="0">
                <a:solidFill>
                  <a:srgbClr val="FF0000"/>
                </a:solidFill>
              </a:rPr>
              <a:t>Agreement:</a:t>
            </a:r>
            <a:r>
              <a:rPr lang="en-GB" dirty="0"/>
              <a:t> No agreement phase is needed, because of the multicast delivery semantics.</a:t>
            </a:r>
            <a:endParaRPr lang="en-IN" dirty="0"/>
          </a:p>
        </p:txBody>
      </p:sp>
    </p:spTree>
    <p:extLst>
      <p:ext uri="{BB962C8B-B14F-4D97-AF65-F5344CB8AC3E}">
        <p14:creationId xmlns:p14="http://schemas.microsoft.com/office/powerpoint/2010/main" val="271487240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14F8D5-8E03-4128-8FFB-8AD17649559D}"/>
              </a:ext>
            </a:extLst>
          </p:cNvPr>
          <p:cNvSpPr>
            <a:spLocks noGrp="1"/>
          </p:cNvSpPr>
          <p:nvPr>
            <p:ph idx="1"/>
          </p:nvPr>
        </p:nvSpPr>
        <p:spPr>
          <a:xfrm>
            <a:off x="838200" y="410817"/>
            <a:ext cx="10515600" cy="5766146"/>
          </a:xfrm>
        </p:spPr>
        <p:txBody>
          <a:bodyPr/>
          <a:lstStyle/>
          <a:p>
            <a:pPr algn="just"/>
            <a:r>
              <a:rPr lang="en-GB" dirty="0"/>
              <a:t>5. </a:t>
            </a:r>
            <a:r>
              <a:rPr lang="en-GB" dirty="0">
                <a:solidFill>
                  <a:srgbClr val="FF0000"/>
                </a:solidFill>
              </a:rPr>
              <a:t>Response:</a:t>
            </a:r>
            <a:r>
              <a:rPr lang="en-GB" dirty="0"/>
              <a:t> Each replica manager sends its response to the front end. The number of replies that the front end collects depends upon the failure assumptions and the multicast algorithm.</a:t>
            </a:r>
          </a:p>
          <a:p>
            <a:pPr algn="just"/>
            <a:r>
              <a:rPr lang="en-GB" dirty="0"/>
              <a:t> If, for example, the goal is to tolerate only crash failures and the multicast satisfies uniform agreement and ordering properties, then the front end passes the first response to arrive back to the client and discards the rest (it can distinguish these from responses to other requests by examining the identifier in the response).</a:t>
            </a:r>
          </a:p>
          <a:p>
            <a:pPr algn="just"/>
            <a:r>
              <a:rPr lang="en-GB" dirty="0"/>
              <a:t>This system achieves sequential consistency. All correct replica managers process the same sequence of requests. </a:t>
            </a:r>
          </a:p>
          <a:p>
            <a:pPr algn="just"/>
            <a:r>
              <a:rPr lang="en-GB" dirty="0"/>
              <a:t>The reliability of the multicast ensures that every correct replica manager processes the same set of requests and the total order ensures that they process them in the same order.</a:t>
            </a:r>
            <a:endParaRPr lang="en-IN" dirty="0"/>
          </a:p>
        </p:txBody>
      </p:sp>
    </p:spTree>
    <p:extLst>
      <p:ext uri="{BB962C8B-B14F-4D97-AF65-F5344CB8AC3E}">
        <p14:creationId xmlns:p14="http://schemas.microsoft.com/office/powerpoint/2010/main" val="283807199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DC355-99BB-42EA-89F1-D54E09F8FA49}"/>
              </a:ext>
            </a:extLst>
          </p:cNvPr>
          <p:cNvSpPr>
            <a:spLocks noGrp="1"/>
          </p:cNvSpPr>
          <p:nvPr>
            <p:ph idx="1"/>
          </p:nvPr>
        </p:nvSpPr>
        <p:spPr>
          <a:xfrm>
            <a:off x="838200" y="437322"/>
            <a:ext cx="10515600" cy="5739641"/>
          </a:xfrm>
        </p:spPr>
        <p:txBody>
          <a:bodyPr>
            <a:normAutofit lnSpcReduction="10000"/>
          </a:bodyPr>
          <a:lstStyle/>
          <a:p>
            <a:pPr algn="just"/>
            <a:r>
              <a:rPr lang="en-GB" dirty="0"/>
              <a:t>If clients do not communicate with other clients while waiting for responses to their requests, then their requests are processed in happened-before order.</a:t>
            </a:r>
          </a:p>
          <a:p>
            <a:pPr algn="just"/>
            <a:r>
              <a:rPr lang="en-GB" dirty="0"/>
              <a:t> If clients are multi-threaded and can communicate with one another while awaiting responses from the service, then to guarantee request processing in happened-before order we would have to replace the multicast with one that is both causally and totally ordered.</a:t>
            </a:r>
          </a:p>
          <a:p>
            <a:pPr algn="just"/>
            <a:r>
              <a:rPr lang="en-GB" dirty="0"/>
              <a:t>The active replication system does not achieve linearizability. This is because the total order in which the replica managers process requests is not necessarily the same as the real-time order in which the clients made their requests.</a:t>
            </a:r>
          </a:p>
          <a:p>
            <a:pPr algn="just"/>
            <a:r>
              <a:rPr lang="en-GB" dirty="0"/>
              <a:t>In a synchronous system with approximately synchronized clocks, the total order in which the replica managers process requests can be based on the order of physical timestamps that the front ends supply with their requests.</a:t>
            </a:r>
          </a:p>
        </p:txBody>
      </p:sp>
    </p:spTree>
    <p:extLst>
      <p:ext uri="{BB962C8B-B14F-4D97-AF65-F5344CB8AC3E}">
        <p14:creationId xmlns:p14="http://schemas.microsoft.com/office/powerpoint/2010/main" val="140214742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3ED3EE-45EE-400E-88B7-A2E75452A6D4}"/>
              </a:ext>
            </a:extLst>
          </p:cNvPr>
          <p:cNvSpPr>
            <a:spLocks noGrp="1"/>
          </p:cNvSpPr>
          <p:nvPr>
            <p:ph idx="1"/>
          </p:nvPr>
        </p:nvSpPr>
        <p:spPr>
          <a:xfrm>
            <a:off x="838200" y="357809"/>
            <a:ext cx="10624930" cy="5819154"/>
          </a:xfrm>
        </p:spPr>
        <p:txBody>
          <a:bodyPr>
            <a:normAutofit fontScale="92500" lnSpcReduction="10000"/>
          </a:bodyPr>
          <a:lstStyle/>
          <a:p>
            <a:pPr algn="just"/>
            <a:r>
              <a:rPr lang="en-GB" dirty="0"/>
              <a:t>It may be possible to relax the system that we have described.</a:t>
            </a:r>
          </a:p>
          <a:p>
            <a:pPr algn="just"/>
            <a:r>
              <a:rPr lang="en-GB" dirty="0"/>
              <a:t> First, we have assumed that all updates to the shared replicated objects must occur in the same order. However, in practice some operations may commute: that is, the effect of two operations performed in the order o1 o2 ; may be the same as if they were performed in the reverse order,o2o1; .</a:t>
            </a:r>
          </a:p>
          <a:p>
            <a:pPr algn="just"/>
            <a:r>
              <a:rPr lang="en-GB" dirty="0"/>
              <a:t> For example, any two read-only operations (from different clients) commute, and any two operations that do not perform reads but update distinct objects commute. </a:t>
            </a:r>
          </a:p>
          <a:p>
            <a:pPr algn="just"/>
            <a:r>
              <a:rPr lang="en-GB" dirty="0"/>
              <a:t>An active replication system may be able to exploit knowledge of commutativity in order to avoid the expense of ordering all the requests.</a:t>
            </a:r>
          </a:p>
          <a:p>
            <a:pPr algn="just"/>
            <a:r>
              <a:rPr lang="en-GB" dirty="0"/>
              <a:t>Finally, front ends may send read-only requests only to individual replica managers. In doing so, they lose the fault tolerance that comes with multicasting requests, but the service remains sequentially consistent.</a:t>
            </a:r>
          </a:p>
          <a:p>
            <a:pPr algn="just"/>
            <a:r>
              <a:rPr lang="en-GB" dirty="0"/>
              <a:t> Moreover, the front end can easily mask the failure of a replica manager in this case, simply by submitting the read-only request to another replica manager.</a:t>
            </a:r>
          </a:p>
          <a:p>
            <a:pPr algn="just"/>
            <a:endParaRPr lang="en-IN" dirty="0"/>
          </a:p>
        </p:txBody>
      </p:sp>
    </p:spTree>
    <p:extLst>
      <p:ext uri="{BB962C8B-B14F-4D97-AF65-F5344CB8AC3E}">
        <p14:creationId xmlns:p14="http://schemas.microsoft.com/office/powerpoint/2010/main" val="549939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E93F7B-6E6A-4FB2-AFAD-080EE020627E}"/>
              </a:ext>
            </a:extLst>
          </p:cNvPr>
          <p:cNvPicPr>
            <a:picLocks noChangeAspect="1"/>
          </p:cNvPicPr>
          <p:nvPr/>
        </p:nvPicPr>
        <p:blipFill>
          <a:blip r:embed="rId2"/>
          <a:stretch>
            <a:fillRect/>
          </a:stretch>
        </p:blipFill>
        <p:spPr>
          <a:xfrm>
            <a:off x="327095" y="703385"/>
            <a:ext cx="11719668" cy="5416061"/>
          </a:xfrm>
          <a:prstGeom prst="rect">
            <a:avLst/>
          </a:prstGeom>
        </p:spPr>
      </p:pic>
    </p:spTree>
    <p:extLst>
      <p:ext uri="{BB962C8B-B14F-4D97-AF65-F5344CB8AC3E}">
        <p14:creationId xmlns:p14="http://schemas.microsoft.com/office/powerpoint/2010/main" val="2542051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81472-3500-46AA-AC16-A2E47F753B7A}"/>
              </a:ext>
            </a:extLst>
          </p:cNvPr>
          <p:cNvSpPr>
            <a:spLocks noGrp="1"/>
          </p:cNvSpPr>
          <p:nvPr>
            <p:ph idx="1"/>
          </p:nvPr>
        </p:nvSpPr>
        <p:spPr>
          <a:xfrm>
            <a:off x="838200" y="600771"/>
            <a:ext cx="10515600" cy="5656458"/>
          </a:xfrm>
        </p:spPr>
        <p:txBody>
          <a:bodyPr>
            <a:normAutofit fontScale="92500" lnSpcReduction="20000"/>
          </a:bodyPr>
          <a:lstStyle/>
          <a:p>
            <a:pPr algn="just"/>
            <a:r>
              <a:rPr lang="en-GB" dirty="0"/>
              <a:t>A </a:t>
            </a:r>
            <a:r>
              <a:rPr lang="en-GB" dirty="0">
                <a:solidFill>
                  <a:srgbClr val="FF0000"/>
                </a:solidFill>
              </a:rPr>
              <a:t>transaction </a:t>
            </a:r>
            <a:r>
              <a:rPr lang="en-GB" dirty="0"/>
              <a:t>is achieved by </a:t>
            </a:r>
            <a:r>
              <a:rPr lang="en-GB" dirty="0">
                <a:solidFill>
                  <a:srgbClr val="FF0000"/>
                </a:solidFill>
              </a:rPr>
              <a:t>cooperation</a:t>
            </a:r>
            <a:r>
              <a:rPr lang="en-GB" dirty="0"/>
              <a:t> between a </a:t>
            </a:r>
            <a:r>
              <a:rPr lang="en-GB" dirty="0">
                <a:solidFill>
                  <a:srgbClr val="FF0000"/>
                </a:solidFill>
              </a:rPr>
              <a:t>client program</a:t>
            </a:r>
            <a:r>
              <a:rPr lang="en-GB" dirty="0"/>
              <a:t>, some </a:t>
            </a:r>
            <a:r>
              <a:rPr lang="en-GB" dirty="0">
                <a:solidFill>
                  <a:srgbClr val="FF0000"/>
                </a:solidFill>
              </a:rPr>
              <a:t>recoverable objects </a:t>
            </a:r>
            <a:r>
              <a:rPr lang="en-GB" dirty="0"/>
              <a:t>and a </a:t>
            </a:r>
            <a:r>
              <a:rPr lang="en-GB" dirty="0">
                <a:solidFill>
                  <a:srgbClr val="FF0000"/>
                </a:solidFill>
              </a:rPr>
              <a:t>coordinator</a:t>
            </a:r>
            <a:r>
              <a:rPr lang="en-GB" dirty="0"/>
              <a:t>. </a:t>
            </a:r>
          </a:p>
          <a:p>
            <a:pPr algn="just"/>
            <a:r>
              <a:rPr lang="en-GB" dirty="0"/>
              <a:t>The </a:t>
            </a:r>
            <a:r>
              <a:rPr lang="en-GB" dirty="0">
                <a:solidFill>
                  <a:srgbClr val="FF0000"/>
                </a:solidFill>
              </a:rPr>
              <a:t>client specifies </a:t>
            </a:r>
            <a:r>
              <a:rPr lang="en-GB" dirty="0"/>
              <a:t>the </a:t>
            </a:r>
            <a:r>
              <a:rPr lang="en-GB" dirty="0">
                <a:solidFill>
                  <a:srgbClr val="FF0000"/>
                </a:solidFill>
              </a:rPr>
              <a:t>sequence</a:t>
            </a:r>
            <a:r>
              <a:rPr lang="en-GB" dirty="0"/>
              <a:t> of invocations on </a:t>
            </a:r>
            <a:r>
              <a:rPr lang="en-GB" dirty="0">
                <a:solidFill>
                  <a:srgbClr val="FF0000"/>
                </a:solidFill>
              </a:rPr>
              <a:t>recoverable objects </a:t>
            </a:r>
            <a:r>
              <a:rPr lang="en-GB" dirty="0"/>
              <a:t>that are to comprise a </a:t>
            </a:r>
            <a:r>
              <a:rPr lang="en-GB" dirty="0">
                <a:solidFill>
                  <a:srgbClr val="FF0000"/>
                </a:solidFill>
              </a:rPr>
              <a:t>transaction.</a:t>
            </a:r>
            <a:r>
              <a:rPr lang="en-GB" dirty="0"/>
              <a:t> </a:t>
            </a:r>
          </a:p>
          <a:p>
            <a:pPr algn="just"/>
            <a:r>
              <a:rPr lang="en-GB" dirty="0"/>
              <a:t>To achieve this, the </a:t>
            </a:r>
            <a:r>
              <a:rPr lang="en-GB" dirty="0">
                <a:solidFill>
                  <a:srgbClr val="FF0000"/>
                </a:solidFill>
              </a:rPr>
              <a:t>client sends </a:t>
            </a:r>
            <a:r>
              <a:rPr lang="en-GB" dirty="0"/>
              <a:t>with each </a:t>
            </a:r>
            <a:r>
              <a:rPr lang="en-GB" dirty="0">
                <a:solidFill>
                  <a:srgbClr val="FF0000"/>
                </a:solidFill>
              </a:rPr>
              <a:t>invocation</a:t>
            </a:r>
            <a:r>
              <a:rPr lang="en-GB" dirty="0"/>
              <a:t> the </a:t>
            </a:r>
            <a:r>
              <a:rPr lang="en-GB" dirty="0">
                <a:solidFill>
                  <a:srgbClr val="FF0000"/>
                </a:solidFill>
              </a:rPr>
              <a:t>transaction identifier returned by </a:t>
            </a:r>
            <a:r>
              <a:rPr lang="en-GB" dirty="0" err="1">
                <a:solidFill>
                  <a:srgbClr val="FF0000"/>
                </a:solidFill>
              </a:rPr>
              <a:t>openTransaction</a:t>
            </a:r>
            <a:r>
              <a:rPr lang="en-GB" dirty="0"/>
              <a:t>. </a:t>
            </a:r>
          </a:p>
          <a:p>
            <a:pPr algn="just"/>
            <a:r>
              <a:rPr lang="en-GB" dirty="0"/>
              <a:t>One way to make this possible is to include </a:t>
            </a:r>
            <a:r>
              <a:rPr lang="en-GB" dirty="0">
                <a:solidFill>
                  <a:srgbClr val="FF0000"/>
                </a:solidFill>
              </a:rPr>
              <a:t>an extra argument </a:t>
            </a:r>
            <a:r>
              <a:rPr lang="en-GB" dirty="0"/>
              <a:t>in each </a:t>
            </a:r>
            <a:r>
              <a:rPr lang="en-GB" dirty="0">
                <a:solidFill>
                  <a:srgbClr val="FF0000"/>
                </a:solidFill>
              </a:rPr>
              <a:t>operation</a:t>
            </a:r>
            <a:r>
              <a:rPr lang="en-GB" dirty="0"/>
              <a:t> of a </a:t>
            </a:r>
            <a:r>
              <a:rPr lang="en-GB" dirty="0">
                <a:solidFill>
                  <a:srgbClr val="FF0000"/>
                </a:solidFill>
              </a:rPr>
              <a:t>recoverable object </a:t>
            </a:r>
            <a:r>
              <a:rPr lang="en-GB" dirty="0"/>
              <a:t>to carry </a:t>
            </a:r>
            <a:r>
              <a:rPr lang="en-GB" dirty="0">
                <a:solidFill>
                  <a:srgbClr val="FF0000"/>
                </a:solidFill>
              </a:rPr>
              <a:t>the TID</a:t>
            </a:r>
            <a:r>
              <a:rPr lang="en-GB" dirty="0"/>
              <a:t>. </a:t>
            </a:r>
          </a:p>
          <a:p>
            <a:pPr algn="just"/>
            <a:r>
              <a:rPr lang="en-GB" dirty="0"/>
              <a:t>For example, in the banking service the deposit operation might be defined: </a:t>
            </a:r>
          </a:p>
          <a:p>
            <a:pPr marL="0" indent="0" algn="just">
              <a:buNone/>
            </a:pPr>
            <a:r>
              <a:rPr lang="en-GB" dirty="0">
                <a:solidFill>
                  <a:srgbClr val="FF0000"/>
                </a:solidFill>
              </a:rPr>
              <a:t>deposit(trans, amount) </a:t>
            </a:r>
          </a:p>
          <a:p>
            <a:pPr marL="0" indent="0" algn="just">
              <a:buNone/>
            </a:pPr>
            <a:r>
              <a:rPr lang="en-GB" dirty="0"/>
              <a:t>Deposits amount in the account for transaction with TID trans.</a:t>
            </a:r>
          </a:p>
          <a:p>
            <a:pPr algn="just"/>
            <a:r>
              <a:rPr lang="en-GB" dirty="0"/>
              <a:t>When transactions are provided as middleware, the TID can be passed implicitly with all remote invocations between </a:t>
            </a:r>
            <a:r>
              <a:rPr lang="en-GB" dirty="0" err="1"/>
              <a:t>openTransaction</a:t>
            </a:r>
            <a:r>
              <a:rPr lang="en-GB" dirty="0"/>
              <a:t> and </a:t>
            </a:r>
            <a:r>
              <a:rPr lang="en-GB" dirty="0" err="1"/>
              <a:t>closeTransaction</a:t>
            </a:r>
            <a:r>
              <a:rPr lang="en-GB" dirty="0"/>
              <a:t> or </a:t>
            </a:r>
            <a:r>
              <a:rPr lang="en-GB" dirty="0" err="1"/>
              <a:t>abortTransaction</a:t>
            </a:r>
            <a:r>
              <a:rPr lang="en-GB" dirty="0"/>
              <a:t>. </a:t>
            </a:r>
          </a:p>
          <a:p>
            <a:pPr algn="just"/>
            <a:r>
              <a:rPr lang="en-GB" dirty="0"/>
              <a:t>This is what the CORBA Transaction Service does.</a:t>
            </a:r>
            <a:endParaRPr lang="en-IN" dirty="0"/>
          </a:p>
        </p:txBody>
      </p:sp>
    </p:spTree>
    <p:extLst>
      <p:ext uri="{BB962C8B-B14F-4D97-AF65-F5344CB8AC3E}">
        <p14:creationId xmlns:p14="http://schemas.microsoft.com/office/powerpoint/2010/main" val="2172142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54E208-150A-48E6-8814-157D50186B55}"/>
              </a:ext>
            </a:extLst>
          </p:cNvPr>
          <p:cNvSpPr>
            <a:spLocks noGrp="1"/>
          </p:cNvSpPr>
          <p:nvPr>
            <p:ph idx="1"/>
          </p:nvPr>
        </p:nvSpPr>
        <p:spPr>
          <a:xfrm>
            <a:off x="838200" y="506437"/>
            <a:ext cx="10515600" cy="6020972"/>
          </a:xfrm>
        </p:spPr>
        <p:txBody>
          <a:bodyPr>
            <a:normAutofit fontScale="92500" lnSpcReduction="10000"/>
          </a:bodyPr>
          <a:lstStyle/>
          <a:p>
            <a:pPr algn="just"/>
            <a:r>
              <a:rPr lang="en-GB" dirty="0"/>
              <a:t>A transaction completes when the client makes a </a:t>
            </a:r>
            <a:r>
              <a:rPr lang="en-GB" dirty="0" err="1">
                <a:solidFill>
                  <a:srgbClr val="FF0000"/>
                </a:solidFill>
              </a:rPr>
              <a:t>closeTransaction</a:t>
            </a:r>
            <a:r>
              <a:rPr lang="en-GB" dirty="0">
                <a:solidFill>
                  <a:srgbClr val="FF0000"/>
                </a:solidFill>
              </a:rPr>
              <a:t> </a:t>
            </a:r>
            <a:r>
              <a:rPr lang="en-GB" dirty="0"/>
              <a:t>request.</a:t>
            </a:r>
          </a:p>
          <a:p>
            <a:pPr algn="just"/>
            <a:r>
              <a:rPr lang="en-GB" dirty="0"/>
              <a:t> If the transaction has progressed normally, the reply states that the transaction </a:t>
            </a:r>
            <a:r>
              <a:rPr lang="en-GB" dirty="0">
                <a:solidFill>
                  <a:srgbClr val="FF0000"/>
                </a:solidFill>
              </a:rPr>
              <a:t>is committed </a:t>
            </a:r>
            <a:r>
              <a:rPr lang="en-GB" dirty="0"/>
              <a:t>– this constitutes a promise to the client that all of the changes requested in the transaction are </a:t>
            </a:r>
            <a:r>
              <a:rPr lang="en-GB" dirty="0">
                <a:solidFill>
                  <a:srgbClr val="FF0000"/>
                </a:solidFill>
              </a:rPr>
              <a:t>permanently recorded</a:t>
            </a:r>
            <a:r>
              <a:rPr lang="en-GB" dirty="0"/>
              <a:t> and that any future transactions that access the same data will see the </a:t>
            </a:r>
            <a:r>
              <a:rPr lang="en-GB" dirty="0">
                <a:solidFill>
                  <a:srgbClr val="FF0000"/>
                </a:solidFill>
              </a:rPr>
              <a:t>results of all of the changes made during the transaction</a:t>
            </a:r>
            <a:r>
              <a:rPr lang="en-GB" dirty="0"/>
              <a:t>. </a:t>
            </a:r>
          </a:p>
          <a:p>
            <a:pPr algn="just"/>
            <a:r>
              <a:rPr lang="en-GB" dirty="0"/>
              <a:t>The transaction may have </a:t>
            </a:r>
            <a:r>
              <a:rPr lang="en-GB" dirty="0">
                <a:solidFill>
                  <a:srgbClr val="FF0000"/>
                </a:solidFill>
              </a:rPr>
              <a:t>to abort </a:t>
            </a:r>
            <a:r>
              <a:rPr lang="en-GB" dirty="0"/>
              <a:t>for one of several reasons related to the nature of the transaction itself, to conflicts with another transaction or to the crashing of a process or computer. </a:t>
            </a:r>
          </a:p>
          <a:p>
            <a:pPr algn="just"/>
            <a:r>
              <a:rPr lang="en-GB" dirty="0"/>
              <a:t>When a transaction </a:t>
            </a:r>
            <a:r>
              <a:rPr lang="en-GB" dirty="0">
                <a:solidFill>
                  <a:srgbClr val="FF0000"/>
                </a:solidFill>
              </a:rPr>
              <a:t>is aborted </a:t>
            </a:r>
            <a:r>
              <a:rPr lang="en-GB" dirty="0"/>
              <a:t>the parties involved (the recoverable objects and the coordinator) must ensure that </a:t>
            </a:r>
            <a:r>
              <a:rPr lang="en-GB" dirty="0">
                <a:solidFill>
                  <a:srgbClr val="FF0000"/>
                </a:solidFill>
              </a:rPr>
              <a:t>none of its effects </a:t>
            </a:r>
            <a:r>
              <a:rPr lang="en-GB" dirty="0"/>
              <a:t>are </a:t>
            </a:r>
            <a:r>
              <a:rPr lang="en-GB" dirty="0">
                <a:solidFill>
                  <a:srgbClr val="FF0000"/>
                </a:solidFill>
              </a:rPr>
              <a:t>visible to future transactions</a:t>
            </a:r>
            <a:r>
              <a:rPr lang="en-GB" dirty="0"/>
              <a:t>, either in the objects or in their copies in permanent storage.</a:t>
            </a:r>
          </a:p>
          <a:p>
            <a:pPr algn="just"/>
            <a:r>
              <a:rPr lang="en-GB" dirty="0"/>
              <a:t>A transaction is either successful or is aborted in one of two ways – the client aborts it (using an </a:t>
            </a:r>
            <a:r>
              <a:rPr lang="en-GB" dirty="0" err="1"/>
              <a:t>abortTransaction</a:t>
            </a:r>
            <a:r>
              <a:rPr lang="en-GB" dirty="0"/>
              <a:t> call to the server) or the server aborts it.</a:t>
            </a:r>
            <a:endParaRPr lang="en-IN" dirty="0"/>
          </a:p>
        </p:txBody>
      </p:sp>
    </p:spTree>
    <p:extLst>
      <p:ext uri="{BB962C8B-B14F-4D97-AF65-F5344CB8AC3E}">
        <p14:creationId xmlns:p14="http://schemas.microsoft.com/office/powerpoint/2010/main" val="4077308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71E74E3-E29A-4A4A-B34F-041219885B07}"/>
              </a:ext>
            </a:extLst>
          </p:cNvPr>
          <p:cNvPicPr>
            <a:picLocks noGrp="1" noChangeAspect="1"/>
          </p:cNvPicPr>
          <p:nvPr>
            <p:ph idx="1"/>
          </p:nvPr>
        </p:nvPicPr>
        <p:blipFill>
          <a:blip r:embed="rId2"/>
          <a:stretch>
            <a:fillRect/>
          </a:stretch>
        </p:blipFill>
        <p:spPr>
          <a:xfrm>
            <a:off x="1097281" y="707354"/>
            <a:ext cx="9748910" cy="5137694"/>
          </a:xfrm>
          <a:prstGeom prst="rect">
            <a:avLst/>
          </a:prstGeom>
        </p:spPr>
      </p:pic>
    </p:spTree>
    <p:extLst>
      <p:ext uri="{BB962C8B-B14F-4D97-AF65-F5344CB8AC3E}">
        <p14:creationId xmlns:p14="http://schemas.microsoft.com/office/powerpoint/2010/main" val="1996943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DCC6F-0175-46B8-8FB5-FD119AA67467}"/>
              </a:ext>
            </a:extLst>
          </p:cNvPr>
          <p:cNvSpPr>
            <a:spLocks noGrp="1"/>
          </p:cNvSpPr>
          <p:nvPr>
            <p:ph type="title"/>
          </p:nvPr>
        </p:nvSpPr>
        <p:spPr/>
        <p:txBody>
          <a:bodyPr>
            <a:normAutofit/>
          </a:bodyPr>
          <a:lstStyle/>
          <a:p>
            <a:r>
              <a:rPr lang="en-IN" sz="4800" b="1" dirty="0">
                <a:solidFill>
                  <a:srgbClr val="FF0000"/>
                </a:solidFill>
                <a:latin typeface="Times New Roman" panose="02020603050405020304" pitchFamily="18" charset="0"/>
                <a:cs typeface="Times New Roman" panose="02020603050405020304" pitchFamily="18" charset="0"/>
              </a:rPr>
              <a:t>Concurrency control</a:t>
            </a:r>
          </a:p>
        </p:txBody>
      </p:sp>
      <p:sp>
        <p:nvSpPr>
          <p:cNvPr id="3" name="Content Placeholder 2">
            <a:extLst>
              <a:ext uri="{FF2B5EF4-FFF2-40B4-BE49-F238E27FC236}">
                <a16:creationId xmlns:a16="http://schemas.microsoft.com/office/drawing/2014/main" id="{F679F0F6-03BB-4E2E-96AB-EC7285133B33}"/>
              </a:ext>
            </a:extLst>
          </p:cNvPr>
          <p:cNvSpPr>
            <a:spLocks noGrp="1"/>
          </p:cNvSpPr>
          <p:nvPr>
            <p:ph idx="1"/>
          </p:nvPr>
        </p:nvSpPr>
        <p:spPr/>
        <p:txBody>
          <a:bodyPr/>
          <a:lstStyle/>
          <a:p>
            <a:pPr algn="just"/>
            <a:r>
              <a:rPr lang="en-GB" dirty="0"/>
              <a:t>Two well-known problems of concurrent transactions in the context of the banking example – the </a:t>
            </a:r>
            <a:r>
              <a:rPr lang="en-GB" dirty="0">
                <a:solidFill>
                  <a:srgbClr val="FF0000"/>
                </a:solidFill>
              </a:rPr>
              <a:t>‘lost update</a:t>
            </a:r>
            <a:r>
              <a:rPr lang="en-GB" dirty="0"/>
              <a:t>’ problem and the ‘</a:t>
            </a:r>
            <a:r>
              <a:rPr lang="en-GB" dirty="0">
                <a:solidFill>
                  <a:srgbClr val="FF0000"/>
                </a:solidFill>
              </a:rPr>
              <a:t>inconsistent retrievals</a:t>
            </a:r>
            <a:r>
              <a:rPr lang="en-GB" dirty="0"/>
              <a:t>’ problem.</a:t>
            </a:r>
          </a:p>
          <a:p>
            <a:pPr algn="just"/>
            <a:r>
              <a:rPr lang="en-GB" dirty="0"/>
              <a:t>We assume throughout that each of the operations deposit, withdraw , </a:t>
            </a:r>
            <a:r>
              <a:rPr lang="en-GB" dirty="0" err="1"/>
              <a:t>getBalance</a:t>
            </a:r>
            <a:r>
              <a:rPr lang="en-GB" dirty="0"/>
              <a:t> and </a:t>
            </a:r>
            <a:r>
              <a:rPr lang="en-GB" dirty="0" err="1"/>
              <a:t>setBalance</a:t>
            </a:r>
            <a:r>
              <a:rPr lang="en-GB" dirty="0"/>
              <a:t> is a synchronized operation – that is, that its effects on the instance variable that records the balance of an account are atomic.</a:t>
            </a:r>
            <a:endParaRPr lang="en-IN" dirty="0"/>
          </a:p>
        </p:txBody>
      </p:sp>
    </p:spTree>
    <p:extLst>
      <p:ext uri="{BB962C8B-B14F-4D97-AF65-F5344CB8AC3E}">
        <p14:creationId xmlns:p14="http://schemas.microsoft.com/office/powerpoint/2010/main" val="1022164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A0EB93-8FFA-4FD8-9AFD-01294D5408E3}"/>
              </a:ext>
            </a:extLst>
          </p:cNvPr>
          <p:cNvSpPr>
            <a:spLocks noGrp="1"/>
          </p:cNvSpPr>
          <p:nvPr>
            <p:ph idx="1"/>
          </p:nvPr>
        </p:nvSpPr>
        <p:spPr>
          <a:xfrm>
            <a:off x="393895" y="492368"/>
            <a:ext cx="11633981" cy="6365632"/>
          </a:xfrm>
        </p:spPr>
        <p:txBody>
          <a:bodyPr>
            <a:normAutofit fontScale="92500" lnSpcReduction="10000"/>
          </a:bodyPr>
          <a:lstStyle/>
          <a:p>
            <a:pPr algn="just"/>
            <a:r>
              <a:rPr lang="en-GB" b="1" dirty="0">
                <a:solidFill>
                  <a:srgbClr val="FF0000"/>
                </a:solidFill>
              </a:rPr>
              <a:t>The lost update problem :</a:t>
            </a:r>
          </a:p>
          <a:p>
            <a:pPr marL="0" indent="0" algn="just">
              <a:buNone/>
            </a:pPr>
            <a:r>
              <a:rPr lang="en-GB" dirty="0"/>
              <a:t>• The lost update problem is illustrated by the following pair of transactions on bank accounts A, B and C, whose initial balances are $100, $200 and $300, respectively. </a:t>
            </a:r>
          </a:p>
          <a:p>
            <a:pPr algn="just"/>
            <a:r>
              <a:rPr lang="en-GB" dirty="0"/>
              <a:t>Transaction T transfers an amount from account A to account B.</a:t>
            </a:r>
          </a:p>
          <a:p>
            <a:pPr algn="just"/>
            <a:r>
              <a:rPr lang="en-GB" dirty="0"/>
              <a:t> Transaction U transfers an amount from account C to account B.</a:t>
            </a:r>
          </a:p>
          <a:p>
            <a:pPr algn="just"/>
            <a:r>
              <a:rPr lang="en-IN" dirty="0"/>
              <a:t>In both cases, the </a:t>
            </a:r>
            <a:r>
              <a:rPr lang="en-GB" dirty="0"/>
              <a:t>amount transferred is calculated to increase the balance of B by 10%. The net effects on account B of executing the transactions T and U should be to increase the balance of account B by 10% twice, so its final value is $242.</a:t>
            </a:r>
          </a:p>
          <a:p>
            <a:pPr algn="just"/>
            <a:r>
              <a:rPr lang="en-GB" dirty="0"/>
              <a:t>Now consider the effects of allowing the transactions T and U to run concurrently, as in Figure . </a:t>
            </a:r>
          </a:p>
          <a:p>
            <a:pPr algn="just"/>
            <a:r>
              <a:rPr lang="en-GB" dirty="0"/>
              <a:t>Both transactions get the balance of B as $200 and then deposit $20. </a:t>
            </a:r>
          </a:p>
          <a:p>
            <a:pPr algn="just"/>
            <a:r>
              <a:rPr lang="en-GB" dirty="0"/>
              <a:t>The result is incorrect, increasing the balance of account B by $20 instead of $42. </a:t>
            </a:r>
          </a:p>
          <a:p>
            <a:pPr algn="just"/>
            <a:r>
              <a:rPr lang="en-GB" dirty="0"/>
              <a:t>This is an illustration of the ‘lost update’ problem. U’s update is lost because T overwrites it without seeing it. </a:t>
            </a:r>
          </a:p>
          <a:p>
            <a:pPr algn="just"/>
            <a:r>
              <a:rPr lang="en-GB" dirty="0"/>
              <a:t>Both transactions have read the old value before either writes the new value. </a:t>
            </a:r>
            <a:endParaRPr lang="en-IN" dirty="0"/>
          </a:p>
        </p:txBody>
      </p:sp>
    </p:spTree>
    <p:extLst>
      <p:ext uri="{BB962C8B-B14F-4D97-AF65-F5344CB8AC3E}">
        <p14:creationId xmlns:p14="http://schemas.microsoft.com/office/powerpoint/2010/main" val="3185279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7FDE62-795F-4C44-93D9-95E0E8DADBB3}"/>
              </a:ext>
            </a:extLst>
          </p:cNvPr>
          <p:cNvPicPr>
            <a:picLocks noChangeAspect="1"/>
          </p:cNvPicPr>
          <p:nvPr/>
        </p:nvPicPr>
        <p:blipFill>
          <a:blip r:embed="rId2"/>
          <a:stretch>
            <a:fillRect/>
          </a:stretch>
        </p:blipFill>
        <p:spPr>
          <a:xfrm>
            <a:off x="534573" y="570150"/>
            <a:ext cx="10283482" cy="3650158"/>
          </a:xfrm>
          <a:prstGeom prst="rect">
            <a:avLst/>
          </a:prstGeom>
        </p:spPr>
      </p:pic>
      <p:sp>
        <p:nvSpPr>
          <p:cNvPr id="5" name="TextBox 4">
            <a:extLst>
              <a:ext uri="{FF2B5EF4-FFF2-40B4-BE49-F238E27FC236}">
                <a16:creationId xmlns:a16="http://schemas.microsoft.com/office/drawing/2014/main" id="{8732ECBF-53AF-4B10-B48B-0EF44BD47375}"/>
              </a:ext>
            </a:extLst>
          </p:cNvPr>
          <p:cNvSpPr txBox="1"/>
          <p:nvPr/>
        </p:nvSpPr>
        <p:spPr>
          <a:xfrm>
            <a:off x="787792" y="4965895"/>
            <a:ext cx="10832122" cy="1569660"/>
          </a:xfrm>
          <a:prstGeom prst="rect">
            <a:avLst/>
          </a:prstGeom>
          <a:noFill/>
        </p:spPr>
        <p:txBody>
          <a:bodyPr wrap="square" rtlCol="0">
            <a:spAutoFit/>
          </a:bodyPr>
          <a:lstStyle/>
          <a:p>
            <a:pPr algn="just"/>
            <a:r>
              <a:rPr lang="en-GB" sz="2400" dirty="0"/>
              <a:t>The lost update problem occurs when two transactions read the old value of a variable and then use it to calculate the new value. This cannot happen if one transaction is performed before the other, because the later transaction will read the value written by the earlier one. </a:t>
            </a:r>
            <a:endParaRPr lang="en-IN" sz="2400" dirty="0"/>
          </a:p>
        </p:txBody>
      </p:sp>
    </p:spTree>
    <p:extLst>
      <p:ext uri="{BB962C8B-B14F-4D97-AF65-F5344CB8AC3E}">
        <p14:creationId xmlns:p14="http://schemas.microsoft.com/office/powerpoint/2010/main" val="1830010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FC21DE-0414-4221-AC00-24F9280EFF02}"/>
              </a:ext>
            </a:extLst>
          </p:cNvPr>
          <p:cNvSpPr>
            <a:spLocks noGrp="1"/>
          </p:cNvSpPr>
          <p:nvPr>
            <p:ph idx="1"/>
          </p:nvPr>
        </p:nvSpPr>
        <p:spPr>
          <a:xfrm>
            <a:off x="838200" y="309489"/>
            <a:ext cx="10515600" cy="5867474"/>
          </a:xfrm>
        </p:spPr>
        <p:txBody>
          <a:bodyPr/>
          <a:lstStyle/>
          <a:p>
            <a:pPr algn="just"/>
            <a:r>
              <a:rPr lang="en-GB" b="1" dirty="0">
                <a:solidFill>
                  <a:srgbClr val="FF0000"/>
                </a:solidFill>
              </a:rPr>
              <a:t>Inconsistent retrievals </a:t>
            </a:r>
          </a:p>
          <a:p>
            <a:pPr algn="just"/>
            <a:r>
              <a:rPr lang="en-GB" dirty="0"/>
              <a:t>Another example related to a bank account in which transaction V transfers a sum from account A to B and transaction W invokes the </a:t>
            </a:r>
            <a:r>
              <a:rPr lang="en-GB" dirty="0" err="1"/>
              <a:t>branchTotal</a:t>
            </a:r>
            <a:r>
              <a:rPr lang="en-GB" dirty="0"/>
              <a:t> method to obtain the sum of the balances of all the accounts in the bank. </a:t>
            </a:r>
          </a:p>
          <a:p>
            <a:pPr algn="just"/>
            <a:r>
              <a:rPr lang="en-GB" dirty="0"/>
              <a:t>The balances of the two bank accounts, A and B, are both initially $200. The result of </a:t>
            </a:r>
            <a:r>
              <a:rPr lang="en-GB" dirty="0" err="1"/>
              <a:t>branchTotal</a:t>
            </a:r>
            <a:r>
              <a:rPr lang="en-GB" dirty="0"/>
              <a:t> includes the sum of A and B as $300, which is wrong. </a:t>
            </a:r>
          </a:p>
          <a:p>
            <a:pPr algn="just"/>
            <a:r>
              <a:rPr lang="en-GB" dirty="0"/>
              <a:t>This is an illustration of the ‘inconsistent retrievals’ problem. W’s retrievals are inconsistent because V has performed only the withdrawal part of a transfer at the time the sum is calculated.</a:t>
            </a:r>
            <a:endParaRPr lang="en-IN" dirty="0"/>
          </a:p>
        </p:txBody>
      </p:sp>
    </p:spTree>
    <p:extLst>
      <p:ext uri="{BB962C8B-B14F-4D97-AF65-F5344CB8AC3E}">
        <p14:creationId xmlns:p14="http://schemas.microsoft.com/office/powerpoint/2010/main" val="3789907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33BCB5-418A-4978-A4B2-627EF06C5CF3}"/>
              </a:ext>
            </a:extLst>
          </p:cNvPr>
          <p:cNvPicPr>
            <a:picLocks noChangeAspect="1"/>
          </p:cNvPicPr>
          <p:nvPr/>
        </p:nvPicPr>
        <p:blipFill>
          <a:blip r:embed="rId2"/>
          <a:stretch>
            <a:fillRect/>
          </a:stretch>
        </p:blipFill>
        <p:spPr>
          <a:xfrm>
            <a:off x="460688" y="815926"/>
            <a:ext cx="10679030" cy="4951827"/>
          </a:xfrm>
          <a:prstGeom prst="rect">
            <a:avLst/>
          </a:prstGeom>
        </p:spPr>
      </p:pic>
    </p:spTree>
    <p:extLst>
      <p:ext uri="{BB962C8B-B14F-4D97-AF65-F5344CB8AC3E}">
        <p14:creationId xmlns:p14="http://schemas.microsoft.com/office/powerpoint/2010/main" val="69440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C0AA-CB69-46B0-B3FA-0C45F58E32DA}"/>
              </a:ext>
            </a:extLst>
          </p:cNvPr>
          <p:cNvSpPr>
            <a:spLocks noGrp="1"/>
          </p:cNvSpPr>
          <p:nvPr>
            <p:ph type="title"/>
          </p:nvPr>
        </p:nvSpPr>
        <p:spPr/>
        <p:txBody>
          <a:bodyPr>
            <a:normAutofit/>
          </a:bodyPr>
          <a:lstStyle/>
          <a:p>
            <a:r>
              <a:rPr lang="en-GB" sz="6000" b="1" dirty="0">
                <a:solidFill>
                  <a:srgbClr val="FF0000"/>
                </a:solidFill>
              </a:rPr>
              <a:t>Transactions : Introduction</a:t>
            </a:r>
            <a:endParaRPr lang="en-IN" sz="6000" b="1" dirty="0">
              <a:solidFill>
                <a:srgbClr val="FF0000"/>
              </a:solidFill>
            </a:endParaRPr>
          </a:p>
        </p:txBody>
      </p:sp>
      <p:sp>
        <p:nvSpPr>
          <p:cNvPr id="3" name="Content Placeholder 2">
            <a:extLst>
              <a:ext uri="{FF2B5EF4-FFF2-40B4-BE49-F238E27FC236}">
                <a16:creationId xmlns:a16="http://schemas.microsoft.com/office/drawing/2014/main" id="{D5677A6D-F6CC-491F-A821-28FB648FEC96}"/>
              </a:ext>
            </a:extLst>
          </p:cNvPr>
          <p:cNvSpPr>
            <a:spLocks noGrp="1"/>
          </p:cNvSpPr>
          <p:nvPr>
            <p:ph idx="1"/>
          </p:nvPr>
        </p:nvSpPr>
        <p:spPr>
          <a:xfrm>
            <a:off x="838200" y="1825625"/>
            <a:ext cx="10515600" cy="4800258"/>
          </a:xfrm>
        </p:spPr>
        <p:txBody>
          <a:bodyPr>
            <a:normAutofit fontScale="92500" lnSpcReduction="10000"/>
          </a:bodyPr>
          <a:lstStyle/>
          <a:p>
            <a:pPr algn="just"/>
            <a:r>
              <a:rPr lang="en-GB" dirty="0"/>
              <a:t>The goal of transactions is to </a:t>
            </a:r>
            <a:r>
              <a:rPr lang="en-GB" dirty="0">
                <a:solidFill>
                  <a:srgbClr val="FF0000"/>
                </a:solidFill>
              </a:rPr>
              <a:t>ensure that </a:t>
            </a:r>
            <a:r>
              <a:rPr lang="en-GB" dirty="0"/>
              <a:t>all of the </a:t>
            </a:r>
            <a:r>
              <a:rPr lang="en-GB" dirty="0">
                <a:solidFill>
                  <a:srgbClr val="FF0000"/>
                </a:solidFill>
              </a:rPr>
              <a:t>objects managed by a server remain in a consistent state </a:t>
            </a:r>
            <a:r>
              <a:rPr lang="en-GB" dirty="0"/>
              <a:t>when they are accessed by multiple transactions and in the </a:t>
            </a:r>
            <a:r>
              <a:rPr lang="en-GB" dirty="0">
                <a:solidFill>
                  <a:srgbClr val="FF0000"/>
                </a:solidFill>
              </a:rPr>
              <a:t>presence </a:t>
            </a:r>
            <a:r>
              <a:rPr lang="en-IN" dirty="0">
                <a:solidFill>
                  <a:srgbClr val="FF0000"/>
                </a:solidFill>
              </a:rPr>
              <a:t>of server crashes</a:t>
            </a:r>
            <a:r>
              <a:rPr lang="en-IN" dirty="0"/>
              <a:t>.</a:t>
            </a:r>
          </a:p>
          <a:p>
            <a:pPr algn="just"/>
            <a:r>
              <a:rPr lang="en-GB" dirty="0"/>
              <a:t>Objects that can be </a:t>
            </a:r>
            <a:r>
              <a:rPr lang="en-GB" dirty="0">
                <a:solidFill>
                  <a:srgbClr val="FF0000"/>
                </a:solidFill>
              </a:rPr>
              <a:t>recovered after their server crashes </a:t>
            </a:r>
            <a:r>
              <a:rPr lang="en-GB" dirty="0"/>
              <a:t>are called </a:t>
            </a:r>
            <a:r>
              <a:rPr lang="en-GB" i="1" dirty="0"/>
              <a:t>recoverable </a:t>
            </a:r>
            <a:r>
              <a:rPr lang="en-IN" dirty="0"/>
              <a:t>objects.</a:t>
            </a:r>
          </a:p>
          <a:p>
            <a:pPr algn="just"/>
            <a:r>
              <a:rPr lang="en-GB" dirty="0"/>
              <a:t>In general, the objects managed by a server may be stored in </a:t>
            </a:r>
            <a:r>
              <a:rPr lang="en-GB" dirty="0">
                <a:solidFill>
                  <a:srgbClr val="FF0000"/>
                </a:solidFill>
              </a:rPr>
              <a:t>volatile memory</a:t>
            </a:r>
            <a:r>
              <a:rPr lang="en-GB" dirty="0"/>
              <a:t> (for example, RAM) or persistent memory (for example, a hard disk).</a:t>
            </a:r>
          </a:p>
          <a:p>
            <a:pPr algn="just"/>
            <a:r>
              <a:rPr lang="en-IN" dirty="0"/>
              <a:t>Even if objects </a:t>
            </a:r>
            <a:r>
              <a:rPr lang="en-GB" dirty="0"/>
              <a:t>are stored in </a:t>
            </a:r>
            <a:r>
              <a:rPr lang="en-GB" dirty="0">
                <a:solidFill>
                  <a:srgbClr val="FF0000"/>
                </a:solidFill>
              </a:rPr>
              <a:t>volatile memory</a:t>
            </a:r>
            <a:r>
              <a:rPr lang="en-GB" dirty="0"/>
              <a:t>, the server may use persistent memory to store sufficient information for </a:t>
            </a:r>
            <a:r>
              <a:rPr lang="en-GB" dirty="0">
                <a:solidFill>
                  <a:srgbClr val="FF0000"/>
                </a:solidFill>
              </a:rPr>
              <a:t>the state of the objects </a:t>
            </a:r>
            <a:r>
              <a:rPr lang="en-GB" dirty="0"/>
              <a:t>to be </a:t>
            </a:r>
            <a:r>
              <a:rPr lang="en-GB" dirty="0">
                <a:solidFill>
                  <a:srgbClr val="FF0000"/>
                </a:solidFill>
              </a:rPr>
              <a:t>recovered</a:t>
            </a:r>
            <a:r>
              <a:rPr lang="en-GB" dirty="0"/>
              <a:t> if the </a:t>
            </a:r>
            <a:r>
              <a:rPr lang="en-GB" dirty="0">
                <a:solidFill>
                  <a:srgbClr val="FF0000"/>
                </a:solidFill>
              </a:rPr>
              <a:t>server process crashes</a:t>
            </a:r>
            <a:r>
              <a:rPr lang="en-GB" dirty="0"/>
              <a:t>.</a:t>
            </a:r>
          </a:p>
          <a:p>
            <a:r>
              <a:rPr lang="en-IN" dirty="0"/>
              <a:t>This </a:t>
            </a:r>
            <a:r>
              <a:rPr lang="en-GB" dirty="0"/>
              <a:t>enables servers to make </a:t>
            </a:r>
            <a:r>
              <a:rPr lang="en-GB" dirty="0">
                <a:solidFill>
                  <a:srgbClr val="FF0000"/>
                </a:solidFill>
              </a:rPr>
              <a:t>objects recoverable</a:t>
            </a:r>
            <a:r>
              <a:rPr lang="en-GB" dirty="0"/>
              <a:t>.</a:t>
            </a:r>
            <a:endParaRPr lang="en-IN" dirty="0"/>
          </a:p>
        </p:txBody>
      </p:sp>
    </p:spTree>
    <p:extLst>
      <p:ext uri="{BB962C8B-B14F-4D97-AF65-F5344CB8AC3E}">
        <p14:creationId xmlns:p14="http://schemas.microsoft.com/office/powerpoint/2010/main" val="3371745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BDB38D-633B-4914-A93B-5E754E482EB5}"/>
              </a:ext>
            </a:extLst>
          </p:cNvPr>
          <p:cNvSpPr>
            <a:spLocks noGrp="1"/>
          </p:cNvSpPr>
          <p:nvPr>
            <p:ph idx="1"/>
          </p:nvPr>
        </p:nvSpPr>
        <p:spPr>
          <a:xfrm>
            <a:off x="838200" y="379828"/>
            <a:ext cx="10515600" cy="5797135"/>
          </a:xfrm>
        </p:spPr>
        <p:txBody>
          <a:bodyPr/>
          <a:lstStyle/>
          <a:p>
            <a:pPr algn="just"/>
            <a:r>
              <a:rPr lang="en-IN" b="1" dirty="0">
                <a:solidFill>
                  <a:srgbClr val="FF0000"/>
                </a:solidFill>
              </a:rPr>
              <a:t>Serial equivalence:</a:t>
            </a:r>
          </a:p>
          <a:p>
            <a:pPr algn="just"/>
            <a:r>
              <a:rPr lang="en-GB" dirty="0"/>
              <a:t>An interleaving of the operations of transactions in which the combined effect is the same as if the transactions had been performed one at a time in some order is a serially equivalent interleaving. </a:t>
            </a:r>
          </a:p>
          <a:p>
            <a:pPr algn="just"/>
            <a:r>
              <a:rPr lang="en-GB" dirty="0"/>
              <a:t>When we say that two different transactions have the same effect as one another, we mean that the read operations return the same values and that the instance variables of the objects have the same values at the end. </a:t>
            </a:r>
          </a:p>
          <a:p>
            <a:pPr algn="just"/>
            <a:r>
              <a:rPr lang="en-GB" dirty="0"/>
              <a:t>The use of serial equivalence as a criterion for correct concurrent execution prevents the occurrence of lost updates and inconsistent retrievals.</a:t>
            </a:r>
            <a:endParaRPr lang="en-IN" b="1" dirty="0">
              <a:solidFill>
                <a:srgbClr val="FF0000"/>
              </a:solidFill>
            </a:endParaRPr>
          </a:p>
        </p:txBody>
      </p:sp>
    </p:spTree>
    <p:extLst>
      <p:ext uri="{BB962C8B-B14F-4D97-AF65-F5344CB8AC3E}">
        <p14:creationId xmlns:p14="http://schemas.microsoft.com/office/powerpoint/2010/main" val="1309700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732D24-80BF-4199-8E2D-16A189B24492}"/>
              </a:ext>
            </a:extLst>
          </p:cNvPr>
          <p:cNvPicPr>
            <a:picLocks noChangeAspect="1"/>
          </p:cNvPicPr>
          <p:nvPr/>
        </p:nvPicPr>
        <p:blipFill>
          <a:blip r:embed="rId2"/>
          <a:stretch>
            <a:fillRect/>
          </a:stretch>
        </p:blipFill>
        <p:spPr>
          <a:xfrm>
            <a:off x="228571" y="647114"/>
            <a:ext cx="11215617" cy="5317588"/>
          </a:xfrm>
          <a:prstGeom prst="rect">
            <a:avLst/>
          </a:prstGeom>
        </p:spPr>
      </p:pic>
    </p:spTree>
    <p:extLst>
      <p:ext uri="{BB962C8B-B14F-4D97-AF65-F5344CB8AC3E}">
        <p14:creationId xmlns:p14="http://schemas.microsoft.com/office/powerpoint/2010/main" val="3954658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4504F5-3620-4625-ABA5-0DB89D8C27DF}"/>
              </a:ext>
            </a:extLst>
          </p:cNvPr>
          <p:cNvPicPr>
            <a:picLocks noChangeAspect="1"/>
          </p:cNvPicPr>
          <p:nvPr/>
        </p:nvPicPr>
        <p:blipFill>
          <a:blip r:embed="rId2"/>
          <a:stretch>
            <a:fillRect/>
          </a:stretch>
        </p:blipFill>
        <p:spPr>
          <a:xfrm>
            <a:off x="773723" y="661416"/>
            <a:ext cx="10227212" cy="5318150"/>
          </a:xfrm>
          <a:prstGeom prst="rect">
            <a:avLst/>
          </a:prstGeom>
        </p:spPr>
      </p:pic>
    </p:spTree>
    <p:extLst>
      <p:ext uri="{BB962C8B-B14F-4D97-AF65-F5344CB8AC3E}">
        <p14:creationId xmlns:p14="http://schemas.microsoft.com/office/powerpoint/2010/main" val="1221653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AAC3C5-7610-40EF-8352-A7B6DCD2F33C}"/>
              </a:ext>
            </a:extLst>
          </p:cNvPr>
          <p:cNvSpPr>
            <a:spLocks noGrp="1"/>
          </p:cNvSpPr>
          <p:nvPr>
            <p:ph idx="1"/>
          </p:nvPr>
        </p:nvSpPr>
        <p:spPr>
          <a:xfrm>
            <a:off x="838200" y="492368"/>
            <a:ext cx="10515600" cy="6091311"/>
          </a:xfrm>
        </p:spPr>
        <p:txBody>
          <a:bodyPr>
            <a:normAutofit fontScale="92500"/>
          </a:bodyPr>
          <a:lstStyle/>
          <a:p>
            <a:pPr algn="just"/>
            <a:r>
              <a:rPr lang="en-GB" b="1" dirty="0">
                <a:solidFill>
                  <a:srgbClr val="FF0000"/>
                </a:solidFill>
              </a:rPr>
              <a:t>Conflicting operations :</a:t>
            </a:r>
          </a:p>
          <a:p>
            <a:pPr marL="0" indent="0" algn="just">
              <a:buNone/>
            </a:pPr>
            <a:r>
              <a:rPr lang="en-GB" dirty="0"/>
              <a:t>• When we say that a pair of operations conflicts we mean that their combined effect depends on the order in which they are executed. </a:t>
            </a:r>
          </a:p>
          <a:p>
            <a:pPr algn="just"/>
            <a:r>
              <a:rPr lang="en-GB" dirty="0"/>
              <a:t>To simplify matters we consider a pair of operations, read and write. read accesses the value of an object and write changes its value. </a:t>
            </a:r>
          </a:p>
          <a:p>
            <a:pPr algn="just"/>
            <a:r>
              <a:rPr lang="en-GB" dirty="0"/>
              <a:t>The effect of an operation refers to the value of an object set by a write operation and the result returned by a read operation. </a:t>
            </a:r>
          </a:p>
          <a:p>
            <a:pPr algn="just"/>
            <a:r>
              <a:rPr lang="en-GB" dirty="0"/>
              <a:t>The conflict rules for read and write operations are given in Figure.</a:t>
            </a:r>
          </a:p>
          <a:p>
            <a:pPr algn="just"/>
            <a:r>
              <a:rPr lang="en-GB" dirty="0"/>
              <a:t>For any pair of transactions, it is possible to determine the order of pairs of conflicting operations on objects accessed by both of them. Serial equivalence can be defined in terms of operation conflicts as follows: </a:t>
            </a:r>
          </a:p>
          <a:p>
            <a:pPr algn="just"/>
            <a:r>
              <a:rPr lang="en-GB" dirty="0"/>
              <a:t>For two transactions to be serially equivalent, it is necessary and sufficient that all pairs of conflicting operations of the two transactions be executed in the same order at all of the objects they both access.</a:t>
            </a:r>
            <a:endParaRPr lang="en-IN" dirty="0"/>
          </a:p>
        </p:txBody>
      </p:sp>
    </p:spTree>
    <p:extLst>
      <p:ext uri="{BB962C8B-B14F-4D97-AF65-F5344CB8AC3E}">
        <p14:creationId xmlns:p14="http://schemas.microsoft.com/office/powerpoint/2010/main" val="3785535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C9A5D8-A2B6-42C0-88BB-ABA11BC25791}"/>
              </a:ext>
            </a:extLst>
          </p:cNvPr>
          <p:cNvPicPr>
            <a:picLocks noChangeAspect="1"/>
          </p:cNvPicPr>
          <p:nvPr/>
        </p:nvPicPr>
        <p:blipFill>
          <a:blip r:embed="rId2"/>
          <a:stretch>
            <a:fillRect/>
          </a:stretch>
        </p:blipFill>
        <p:spPr>
          <a:xfrm>
            <a:off x="732559" y="1125415"/>
            <a:ext cx="10718543" cy="4603588"/>
          </a:xfrm>
          <a:prstGeom prst="rect">
            <a:avLst/>
          </a:prstGeom>
        </p:spPr>
      </p:pic>
    </p:spTree>
    <p:extLst>
      <p:ext uri="{BB962C8B-B14F-4D97-AF65-F5344CB8AC3E}">
        <p14:creationId xmlns:p14="http://schemas.microsoft.com/office/powerpoint/2010/main" val="3033495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C2570-CDEA-47E0-8E2B-3B5D74B6E5B0}"/>
              </a:ext>
            </a:extLst>
          </p:cNvPr>
          <p:cNvSpPr>
            <a:spLocks noGrp="1"/>
          </p:cNvSpPr>
          <p:nvPr>
            <p:ph idx="1"/>
          </p:nvPr>
        </p:nvSpPr>
        <p:spPr>
          <a:xfrm>
            <a:off x="838200" y="422031"/>
            <a:ext cx="10515600" cy="5754932"/>
          </a:xfrm>
        </p:spPr>
        <p:txBody>
          <a:bodyPr>
            <a:normAutofit lnSpcReduction="10000"/>
          </a:bodyPr>
          <a:lstStyle/>
          <a:p>
            <a:pPr algn="just"/>
            <a:r>
              <a:rPr lang="en-GB" b="1" dirty="0">
                <a:solidFill>
                  <a:srgbClr val="FF0000"/>
                </a:solidFill>
              </a:rPr>
              <a:t>Dirty reads :</a:t>
            </a:r>
          </a:p>
          <a:p>
            <a:pPr algn="just"/>
            <a:r>
              <a:rPr lang="en-GB" dirty="0"/>
              <a:t>The isolation property of transactions requires that transactions do not see the </a:t>
            </a:r>
            <a:r>
              <a:rPr lang="en-GB" dirty="0">
                <a:solidFill>
                  <a:srgbClr val="FF0000"/>
                </a:solidFill>
              </a:rPr>
              <a:t>uncommitted state of other transactions</a:t>
            </a:r>
            <a:r>
              <a:rPr lang="en-GB" dirty="0"/>
              <a:t>.</a:t>
            </a:r>
          </a:p>
          <a:p>
            <a:pPr algn="just"/>
            <a:r>
              <a:rPr lang="en-GB" dirty="0"/>
              <a:t> The ‘</a:t>
            </a:r>
            <a:r>
              <a:rPr lang="en-GB" dirty="0">
                <a:solidFill>
                  <a:srgbClr val="FF0000"/>
                </a:solidFill>
              </a:rPr>
              <a:t>dirty read’ </a:t>
            </a:r>
            <a:r>
              <a:rPr lang="en-GB" dirty="0"/>
              <a:t>problem is caused by the interaction between a </a:t>
            </a:r>
            <a:r>
              <a:rPr lang="en-GB" dirty="0">
                <a:solidFill>
                  <a:srgbClr val="FF0000"/>
                </a:solidFill>
              </a:rPr>
              <a:t>read</a:t>
            </a:r>
            <a:r>
              <a:rPr lang="en-GB" dirty="0"/>
              <a:t> operation in one transaction and an earlier </a:t>
            </a:r>
            <a:r>
              <a:rPr lang="en-GB" dirty="0">
                <a:solidFill>
                  <a:srgbClr val="FF0000"/>
                </a:solidFill>
              </a:rPr>
              <a:t>write operation in another transaction </a:t>
            </a:r>
            <a:r>
              <a:rPr lang="en-GB" dirty="0"/>
              <a:t>on the </a:t>
            </a:r>
            <a:r>
              <a:rPr lang="en-GB" dirty="0">
                <a:solidFill>
                  <a:srgbClr val="FF0000"/>
                </a:solidFill>
              </a:rPr>
              <a:t>same object</a:t>
            </a:r>
            <a:r>
              <a:rPr lang="en-GB" dirty="0"/>
              <a:t>.</a:t>
            </a:r>
          </a:p>
          <a:p>
            <a:pPr algn="just"/>
            <a:r>
              <a:rPr lang="en-GB" dirty="0"/>
              <a:t>Consider the executions illustrated in Figure . </a:t>
            </a:r>
          </a:p>
          <a:p>
            <a:pPr algn="just"/>
            <a:r>
              <a:rPr lang="en-GB" dirty="0"/>
              <a:t>A dirty read when transaction T aborts Transaction T: Transaction U: </a:t>
            </a:r>
            <a:r>
              <a:rPr lang="en-GB" dirty="0" err="1"/>
              <a:t>a.getBalance</a:t>
            </a:r>
            <a:r>
              <a:rPr lang="en-GB" dirty="0"/>
              <a:t>() </a:t>
            </a:r>
            <a:r>
              <a:rPr lang="en-GB" dirty="0" err="1"/>
              <a:t>a.setBalance</a:t>
            </a:r>
            <a:r>
              <a:rPr lang="en-GB" dirty="0"/>
              <a:t>(balance + 10) </a:t>
            </a:r>
            <a:r>
              <a:rPr lang="en-GB" dirty="0" err="1"/>
              <a:t>a.getBalance</a:t>
            </a:r>
            <a:r>
              <a:rPr lang="en-GB" dirty="0"/>
              <a:t>() </a:t>
            </a:r>
            <a:r>
              <a:rPr lang="en-GB" dirty="0" err="1"/>
              <a:t>a.setBalance</a:t>
            </a:r>
            <a:r>
              <a:rPr lang="en-GB" dirty="0"/>
              <a:t>(balance + 20) balance = </a:t>
            </a:r>
            <a:r>
              <a:rPr lang="en-GB" dirty="0" err="1"/>
              <a:t>a.getBalance</a:t>
            </a:r>
            <a:r>
              <a:rPr lang="en-GB" dirty="0"/>
              <a:t>() $100 </a:t>
            </a:r>
            <a:r>
              <a:rPr lang="en-GB" dirty="0" err="1"/>
              <a:t>a.setBalance</a:t>
            </a:r>
            <a:r>
              <a:rPr lang="en-GB" dirty="0"/>
              <a:t>(balance + 10) $110 balance = </a:t>
            </a:r>
            <a:r>
              <a:rPr lang="en-GB" dirty="0" err="1"/>
              <a:t>a.getBalance</a:t>
            </a:r>
            <a:r>
              <a:rPr lang="en-GB" dirty="0"/>
              <a:t>() $110 </a:t>
            </a:r>
            <a:r>
              <a:rPr lang="en-GB" dirty="0" err="1"/>
              <a:t>a.setBalance</a:t>
            </a:r>
            <a:r>
              <a:rPr lang="en-GB" dirty="0"/>
              <a:t>(balance + 20) $130 commit transaction abort transaction , in which T gets the balance of account A and sets it to $10 more, then U gets the balance of account A and sets it to $20 more, and the two executions are serially equivalent. </a:t>
            </a:r>
          </a:p>
        </p:txBody>
      </p:sp>
    </p:spTree>
    <p:extLst>
      <p:ext uri="{BB962C8B-B14F-4D97-AF65-F5344CB8AC3E}">
        <p14:creationId xmlns:p14="http://schemas.microsoft.com/office/powerpoint/2010/main" val="29442996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634723-B45C-4DF0-AC1B-9655B20A94F0}"/>
              </a:ext>
            </a:extLst>
          </p:cNvPr>
          <p:cNvSpPr>
            <a:spLocks noGrp="1"/>
          </p:cNvSpPr>
          <p:nvPr>
            <p:ph idx="1"/>
          </p:nvPr>
        </p:nvSpPr>
        <p:spPr>
          <a:xfrm>
            <a:off x="838200" y="492369"/>
            <a:ext cx="10515600" cy="5684594"/>
          </a:xfrm>
        </p:spPr>
        <p:txBody>
          <a:bodyPr/>
          <a:lstStyle/>
          <a:p>
            <a:pPr algn="just"/>
            <a:r>
              <a:rPr lang="en-GB" dirty="0"/>
              <a:t>Now suppose that the transaction T aborts after U has committed. Then the transaction U will have seen a value that never existed, since A will be restored to its original value. We say that the transaction U has performed a dirty read. As it has committed, it cannot be undone.</a:t>
            </a:r>
            <a:endParaRPr lang="en-IN" dirty="0"/>
          </a:p>
        </p:txBody>
      </p:sp>
      <p:pic>
        <p:nvPicPr>
          <p:cNvPr id="4" name="Picture 3">
            <a:extLst>
              <a:ext uri="{FF2B5EF4-FFF2-40B4-BE49-F238E27FC236}">
                <a16:creationId xmlns:a16="http://schemas.microsoft.com/office/drawing/2014/main" id="{1B0E039E-B307-4C72-9AF9-399510ED29AE}"/>
              </a:ext>
            </a:extLst>
          </p:cNvPr>
          <p:cNvPicPr>
            <a:picLocks noChangeAspect="1"/>
          </p:cNvPicPr>
          <p:nvPr/>
        </p:nvPicPr>
        <p:blipFill>
          <a:blip r:embed="rId2"/>
          <a:stretch>
            <a:fillRect/>
          </a:stretch>
        </p:blipFill>
        <p:spPr>
          <a:xfrm>
            <a:off x="838200" y="2302998"/>
            <a:ext cx="10303412" cy="3746109"/>
          </a:xfrm>
          <a:prstGeom prst="rect">
            <a:avLst/>
          </a:prstGeom>
        </p:spPr>
      </p:pic>
    </p:spTree>
    <p:extLst>
      <p:ext uri="{BB962C8B-B14F-4D97-AF65-F5344CB8AC3E}">
        <p14:creationId xmlns:p14="http://schemas.microsoft.com/office/powerpoint/2010/main" val="2643867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98973F-0092-4736-81AD-D7D766777F49}"/>
              </a:ext>
            </a:extLst>
          </p:cNvPr>
          <p:cNvSpPr>
            <a:spLocks noGrp="1"/>
          </p:cNvSpPr>
          <p:nvPr>
            <p:ph idx="1"/>
          </p:nvPr>
        </p:nvSpPr>
        <p:spPr>
          <a:xfrm>
            <a:off x="838200" y="787790"/>
            <a:ext cx="10515600" cy="5781821"/>
          </a:xfrm>
        </p:spPr>
        <p:txBody>
          <a:bodyPr>
            <a:normAutofit lnSpcReduction="10000"/>
          </a:bodyPr>
          <a:lstStyle/>
          <a:p>
            <a:pPr algn="just"/>
            <a:r>
              <a:rPr lang="en-GB" sz="3200" b="1" dirty="0">
                <a:solidFill>
                  <a:srgbClr val="FF0000"/>
                </a:solidFill>
              </a:rPr>
              <a:t>Cascading aborts </a:t>
            </a:r>
          </a:p>
          <a:p>
            <a:pPr marL="0" indent="0" algn="just">
              <a:buNone/>
            </a:pPr>
            <a:r>
              <a:rPr lang="en-GB" dirty="0"/>
              <a:t>• In Figure , suppose that transaction U delays committing until after T aborts. As we have said, U must abort as well. Unfortunately, if any other transactions have seen the effects due to U, they too must be aborted. </a:t>
            </a:r>
          </a:p>
          <a:p>
            <a:pPr algn="just"/>
            <a:r>
              <a:rPr lang="en-GB" dirty="0"/>
              <a:t>The aborting of these latter transactions may cause still further transactions to be aborted. Such situations are called cascading aborts. </a:t>
            </a:r>
          </a:p>
          <a:p>
            <a:pPr algn="just"/>
            <a:r>
              <a:rPr lang="en-GB" dirty="0"/>
              <a:t>To avoid cascading aborts, transactions are only allowed to read objects that were written by committed transactions. </a:t>
            </a:r>
          </a:p>
          <a:p>
            <a:pPr algn="just"/>
            <a:r>
              <a:rPr lang="en-GB" dirty="0"/>
              <a:t>To ensure that this is the case, any read operation must be delayed until other transactions that applied a write operation to the same object have committed or aborted. The avoidance of cascading aborts is a stronger condition than recoverability.</a:t>
            </a:r>
            <a:endParaRPr lang="en-IN" dirty="0"/>
          </a:p>
        </p:txBody>
      </p:sp>
    </p:spTree>
    <p:extLst>
      <p:ext uri="{BB962C8B-B14F-4D97-AF65-F5344CB8AC3E}">
        <p14:creationId xmlns:p14="http://schemas.microsoft.com/office/powerpoint/2010/main" val="238070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10AD9D-515A-48FB-B4E0-64201E0AEF1D}"/>
              </a:ext>
            </a:extLst>
          </p:cNvPr>
          <p:cNvSpPr>
            <a:spLocks noGrp="1"/>
          </p:cNvSpPr>
          <p:nvPr>
            <p:ph idx="1"/>
          </p:nvPr>
        </p:nvSpPr>
        <p:spPr>
          <a:xfrm>
            <a:off x="838199" y="633046"/>
            <a:ext cx="11006797" cy="5543917"/>
          </a:xfrm>
        </p:spPr>
        <p:txBody>
          <a:bodyPr>
            <a:normAutofit/>
          </a:bodyPr>
          <a:lstStyle/>
          <a:p>
            <a:pPr algn="just"/>
            <a:r>
              <a:rPr lang="en-GB" b="1" dirty="0">
                <a:solidFill>
                  <a:srgbClr val="FF0000"/>
                </a:solidFill>
              </a:rPr>
              <a:t>Premature writes </a:t>
            </a:r>
          </a:p>
          <a:p>
            <a:pPr marL="0" indent="0" algn="just">
              <a:buNone/>
            </a:pPr>
            <a:r>
              <a:rPr lang="en-GB" dirty="0"/>
              <a:t>• Consider another implication of the possibility that a transaction may abort. This one is related to the interaction between write operations on the same object belonging to different transactions. </a:t>
            </a:r>
          </a:p>
          <a:p>
            <a:pPr algn="just"/>
            <a:r>
              <a:rPr lang="en-GB" dirty="0"/>
              <a:t>For an illustration, we consider two </a:t>
            </a:r>
            <a:r>
              <a:rPr lang="en-GB" dirty="0" err="1"/>
              <a:t>setBalance</a:t>
            </a:r>
            <a:r>
              <a:rPr lang="en-GB" dirty="0"/>
              <a:t> transactions, T and U, on account A, as shown in Figure Overwriting uncommitted values Transaction T: Transaction U: </a:t>
            </a:r>
            <a:r>
              <a:rPr lang="en-GB" dirty="0" err="1"/>
              <a:t>a.setBalance</a:t>
            </a:r>
            <a:r>
              <a:rPr lang="en-GB" dirty="0"/>
              <a:t>(105) </a:t>
            </a:r>
            <a:r>
              <a:rPr lang="en-GB" dirty="0" err="1"/>
              <a:t>a.setBalance</a:t>
            </a:r>
            <a:r>
              <a:rPr lang="en-GB" dirty="0"/>
              <a:t>(110) $100 </a:t>
            </a:r>
            <a:r>
              <a:rPr lang="en-GB" dirty="0" err="1"/>
              <a:t>a.setBalance</a:t>
            </a:r>
            <a:r>
              <a:rPr lang="en-GB" dirty="0"/>
              <a:t>(105) $105 </a:t>
            </a:r>
            <a:r>
              <a:rPr lang="en-GB" dirty="0" err="1"/>
              <a:t>a.setBalance</a:t>
            </a:r>
            <a:r>
              <a:rPr lang="en-GB" dirty="0"/>
              <a:t>(110) $110 .</a:t>
            </a:r>
          </a:p>
          <a:p>
            <a:pPr marL="0" indent="0" algn="just">
              <a:buNone/>
            </a:pPr>
            <a:r>
              <a:rPr lang="en-GB" dirty="0"/>
              <a:t>Before the transactions, the balance of account A was $100. The two executions are serially equivalent, with T setting the balance to $105 and U setting it to $110. If the transaction U aborts and T commits, the balance should be $105. </a:t>
            </a:r>
            <a:endParaRPr lang="en-IN" dirty="0"/>
          </a:p>
        </p:txBody>
      </p:sp>
    </p:spTree>
    <p:extLst>
      <p:ext uri="{BB962C8B-B14F-4D97-AF65-F5344CB8AC3E}">
        <p14:creationId xmlns:p14="http://schemas.microsoft.com/office/powerpoint/2010/main" val="18847810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125A0B-D590-4448-BDE7-B1E00A0A700D}"/>
              </a:ext>
            </a:extLst>
          </p:cNvPr>
          <p:cNvPicPr>
            <a:picLocks noChangeAspect="1"/>
          </p:cNvPicPr>
          <p:nvPr/>
        </p:nvPicPr>
        <p:blipFill>
          <a:blip r:embed="rId2"/>
          <a:stretch>
            <a:fillRect/>
          </a:stretch>
        </p:blipFill>
        <p:spPr>
          <a:xfrm>
            <a:off x="329153" y="1631853"/>
            <a:ext cx="11104848" cy="3460652"/>
          </a:xfrm>
          <a:prstGeom prst="rect">
            <a:avLst/>
          </a:prstGeom>
        </p:spPr>
      </p:pic>
    </p:spTree>
    <p:extLst>
      <p:ext uri="{BB962C8B-B14F-4D97-AF65-F5344CB8AC3E}">
        <p14:creationId xmlns:p14="http://schemas.microsoft.com/office/powerpoint/2010/main" val="12729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4842EC-1C76-4598-815B-1D08AD9C606D}"/>
              </a:ext>
            </a:extLst>
          </p:cNvPr>
          <p:cNvSpPr>
            <a:spLocks noGrp="1"/>
          </p:cNvSpPr>
          <p:nvPr>
            <p:ph idx="1"/>
          </p:nvPr>
        </p:nvSpPr>
        <p:spPr>
          <a:xfrm>
            <a:off x="838200" y="548640"/>
            <a:ext cx="9909517" cy="6105378"/>
          </a:xfrm>
        </p:spPr>
        <p:txBody>
          <a:bodyPr/>
          <a:lstStyle/>
          <a:p>
            <a:pPr algn="just"/>
            <a:r>
              <a:rPr lang="en-GB" dirty="0"/>
              <a:t>A </a:t>
            </a:r>
            <a:r>
              <a:rPr lang="en-GB" dirty="0">
                <a:solidFill>
                  <a:srgbClr val="FF0000"/>
                </a:solidFill>
              </a:rPr>
              <a:t>transaction is </a:t>
            </a:r>
            <a:r>
              <a:rPr lang="en-GB" dirty="0"/>
              <a:t>specified by a client as a </a:t>
            </a:r>
            <a:r>
              <a:rPr lang="en-GB" dirty="0">
                <a:solidFill>
                  <a:srgbClr val="FF0000"/>
                </a:solidFill>
              </a:rPr>
              <a:t>set of operations on objects </a:t>
            </a:r>
            <a:r>
              <a:rPr lang="en-GB" dirty="0"/>
              <a:t>to be performed as </a:t>
            </a:r>
            <a:r>
              <a:rPr lang="en-GB" dirty="0">
                <a:solidFill>
                  <a:srgbClr val="FF0000"/>
                </a:solidFill>
              </a:rPr>
              <a:t>an indivisible unit </a:t>
            </a:r>
            <a:r>
              <a:rPr lang="en-GB" dirty="0"/>
              <a:t>by the servers </a:t>
            </a:r>
            <a:r>
              <a:rPr lang="en-IN" dirty="0"/>
              <a:t>managing those objects.</a:t>
            </a:r>
          </a:p>
          <a:p>
            <a:pPr algn="just"/>
            <a:r>
              <a:rPr lang="en-GB" dirty="0"/>
              <a:t>The servers must </a:t>
            </a:r>
            <a:r>
              <a:rPr lang="en-GB" dirty="0">
                <a:solidFill>
                  <a:srgbClr val="FF0000"/>
                </a:solidFill>
              </a:rPr>
              <a:t>guarantee</a:t>
            </a:r>
            <a:r>
              <a:rPr lang="en-GB" dirty="0"/>
              <a:t> that either the </a:t>
            </a:r>
            <a:r>
              <a:rPr lang="en-GB" dirty="0">
                <a:solidFill>
                  <a:srgbClr val="FF0000"/>
                </a:solidFill>
              </a:rPr>
              <a:t>entire transaction </a:t>
            </a:r>
            <a:r>
              <a:rPr lang="en-GB" dirty="0"/>
              <a:t>is carried out and the </a:t>
            </a:r>
            <a:r>
              <a:rPr lang="en-GB" dirty="0">
                <a:solidFill>
                  <a:srgbClr val="FF0000"/>
                </a:solidFill>
              </a:rPr>
              <a:t>results recorded in permanent storage </a:t>
            </a:r>
            <a:r>
              <a:rPr lang="en-GB" dirty="0"/>
              <a:t>or, in the case that </a:t>
            </a:r>
            <a:r>
              <a:rPr lang="en-GB" dirty="0">
                <a:solidFill>
                  <a:srgbClr val="FF0000"/>
                </a:solidFill>
              </a:rPr>
              <a:t>one or more of them crashes</a:t>
            </a:r>
            <a:r>
              <a:rPr lang="en-GB" dirty="0"/>
              <a:t>, its effects are </a:t>
            </a:r>
            <a:r>
              <a:rPr lang="en-GB" dirty="0">
                <a:solidFill>
                  <a:srgbClr val="FF0000"/>
                </a:solidFill>
              </a:rPr>
              <a:t>completely erased</a:t>
            </a:r>
            <a:r>
              <a:rPr lang="en-GB" dirty="0"/>
              <a:t>.</a:t>
            </a:r>
          </a:p>
          <a:p>
            <a:pPr algn="just"/>
            <a:r>
              <a:rPr lang="en-GB" dirty="0"/>
              <a:t>A client’s transaction is also regarded as indivisible from the point of view </a:t>
            </a:r>
            <a:r>
              <a:rPr lang="en-GB" dirty="0">
                <a:solidFill>
                  <a:srgbClr val="FF0000"/>
                </a:solidFill>
              </a:rPr>
              <a:t>of other clients’ transactions </a:t>
            </a:r>
            <a:r>
              <a:rPr lang="en-GB" dirty="0"/>
              <a:t>in the sense that </a:t>
            </a:r>
            <a:r>
              <a:rPr lang="en-GB" dirty="0">
                <a:solidFill>
                  <a:srgbClr val="FF0000"/>
                </a:solidFill>
              </a:rPr>
              <a:t>the operations of one transaction cannot observe the partial effects of the operations of another.</a:t>
            </a:r>
            <a:endParaRPr lang="en-IN" dirty="0">
              <a:solidFill>
                <a:srgbClr val="FF0000"/>
              </a:solidFill>
            </a:endParaRPr>
          </a:p>
        </p:txBody>
      </p:sp>
    </p:spTree>
    <p:extLst>
      <p:ext uri="{BB962C8B-B14F-4D97-AF65-F5344CB8AC3E}">
        <p14:creationId xmlns:p14="http://schemas.microsoft.com/office/powerpoint/2010/main" val="11593989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4129DE-DEA1-4863-BB59-E67D8A7E8A69}"/>
              </a:ext>
            </a:extLst>
          </p:cNvPr>
          <p:cNvSpPr>
            <a:spLocks noGrp="1"/>
          </p:cNvSpPr>
          <p:nvPr>
            <p:ph idx="1"/>
          </p:nvPr>
        </p:nvSpPr>
        <p:spPr>
          <a:xfrm>
            <a:off x="838200" y="576775"/>
            <a:ext cx="10515600" cy="5600188"/>
          </a:xfrm>
        </p:spPr>
        <p:txBody>
          <a:bodyPr/>
          <a:lstStyle/>
          <a:p>
            <a:pPr algn="just"/>
            <a:r>
              <a:rPr lang="en-GB" b="1" dirty="0">
                <a:solidFill>
                  <a:srgbClr val="FF0000"/>
                </a:solidFill>
              </a:rPr>
              <a:t>Strict executions of transactions </a:t>
            </a:r>
          </a:p>
          <a:p>
            <a:pPr marL="0" indent="0" algn="just">
              <a:buNone/>
            </a:pPr>
            <a:r>
              <a:rPr lang="en-GB" dirty="0"/>
              <a:t>• Generally, it is required that transactions delay both their read and write operations so as to avoid both dirty reads and premature writes. </a:t>
            </a:r>
          </a:p>
          <a:p>
            <a:pPr algn="just"/>
            <a:r>
              <a:rPr lang="en-GB" dirty="0"/>
              <a:t>The executions of transactions are called strict if the service delays both read and write operations on an object until all transactions that previously wrote that object have either committed or aborted. </a:t>
            </a:r>
          </a:p>
          <a:p>
            <a:pPr algn="just"/>
            <a:r>
              <a:rPr lang="en-GB" dirty="0"/>
              <a:t>The strict execution of transactions enforces the desired property of isolation.</a:t>
            </a:r>
            <a:endParaRPr lang="en-IN" dirty="0"/>
          </a:p>
        </p:txBody>
      </p:sp>
    </p:spTree>
    <p:extLst>
      <p:ext uri="{BB962C8B-B14F-4D97-AF65-F5344CB8AC3E}">
        <p14:creationId xmlns:p14="http://schemas.microsoft.com/office/powerpoint/2010/main" val="19768235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2C965-FC5C-4B74-9E9B-2677429995FF}"/>
              </a:ext>
            </a:extLst>
          </p:cNvPr>
          <p:cNvSpPr>
            <a:spLocks noGrp="1"/>
          </p:cNvSpPr>
          <p:nvPr>
            <p:ph type="title"/>
          </p:nvPr>
        </p:nvSpPr>
        <p:spPr/>
        <p:txBody>
          <a:bodyPr/>
          <a:lstStyle/>
          <a:p>
            <a:r>
              <a:rPr lang="en-IN" sz="6000" b="1" dirty="0">
                <a:solidFill>
                  <a:srgbClr val="FF0000"/>
                </a:solidFill>
                <a:latin typeface="Times New Roman" panose="02020603050405020304" pitchFamily="18" charset="0"/>
                <a:cs typeface="Times New Roman" panose="02020603050405020304" pitchFamily="18" charset="0"/>
              </a:rPr>
              <a:t>Locks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E708B3-A5A3-49BB-8303-0F432CBE44FB}"/>
              </a:ext>
            </a:extLst>
          </p:cNvPr>
          <p:cNvSpPr>
            <a:spLocks noGrp="1"/>
          </p:cNvSpPr>
          <p:nvPr>
            <p:ph idx="1"/>
          </p:nvPr>
        </p:nvSpPr>
        <p:spPr/>
        <p:txBody>
          <a:bodyPr/>
          <a:lstStyle/>
          <a:p>
            <a:pPr algn="just"/>
            <a:r>
              <a:rPr lang="en-GB" dirty="0"/>
              <a:t>Transactions must be scheduled so that their effect on shared data is serially equivalent. A server can achieve serial equivalence of transactions by serializing access to the objects.</a:t>
            </a:r>
          </a:p>
          <a:p>
            <a:pPr algn="just"/>
            <a:r>
              <a:rPr lang="en-GB" dirty="0"/>
              <a:t>A simple example of a serializing mechanism is the use of exclusive locks. In this locking scheme, the server attempts to lock any object that is about to be used by any operation of a client’s transaction.</a:t>
            </a:r>
          </a:p>
          <a:p>
            <a:pPr algn="just"/>
            <a:r>
              <a:rPr lang="en-GB" dirty="0"/>
              <a:t> If a client requests access to an object that is already locked due to another client’s transaction, the request is suspended and the client must wait until the object is unlocked.</a:t>
            </a:r>
            <a:endParaRPr lang="en-IN" dirty="0"/>
          </a:p>
        </p:txBody>
      </p:sp>
    </p:spTree>
    <p:extLst>
      <p:ext uri="{BB962C8B-B14F-4D97-AF65-F5344CB8AC3E}">
        <p14:creationId xmlns:p14="http://schemas.microsoft.com/office/powerpoint/2010/main" val="31751272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732D24-80BF-4199-8E2D-16A189B24492}"/>
              </a:ext>
            </a:extLst>
          </p:cNvPr>
          <p:cNvPicPr>
            <a:picLocks noChangeAspect="1"/>
          </p:cNvPicPr>
          <p:nvPr/>
        </p:nvPicPr>
        <p:blipFill>
          <a:blip r:embed="rId2"/>
          <a:stretch>
            <a:fillRect/>
          </a:stretch>
        </p:blipFill>
        <p:spPr>
          <a:xfrm>
            <a:off x="228571" y="647114"/>
            <a:ext cx="11215617" cy="5317588"/>
          </a:xfrm>
          <a:prstGeom prst="rect">
            <a:avLst/>
          </a:prstGeom>
        </p:spPr>
      </p:pic>
    </p:spTree>
    <p:extLst>
      <p:ext uri="{BB962C8B-B14F-4D97-AF65-F5344CB8AC3E}">
        <p14:creationId xmlns:p14="http://schemas.microsoft.com/office/powerpoint/2010/main" val="191162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D5D67A-7EBD-4D4B-B4A3-75E35A7DA6DF}"/>
              </a:ext>
            </a:extLst>
          </p:cNvPr>
          <p:cNvPicPr>
            <a:picLocks noChangeAspect="1"/>
          </p:cNvPicPr>
          <p:nvPr/>
        </p:nvPicPr>
        <p:blipFill>
          <a:blip r:embed="rId2"/>
          <a:stretch>
            <a:fillRect/>
          </a:stretch>
        </p:blipFill>
        <p:spPr>
          <a:xfrm>
            <a:off x="239150" y="153890"/>
            <a:ext cx="11394831" cy="6148436"/>
          </a:xfrm>
          <a:prstGeom prst="rect">
            <a:avLst/>
          </a:prstGeom>
        </p:spPr>
      </p:pic>
    </p:spTree>
    <p:extLst>
      <p:ext uri="{BB962C8B-B14F-4D97-AF65-F5344CB8AC3E}">
        <p14:creationId xmlns:p14="http://schemas.microsoft.com/office/powerpoint/2010/main" val="23899086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8127DA-2495-4407-A293-D74CE6D920D8}"/>
              </a:ext>
            </a:extLst>
          </p:cNvPr>
          <p:cNvSpPr>
            <a:spLocks noGrp="1"/>
          </p:cNvSpPr>
          <p:nvPr>
            <p:ph idx="1"/>
          </p:nvPr>
        </p:nvSpPr>
        <p:spPr>
          <a:xfrm>
            <a:off x="838200" y="379828"/>
            <a:ext cx="10515600" cy="6217920"/>
          </a:xfrm>
        </p:spPr>
        <p:txBody>
          <a:bodyPr>
            <a:normAutofit lnSpcReduction="10000"/>
          </a:bodyPr>
          <a:lstStyle/>
          <a:p>
            <a:pPr algn="just"/>
            <a:r>
              <a:rPr lang="en-GB" dirty="0"/>
              <a:t>In this example, it is assumed that when transactions T and U start, the balances of the accounts A, B and C are not yet locked. </a:t>
            </a:r>
          </a:p>
          <a:p>
            <a:pPr algn="just"/>
            <a:r>
              <a:rPr lang="en-GB" dirty="0"/>
              <a:t>When transaction T is about to use account B, it is locked for T. </a:t>
            </a:r>
          </a:p>
          <a:p>
            <a:pPr algn="just"/>
            <a:r>
              <a:rPr lang="en-GB" dirty="0"/>
              <a:t>When transaction U is about to use B it is still locked for T, so transaction U waits. When transaction T is committed, B is unlocked, whereupon transaction U is resumed. The use of the lock on B effectively serializes the access to B.</a:t>
            </a:r>
          </a:p>
          <a:p>
            <a:pPr algn="just"/>
            <a:r>
              <a:rPr lang="en-GB" dirty="0"/>
              <a:t>Serial equivalence requires that all of a transaction’s accesses to a particular object be serialized with respect to accesses by other transactions. All pairs of conflicting operations of two transactions should be executed in the same order. </a:t>
            </a:r>
          </a:p>
          <a:p>
            <a:pPr algn="just"/>
            <a:r>
              <a:rPr lang="en-GB" dirty="0"/>
              <a:t>To ensure this, a transaction is not allowed any new locks after it has released a lock. The first phase of each transaction is a ‘growing phase’, during which new locks are acquired. In the second phase, the locks are released (a ‘shrinking phase’). This is called two-phase locking.</a:t>
            </a:r>
            <a:endParaRPr lang="en-IN" dirty="0"/>
          </a:p>
        </p:txBody>
      </p:sp>
    </p:spTree>
    <p:extLst>
      <p:ext uri="{BB962C8B-B14F-4D97-AF65-F5344CB8AC3E}">
        <p14:creationId xmlns:p14="http://schemas.microsoft.com/office/powerpoint/2010/main" val="5904146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F6CF20-A8E2-4881-8903-9709863F34AC}"/>
              </a:ext>
            </a:extLst>
          </p:cNvPr>
          <p:cNvSpPr>
            <a:spLocks noGrp="1"/>
          </p:cNvSpPr>
          <p:nvPr>
            <p:ph idx="1"/>
          </p:nvPr>
        </p:nvSpPr>
        <p:spPr>
          <a:xfrm>
            <a:off x="838200" y="436098"/>
            <a:ext cx="10515600" cy="5740865"/>
          </a:xfrm>
        </p:spPr>
        <p:txBody>
          <a:bodyPr/>
          <a:lstStyle/>
          <a:p>
            <a:r>
              <a:rPr lang="en-GB" dirty="0"/>
              <a:t>The transactions may abort, strict executions are needed to prevent dirty reads and premature writes. </a:t>
            </a:r>
          </a:p>
          <a:p>
            <a:r>
              <a:rPr lang="en-GB" dirty="0"/>
              <a:t>Under a strict execution regime, a transaction that needs to read or write an object must be delayed until other transactions that wrote the same object have committed or aborted. </a:t>
            </a:r>
          </a:p>
          <a:p>
            <a:r>
              <a:rPr lang="en-GB" dirty="0"/>
              <a:t>To enforce this rule, any locks applied during the progress of a transaction are held until the transaction commits or aborts. This is called strict two-phase locking. </a:t>
            </a:r>
            <a:endParaRPr lang="en-IN" dirty="0"/>
          </a:p>
        </p:txBody>
      </p:sp>
    </p:spTree>
    <p:extLst>
      <p:ext uri="{BB962C8B-B14F-4D97-AF65-F5344CB8AC3E}">
        <p14:creationId xmlns:p14="http://schemas.microsoft.com/office/powerpoint/2010/main" val="25075735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FA164-3B0F-4D42-A4F9-64C568DEEB2D}"/>
              </a:ext>
            </a:extLst>
          </p:cNvPr>
          <p:cNvSpPr>
            <a:spLocks noGrp="1"/>
          </p:cNvSpPr>
          <p:nvPr>
            <p:ph idx="1"/>
          </p:nvPr>
        </p:nvSpPr>
        <p:spPr>
          <a:xfrm>
            <a:off x="838200" y="520505"/>
            <a:ext cx="10515600" cy="5656458"/>
          </a:xfrm>
        </p:spPr>
        <p:txBody>
          <a:bodyPr/>
          <a:lstStyle/>
          <a:p>
            <a:pPr algn="just"/>
            <a:r>
              <a:rPr lang="en-GB" dirty="0"/>
              <a:t>Concurrency control protocols are designed to cope with conflicts between operations in different transactions on the same object.</a:t>
            </a:r>
          </a:p>
          <a:p>
            <a:pPr algn="just"/>
            <a:r>
              <a:rPr lang="en-GB" dirty="0"/>
              <a:t>The conflict rules for read and write operations are given in Figure, which shows that pairs of read operations from different transactions on the same object do not conflict. </a:t>
            </a:r>
          </a:p>
          <a:p>
            <a:pPr algn="just"/>
            <a:r>
              <a:rPr lang="en-GB" dirty="0"/>
              <a:t>A simple exclusive lock that is used for both read and write operations reduces concurrency more than is necessary. </a:t>
            </a:r>
          </a:p>
          <a:p>
            <a:pPr algn="just"/>
            <a:r>
              <a:rPr lang="en-GB" dirty="0"/>
              <a:t>It is preferable to adopt a locking scheme that controls the access to each object so that there can be several concurrent transactions reading an object, or a single transaction writing an object, but not both. This is commonly referred to as a ‘many readers/single writer’ scheme. </a:t>
            </a:r>
            <a:endParaRPr lang="en-IN" dirty="0"/>
          </a:p>
        </p:txBody>
      </p:sp>
    </p:spTree>
    <p:extLst>
      <p:ext uri="{BB962C8B-B14F-4D97-AF65-F5344CB8AC3E}">
        <p14:creationId xmlns:p14="http://schemas.microsoft.com/office/powerpoint/2010/main" val="1207700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0B900C-6AA8-46AC-B93E-FFB95FA18206}"/>
              </a:ext>
            </a:extLst>
          </p:cNvPr>
          <p:cNvSpPr>
            <a:spLocks noGrp="1"/>
          </p:cNvSpPr>
          <p:nvPr>
            <p:ph idx="1"/>
          </p:nvPr>
        </p:nvSpPr>
        <p:spPr>
          <a:xfrm>
            <a:off x="838200" y="379828"/>
            <a:ext cx="10515600" cy="5797135"/>
          </a:xfrm>
        </p:spPr>
        <p:txBody>
          <a:bodyPr/>
          <a:lstStyle/>
          <a:p>
            <a:r>
              <a:rPr lang="en-GB" dirty="0"/>
              <a:t>Two types of locks are used: read locks and write locks. </a:t>
            </a:r>
          </a:p>
          <a:p>
            <a:r>
              <a:rPr lang="en-GB" dirty="0"/>
              <a:t>Before a transaction’s read operation is performed, a read lock should be set on the object. </a:t>
            </a:r>
          </a:p>
          <a:p>
            <a:r>
              <a:rPr lang="en-GB" dirty="0"/>
              <a:t>Before a transaction’s write operation is performed, a write lock should be set on the object. </a:t>
            </a:r>
          </a:p>
          <a:p>
            <a:r>
              <a:rPr lang="en-GB" dirty="0"/>
              <a:t>Whenever it is impossible to set a lock immediately, the transaction (and the client) must wait until it is possible to do so – a client’s request is never rejected.</a:t>
            </a:r>
          </a:p>
          <a:p>
            <a:r>
              <a:rPr lang="en-GB" dirty="0"/>
              <a:t>As pairs of read operations from different transactions do not conflict, an attempt to set a read lock on an object with a read lock is always successful.</a:t>
            </a:r>
          </a:p>
          <a:p>
            <a:r>
              <a:rPr lang="en-GB" dirty="0"/>
              <a:t> All the transactions reading the same object share its read lock – for this reason, read locks are sometimes called shared locks.</a:t>
            </a:r>
            <a:endParaRPr lang="en-IN" dirty="0"/>
          </a:p>
        </p:txBody>
      </p:sp>
    </p:spTree>
    <p:extLst>
      <p:ext uri="{BB962C8B-B14F-4D97-AF65-F5344CB8AC3E}">
        <p14:creationId xmlns:p14="http://schemas.microsoft.com/office/powerpoint/2010/main" val="20872784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0F2DBF-54B7-465B-A2BE-FE57B9BC9386}"/>
              </a:ext>
            </a:extLst>
          </p:cNvPr>
          <p:cNvSpPr>
            <a:spLocks noGrp="1"/>
          </p:cNvSpPr>
          <p:nvPr>
            <p:ph idx="1"/>
          </p:nvPr>
        </p:nvSpPr>
        <p:spPr>
          <a:xfrm>
            <a:off x="838200" y="450166"/>
            <a:ext cx="10515600" cy="5726797"/>
          </a:xfrm>
        </p:spPr>
        <p:txBody>
          <a:bodyPr/>
          <a:lstStyle/>
          <a:p>
            <a:r>
              <a:rPr lang="en-GB" dirty="0"/>
              <a:t>The operation conflict rules tell us that:</a:t>
            </a:r>
          </a:p>
          <a:p>
            <a:pPr marL="0" indent="0">
              <a:buNone/>
            </a:pPr>
            <a:r>
              <a:rPr lang="en-GB" dirty="0"/>
              <a:t> 1. If a transaction T has already performed a read operation on a particular object, then a concurrent transaction U must not write that object until T commits or aborts. </a:t>
            </a:r>
          </a:p>
          <a:p>
            <a:pPr marL="0" indent="0">
              <a:buNone/>
            </a:pPr>
            <a:r>
              <a:rPr lang="en-GB" dirty="0"/>
              <a:t>2. If a transaction T has already performed a write operation on a particular object, then a concurrent transaction U must not read or write that object until T commits or aborts.</a:t>
            </a:r>
          </a:p>
          <a:p>
            <a:r>
              <a:rPr lang="en-GB" dirty="0"/>
              <a:t>To enforce condition 1, a request for a write lock on an object is delayed by the presence of a read lock belonging to another transaction. </a:t>
            </a:r>
          </a:p>
          <a:p>
            <a:r>
              <a:rPr lang="en-GB" dirty="0"/>
              <a:t>To enforce condition 2, a request for either a read lock or a write lock on an object is delayed by the presence of a write lock belonging to another transaction.</a:t>
            </a:r>
            <a:endParaRPr lang="en-IN" dirty="0"/>
          </a:p>
        </p:txBody>
      </p:sp>
    </p:spTree>
    <p:extLst>
      <p:ext uri="{BB962C8B-B14F-4D97-AF65-F5344CB8AC3E}">
        <p14:creationId xmlns:p14="http://schemas.microsoft.com/office/powerpoint/2010/main" val="2283274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36C9E0-0F51-4A70-BA56-F795C3AD2296}"/>
              </a:ext>
            </a:extLst>
          </p:cNvPr>
          <p:cNvPicPr>
            <a:picLocks noChangeAspect="1"/>
          </p:cNvPicPr>
          <p:nvPr/>
        </p:nvPicPr>
        <p:blipFill>
          <a:blip r:embed="rId2"/>
          <a:stretch>
            <a:fillRect/>
          </a:stretch>
        </p:blipFill>
        <p:spPr>
          <a:xfrm>
            <a:off x="476032" y="1645920"/>
            <a:ext cx="10468633" cy="4107766"/>
          </a:xfrm>
          <a:prstGeom prst="rect">
            <a:avLst/>
          </a:prstGeom>
        </p:spPr>
      </p:pic>
    </p:spTree>
    <p:extLst>
      <p:ext uri="{BB962C8B-B14F-4D97-AF65-F5344CB8AC3E}">
        <p14:creationId xmlns:p14="http://schemas.microsoft.com/office/powerpoint/2010/main" val="3762627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12F14-8819-448F-80C8-1F3D861A68E1}"/>
              </a:ext>
            </a:extLst>
          </p:cNvPr>
          <p:cNvSpPr>
            <a:spLocks noGrp="1"/>
          </p:cNvSpPr>
          <p:nvPr>
            <p:ph idx="1"/>
          </p:nvPr>
        </p:nvSpPr>
        <p:spPr>
          <a:xfrm>
            <a:off x="838200" y="534572"/>
            <a:ext cx="10515600" cy="5642391"/>
          </a:xfrm>
        </p:spPr>
        <p:txBody>
          <a:bodyPr/>
          <a:lstStyle/>
          <a:p>
            <a:pPr algn="just"/>
            <a:r>
              <a:rPr lang="en-GB" dirty="0"/>
              <a:t>To explain some of the points made in this chapter, we use a </a:t>
            </a:r>
            <a:r>
              <a:rPr lang="en-GB" dirty="0">
                <a:solidFill>
                  <a:srgbClr val="FF0000"/>
                </a:solidFill>
              </a:rPr>
              <a:t>banking example</a:t>
            </a:r>
            <a:r>
              <a:rPr lang="en-GB" dirty="0"/>
              <a:t>, shown in Figure.</a:t>
            </a:r>
          </a:p>
          <a:p>
            <a:pPr algn="just"/>
            <a:r>
              <a:rPr lang="en-GB" dirty="0"/>
              <a:t>Each </a:t>
            </a:r>
            <a:r>
              <a:rPr lang="en-GB" dirty="0">
                <a:solidFill>
                  <a:srgbClr val="FF0000"/>
                </a:solidFill>
              </a:rPr>
              <a:t>account</a:t>
            </a:r>
            <a:r>
              <a:rPr lang="en-GB" dirty="0"/>
              <a:t> is represented by a </a:t>
            </a:r>
            <a:r>
              <a:rPr lang="en-GB" dirty="0">
                <a:solidFill>
                  <a:srgbClr val="FF0000"/>
                </a:solidFill>
              </a:rPr>
              <a:t>remote object </a:t>
            </a:r>
            <a:r>
              <a:rPr lang="en-GB" dirty="0"/>
              <a:t>whose interface, </a:t>
            </a:r>
            <a:r>
              <a:rPr lang="en-GB" dirty="0">
                <a:solidFill>
                  <a:srgbClr val="FF0000"/>
                </a:solidFill>
              </a:rPr>
              <a:t>Account,</a:t>
            </a:r>
            <a:r>
              <a:rPr lang="en-GB" dirty="0"/>
              <a:t> provides operations for making </a:t>
            </a:r>
            <a:r>
              <a:rPr lang="en-GB" dirty="0">
                <a:solidFill>
                  <a:srgbClr val="FF0000"/>
                </a:solidFill>
              </a:rPr>
              <a:t>deposits</a:t>
            </a:r>
            <a:r>
              <a:rPr lang="en-GB" dirty="0"/>
              <a:t> and </a:t>
            </a:r>
            <a:r>
              <a:rPr lang="en-GB" dirty="0">
                <a:solidFill>
                  <a:srgbClr val="FF0000"/>
                </a:solidFill>
              </a:rPr>
              <a:t>withdrawals </a:t>
            </a:r>
            <a:r>
              <a:rPr lang="en-GB" dirty="0"/>
              <a:t>and for </a:t>
            </a:r>
            <a:r>
              <a:rPr lang="en-GB" dirty="0">
                <a:solidFill>
                  <a:srgbClr val="FF0000"/>
                </a:solidFill>
              </a:rPr>
              <a:t>enquiring </a:t>
            </a:r>
            <a:r>
              <a:rPr lang="en-GB" dirty="0"/>
              <a:t>about and </a:t>
            </a:r>
            <a:r>
              <a:rPr lang="en-GB" dirty="0">
                <a:solidFill>
                  <a:srgbClr val="FF0000"/>
                </a:solidFill>
              </a:rPr>
              <a:t>setting the balance</a:t>
            </a:r>
            <a:r>
              <a:rPr lang="en-GB" dirty="0"/>
              <a:t>. </a:t>
            </a:r>
          </a:p>
          <a:p>
            <a:pPr algn="just"/>
            <a:r>
              <a:rPr lang="en-GB" dirty="0"/>
              <a:t>Each </a:t>
            </a:r>
            <a:r>
              <a:rPr lang="en-GB" dirty="0">
                <a:solidFill>
                  <a:srgbClr val="FF0000"/>
                </a:solidFill>
              </a:rPr>
              <a:t>branch of the bank </a:t>
            </a:r>
            <a:r>
              <a:rPr lang="en-GB" dirty="0"/>
              <a:t>is represented by a </a:t>
            </a:r>
            <a:r>
              <a:rPr lang="en-GB" dirty="0">
                <a:solidFill>
                  <a:srgbClr val="FF0000"/>
                </a:solidFill>
              </a:rPr>
              <a:t>remote object </a:t>
            </a:r>
            <a:r>
              <a:rPr lang="en-GB" dirty="0"/>
              <a:t>whose interface, </a:t>
            </a:r>
            <a:r>
              <a:rPr lang="en-GB" dirty="0">
                <a:solidFill>
                  <a:srgbClr val="FF0000"/>
                </a:solidFill>
              </a:rPr>
              <a:t>Branch</a:t>
            </a:r>
            <a:r>
              <a:rPr lang="en-GB" dirty="0"/>
              <a:t>, provides operations for </a:t>
            </a:r>
            <a:r>
              <a:rPr lang="en-GB" dirty="0">
                <a:solidFill>
                  <a:srgbClr val="FF0000"/>
                </a:solidFill>
              </a:rPr>
              <a:t>creating a new account</a:t>
            </a:r>
            <a:r>
              <a:rPr lang="en-GB" dirty="0"/>
              <a:t>, for </a:t>
            </a:r>
            <a:r>
              <a:rPr lang="en-GB" dirty="0">
                <a:solidFill>
                  <a:srgbClr val="FF0000"/>
                </a:solidFill>
              </a:rPr>
              <a:t>looking up an account by name </a:t>
            </a:r>
            <a:r>
              <a:rPr lang="en-GB" dirty="0"/>
              <a:t>and for enquiring about </a:t>
            </a:r>
            <a:r>
              <a:rPr lang="en-GB" dirty="0">
                <a:solidFill>
                  <a:srgbClr val="FF0000"/>
                </a:solidFill>
              </a:rPr>
              <a:t>the total funds at that branch.</a:t>
            </a:r>
          </a:p>
          <a:p>
            <a:pPr algn="just"/>
            <a:endParaRPr lang="en-IN" dirty="0"/>
          </a:p>
        </p:txBody>
      </p:sp>
    </p:spTree>
    <p:extLst>
      <p:ext uri="{BB962C8B-B14F-4D97-AF65-F5344CB8AC3E}">
        <p14:creationId xmlns:p14="http://schemas.microsoft.com/office/powerpoint/2010/main" val="19072289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ADEE7D-3266-4A25-AFA3-56CC7DF1515E}"/>
              </a:ext>
            </a:extLst>
          </p:cNvPr>
          <p:cNvSpPr>
            <a:spLocks noGrp="1"/>
          </p:cNvSpPr>
          <p:nvPr>
            <p:ph idx="1"/>
          </p:nvPr>
        </p:nvSpPr>
        <p:spPr>
          <a:xfrm>
            <a:off x="838200" y="478302"/>
            <a:ext cx="10515600" cy="5698661"/>
          </a:xfrm>
        </p:spPr>
        <p:txBody>
          <a:bodyPr>
            <a:normAutofit fontScale="92500" lnSpcReduction="10000"/>
          </a:bodyPr>
          <a:lstStyle/>
          <a:p>
            <a:pPr algn="just"/>
            <a:r>
              <a:rPr lang="en-GB" dirty="0"/>
              <a:t>A transaction with a read lock that is shared with other transactions cannot promote its read lock to a write lock, because the latter would conflict with the read locks held by the other transactions. </a:t>
            </a:r>
          </a:p>
          <a:p>
            <a:pPr algn="just"/>
            <a:r>
              <a:rPr lang="en-GB" dirty="0"/>
              <a:t>Therefore, such a transaction must request a write lock and wait for the other read locks to be released.</a:t>
            </a:r>
          </a:p>
          <a:p>
            <a:pPr algn="just"/>
            <a:r>
              <a:rPr lang="en-GB" dirty="0"/>
              <a:t>Lock promotion refers to the conversion of a lock to a stronger lock – that is, a lock that is more exclusive. The lock compatibility table in Figure  shows the relative exclusivity of locks. </a:t>
            </a:r>
          </a:p>
          <a:p>
            <a:pPr algn="just"/>
            <a:r>
              <a:rPr lang="en-GB" dirty="0"/>
              <a:t>The read lock allows other read locks, whereas the write lock does not. Neither allows other write locks. Therefore, a write lock is more exclusive than a read lock. </a:t>
            </a:r>
          </a:p>
          <a:p>
            <a:pPr algn="just"/>
            <a:r>
              <a:rPr lang="en-GB" dirty="0"/>
              <a:t>Locks may be promoted because the result is a more exclusive lock. It is not safe to demote a lock held by a transaction before it commits, because the result will be more permissive than the previous one and may allow executions by other transactions that are inconsistent with serial equivalence</a:t>
            </a:r>
            <a:endParaRPr lang="en-IN" dirty="0"/>
          </a:p>
        </p:txBody>
      </p:sp>
    </p:spTree>
    <p:extLst>
      <p:ext uri="{BB962C8B-B14F-4D97-AF65-F5344CB8AC3E}">
        <p14:creationId xmlns:p14="http://schemas.microsoft.com/office/powerpoint/2010/main" val="14497497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2B248B-149F-41F8-A377-D34EF6377338}"/>
              </a:ext>
            </a:extLst>
          </p:cNvPr>
          <p:cNvPicPr>
            <a:picLocks noChangeAspect="1"/>
          </p:cNvPicPr>
          <p:nvPr/>
        </p:nvPicPr>
        <p:blipFill>
          <a:blip r:embed="rId2"/>
          <a:stretch>
            <a:fillRect/>
          </a:stretch>
        </p:blipFill>
        <p:spPr>
          <a:xfrm>
            <a:off x="575990" y="731520"/>
            <a:ext cx="10824111" cy="5289452"/>
          </a:xfrm>
          <a:prstGeom prst="rect">
            <a:avLst/>
          </a:prstGeom>
        </p:spPr>
      </p:pic>
    </p:spTree>
    <p:extLst>
      <p:ext uri="{BB962C8B-B14F-4D97-AF65-F5344CB8AC3E}">
        <p14:creationId xmlns:p14="http://schemas.microsoft.com/office/powerpoint/2010/main" val="3944419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2F9EA5-8CFC-4B9E-AFE2-8960FB8C7532}"/>
              </a:ext>
            </a:extLst>
          </p:cNvPr>
          <p:cNvSpPr>
            <a:spLocks noGrp="1"/>
          </p:cNvSpPr>
          <p:nvPr>
            <p:ph idx="1"/>
          </p:nvPr>
        </p:nvSpPr>
        <p:spPr>
          <a:xfrm>
            <a:off x="838200" y="436098"/>
            <a:ext cx="10515600" cy="6246056"/>
          </a:xfrm>
        </p:spPr>
        <p:txBody>
          <a:bodyPr/>
          <a:lstStyle/>
          <a:p>
            <a:pPr algn="just"/>
            <a:r>
              <a:rPr lang="en-IN" sz="3600" b="1" dirty="0">
                <a:solidFill>
                  <a:srgbClr val="FF0000"/>
                </a:solidFill>
              </a:rPr>
              <a:t>Deadlocks:</a:t>
            </a:r>
          </a:p>
          <a:p>
            <a:pPr algn="just"/>
            <a:r>
              <a:rPr lang="en-GB" dirty="0"/>
              <a:t>The use of locks can lead to deadlock. Consider the use of locks shown in Figure.</a:t>
            </a:r>
          </a:p>
          <a:p>
            <a:pPr algn="just"/>
            <a:r>
              <a:rPr lang="en-GB" dirty="0"/>
              <a:t>Since the deposit and withdraw methods are atomic, we show them acquiring write locks – although in practice they read the balance and then write it. </a:t>
            </a:r>
          </a:p>
          <a:p>
            <a:pPr algn="just"/>
            <a:r>
              <a:rPr lang="en-GB" dirty="0"/>
              <a:t>Each of them acquires a lock on one account and then gets blocked when it tries to access the account that the other one has locked. This is a deadlock situation – two transactions are waiting, and each is dependent on the other to release a lock so it can resume. </a:t>
            </a:r>
          </a:p>
          <a:p>
            <a:pPr algn="just"/>
            <a:endParaRPr lang="en-IN" dirty="0"/>
          </a:p>
        </p:txBody>
      </p:sp>
    </p:spTree>
    <p:extLst>
      <p:ext uri="{BB962C8B-B14F-4D97-AF65-F5344CB8AC3E}">
        <p14:creationId xmlns:p14="http://schemas.microsoft.com/office/powerpoint/2010/main" val="7944763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89F5C5-D924-4C9D-B3F7-67655755A4E2}"/>
              </a:ext>
            </a:extLst>
          </p:cNvPr>
          <p:cNvPicPr>
            <a:picLocks noChangeAspect="1"/>
          </p:cNvPicPr>
          <p:nvPr/>
        </p:nvPicPr>
        <p:blipFill>
          <a:blip r:embed="rId2"/>
          <a:stretch>
            <a:fillRect/>
          </a:stretch>
        </p:blipFill>
        <p:spPr>
          <a:xfrm>
            <a:off x="590717" y="1055077"/>
            <a:ext cx="10804114" cy="4658821"/>
          </a:xfrm>
          <a:prstGeom prst="rect">
            <a:avLst/>
          </a:prstGeom>
        </p:spPr>
      </p:pic>
    </p:spTree>
    <p:extLst>
      <p:ext uri="{BB962C8B-B14F-4D97-AF65-F5344CB8AC3E}">
        <p14:creationId xmlns:p14="http://schemas.microsoft.com/office/powerpoint/2010/main" val="42136888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158A9-7103-4996-9580-33396C5CDC30}"/>
              </a:ext>
            </a:extLst>
          </p:cNvPr>
          <p:cNvSpPr>
            <a:spLocks noGrp="1"/>
          </p:cNvSpPr>
          <p:nvPr>
            <p:ph idx="1"/>
          </p:nvPr>
        </p:nvSpPr>
        <p:spPr>
          <a:xfrm>
            <a:off x="838200" y="464234"/>
            <a:ext cx="10515600" cy="5712729"/>
          </a:xfrm>
        </p:spPr>
        <p:txBody>
          <a:bodyPr/>
          <a:lstStyle/>
          <a:p>
            <a:pPr algn="just"/>
            <a:r>
              <a:rPr lang="en-GB" sz="3200" b="1" dirty="0">
                <a:solidFill>
                  <a:srgbClr val="FF0000"/>
                </a:solidFill>
              </a:rPr>
              <a:t>Definition of deadlock</a:t>
            </a:r>
          </a:p>
          <a:p>
            <a:pPr marL="0" indent="0" algn="just">
              <a:buNone/>
            </a:pPr>
            <a:r>
              <a:rPr lang="en-GB" dirty="0"/>
              <a:t>• Deadlock is a state in which each member of a group of transactions is waiting for some other member to release a lock. </a:t>
            </a:r>
          </a:p>
          <a:p>
            <a:pPr algn="just"/>
            <a:r>
              <a:rPr lang="en-GB" dirty="0"/>
              <a:t>A wait-for graph can be used to represent the waiting relationships between current transactions.</a:t>
            </a:r>
          </a:p>
          <a:p>
            <a:pPr algn="just"/>
            <a:r>
              <a:rPr lang="en-GB" dirty="0"/>
              <a:t> In a wait-for graph the nodes represent transactions and the edges represent wait-for relationships between transactions – there is an edge from node T to node U when transaction T is waiting for transaction U to release a lock. </a:t>
            </a:r>
          </a:p>
          <a:p>
            <a:pPr algn="just"/>
            <a:r>
              <a:rPr lang="en-GB" dirty="0"/>
              <a:t>Figure  illustrates the wait-for graph corresponding to the deadlock situation illustrated in previous Figure . Recall that the deadlock arose because transactions T and U both attempted to acquire an object held by the other. Therefore T waits for U and U waits for T. </a:t>
            </a:r>
            <a:endParaRPr lang="en-IN" dirty="0"/>
          </a:p>
        </p:txBody>
      </p:sp>
    </p:spTree>
    <p:extLst>
      <p:ext uri="{BB962C8B-B14F-4D97-AF65-F5344CB8AC3E}">
        <p14:creationId xmlns:p14="http://schemas.microsoft.com/office/powerpoint/2010/main" val="16505099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CD7BEA-E7EF-4995-9EE8-41813DA7BCE2}"/>
              </a:ext>
            </a:extLst>
          </p:cNvPr>
          <p:cNvPicPr>
            <a:picLocks noChangeAspect="1"/>
          </p:cNvPicPr>
          <p:nvPr/>
        </p:nvPicPr>
        <p:blipFill>
          <a:blip r:embed="rId2"/>
          <a:stretch>
            <a:fillRect/>
          </a:stretch>
        </p:blipFill>
        <p:spPr>
          <a:xfrm>
            <a:off x="2861089" y="308756"/>
            <a:ext cx="5818677" cy="3120244"/>
          </a:xfrm>
          <a:prstGeom prst="rect">
            <a:avLst/>
          </a:prstGeom>
        </p:spPr>
      </p:pic>
      <p:pic>
        <p:nvPicPr>
          <p:cNvPr id="3" name="Picture 2">
            <a:extLst>
              <a:ext uri="{FF2B5EF4-FFF2-40B4-BE49-F238E27FC236}">
                <a16:creationId xmlns:a16="http://schemas.microsoft.com/office/drawing/2014/main" id="{D66E1496-9E05-436D-AF6C-BBDBC8DD68D8}"/>
              </a:ext>
            </a:extLst>
          </p:cNvPr>
          <p:cNvPicPr>
            <a:picLocks noChangeAspect="1"/>
          </p:cNvPicPr>
          <p:nvPr/>
        </p:nvPicPr>
        <p:blipFill>
          <a:blip r:embed="rId3"/>
          <a:stretch>
            <a:fillRect/>
          </a:stretch>
        </p:blipFill>
        <p:spPr>
          <a:xfrm>
            <a:off x="3357562" y="3429000"/>
            <a:ext cx="5476875" cy="3120244"/>
          </a:xfrm>
          <a:prstGeom prst="rect">
            <a:avLst/>
          </a:prstGeom>
        </p:spPr>
      </p:pic>
    </p:spTree>
    <p:extLst>
      <p:ext uri="{BB962C8B-B14F-4D97-AF65-F5344CB8AC3E}">
        <p14:creationId xmlns:p14="http://schemas.microsoft.com/office/powerpoint/2010/main" val="7178775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825EEC-C057-4A48-95B8-239897EC699B}"/>
              </a:ext>
            </a:extLst>
          </p:cNvPr>
          <p:cNvSpPr>
            <a:spLocks noGrp="1"/>
          </p:cNvSpPr>
          <p:nvPr>
            <p:ph idx="1"/>
          </p:nvPr>
        </p:nvSpPr>
        <p:spPr>
          <a:xfrm>
            <a:off x="838200" y="436098"/>
            <a:ext cx="10515600" cy="6105379"/>
          </a:xfrm>
        </p:spPr>
        <p:txBody>
          <a:bodyPr>
            <a:normAutofit fontScale="92500" lnSpcReduction="10000"/>
          </a:bodyPr>
          <a:lstStyle/>
          <a:p>
            <a:pPr algn="just"/>
            <a:r>
              <a:rPr lang="en-IN" dirty="0"/>
              <a:t>The dependency between </a:t>
            </a:r>
            <a:r>
              <a:rPr lang="en-GB" dirty="0"/>
              <a:t>transactions is indirect, via a dependency on objects. </a:t>
            </a:r>
          </a:p>
          <a:p>
            <a:pPr algn="just"/>
            <a:r>
              <a:rPr lang="en-GB" dirty="0"/>
              <a:t>The diagram on the right shows the objects held by and waited for by transactions T and U. </a:t>
            </a:r>
          </a:p>
          <a:p>
            <a:pPr algn="just"/>
            <a:r>
              <a:rPr lang="en-GB" dirty="0"/>
              <a:t>As each transaction can wait for only one object, the objects can be omitted from the wait-for graph – leaving the simple graph on the left. </a:t>
            </a:r>
          </a:p>
          <a:p>
            <a:pPr algn="just"/>
            <a:r>
              <a:rPr lang="en-GB" dirty="0"/>
              <a:t>Suppose that, as in Figure . A cycle in a wait-for graph U V T , a wait-for graph contains a cycle T -&gt;U-&gt;… -&gt;V -&gt;T . </a:t>
            </a:r>
          </a:p>
          <a:p>
            <a:pPr algn="just"/>
            <a:r>
              <a:rPr lang="en-GB" dirty="0"/>
              <a:t>Each transaction is waiting for the next transaction in the cycle. </a:t>
            </a:r>
          </a:p>
          <a:p>
            <a:pPr algn="just"/>
            <a:r>
              <a:rPr lang="en-GB" dirty="0"/>
              <a:t>All of these transactions are blocked waiting for locks. None of the locks can ever be released, and the transactions are deadlocked.</a:t>
            </a:r>
          </a:p>
          <a:p>
            <a:pPr algn="just"/>
            <a:r>
              <a:rPr lang="en-GB" dirty="0"/>
              <a:t> If one of the transactions in a cycle is aborted, then its locks are released and that cycle is broken. </a:t>
            </a:r>
          </a:p>
          <a:p>
            <a:pPr algn="just"/>
            <a:r>
              <a:rPr lang="en-GB" dirty="0"/>
              <a:t>For example, if transaction T in Figure  is aborted, it will release a lock on an object that V is waiting for – and V will no longer be waiting for T.</a:t>
            </a:r>
            <a:endParaRPr lang="en-IN" dirty="0"/>
          </a:p>
        </p:txBody>
      </p:sp>
    </p:spTree>
    <p:extLst>
      <p:ext uri="{BB962C8B-B14F-4D97-AF65-F5344CB8AC3E}">
        <p14:creationId xmlns:p14="http://schemas.microsoft.com/office/powerpoint/2010/main" val="971081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6438BE-CBD3-4DDF-9C41-D86F5D3456A6}"/>
              </a:ext>
            </a:extLst>
          </p:cNvPr>
          <p:cNvSpPr>
            <a:spLocks noGrp="1"/>
          </p:cNvSpPr>
          <p:nvPr>
            <p:ph idx="1"/>
          </p:nvPr>
        </p:nvSpPr>
        <p:spPr>
          <a:xfrm>
            <a:off x="838200" y="478302"/>
            <a:ext cx="10515600" cy="5698661"/>
          </a:xfrm>
        </p:spPr>
        <p:txBody>
          <a:bodyPr/>
          <a:lstStyle/>
          <a:p>
            <a:pPr algn="just"/>
            <a:r>
              <a:rPr lang="en-GB" sz="3200" b="1" dirty="0">
                <a:solidFill>
                  <a:srgbClr val="FF0000"/>
                </a:solidFill>
              </a:rPr>
              <a:t>Deadlock prevention :</a:t>
            </a:r>
          </a:p>
          <a:p>
            <a:pPr marL="0" indent="0" algn="just">
              <a:buNone/>
            </a:pPr>
            <a:r>
              <a:rPr lang="en-GB" dirty="0"/>
              <a:t>• One solution is to prevent deadlock. An apparently simple but not very good way to overcome the deadlock problem is to lock all of the objects used by a transaction when it starts. </a:t>
            </a:r>
          </a:p>
          <a:p>
            <a:pPr algn="just"/>
            <a:r>
              <a:rPr lang="en-GB" dirty="0"/>
              <a:t>This would need to be done as a single atomic step so as to avoid deadlock at this stage. </a:t>
            </a:r>
          </a:p>
          <a:p>
            <a:pPr algn="just"/>
            <a:r>
              <a:rPr lang="en-GB" dirty="0"/>
              <a:t>Such a transaction cannot run into deadlocks with other transactions, but this approach unnecessarily restricts access to shared resources.</a:t>
            </a:r>
          </a:p>
          <a:p>
            <a:pPr algn="just"/>
            <a:r>
              <a:rPr lang="en-GB" dirty="0"/>
              <a:t> In addition, it is sometimes impossible to predict at the start of a transaction which objects will be used. </a:t>
            </a:r>
            <a:endParaRPr lang="en-IN" dirty="0"/>
          </a:p>
        </p:txBody>
      </p:sp>
    </p:spTree>
    <p:extLst>
      <p:ext uri="{BB962C8B-B14F-4D97-AF65-F5344CB8AC3E}">
        <p14:creationId xmlns:p14="http://schemas.microsoft.com/office/powerpoint/2010/main" val="19737179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8CB8CD-D8AD-4098-8778-E9385A0712F8}"/>
              </a:ext>
            </a:extLst>
          </p:cNvPr>
          <p:cNvSpPr>
            <a:spLocks noGrp="1"/>
          </p:cNvSpPr>
          <p:nvPr>
            <p:ph idx="1"/>
          </p:nvPr>
        </p:nvSpPr>
        <p:spPr>
          <a:xfrm>
            <a:off x="838200" y="436098"/>
            <a:ext cx="10515600" cy="5740865"/>
          </a:xfrm>
        </p:spPr>
        <p:txBody>
          <a:bodyPr/>
          <a:lstStyle/>
          <a:p>
            <a:pPr algn="just"/>
            <a:r>
              <a:rPr lang="en-GB" sz="3200" b="1" dirty="0">
                <a:solidFill>
                  <a:srgbClr val="FF0000"/>
                </a:solidFill>
              </a:rPr>
              <a:t>Deadlock detection</a:t>
            </a:r>
          </a:p>
          <a:p>
            <a:pPr marL="0" indent="0" algn="just">
              <a:buNone/>
            </a:pPr>
            <a:r>
              <a:rPr lang="en-GB" dirty="0"/>
              <a:t>• Deadlocks may be detected by finding cycles in the wait-for graph.</a:t>
            </a:r>
          </a:p>
          <a:p>
            <a:pPr algn="just"/>
            <a:r>
              <a:rPr lang="en-GB" dirty="0"/>
              <a:t> Having detected a deadlock, a transaction must be selected for abortion to break the cycle. </a:t>
            </a:r>
          </a:p>
          <a:p>
            <a:pPr algn="just"/>
            <a:r>
              <a:rPr lang="en-GB" dirty="0"/>
              <a:t>The software responsible for deadlock detection can be part of the lock manager. </a:t>
            </a:r>
          </a:p>
          <a:p>
            <a:pPr algn="just"/>
            <a:r>
              <a:rPr lang="en-GB" dirty="0"/>
              <a:t>It must hold a representation of the wait-for graph so that it can check it for cycles from time to time. </a:t>
            </a:r>
          </a:p>
          <a:p>
            <a:pPr algn="just"/>
            <a:r>
              <a:rPr lang="en-GB" dirty="0"/>
              <a:t>Edges are added to the graph and removed from the graph by the lock manager’s </a:t>
            </a:r>
            <a:r>
              <a:rPr lang="en-GB" dirty="0" err="1"/>
              <a:t>setLock</a:t>
            </a:r>
            <a:r>
              <a:rPr lang="en-GB" dirty="0"/>
              <a:t> and </a:t>
            </a:r>
            <a:r>
              <a:rPr lang="en-GB" dirty="0" err="1"/>
              <a:t>unLock</a:t>
            </a:r>
            <a:r>
              <a:rPr lang="en-GB" dirty="0"/>
              <a:t> operations. </a:t>
            </a:r>
          </a:p>
          <a:p>
            <a:pPr algn="just"/>
            <a:r>
              <a:rPr lang="en-GB" dirty="0"/>
              <a:t>At the point illustrated by Figure  on the left, it will have the following information:</a:t>
            </a:r>
            <a:endParaRPr lang="en-IN" dirty="0"/>
          </a:p>
        </p:txBody>
      </p:sp>
    </p:spTree>
    <p:extLst>
      <p:ext uri="{BB962C8B-B14F-4D97-AF65-F5344CB8AC3E}">
        <p14:creationId xmlns:p14="http://schemas.microsoft.com/office/powerpoint/2010/main" val="9508161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49064E-2FBB-432E-97D3-0C676A833D30}"/>
              </a:ext>
            </a:extLst>
          </p:cNvPr>
          <p:cNvPicPr>
            <a:picLocks noChangeAspect="1"/>
          </p:cNvPicPr>
          <p:nvPr/>
        </p:nvPicPr>
        <p:blipFill>
          <a:blip r:embed="rId2"/>
          <a:stretch>
            <a:fillRect/>
          </a:stretch>
        </p:blipFill>
        <p:spPr>
          <a:xfrm>
            <a:off x="247869" y="0"/>
            <a:ext cx="3536340" cy="3137095"/>
          </a:xfrm>
          <a:prstGeom prst="rect">
            <a:avLst/>
          </a:prstGeom>
        </p:spPr>
      </p:pic>
      <p:pic>
        <p:nvPicPr>
          <p:cNvPr id="3" name="Picture 2">
            <a:extLst>
              <a:ext uri="{FF2B5EF4-FFF2-40B4-BE49-F238E27FC236}">
                <a16:creationId xmlns:a16="http://schemas.microsoft.com/office/drawing/2014/main" id="{8712007D-3D23-4A44-B1BA-6DD686525592}"/>
              </a:ext>
            </a:extLst>
          </p:cNvPr>
          <p:cNvPicPr>
            <a:picLocks noChangeAspect="1"/>
          </p:cNvPicPr>
          <p:nvPr/>
        </p:nvPicPr>
        <p:blipFill>
          <a:blip r:embed="rId3"/>
          <a:stretch>
            <a:fillRect/>
          </a:stretch>
        </p:blipFill>
        <p:spPr>
          <a:xfrm>
            <a:off x="4124388" y="238247"/>
            <a:ext cx="7411119" cy="2723246"/>
          </a:xfrm>
          <a:prstGeom prst="rect">
            <a:avLst/>
          </a:prstGeom>
        </p:spPr>
      </p:pic>
      <p:sp>
        <p:nvSpPr>
          <p:cNvPr id="4" name="TextBox 3">
            <a:extLst>
              <a:ext uri="{FF2B5EF4-FFF2-40B4-BE49-F238E27FC236}">
                <a16:creationId xmlns:a16="http://schemas.microsoft.com/office/drawing/2014/main" id="{4B3A5E22-26F4-4B2C-8E85-B74426C87437}"/>
              </a:ext>
            </a:extLst>
          </p:cNvPr>
          <p:cNvSpPr txBox="1"/>
          <p:nvPr/>
        </p:nvSpPr>
        <p:spPr>
          <a:xfrm>
            <a:off x="436098" y="3671668"/>
            <a:ext cx="11099409" cy="2246769"/>
          </a:xfrm>
          <a:prstGeom prst="rect">
            <a:avLst/>
          </a:prstGeom>
          <a:noFill/>
        </p:spPr>
        <p:txBody>
          <a:bodyPr wrap="square" rtlCol="0">
            <a:spAutoFit/>
          </a:bodyPr>
          <a:lstStyle/>
          <a:p>
            <a:pPr algn="just"/>
            <a:r>
              <a:rPr lang="en-GB" sz="2800" dirty="0"/>
              <a:t>An edge T -&gt; U is added whenever the lock manager blocks a request by transaction T for a lock on an object that is already locked on behalf of transaction U. Note that when a lock is shared, several edges may be added. An edge T -&gt; U is deleted whenever U releases a lock that T is waiting for and allows T to proceed. </a:t>
            </a:r>
            <a:endParaRPr lang="en-IN" sz="2800" dirty="0"/>
          </a:p>
        </p:txBody>
      </p:sp>
    </p:spTree>
    <p:extLst>
      <p:ext uri="{BB962C8B-B14F-4D97-AF65-F5344CB8AC3E}">
        <p14:creationId xmlns:p14="http://schemas.microsoft.com/office/powerpoint/2010/main" val="2248841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746179F-9579-4CF3-B1BB-8D683640341E}"/>
              </a:ext>
            </a:extLst>
          </p:cNvPr>
          <p:cNvPicPr>
            <a:picLocks noGrp="1" noChangeAspect="1"/>
          </p:cNvPicPr>
          <p:nvPr>
            <p:ph idx="1"/>
          </p:nvPr>
        </p:nvPicPr>
        <p:blipFill>
          <a:blip r:embed="rId2"/>
          <a:stretch>
            <a:fillRect/>
          </a:stretch>
        </p:blipFill>
        <p:spPr>
          <a:xfrm>
            <a:off x="717452" y="622044"/>
            <a:ext cx="9214339" cy="5789212"/>
          </a:xfrm>
          <a:prstGeom prst="rect">
            <a:avLst/>
          </a:prstGeom>
        </p:spPr>
      </p:pic>
    </p:spTree>
    <p:extLst>
      <p:ext uri="{BB962C8B-B14F-4D97-AF65-F5344CB8AC3E}">
        <p14:creationId xmlns:p14="http://schemas.microsoft.com/office/powerpoint/2010/main" val="5838203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8FF96A-C867-4DF5-A2FD-CFFB0BB35C8A}"/>
              </a:ext>
            </a:extLst>
          </p:cNvPr>
          <p:cNvSpPr>
            <a:spLocks noGrp="1"/>
          </p:cNvSpPr>
          <p:nvPr>
            <p:ph idx="1"/>
          </p:nvPr>
        </p:nvSpPr>
        <p:spPr>
          <a:xfrm>
            <a:off x="838200" y="379828"/>
            <a:ext cx="10515600" cy="5797135"/>
          </a:xfrm>
        </p:spPr>
        <p:txBody>
          <a:bodyPr/>
          <a:lstStyle/>
          <a:p>
            <a:pPr algn="just"/>
            <a:r>
              <a:rPr lang="en-GB" dirty="0"/>
              <a:t>If a transaction shares a lock, the lock is not released, but the edges leading to a particular transaction are removed. </a:t>
            </a:r>
          </a:p>
          <a:p>
            <a:pPr algn="just"/>
            <a:r>
              <a:rPr lang="en-GB" dirty="0"/>
              <a:t>The presence of cycles may be checked each time an edge is added, or less frequently to avoid unnecessary overhead. </a:t>
            </a:r>
          </a:p>
          <a:p>
            <a:pPr algn="just"/>
            <a:r>
              <a:rPr lang="en-GB" dirty="0"/>
              <a:t>When a deadlock is detected, one of the transactions in the cycle must be chosen and then be aborted. </a:t>
            </a:r>
          </a:p>
          <a:p>
            <a:pPr algn="just"/>
            <a:r>
              <a:rPr lang="en-GB" dirty="0"/>
              <a:t>The corresponding node and the edges involving it must be removed from the wait-for graph. </a:t>
            </a:r>
          </a:p>
          <a:p>
            <a:pPr algn="just"/>
            <a:r>
              <a:rPr lang="en-GB" dirty="0"/>
              <a:t>This will happen when the aborted transaction has its locks removed.</a:t>
            </a:r>
          </a:p>
          <a:p>
            <a:pPr algn="just"/>
            <a:r>
              <a:rPr lang="en-GB" dirty="0"/>
              <a:t> The choice of the transaction to abort is not simple. </a:t>
            </a:r>
          </a:p>
          <a:p>
            <a:pPr algn="just"/>
            <a:r>
              <a:rPr lang="en-GB" dirty="0"/>
              <a:t>Some factors that may be taken into account are the age of the transaction and the number of cycles in which it is involved. </a:t>
            </a:r>
            <a:endParaRPr lang="en-IN" dirty="0"/>
          </a:p>
        </p:txBody>
      </p:sp>
    </p:spTree>
    <p:extLst>
      <p:ext uri="{BB962C8B-B14F-4D97-AF65-F5344CB8AC3E}">
        <p14:creationId xmlns:p14="http://schemas.microsoft.com/office/powerpoint/2010/main" val="41307204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A8770C-B8A2-4C13-8309-B1810287EC01}"/>
              </a:ext>
            </a:extLst>
          </p:cNvPr>
          <p:cNvSpPr>
            <a:spLocks noGrp="1"/>
          </p:cNvSpPr>
          <p:nvPr>
            <p:ph idx="1"/>
          </p:nvPr>
        </p:nvSpPr>
        <p:spPr>
          <a:xfrm>
            <a:off x="838200" y="520504"/>
            <a:ext cx="10515600" cy="6337495"/>
          </a:xfrm>
        </p:spPr>
        <p:txBody>
          <a:bodyPr>
            <a:normAutofit lnSpcReduction="10000"/>
          </a:bodyPr>
          <a:lstStyle/>
          <a:p>
            <a:pPr algn="just"/>
            <a:r>
              <a:rPr lang="en-GB" sz="4000" b="1" dirty="0">
                <a:solidFill>
                  <a:srgbClr val="FF0000"/>
                </a:solidFill>
              </a:rPr>
              <a:t>Timeouts </a:t>
            </a:r>
          </a:p>
          <a:p>
            <a:pPr marL="0" indent="0" algn="just">
              <a:buNone/>
            </a:pPr>
            <a:r>
              <a:rPr lang="en-GB" dirty="0"/>
              <a:t>• Lock timeouts are a method for resolution of deadlocks that is   commonly used.</a:t>
            </a:r>
          </a:p>
          <a:p>
            <a:pPr algn="just"/>
            <a:r>
              <a:rPr lang="en-GB" dirty="0"/>
              <a:t> Each lock is given a limited period in which it is invulnerable. After this time, a lock becomes vulnerable.</a:t>
            </a:r>
          </a:p>
          <a:p>
            <a:pPr algn="just"/>
            <a:r>
              <a:rPr lang="en-GB" dirty="0"/>
              <a:t> Provided that no other transaction is competing for the object that is locked, an object with a vulnerable lock remains locked. </a:t>
            </a:r>
          </a:p>
          <a:p>
            <a:pPr algn="just"/>
            <a:r>
              <a:rPr lang="en-GB" dirty="0"/>
              <a:t>However, if any other transaction is waiting to access the object protected by a vulnerable lock, the lock is broken (that is, the object is unlocked) and the waiting transaction resumes. </a:t>
            </a:r>
          </a:p>
          <a:p>
            <a:pPr algn="just"/>
            <a:r>
              <a:rPr lang="en-GB" dirty="0"/>
              <a:t>The transaction whose lock has been broken is normally aborted.</a:t>
            </a:r>
          </a:p>
          <a:p>
            <a:pPr algn="just"/>
            <a:r>
              <a:rPr lang="en-GB" dirty="0"/>
              <a:t>There are many problems with the use of timeouts as a remedy for deadlocks: the worst problem is that transactions are sometimes aborted due to their locks becoming vulnerable when other transactions are waiting for them, but there is actually no deadlock. </a:t>
            </a:r>
            <a:endParaRPr lang="en-IN" dirty="0"/>
          </a:p>
        </p:txBody>
      </p:sp>
    </p:spTree>
    <p:extLst>
      <p:ext uri="{BB962C8B-B14F-4D97-AF65-F5344CB8AC3E}">
        <p14:creationId xmlns:p14="http://schemas.microsoft.com/office/powerpoint/2010/main" val="29921317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F27EAC-6914-4933-80D7-50D9C0701E10}"/>
              </a:ext>
            </a:extLst>
          </p:cNvPr>
          <p:cNvPicPr>
            <a:picLocks noChangeAspect="1"/>
          </p:cNvPicPr>
          <p:nvPr/>
        </p:nvPicPr>
        <p:blipFill>
          <a:blip r:embed="rId2"/>
          <a:stretch>
            <a:fillRect/>
          </a:stretch>
        </p:blipFill>
        <p:spPr>
          <a:xfrm>
            <a:off x="717452" y="210836"/>
            <a:ext cx="10325686" cy="6178202"/>
          </a:xfrm>
          <a:prstGeom prst="rect">
            <a:avLst/>
          </a:prstGeom>
        </p:spPr>
      </p:pic>
    </p:spTree>
    <p:extLst>
      <p:ext uri="{BB962C8B-B14F-4D97-AF65-F5344CB8AC3E}">
        <p14:creationId xmlns:p14="http://schemas.microsoft.com/office/powerpoint/2010/main" val="27912105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D2850-E565-408C-BDF2-50F81635CD83}"/>
              </a:ext>
            </a:extLst>
          </p:cNvPr>
          <p:cNvSpPr>
            <a:spLocks noGrp="1"/>
          </p:cNvSpPr>
          <p:nvPr>
            <p:ph idx="1"/>
          </p:nvPr>
        </p:nvSpPr>
        <p:spPr>
          <a:xfrm>
            <a:off x="838200" y="393895"/>
            <a:ext cx="10515600" cy="6161650"/>
          </a:xfrm>
        </p:spPr>
        <p:txBody>
          <a:bodyPr/>
          <a:lstStyle/>
          <a:p>
            <a:pPr algn="just"/>
            <a:r>
              <a:rPr lang="en-GB" dirty="0"/>
              <a:t>Using lock timeouts, we can resolve the deadlock in which the write lock for T on A becomes vulnerable after its timeout period.</a:t>
            </a:r>
          </a:p>
          <a:p>
            <a:pPr algn="just"/>
            <a:r>
              <a:rPr lang="en-GB" dirty="0"/>
              <a:t> Transaction U is waiting to acquire a write lock on A. Therefore, T is aborted and it releases its lock on A, allowing U to resume and complete the transaction.</a:t>
            </a:r>
          </a:p>
          <a:p>
            <a:pPr algn="just"/>
            <a:r>
              <a:rPr lang="en-GB" dirty="0"/>
              <a:t>When transactions access objects located in several different servers, the possibility of distributed deadlocks arises. </a:t>
            </a:r>
          </a:p>
          <a:p>
            <a:pPr algn="just"/>
            <a:r>
              <a:rPr lang="en-GB" dirty="0"/>
              <a:t>In a distributed deadlock, the wait-for graph can involve objects at multiple locations. </a:t>
            </a:r>
            <a:endParaRPr lang="en-IN" dirty="0"/>
          </a:p>
        </p:txBody>
      </p:sp>
    </p:spTree>
    <p:extLst>
      <p:ext uri="{BB962C8B-B14F-4D97-AF65-F5344CB8AC3E}">
        <p14:creationId xmlns:p14="http://schemas.microsoft.com/office/powerpoint/2010/main" val="8314147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C950A0-CCA8-421A-A0C3-9D476A1D8D61}"/>
              </a:ext>
            </a:extLst>
          </p:cNvPr>
          <p:cNvSpPr>
            <a:spLocks noGrp="1"/>
          </p:cNvSpPr>
          <p:nvPr>
            <p:ph idx="1"/>
          </p:nvPr>
        </p:nvSpPr>
        <p:spPr>
          <a:xfrm>
            <a:off x="838200" y="393895"/>
            <a:ext cx="10515600" cy="5783068"/>
          </a:xfrm>
        </p:spPr>
        <p:txBody>
          <a:bodyPr/>
          <a:lstStyle/>
          <a:p>
            <a:pPr algn="just"/>
            <a:r>
              <a:rPr lang="en-GB" b="1" dirty="0">
                <a:solidFill>
                  <a:srgbClr val="FF0000"/>
                </a:solidFill>
              </a:rPr>
              <a:t>Increasing concurrency in locking schemes </a:t>
            </a:r>
          </a:p>
          <a:p>
            <a:pPr algn="just"/>
            <a:r>
              <a:rPr lang="en-GB" dirty="0"/>
              <a:t>Even when locking rules are based on the conflicts between read and write operations and the granularity at which they are applied is as small as possible, there is still some scope for increasing concurrency.</a:t>
            </a:r>
          </a:p>
          <a:p>
            <a:pPr algn="just"/>
            <a:r>
              <a:rPr lang="en-GB" dirty="0"/>
              <a:t> We discuss two approaches that have been used to deal with this issue.</a:t>
            </a:r>
          </a:p>
          <a:p>
            <a:pPr algn="just"/>
            <a:r>
              <a:rPr lang="en-GB" dirty="0"/>
              <a:t> In the first approach </a:t>
            </a:r>
            <a:r>
              <a:rPr lang="en-GB" dirty="0">
                <a:solidFill>
                  <a:srgbClr val="FF0000"/>
                </a:solidFill>
              </a:rPr>
              <a:t>(two-version locking</a:t>
            </a:r>
            <a:r>
              <a:rPr lang="en-GB" dirty="0"/>
              <a:t>), the setting of exclusive locks is delayed until a transaction commits.</a:t>
            </a:r>
          </a:p>
          <a:p>
            <a:pPr algn="just"/>
            <a:r>
              <a:rPr lang="en-GB" dirty="0"/>
              <a:t> In the second approach (</a:t>
            </a:r>
            <a:r>
              <a:rPr lang="en-GB" dirty="0">
                <a:solidFill>
                  <a:srgbClr val="FF0000"/>
                </a:solidFill>
              </a:rPr>
              <a:t>hierarchic locks</a:t>
            </a:r>
            <a:r>
              <a:rPr lang="en-GB" dirty="0"/>
              <a:t>), mixed-granularity locks are used.</a:t>
            </a:r>
            <a:endParaRPr lang="en-IN" dirty="0"/>
          </a:p>
        </p:txBody>
      </p:sp>
    </p:spTree>
    <p:extLst>
      <p:ext uri="{BB962C8B-B14F-4D97-AF65-F5344CB8AC3E}">
        <p14:creationId xmlns:p14="http://schemas.microsoft.com/office/powerpoint/2010/main" val="37047818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12DC9D-489B-4E81-975E-A7B4C745C0B1}"/>
              </a:ext>
            </a:extLst>
          </p:cNvPr>
          <p:cNvSpPr>
            <a:spLocks noGrp="1"/>
          </p:cNvSpPr>
          <p:nvPr>
            <p:ph idx="1"/>
          </p:nvPr>
        </p:nvSpPr>
        <p:spPr>
          <a:xfrm>
            <a:off x="838200" y="492368"/>
            <a:ext cx="10515600" cy="6203853"/>
          </a:xfrm>
        </p:spPr>
        <p:txBody>
          <a:bodyPr>
            <a:normAutofit fontScale="92500"/>
          </a:bodyPr>
          <a:lstStyle/>
          <a:p>
            <a:pPr algn="just"/>
            <a:r>
              <a:rPr lang="en-GB" b="1" dirty="0">
                <a:solidFill>
                  <a:srgbClr val="FF0000"/>
                </a:solidFill>
              </a:rPr>
              <a:t>Two-version locking:</a:t>
            </a:r>
          </a:p>
          <a:p>
            <a:pPr algn="just"/>
            <a:r>
              <a:rPr lang="en-GB" dirty="0"/>
              <a:t>This is an optimistic scheme that allows </a:t>
            </a:r>
            <a:r>
              <a:rPr lang="en-GB" dirty="0">
                <a:solidFill>
                  <a:srgbClr val="FF0000"/>
                </a:solidFill>
              </a:rPr>
              <a:t>one transaction to write </a:t>
            </a:r>
            <a:r>
              <a:rPr lang="en-GB" dirty="0"/>
              <a:t>tentative versions of objects while </a:t>
            </a:r>
            <a:r>
              <a:rPr lang="en-GB" dirty="0">
                <a:solidFill>
                  <a:srgbClr val="FF0000"/>
                </a:solidFill>
              </a:rPr>
              <a:t>other transactions read from the committed </a:t>
            </a:r>
            <a:r>
              <a:rPr lang="en-GB" dirty="0"/>
              <a:t>versions of </a:t>
            </a:r>
            <a:r>
              <a:rPr lang="en-GB" dirty="0">
                <a:solidFill>
                  <a:srgbClr val="FF0000"/>
                </a:solidFill>
              </a:rPr>
              <a:t>the same objects</a:t>
            </a:r>
            <a:r>
              <a:rPr lang="en-GB" dirty="0"/>
              <a:t>. </a:t>
            </a:r>
          </a:p>
          <a:p>
            <a:pPr algn="just"/>
            <a:r>
              <a:rPr lang="en-GB" dirty="0"/>
              <a:t>Read operations only wait if another transaction is currently committing the same object.</a:t>
            </a:r>
          </a:p>
          <a:p>
            <a:pPr algn="just"/>
            <a:r>
              <a:rPr lang="en-GB" dirty="0"/>
              <a:t> This scheme allows </a:t>
            </a:r>
            <a:r>
              <a:rPr lang="en-GB" dirty="0">
                <a:solidFill>
                  <a:srgbClr val="FF0000"/>
                </a:solidFill>
              </a:rPr>
              <a:t>more concurrency than read-write locks</a:t>
            </a:r>
            <a:r>
              <a:rPr lang="en-GB" dirty="0"/>
              <a:t>, but writing transactions </a:t>
            </a:r>
            <a:r>
              <a:rPr lang="en-GB" dirty="0">
                <a:solidFill>
                  <a:srgbClr val="FF0000"/>
                </a:solidFill>
              </a:rPr>
              <a:t>risk waiting </a:t>
            </a:r>
            <a:r>
              <a:rPr lang="en-GB" dirty="0"/>
              <a:t>or </a:t>
            </a:r>
            <a:r>
              <a:rPr lang="en-GB" dirty="0">
                <a:solidFill>
                  <a:srgbClr val="FF0000"/>
                </a:solidFill>
              </a:rPr>
              <a:t>even rejection </a:t>
            </a:r>
            <a:r>
              <a:rPr lang="en-GB" dirty="0"/>
              <a:t>when they attempt </a:t>
            </a:r>
            <a:r>
              <a:rPr lang="en-GB" dirty="0">
                <a:solidFill>
                  <a:srgbClr val="FF0000"/>
                </a:solidFill>
              </a:rPr>
              <a:t>to commit</a:t>
            </a:r>
            <a:r>
              <a:rPr lang="en-GB" dirty="0"/>
              <a:t>. </a:t>
            </a:r>
          </a:p>
          <a:p>
            <a:pPr algn="just"/>
            <a:r>
              <a:rPr lang="en-GB" dirty="0">
                <a:solidFill>
                  <a:srgbClr val="FF0000"/>
                </a:solidFill>
              </a:rPr>
              <a:t>Transactions cannot commit their write </a:t>
            </a:r>
            <a:r>
              <a:rPr lang="en-GB" dirty="0"/>
              <a:t>operations immediately if other </a:t>
            </a:r>
            <a:r>
              <a:rPr lang="en-GB" dirty="0">
                <a:solidFill>
                  <a:srgbClr val="FF0000"/>
                </a:solidFill>
              </a:rPr>
              <a:t>uncompleted transactions have read </a:t>
            </a:r>
            <a:r>
              <a:rPr lang="en-GB" dirty="0"/>
              <a:t>the same objects.</a:t>
            </a:r>
          </a:p>
          <a:p>
            <a:pPr algn="just"/>
            <a:r>
              <a:rPr lang="en-GB" dirty="0"/>
              <a:t>Transactions that </a:t>
            </a:r>
            <a:r>
              <a:rPr lang="en-GB" dirty="0">
                <a:solidFill>
                  <a:srgbClr val="FF0000"/>
                </a:solidFill>
              </a:rPr>
              <a:t>request to commit </a:t>
            </a:r>
            <a:r>
              <a:rPr lang="en-GB" dirty="0"/>
              <a:t>in such a situation are made to </a:t>
            </a:r>
            <a:r>
              <a:rPr lang="en-GB" dirty="0">
                <a:solidFill>
                  <a:srgbClr val="FF0000"/>
                </a:solidFill>
              </a:rPr>
              <a:t>wait until the reading </a:t>
            </a:r>
            <a:r>
              <a:rPr lang="en-GB" dirty="0"/>
              <a:t>transactions have </a:t>
            </a:r>
            <a:r>
              <a:rPr lang="en-GB" dirty="0">
                <a:solidFill>
                  <a:srgbClr val="FF0000"/>
                </a:solidFill>
              </a:rPr>
              <a:t>completed</a:t>
            </a:r>
            <a:r>
              <a:rPr lang="en-GB" dirty="0"/>
              <a:t>.</a:t>
            </a:r>
          </a:p>
          <a:p>
            <a:pPr algn="just"/>
            <a:r>
              <a:rPr lang="en-GB" dirty="0"/>
              <a:t>Deadlocks may occur when transactions are waiting to commit. Therefore, transactions may need to be aborted when they are waiting to commit, to resolve deadlocks.</a:t>
            </a:r>
            <a:endParaRPr lang="en-GB" b="1" dirty="0">
              <a:solidFill>
                <a:srgbClr val="FF0000"/>
              </a:solidFill>
            </a:endParaRPr>
          </a:p>
          <a:p>
            <a:pPr algn="just"/>
            <a:endParaRPr lang="en-IN" dirty="0"/>
          </a:p>
        </p:txBody>
      </p:sp>
    </p:spTree>
    <p:extLst>
      <p:ext uri="{BB962C8B-B14F-4D97-AF65-F5344CB8AC3E}">
        <p14:creationId xmlns:p14="http://schemas.microsoft.com/office/powerpoint/2010/main" val="32003948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70BCAA-714A-440A-81E3-5ECD68670DAA}"/>
              </a:ext>
            </a:extLst>
          </p:cNvPr>
          <p:cNvSpPr>
            <a:spLocks noGrp="1"/>
          </p:cNvSpPr>
          <p:nvPr>
            <p:ph idx="1"/>
          </p:nvPr>
        </p:nvSpPr>
        <p:spPr>
          <a:xfrm>
            <a:off x="838200" y="492369"/>
            <a:ext cx="10515600" cy="6119446"/>
          </a:xfrm>
        </p:spPr>
        <p:txBody>
          <a:bodyPr>
            <a:normAutofit lnSpcReduction="10000"/>
          </a:bodyPr>
          <a:lstStyle/>
          <a:p>
            <a:pPr algn="just"/>
            <a:r>
              <a:rPr lang="en-GB" dirty="0"/>
              <a:t>This variation on strict two-phase locking uses three types of lock: </a:t>
            </a:r>
            <a:r>
              <a:rPr lang="en-GB" dirty="0">
                <a:solidFill>
                  <a:srgbClr val="FF0000"/>
                </a:solidFill>
              </a:rPr>
              <a:t>a read lock, a write lock and a commit lock</a:t>
            </a:r>
            <a:r>
              <a:rPr lang="en-GB" dirty="0"/>
              <a:t>. </a:t>
            </a:r>
          </a:p>
          <a:p>
            <a:pPr algn="just"/>
            <a:r>
              <a:rPr lang="en-GB" dirty="0"/>
              <a:t>Before a transaction’s </a:t>
            </a:r>
            <a:r>
              <a:rPr lang="en-GB" dirty="0">
                <a:solidFill>
                  <a:srgbClr val="FF0000"/>
                </a:solidFill>
              </a:rPr>
              <a:t>read operation </a:t>
            </a:r>
            <a:r>
              <a:rPr lang="en-GB" dirty="0"/>
              <a:t>is performed, a </a:t>
            </a:r>
            <a:r>
              <a:rPr lang="en-GB" dirty="0">
                <a:solidFill>
                  <a:srgbClr val="FF0000"/>
                </a:solidFill>
              </a:rPr>
              <a:t>read lock must be set on the object </a:t>
            </a:r>
            <a:r>
              <a:rPr lang="en-GB" dirty="0"/>
              <a:t>– the attempt to set a </a:t>
            </a:r>
            <a:r>
              <a:rPr lang="en-GB" dirty="0">
                <a:solidFill>
                  <a:srgbClr val="FF0000"/>
                </a:solidFill>
              </a:rPr>
              <a:t>read lock is </a:t>
            </a:r>
            <a:r>
              <a:rPr lang="en-GB" dirty="0"/>
              <a:t>successful unless the </a:t>
            </a:r>
            <a:r>
              <a:rPr lang="en-GB" dirty="0">
                <a:solidFill>
                  <a:srgbClr val="FF0000"/>
                </a:solidFill>
              </a:rPr>
              <a:t>object has a commit lock</a:t>
            </a:r>
            <a:r>
              <a:rPr lang="en-GB" dirty="0"/>
              <a:t>, in which case the transaction </a:t>
            </a:r>
            <a:r>
              <a:rPr lang="en-GB" dirty="0">
                <a:solidFill>
                  <a:srgbClr val="FF0000"/>
                </a:solidFill>
              </a:rPr>
              <a:t>waits</a:t>
            </a:r>
            <a:r>
              <a:rPr lang="en-GB" dirty="0"/>
              <a:t>. </a:t>
            </a:r>
          </a:p>
          <a:p>
            <a:pPr algn="just"/>
            <a:r>
              <a:rPr lang="en-IN" dirty="0"/>
              <a:t>Before a transaction’s </a:t>
            </a:r>
            <a:r>
              <a:rPr lang="en-GB" dirty="0">
                <a:solidFill>
                  <a:srgbClr val="FF0000"/>
                </a:solidFill>
              </a:rPr>
              <a:t>write operation </a:t>
            </a:r>
            <a:r>
              <a:rPr lang="en-GB" dirty="0"/>
              <a:t>is performed, a </a:t>
            </a:r>
            <a:r>
              <a:rPr lang="en-GB" dirty="0">
                <a:solidFill>
                  <a:srgbClr val="FF0000"/>
                </a:solidFill>
              </a:rPr>
              <a:t>write lock </a:t>
            </a:r>
            <a:r>
              <a:rPr lang="en-GB" dirty="0"/>
              <a:t>must be </a:t>
            </a:r>
            <a:r>
              <a:rPr lang="en-GB" dirty="0">
                <a:solidFill>
                  <a:srgbClr val="FF0000"/>
                </a:solidFill>
              </a:rPr>
              <a:t>set on the object </a:t>
            </a:r>
            <a:r>
              <a:rPr lang="en-GB" dirty="0"/>
              <a:t>– the attempt to set a </a:t>
            </a:r>
            <a:r>
              <a:rPr lang="en-GB" dirty="0">
                <a:solidFill>
                  <a:srgbClr val="FF0000"/>
                </a:solidFill>
              </a:rPr>
              <a:t>write lock is successful </a:t>
            </a:r>
            <a:r>
              <a:rPr lang="en-GB" dirty="0"/>
              <a:t>unless the object </a:t>
            </a:r>
            <a:r>
              <a:rPr lang="en-GB" dirty="0">
                <a:solidFill>
                  <a:srgbClr val="FF0000"/>
                </a:solidFill>
              </a:rPr>
              <a:t>has a write lock or a commit lock</a:t>
            </a:r>
            <a:r>
              <a:rPr lang="en-GB" dirty="0"/>
              <a:t>, in which case the transaction waits.</a:t>
            </a:r>
          </a:p>
          <a:p>
            <a:pPr algn="just"/>
            <a:r>
              <a:rPr lang="en-GB" dirty="0"/>
              <a:t>When the transaction </a:t>
            </a:r>
            <a:r>
              <a:rPr lang="en-GB" dirty="0">
                <a:solidFill>
                  <a:srgbClr val="FF0000"/>
                </a:solidFill>
              </a:rPr>
              <a:t>coordinator receives a request to commit </a:t>
            </a:r>
            <a:r>
              <a:rPr lang="en-GB" dirty="0"/>
              <a:t>a transaction, it attempts </a:t>
            </a:r>
            <a:r>
              <a:rPr lang="en-GB" dirty="0">
                <a:solidFill>
                  <a:srgbClr val="FF0000"/>
                </a:solidFill>
              </a:rPr>
              <a:t>to convert all that transaction’s write locks </a:t>
            </a:r>
            <a:r>
              <a:rPr lang="en-GB" dirty="0"/>
              <a:t>to </a:t>
            </a:r>
            <a:r>
              <a:rPr lang="en-GB" dirty="0">
                <a:solidFill>
                  <a:srgbClr val="FF0000"/>
                </a:solidFill>
              </a:rPr>
              <a:t>commit locks</a:t>
            </a:r>
            <a:r>
              <a:rPr lang="en-GB" dirty="0"/>
              <a:t>. </a:t>
            </a:r>
          </a:p>
          <a:p>
            <a:pPr algn="just"/>
            <a:r>
              <a:rPr lang="en-GB" dirty="0"/>
              <a:t>If any of the objects have </a:t>
            </a:r>
            <a:r>
              <a:rPr lang="en-GB" dirty="0">
                <a:solidFill>
                  <a:srgbClr val="FF0000"/>
                </a:solidFill>
              </a:rPr>
              <a:t>outstanding read locks</a:t>
            </a:r>
            <a:r>
              <a:rPr lang="en-GB" dirty="0"/>
              <a:t>, the transaction must wait until the transactions that set these locks have completed and the locks are released.</a:t>
            </a:r>
            <a:endParaRPr lang="en-IN" dirty="0"/>
          </a:p>
        </p:txBody>
      </p:sp>
    </p:spTree>
    <p:extLst>
      <p:ext uri="{BB962C8B-B14F-4D97-AF65-F5344CB8AC3E}">
        <p14:creationId xmlns:p14="http://schemas.microsoft.com/office/powerpoint/2010/main" val="37987846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43DA04-7091-40E6-A239-F27FFBAC8D26}"/>
              </a:ext>
            </a:extLst>
          </p:cNvPr>
          <p:cNvPicPr>
            <a:picLocks noChangeAspect="1"/>
          </p:cNvPicPr>
          <p:nvPr/>
        </p:nvPicPr>
        <p:blipFill>
          <a:blip r:embed="rId2"/>
          <a:stretch>
            <a:fillRect/>
          </a:stretch>
        </p:blipFill>
        <p:spPr>
          <a:xfrm>
            <a:off x="79153" y="1069146"/>
            <a:ext cx="12195100" cy="4783014"/>
          </a:xfrm>
          <a:prstGeom prst="rect">
            <a:avLst/>
          </a:prstGeom>
        </p:spPr>
      </p:pic>
    </p:spTree>
    <p:extLst>
      <p:ext uri="{BB962C8B-B14F-4D97-AF65-F5344CB8AC3E}">
        <p14:creationId xmlns:p14="http://schemas.microsoft.com/office/powerpoint/2010/main" val="21397888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437234-5EA0-4D13-931D-42A8D6830D9D}"/>
              </a:ext>
            </a:extLst>
          </p:cNvPr>
          <p:cNvSpPr>
            <a:spLocks noGrp="1"/>
          </p:cNvSpPr>
          <p:nvPr>
            <p:ph idx="1"/>
          </p:nvPr>
        </p:nvSpPr>
        <p:spPr>
          <a:xfrm>
            <a:off x="838200" y="450166"/>
            <a:ext cx="10515600" cy="5726797"/>
          </a:xfrm>
        </p:spPr>
        <p:txBody>
          <a:bodyPr>
            <a:normAutofit fontScale="92500" lnSpcReduction="20000"/>
          </a:bodyPr>
          <a:lstStyle/>
          <a:p>
            <a:pPr algn="just"/>
            <a:r>
              <a:rPr lang="en-IN" sz="3600" b="1" dirty="0">
                <a:solidFill>
                  <a:srgbClr val="FF0000"/>
                </a:solidFill>
              </a:rPr>
              <a:t>Hierarchic locks:</a:t>
            </a:r>
          </a:p>
          <a:p>
            <a:pPr algn="just"/>
            <a:r>
              <a:rPr lang="en-GB" sz="3600" dirty="0"/>
              <a:t>In our banking example, the majority of the operations require locking at the granularity of an account. </a:t>
            </a:r>
          </a:p>
          <a:p>
            <a:pPr algn="just"/>
            <a:r>
              <a:rPr lang="en-GB" sz="3600" dirty="0"/>
              <a:t>The </a:t>
            </a:r>
            <a:r>
              <a:rPr lang="en-GB" sz="3600" dirty="0" err="1">
                <a:solidFill>
                  <a:srgbClr val="FF0000"/>
                </a:solidFill>
              </a:rPr>
              <a:t>branchTotal</a:t>
            </a:r>
            <a:r>
              <a:rPr lang="en-GB" sz="3600" dirty="0"/>
              <a:t> operation is different – it reads the values of all the account balances and would appear to require a read lock on all of them. </a:t>
            </a:r>
          </a:p>
          <a:p>
            <a:pPr algn="just"/>
            <a:r>
              <a:rPr lang="en-GB" sz="3600" dirty="0"/>
              <a:t>To reduce </a:t>
            </a:r>
            <a:r>
              <a:rPr lang="en-GB" sz="3600" dirty="0">
                <a:solidFill>
                  <a:srgbClr val="FF0000"/>
                </a:solidFill>
              </a:rPr>
              <a:t>locking overhead</a:t>
            </a:r>
            <a:r>
              <a:rPr lang="en-GB" sz="3600" dirty="0"/>
              <a:t>, it would be useful to allow locks of mixed granularity to coexist.</a:t>
            </a:r>
          </a:p>
          <a:p>
            <a:pPr algn="just"/>
            <a:r>
              <a:rPr lang="en-GB" sz="3600" dirty="0"/>
              <a:t>The use of a hierarchy of locks with different granularities. At each level, the setting of a </a:t>
            </a:r>
            <a:r>
              <a:rPr lang="en-GB" sz="3600" dirty="0">
                <a:solidFill>
                  <a:srgbClr val="FF0000"/>
                </a:solidFill>
              </a:rPr>
              <a:t>parent lock </a:t>
            </a:r>
            <a:r>
              <a:rPr lang="en-GB" sz="3600" dirty="0"/>
              <a:t>has the same effect as setting all the equivalent </a:t>
            </a:r>
            <a:r>
              <a:rPr lang="en-GB" sz="3600" dirty="0">
                <a:solidFill>
                  <a:srgbClr val="FF0000"/>
                </a:solidFill>
              </a:rPr>
              <a:t>child locks</a:t>
            </a:r>
            <a:r>
              <a:rPr lang="en-GB" sz="3600" dirty="0"/>
              <a:t>.</a:t>
            </a:r>
          </a:p>
          <a:p>
            <a:pPr algn="just"/>
            <a:r>
              <a:rPr lang="en-GB" sz="3600" dirty="0"/>
              <a:t> This economizes on the number of locks to be set. In our banking example, the </a:t>
            </a:r>
            <a:r>
              <a:rPr lang="en-GB" sz="3600" dirty="0">
                <a:solidFill>
                  <a:srgbClr val="FF0000"/>
                </a:solidFill>
              </a:rPr>
              <a:t>branch is the parent </a:t>
            </a:r>
            <a:r>
              <a:rPr lang="en-GB" sz="3600" dirty="0"/>
              <a:t>and the </a:t>
            </a:r>
            <a:r>
              <a:rPr lang="en-GB" sz="3600" dirty="0">
                <a:solidFill>
                  <a:srgbClr val="FF0000"/>
                </a:solidFill>
              </a:rPr>
              <a:t>accounts are children.</a:t>
            </a:r>
            <a:endParaRPr lang="en-IN" sz="3600" b="1" dirty="0">
              <a:solidFill>
                <a:srgbClr val="FF0000"/>
              </a:solidFill>
            </a:endParaRPr>
          </a:p>
        </p:txBody>
      </p:sp>
    </p:spTree>
    <p:extLst>
      <p:ext uri="{BB962C8B-B14F-4D97-AF65-F5344CB8AC3E}">
        <p14:creationId xmlns:p14="http://schemas.microsoft.com/office/powerpoint/2010/main" val="16529545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EAF8B6-E0C9-434F-A9D9-D527FF564681}"/>
              </a:ext>
            </a:extLst>
          </p:cNvPr>
          <p:cNvPicPr>
            <a:picLocks noChangeAspect="1"/>
          </p:cNvPicPr>
          <p:nvPr/>
        </p:nvPicPr>
        <p:blipFill>
          <a:blip r:embed="rId2"/>
          <a:stretch>
            <a:fillRect/>
          </a:stretch>
        </p:blipFill>
        <p:spPr>
          <a:xfrm>
            <a:off x="624889" y="1927273"/>
            <a:ext cx="11429112" cy="3137095"/>
          </a:xfrm>
          <a:prstGeom prst="rect">
            <a:avLst/>
          </a:prstGeom>
        </p:spPr>
      </p:pic>
    </p:spTree>
    <p:extLst>
      <p:ext uri="{BB962C8B-B14F-4D97-AF65-F5344CB8AC3E}">
        <p14:creationId xmlns:p14="http://schemas.microsoft.com/office/powerpoint/2010/main" val="2021922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A1A27D-3ACD-423B-A805-BF82398D1813}"/>
              </a:ext>
            </a:extLst>
          </p:cNvPr>
          <p:cNvPicPr>
            <a:picLocks noChangeAspect="1"/>
          </p:cNvPicPr>
          <p:nvPr/>
        </p:nvPicPr>
        <p:blipFill>
          <a:blip r:embed="rId2"/>
          <a:stretch>
            <a:fillRect/>
          </a:stretch>
        </p:blipFill>
        <p:spPr>
          <a:xfrm>
            <a:off x="883426" y="984737"/>
            <a:ext cx="10110142" cy="4740813"/>
          </a:xfrm>
          <a:prstGeom prst="rect">
            <a:avLst/>
          </a:prstGeom>
        </p:spPr>
      </p:pic>
    </p:spTree>
    <p:extLst>
      <p:ext uri="{BB962C8B-B14F-4D97-AF65-F5344CB8AC3E}">
        <p14:creationId xmlns:p14="http://schemas.microsoft.com/office/powerpoint/2010/main" val="3948886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36B219-E04F-4044-8E7B-5B140D6A8B2C}"/>
              </a:ext>
            </a:extLst>
          </p:cNvPr>
          <p:cNvPicPr>
            <a:picLocks noChangeAspect="1"/>
          </p:cNvPicPr>
          <p:nvPr/>
        </p:nvPicPr>
        <p:blipFill>
          <a:blip r:embed="rId2"/>
          <a:stretch>
            <a:fillRect/>
          </a:stretch>
        </p:blipFill>
        <p:spPr>
          <a:xfrm>
            <a:off x="620152" y="1603717"/>
            <a:ext cx="11394831" cy="3798277"/>
          </a:xfrm>
          <a:prstGeom prst="rect">
            <a:avLst/>
          </a:prstGeom>
        </p:spPr>
      </p:pic>
    </p:spTree>
    <p:extLst>
      <p:ext uri="{BB962C8B-B14F-4D97-AF65-F5344CB8AC3E}">
        <p14:creationId xmlns:p14="http://schemas.microsoft.com/office/powerpoint/2010/main" val="42147054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A394A2-35EF-4919-9BEA-64961FCCFD64}"/>
              </a:ext>
            </a:extLst>
          </p:cNvPr>
          <p:cNvSpPr>
            <a:spLocks noGrp="1"/>
          </p:cNvSpPr>
          <p:nvPr>
            <p:ph idx="1"/>
          </p:nvPr>
        </p:nvSpPr>
        <p:spPr>
          <a:xfrm>
            <a:off x="838200" y="506436"/>
            <a:ext cx="10515600" cy="6077243"/>
          </a:xfrm>
        </p:spPr>
        <p:txBody>
          <a:bodyPr>
            <a:normAutofit fontScale="92500" lnSpcReduction="20000"/>
          </a:bodyPr>
          <a:lstStyle/>
          <a:p>
            <a:pPr algn="just"/>
            <a:r>
              <a:rPr lang="en-GB" dirty="0">
                <a:solidFill>
                  <a:srgbClr val="FF0000"/>
                </a:solidFill>
              </a:rPr>
              <a:t>Mixed-granularity locks</a:t>
            </a:r>
            <a:r>
              <a:rPr lang="en-GB" dirty="0"/>
              <a:t> could be useful in </a:t>
            </a:r>
            <a:r>
              <a:rPr lang="en-GB" dirty="0">
                <a:solidFill>
                  <a:srgbClr val="FF0000"/>
                </a:solidFill>
              </a:rPr>
              <a:t>a diary system </a:t>
            </a:r>
            <a:r>
              <a:rPr lang="en-GB" dirty="0"/>
              <a:t>in which the data could be </a:t>
            </a:r>
            <a:r>
              <a:rPr lang="en-GB" dirty="0">
                <a:solidFill>
                  <a:srgbClr val="FF0000"/>
                </a:solidFill>
              </a:rPr>
              <a:t>structured with the diary for a week </a:t>
            </a:r>
            <a:r>
              <a:rPr lang="en-GB" dirty="0"/>
              <a:t>being composed of a page for </a:t>
            </a:r>
            <a:r>
              <a:rPr lang="en-GB" dirty="0">
                <a:solidFill>
                  <a:srgbClr val="FF0000"/>
                </a:solidFill>
              </a:rPr>
              <a:t>each day </a:t>
            </a:r>
            <a:r>
              <a:rPr lang="en-GB" dirty="0"/>
              <a:t>and the latter subdivided further into a </a:t>
            </a:r>
            <a:r>
              <a:rPr lang="en-GB" dirty="0">
                <a:solidFill>
                  <a:srgbClr val="FF0000"/>
                </a:solidFill>
              </a:rPr>
              <a:t>slot for each hour </a:t>
            </a:r>
            <a:r>
              <a:rPr lang="en-GB" dirty="0"/>
              <a:t>of the day, as shown in Figure.</a:t>
            </a:r>
          </a:p>
          <a:p>
            <a:pPr algn="just"/>
            <a:r>
              <a:rPr lang="en-GB" dirty="0"/>
              <a:t>The operation to </a:t>
            </a:r>
            <a:r>
              <a:rPr lang="en-GB" dirty="0">
                <a:solidFill>
                  <a:srgbClr val="FF0000"/>
                </a:solidFill>
              </a:rPr>
              <a:t>view a week </a:t>
            </a:r>
            <a:r>
              <a:rPr lang="en-GB" dirty="0"/>
              <a:t>would cause a </a:t>
            </a:r>
            <a:r>
              <a:rPr lang="en-GB" dirty="0">
                <a:solidFill>
                  <a:srgbClr val="FF0000"/>
                </a:solidFill>
              </a:rPr>
              <a:t>read lock </a:t>
            </a:r>
            <a:r>
              <a:rPr lang="en-GB" dirty="0"/>
              <a:t>to be set at the </a:t>
            </a:r>
            <a:r>
              <a:rPr lang="en-GB" dirty="0">
                <a:solidFill>
                  <a:srgbClr val="FF0000"/>
                </a:solidFill>
              </a:rPr>
              <a:t>top of this hierarchy</a:t>
            </a:r>
            <a:r>
              <a:rPr lang="en-GB" dirty="0"/>
              <a:t>, whereas the operation to enter an appointment would cause a </a:t>
            </a:r>
            <a:r>
              <a:rPr lang="en-GB" dirty="0">
                <a:solidFill>
                  <a:srgbClr val="FF0000"/>
                </a:solidFill>
              </a:rPr>
              <a:t>write lock </a:t>
            </a:r>
            <a:r>
              <a:rPr lang="en-GB" dirty="0"/>
              <a:t>to be set on a </a:t>
            </a:r>
            <a:r>
              <a:rPr lang="en-GB" dirty="0">
                <a:solidFill>
                  <a:srgbClr val="FF0000"/>
                </a:solidFill>
              </a:rPr>
              <a:t>given time slot</a:t>
            </a:r>
            <a:r>
              <a:rPr lang="en-GB" dirty="0"/>
              <a:t>. </a:t>
            </a:r>
          </a:p>
          <a:p>
            <a:pPr algn="just"/>
            <a:r>
              <a:rPr lang="en-GB" dirty="0"/>
              <a:t>The effect of a </a:t>
            </a:r>
            <a:r>
              <a:rPr lang="en-GB" dirty="0">
                <a:solidFill>
                  <a:srgbClr val="FF0000"/>
                </a:solidFill>
              </a:rPr>
              <a:t>read lock </a:t>
            </a:r>
            <a:r>
              <a:rPr lang="en-GB" dirty="0"/>
              <a:t>on a week would be to </a:t>
            </a:r>
            <a:r>
              <a:rPr lang="en-GB" dirty="0">
                <a:solidFill>
                  <a:srgbClr val="FF0000"/>
                </a:solidFill>
              </a:rPr>
              <a:t>prevent write operations </a:t>
            </a:r>
            <a:r>
              <a:rPr lang="en-GB" dirty="0"/>
              <a:t>on any of the substructures – for example, the time slots for each day in that week.</a:t>
            </a:r>
          </a:p>
          <a:p>
            <a:pPr algn="just"/>
            <a:r>
              <a:rPr lang="en-GB" dirty="0">
                <a:solidFill>
                  <a:srgbClr val="FF0000"/>
                </a:solidFill>
              </a:rPr>
              <a:t>Each node </a:t>
            </a:r>
            <a:r>
              <a:rPr lang="en-GB" dirty="0"/>
              <a:t>in the </a:t>
            </a:r>
            <a:r>
              <a:rPr lang="en-GB" dirty="0">
                <a:solidFill>
                  <a:srgbClr val="FF0000"/>
                </a:solidFill>
              </a:rPr>
              <a:t>hierarchy can be locked</a:t>
            </a:r>
            <a:r>
              <a:rPr lang="en-GB" dirty="0"/>
              <a:t>, giving the </a:t>
            </a:r>
            <a:r>
              <a:rPr lang="en-GB" dirty="0">
                <a:solidFill>
                  <a:srgbClr val="FF0000"/>
                </a:solidFill>
              </a:rPr>
              <a:t>owner of the lock explicit access </a:t>
            </a:r>
            <a:r>
              <a:rPr lang="en-GB" dirty="0"/>
              <a:t>to the </a:t>
            </a:r>
            <a:r>
              <a:rPr lang="en-GB" dirty="0">
                <a:solidFill>
                  <a:srgbClr val="FF0000"/>
                </a:solidFill>
              </a:rPr>
              <a:t>node and giving implicit access to its children</a:t>
            </a:r>
            <a:r>
              <a:rPr lang="en-GB" dirty="0"/>
              <a:t>.</a:t>
            </a:r>
          </a:p>
          <a:p>
            <a:pPr algn="just"/>
            <a:r>
              <a:rPr lang="en-GB" dirty="0"/>
              <a:t> In our banking example, a </a:t>
            </a:r>
            <a:r>
              <a:rPr lang="en-GB" dirty="0">
                <a:solidFill>
                  <a:srgbClr val="FF0000"/>
                </a:solidFill>
              </a:rPr>
              <a:t>read-write lock </a:t>
            </a:r>
            <a:r>
              <a:rPr lang="en-GB" dirty="0"/>
              <a:t>on the </a:t>
            </a:r>
            <a:r>
              <a:rPr lang="en-GB" dirty="0">
                <a:solidFill>
                  <a:srgbClr val="FF0000"/>
                </a:solidFill>
              </a:rPr>
              <a:t>branch implicitly read-write locks all the accounts</a:t>
            </a:r>
            <a:r>
              <a:rPr lang="en-GB" dirty="0"/>
              <a:t>. Before a child node is granted a read-write lock, an intention to read-write lock is set on the parent node and its ancestors . </a:t>
            </a:r>
          </a:p>
          <a:p>
            <a:pPr algn="just"/>
            <a:r>
              <a:rPr lang="en-GB" dirty="0"/>
              <a:t>The intention lock is compatible with other intention locks but conflicts with read and write locks according to the usual rules.</a:t>
            </a:r>
            <a:endParaRPr lang="en-IN" dirty="0"/>
          </a:p>
        </p:txBody>
      </p:sp>
    </p:spTree>
    <p:extLst>
      <p:ext uri="{BB962C8B-B14F-4D97-AF65-F5344CB8AC3E}">
        <p14:creationId xmlns:p14="http://schemas.microsoft.com/office/powerpoint/2010/main" val="15043171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D0001E-7BA4-40DD-9D79-C1DFF3AB049D}"/>
              </a:ext>
            </a:extLst>
          </p:cNvPr>
          <p:cNvPicPr>
            <a:picLocks noChangeAspect="1"/>
          </p:cNvPicPr>
          <p:nvPr/>
        </p:nvPicPr>
        <p:blipFill>
          <a:blip r:embed="rId2"/>
          <a:stretch>
            <a:fillRect/>
          </a:stretch>
        </p:blipFill>
        <p:spPr>
          <a:xfrm>
            <a:off x="578892" y="956603"/>
            <a:ext cx="11018520" cy="4937760"/>
          </a:xfrm>
          <a:prstGeom prst="rect">
            <a:avLst/>
          </a:prstGeom>
        </p:spPr>
      </p:pic>
    </p:spTree>
    <p:extLst>
      <p:ext uri="{BB962C8B-B14F-4D97-AF65-F5344CB8AC3E}">
        <p14:creationId xmlns:p14="http://schemas.microsoft.com/office/powerpoint/2010/main" val="20070727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E50140-75A1-498A-A12B-716423A6D60B}"/>
              </a:ext>
            </a:extLst>
          </p:cNvPr>
          <p:cNvSpPr>
            <a:spLocks noGrp="1"/>
          </p:cNvSpPr>
          <p:nvPr>
            <p:ph idx="1"/>
          </p:nvPr>
        </p:nvSpPr>
        <p:spPr>
          <a:xfrm>
            <a:off x="838200" y="464234"/>
            <a:ext cx="10515600" cy="5712729"/>
          </a:xfrm>
        </p:spPr>
        <p:txBody>
          <a:bodyPr/>
          <a:lstStyle/>
          <a:p>
            <a:pPr algn="just"/>
            <a:r>
              <a:rPr lang="en-GB" dirty="0"/>
              <a:t>In our banking example, the </a:t>
            </a:r>
            <a:r>
              <a:rPr lang="en-GB" dirty="0" err="1"/>
              <a:t>branchTotal</a:t>
            </a:r>
            <a:r>
              <a:rPr lang="en-GB" dirty="0"/>
              <a:t> operation requests a read lock on the branch, which implicitly sets read locks on all the accounts. </a:t>
            </a:r>
          </a:p>
          <a:p>
            <a:pPr algn="just"/>
            <a:r>
              <a:rPr lang="en-GB" dirty="0"/>
              <a:t>A deposit operation needs to set a write lock on a balance, but first it attempts to set an intention to write lock on the branch. These rules prevent these operations running concurrently.</a:t>
            </a:r>
            <a:endParaRPr lang="en-IN" dirty="0"/>
          </a:p>
        </p:txBody>
      </p:sp>
    </p:spTree>
    <p:extLst>
      <p:ext uri="{BB962C8B-B14F-4D97-AF65-F5344CB8AC3E}">
        <p14:creationId xmlns:p14="http://schemas.microsoft.com/office/powerpoint/2010/main" val="25878338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6A64E-A4A8-4527-9473-EE1FBD2A17C1}"/>
              </a:ext>
            </a:extLst>
          </p:cNvPr>
          <p:cNvSpPr>
            <a:spLocks noGrp="1"/>
          </p:cNvSpPr>
          <p:nvPr>
            <p:ph type="title"/>
          </p:nvPr>
        </p:nvSpPr>
        <p:spPr/>
        <p:txBody>
          <a:bodyPr/>
          <a:lstStyle/>
          <a:p>
            <a:r>
              <a:rPr lang="en-IN" b="1" dirty="0">
                <a:solidFill>
                  <a:srgbClr val="FF0000"/>
                </a:solidFill>
              </a:rPr>
              <a:t>OPTIMISTIC CONCURRENCY CONTROL</a:t>
            </a:r>
          </a:p>
        </p:txBody>
      </p:sp>
      <p:sp>
        <p:nvSpPr>
          <p:cNvPr id="3" name="Content Placeholder 2">
            <a:extLst>
              <a:ext uri="{FF2B5EF4-FFF2-40B4-BE49-F238E27FC236}">
                <a16:creationId xmlns:a16="http://schemas.microsoft.com/office/drawing/2014/main" id="{4BF88717-CA2B-4372-91A2-B942EBBAAE13}"/>
              </a:ext>
            </a:extLst>
          </p:cNvPr>
          <p:cNvSpPr>
            <a:spLocks noGrp="1"/>
          </p:cNvSpPr>
          <p:nvPr>
            <p:ph idx="1"/>
          </p:nvPr>
        </p:nvSpPr>
        <p:spPr/>
        <p:txBody>
          <a:bodyPr>
            <a:normAutofit fontScale="92500" lnSpcReduction="20000"/>
          </a:bodyPr>
          <a:lstStyle/>
          <a:p>
            <a:pPr algn="just"/>
            <a:r>
              <a:rPr lang="en-GB" dirty="0"/>
              <a:t>A number of inherent disadvantages of locking and proposed an alternative optimistic approach to the serialization of transactions that avoids these drawbacks. </a:t>
            </a:r>
          </a:p>
          <a:p>
            <a:pPr algn="just"/>
            <a:r>
              <a:rPr lang="en-GB" dirty="0"/>
              <a:t>We can summarize the drawbacks of locking:</a:t>
            </a:r>
          </a:p>
          <a:p>
            <a:pPr algn="just"/>
            <a:r>
              <a:rPr lang="en-GB" dirty="0"/>
              <a:t>Lock maintenance represents an overhead that is not present in systems that do not support concurrent access to shared data.</a:t>
            </a:r>
          </a:p>
          <a:p>
            <a:pPr algn="just"/>
            <a:r>
              <a:rPr lang="en-GB" dirty="0"/>
              <a:t>For example, consider two client processes that are concurrently incrementing the values of n objects. If the client programs start at the same time and run for about the same amount of time, accessing the objects in two unrelated sequences and using a separate transaction to access and increment each item, the chances that the two programs will attempt to access the same object at the same time are just 1 in n on average, so locking is really needed only once in every n transactions.</a:t>
            </a:r>
            <a:endParaRPr lang="en-IN" dirty="0"/>
          </a:p>
        </p:txBody>
      </p:sp>
    </p:spTree>
    <p:extLst>
      <p:ext uri="{BB962C8B-B14F-4D97-AF65-F5344CB8AC3E}">
        <p14:creationId xmlns:p14="http://schemas.microsoft.com/office/powerpoint/2010/main" val="11587311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CF764-6C67-42F5-9301-F59E0FEBDD3E}"/>
              </a:ext>
            </a:extLst>
          </p:cNvPr>
          <p:cNvSpPr>
            <a:spLocks noGrp="1"/>
          </p:cNvSpPr>
          <p:nvPr>
            <p:ph idx="1"/>
          </p:nvPr>
        </p:nvSpPr>
        <p:spPr>
          <a:xfrm>
            <a:off x="838200" y="506437"/>
            <a:ext cx="10515600" cy="5670526"/>
          </a:xfrm>
        </p:spPr>
        <p:txBody>
          <a:bodyPr>
            <a:normAutofit fontScale="92500"/>
          </a:bodyPr>
          <a:lstStyle/>
          <a:p>
            <a:pPr algn="just"/>
            <a:r>
              <a:rPr lang="en-GB" dirty="0"/>
              <a:t>The use of locks can result in deadlock. Deadlock prevention reduces concurrency severely, and therefore deadlock situations must be resolved either by the use of timeouts or by deadlock detection. Neither of these is wholly satisfactory for use in interactive programs.</a:t>
            </a:r>
          </a:p>
          <a:p>
            <a:pPr algn="just"/>
            <a:r>
              <a:rPr lang="en-GB" dirty="0"/>
              <a:t>To avoid cascading aborts, locks cannot be released until the end of the transaction. This may reduce significantly the potential for concurrency.</a:t>
            </a:r>
          </a:p>
          <a:p>
            <a:pPr algn="just"/>
            <a:r>
              <a:rPr lang="en-GB" dirty="0"/>
              <a:t>The alternative approach proposed is ‘</a:t>
            </a:r>
            <a:r>
              <a:rPr lang="en-GB" dirty="0">
                <a:solidFill>
                  <a:srgbClr val="FF0000"/>
                </a:solidFill>
              </a:rPr>
              <a:t>optimistic’ </a:t>
            </a:r>
            <a:r>
              <a:rPr lang="en-GB" dirty="0"/>
              <a:t>because it is based on the observation that, in most applications, the likelihood of two clients’ transactions accessing the same </a:t>
            </a:r>
            <a:r>
              <a:rPr lang="en-GB" dirty="0">
                <a:solidFill>
                  <a:srgbClr val="FF0000"/>
                </a:solidFill>
              </a:rPr>
              <a:t>object is low</a:t>
            </a:r>
            <a:r>
              <a:rPr lang="en-GB" dirty="0"/>
              <a:t>.</a:t>
            </a:r>
          </a:p>
          <a:p>
            <a:pPr algn="just"/>
            <a:r>
              <a:rPr lang="en-GB" dirty="0"/>
              <a:t> Transactions are allowed to </a:t>
            </a:r>
            <a:r>
              <a:rPr lang="en-GB" dirty="0">
                <a:solidFill>
                  <a:srgbClr val="FF0000"/>
                </a:solidFill>
              </a:rPr>
              <a:t>proceed as though</a:t>
            </a:r>
            <a:r>
              <a:rPr lang="en-GB" dirty="0"/>
              <a:t> there were no possibility of conflict with other transactions until the client completes its task and issues a </a:t>
            </a:r>
            <a:r>
              <a:rPr lang="en-GB" dirty="0" err="1">
                <a:solidFill>
                  <a:srgbClr val="FF0000"/>
                </a:solidFill>
              </a:rPr>
              <a:t>closeTransaction</a:t>
            </a:r>
            <a:r>
              <a:rPr lang="en-GB" dirty="0"/>
              <a:t> request. </a:t>
            </a:r>
          </a:p>
          <a:p>
            <a:pPr algn="just"/>
            <a:r>
              <a:rPr lang="en-GB" dirty="0"/>
              <a:t>When a conflict arises, some transaction is generally aborted and will need to be restarted by the client. Each transaction has the following phases:</a:t>
            </a:r>
            <a:endParaRPr lang="en-IN" dirty="0"/>
          </a:p>
        </p:txBody>
      </p:sp>
    </p:spTree>
    <p:extLst>
      <p:ext uri="{BB962C8B-B14F-4D97-AF65-F5344CB8AC3E}">
        <p14:creationId xmlns:p14="http://schemas.microsoft.com/office/powerpoint/2010/main" val="12009958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10F4D4-28E1-4C8E-A559-4B48FB2E02C0}"/>
              </a:ext>
            </a:extLst>
          </p:cNvPr>
          <p:cNvSpPr>
            <a:spLocks noGrp="1"/>
          </p:cNvSpPr>
          <p:nvPr>
            <p:ph idx="1"/>
          </p:nvPr>
        </p:nvSpPr>
        <p:spPr>
          <a:xfrm>
            <a:off x="838200" y="478302"/>
            <a:ext cx="10515600" cy="5698661"/>
          </a:xfrm>
        </p:spPr>
        <p:txBody>
          <a:bodyPr/>
          <a:lstStyle/>
          <a:p>
            <a:pPr algn="just"/>
            <a:r>
              <a:rPr lang="en-GB" dirty="0">
                <a:solidFill>
                  <a:srgbClr val="FF0000"/>
                </a:solidFill>
              </a:rPr>
              <a:t>Working phase: </a:t>
            </a:r>
            <a:r>
              <a:rPr lang="en-GB" dirty="0"/>
              <a:t>During the working phase, each transaction has a tentative version of each of the objects that it updates. This is a copy of the most recently committed version of the object. </a:t>
            </a:r>
          </a:p>
          <a:p>
            <a:pPr algn="just"/>
            <a:r>
              <a:rPr lang="en-GB" dirty="0"/>
              <a:t>The use of tentative versions allows the transaction to abort (with no effect on the objects), either during the working phase or if it fails validation due to other conflicting transactions.</a:t>
            </a:r>
          </a:p>
          <a:p>
            <a:pPr algn="just"/>
            <a:r>
              <a:rPr lang="en-GB" dirty="0"/>
              <a:t> read operations are performed immediately – if a tentative version for that transaction already exists, a read operation accesses it; otherwise, it accesses the most recently committed value of the object. </a:t>
            </a:r>
          </a:p>
          <a:p>
            <a:pPr algn="just"/>
            <a:r>
              <a:rPr lang="en-GB" dirty="0"/>
              <a:t>write operations record the new values of the objects as tentative values (which are invisible to other transactions). </a:t>
            </a:r>
            <a:endParaRPr lang="en-IN" dirty="0"/>
          </a:p>
        </p:txBody>
      </p:sp>
    </p:spTree>
    <p:extLst>
      <p:ext uri="{BB962C8B-B14F-4D97-AF65-F5344CB8AC3E}">
        <p14:creationId xmlns:p14="http://schemas.microsoft.com/office/powerpoint/2010/main" val="20713078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4A43A8-F797-4C63-AC80-638EB7FFE8E9}"/>
              </a:ext>
            </a:extLst>
          </p:cNvPr>
          <p:cNvSpPr>
            <a:spLocks noGrp="1"/>
          </p:cNvSpPr>
          <p:nvPr>
            <p:ph idx="1"/>
          </p:nvPr>
        </p:nvSpPr>
        <p:spPr>
          <a:xfrm>
            <a:off x="838200" y="548640"/>
            <a:ext cx="10515600" cy="5628323"/>
          </a:xfrm>
        </p:spPr>
        <p:txBody>
          <a:bodyPr/>
          <a:lstStyle/>
          <a:p>
            <a:r>
              <a:rPr lang="en-GB" dirty="0"/>
              <a:t>When there are several </a:t>
            </a:r>
            <a:r>
              <a:rPr lang="en-GB" dirty="0">
                <a:solidFill>
                  <a:srgbClr val="FF0000"/>
                </a:solidFill>
              </a:rPr>
              <a:t>concurrent transactions</a:t>
            </a:r>
            <a:r>
              <a:rPr lang="en-GB" dirty="0"/>
              <a:t>, several different </a:t>
            </a:r>
            <a:r>
              <a:rPr lang="en-GB" dirty="0">
                <a:solidFill>
                  <a:srgbClr val="FF0000"/>
                </a:solidFill>
              </a:rPr>
              <a:t>tentative values</a:t>
            </a:r>
            <a:r>
              <a:rPr lang="en-GB" dirty="0"/>
              <a:t> of the </a:t>
            </a:r>
            <a:r>
              <a:rPr lang="en-GB" dirty="0">
                <a:solidFill>
                  <a:srgbClr val="FF0000"/>
                </a:solidFill>
              </a:rPr>
              <a:t>same object may coexist</a:t>
            </a:r>
            <a:r>
              <a:rPr lang="en-GB" dirty="0"/>
              <a:t>. </a:t>
            </a:r>
          </a:p>
          <a:p>
            <a:r>
              <a:rPr lang="en-GB" dirty="0"/>
              <a:t>In addition, two records are kept of the objects accessed within a transaction: </a:t>
            </a:r>
          </a:p>
          <a:p>
            <a:r>
              <a:rPr lang="en-GB" dirty="0"/>
              <a:t>A </a:t>
            </a:r>
            <a:r>
              <a:rPr lang="en-GB" dirty="0">
                <a:solidFill>
                  <a:srgbClr val="FF0000"/>
                </a:solidFill>
              </a:rPr>
              <a:t>read set </a:t>
            </a:r>
            <a:r>
              <a:rPr lang="en-GB" dirty="0"/>
              <a:t>containing the objects read by the transaction .</a:t>
            </a:r>
          </a:p>
          <a:p>
            <a:r>
              <a:rPr lang="en-GB" dirty="0"/>
              <a:t>A </a:t>
            </a:r>
            <a:r>
              <a:rPr lang="en-GB" dirty="0">
                <a:solidFill>
                  <a:srgbClr val="FF0000"/>
                </a:solidFill>
              </a:rPr>
              <a:t>write set </a:t>
            </a:r>
            <a:r>
              <a:rPr lang="en-GB" dirty="0"/>
              <a:t>containing the objects written by the transaction.</a:t>
            </a:r>
          </a:p>
          <a:p>
            <a:r>
              <a:rPr lang="en-GB" dirty="0"/>
              <a:t> Note that as all read operations are performed on committed versions of the objects (or copies of them), dirty reads cannot occur. </a:t>
            </a:r>
            <a:endParaRPr lang="en-IN" dirty="0"/>
          </a:p>
        </p:txBody>
      </p:sp>
    </p:spTree>
    <p:extLst>
      <p:ext uri="{BB962C8B-B14F-4D97-AF65-F5344CB8AC3E}">
        <p14:creationId xmlns:p14="http://schemas.microsoft.com/office/powerpoint/2010/main" val="9631767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BBD8E4-9633-4218-A133-D4405B846ECF}"/>
              </a:ext>
            </a:extLst>
          </p:cNvPr>
          <p:cNvSpPr>
            <a:spLocks noGrp="1"/>
          </p:cNvSpPr>
          <p:nvPr>
            <p:ph idx="1"/>
          </p:nvPr>
        </p:nvSpPr>
        <p:spPr>
          <a:xfrm>
            <a:off x="838200" y="393895"/>
            <a:ext cx="10515600" cy="6231988"/>
          </a:xfrm>
        </p:spPr>
        <p:txBody>
          <a:bodyPr>
            <a:normAutofit lnSpcReduction="10000"/>
          </a:bodyPr>
          <a:lstStyle/>
          <a:p>
            <a:pPr algn="just"/>
            <a:r>
              <a:rPr lang="en-GB" dirty="0">
                <a:solidFill>
                  <a:srgbClr val="FF0000"/>
                </a:solidFill>
              </a:rPr>
              <a:t>Validation phase:</a:t>
            </a:r>
          </a:p>
          <a:p>
            <a:pPr algn="just"/>
            <a:r>
              <a:rPr lang="en-GB" dirty="0">
                <a:solidFill>
                  <a:srgbClr val="FF0000"/>
                </a:solidFill>
              </a:rPr>
              <a:t> </a:t>
            </a:r>
            <a:r>
              <a:rPr lang="en-GB" dirty="0"/>
              <a:t>When the </a:t>
            </a:r>
            <a:r>
              <a:rPr lang="en-GB" dirty="0" err="1">
                <a:solidFill>
                  <a:srgbClr val="FF0000"/>
                </a:solidFill>
              </a:rPr>
              <a:t>closeTransaction</a:t>
            </a:r>
            <a:r>
              <a:rPr lang="en-GB" dirty="0"/>
              <a:t> request is received, the transaction is </a:t>
            </a:r>
            <a:r>
              <a:rPr lang="en-GB" dirty="0">
                <a:solidFill>
                  <a:srgbClr val="FF0000"/>
                </a:solidFill>
              </a:rPr>
              <a:t>validated to establish </a:t>
            </a:r>
            <a:r>
              <a:rPr lang="en-GB" dirty="0"/>
              <a:t>whether or not its operations on objects </a:t>
            </a:r>
            <a:r>
              <a:rPr lang="en-GB" dirty="0">
                <a:solidFill>
                  <a:srgbClr val="FF0000"/>
                </a:solidFill>
              </a:rPr>
              <a:t>conflict with operations</a:t>
            </a:r>
            <a:r>
              <a:rPr lang="en-GB" dirty="0"/>
              <a:t> of other transactions on the same objects.</a:t>
            </a:r>
          </a:p>
          <a:p>
            <a:pPr algn="just"/>
            <a:r>
              <a:rPr lang="en-GB" dirty="0"/>
              <a:t> If the </a:t>
            </a:r>
            <a:r>
              <a:rPr lang="en-GB" dirty="0">
                <a:solidFill>
                  <a:srgbClr val="FF0000"/>
                </a:solidFill>
              </a:rPr>
              <a:t>validation is successful</a:t>
            </a:r>
            <a:r>
              <a:rPr lang="en-GB" dirty="0"/>
              <a:t>, then the transaction </a:t>
            </a:r>
            <a:r>
              <a:rPr lang="en-GB" dirty="0">
                <a:solidFill>
                  <a:srgbClr val="FF0000"/>
                </a:solidFill>
              </a:rPr>
              <a:t>can commit</a:t>
            </a:r>
            <a:r>
              <a:rPr lang="en-GB" dirty="0"/>
              <a:t>. If the </a:t>
            </a:r>
            <a:r>
              <a:rPr lang="en-GB" dirty="0">
                <a:solidFill>
                  <a:srgbClr val="FF0000"/>
                </a:solidFill>
              </a:rPr>
              <a:t>validation fails</a:t>
            </a:r>
            <a:r>
              <a:rPr lang="en-GB" dirty="0"/>
              <a:t>, then some form of </a:t>
            </a:r>
            <a:r>
              <a:rPr lang="en-GB" dirty="0">
                <a:solidFill>
                  <a:srgbClr val="FF0000"/>
                </a:solidFill>
              </a:rPr>
              <a:t>conflict resolution </a:t>
            </a:r>
            <a:r>
              <a:rPr lang="en-GB" dirty="0"/>
              <a:t>must be used and either the </a:t>
            </a:r>
            <a:r>
              <a:rPr lang="en-GB" dirty="0">
                <a:solidFill>
                  <a:srgbClr val="FF0000"/>
                </a:solidFill>
              </a:rPr>
              <a:t>current transaction </a:t>
            </a:r>
            <a:r>
              <a:rPr lang="en-GB" dirty="0"/>
              <a:t>or, in some cases, those with which it conflicts will need to be </a:t>
            </a:r>
            <a:r>
              <a:rPr lang="en-GB" dirty="0">
                <a:solidFill>
                  <a:srgbClr val="FF0000"/>
                </a:solidFill>
              </a:rPr>
              <a:t>aborted</a:t>
            </a:r>
            <a:r>
              <a:rPr lang="en-GB" dirty="0"/>
              <a:t>.</a:t>
            </a:r>
          </a:p>
          <a:p>
            <a:pPr algn="just"/>
            <a:r>
              <a:rPr lang="en-GB" dirty="0">
                <a:solidFill>
                  <a:srgbClr val="FF0000"/>
                </a:solidFill>
              </a:rPr>
              <a:t>Update phase: </a:t>
            </a:r>
          </a:p>
          <a:p>
            <a:pPr algn="just"/>
            <a:r>
              <a:rPr lang="en-GB" dirty="0"/>
              <a:t>If a transaction </a:t>
            </a:r>
            <a:r>
              <a:rPr lang="en-GB" dirty="0">
                <a:solidFill>
                  <a:srgbClr val="FF0000"/>
                </a:solidFill>
              </a:rPr>
              <a:t>is validated</a:t>
            </a:r>
            <a:r>
              <a:rPr lang="en-GB" dirty="0"/>
              <a:t>, all of the </a:t>
            </a:r>
            <a:r>
              <a:rPr lang="en-GB" dirty="0">
                <a:solidFill>
                  <a:srgbClr val="FF0000"/>
                </a:solidFill>
              </a:rPr>
              <a:t>changes recorded </a:t>
            </a:r>
            <a:r>
              <a:rPr lang="en-GB" dirty="0"/>
              <a:t>in its tentative versions are </a:t>
            </a:r>
            <a:r>
              <a:rPr lang="en-GB" dirty="0">
                <a:solidFill>
                  <a:srgbClr val="FF0000"/>
                </a:solidFill>
              </a:rPr>
              <a:t>made permanent</a:t>
            </a:r>
            <a:r>
              <a:rPr lang="en-GB" dirty="0"/>
              <a:t>. </a:t>
            </a:r>
          </a:p>
          <a:p>
            <a:pPr algn="just"/>
            <a:r>
              <a:rPr lang="en-GB" dirty="0"/>
              <a:t>Read-only transactions can </a:t>
            </a:r>
            <a:r>
              <a:rPr lang="en-GB" dirty="0">
                <a:solidFill>
                  <a:srgbClr val="FF0000"/>
                </a:solidFill>
              </a:rPr>
              <a:t>commit immediately </a:t>
            </a:r>
            <a:r>
              <a:rPr lang="en-GB" dirty="0"/>
              <a:t>after passing validation. </a:t>
            </a:r>
          </a:p>
          <a:p>
            <a:pPr algn="just"/>
            <a:r>
              <a:rPr lang="en-GB" dirty="0"/>
              <a:t>Write transactions are </a:t>
            </a:r>
            <a:r>
              <a:rPr lang="en-GB" dirty="0">
                <a:solidFill>
                  <a:srgbClr val="FF0000"/>
                </a:solidFill>
              </a:rPr>
              <a:t>ready to commit </a:t>
            </a:r>
            <a:r>
              <a:rPr lang="en-GB" dirty="0"/>
              <a:t>once the tentative versions of the objects have been </a:t>
            </a:r>
            <a:r>
              <a:rPr lang="en-GB" dirty="0">
                <a:solidFill>
                  <a:srgbClr val="FF0000"/>
                </a:solidFill>
              </a:rPr>
              <a:t>recorded</a:t>
            </a:r>
            <a:r>
              <a:rPr lang="en-GB" dirty="0"/>
              <a:t> in permanent storage.</a:t>
            </a:r>
            <a:endParaRPr lang="en-IN" dirty="0"/>
          </a:p>
        </p:txBody>
      </p:sp>
    </p:spTree>
    <p:extLst>
      <p:ext uri="{BB962C8B-B14F-4D97-AF65-F5344CB8AC3E}">
        <p14:creationId xmlns:p14="http://schemas.microsoft.com/office/powerpoint/2010/main" val="31576232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A86203-6605-4817-B7BA-08CAE95AD633}"/>
              </a:ext>
            </a:extLst>
          </p:cNvPr>
          <p:cNvSpPr>
            <a:spLocks noGrp="1"/>
          </p:cNvSpPr>
          <p:nvPr>
            <p:ph idx="1"/>
          </p:nvPr>
        </p:nvSpPr>
        <p:spPr>
          <a:xfrm>
            <a:off x="838200" y="393895"/>
            <a:ext cx="10515600" cy="5783068"/>
          </a:xfrm>
        </p:spPr>
        <p:txBody>
          <a:bodyPr>
            <a:normAutofit lnSpcReduction="10000"/>
          </a:bodyPr>
          <a:lstStyle/>
          <a:p>
            <a:pPr algn="just"/>
            <a:r>
              <a:rPr lang="en-GB" dirty="0">
                <a:solidFill>
                  <a:srgbClr val="FF0000"/>
                </a:solidFill>
              </a:rPr>
              <a:t>Validation of transactions:</a:t>
            </a:r>
          </a:p>
          <a:p>
            <a:pPr marL="0" indent="0" algn="just">
              <a:buNone/>
            </a:pPr>
            <a:r>
              <a:rPr lang="en-GB" dirty="0"/>
              <a:t>• Validation uses the </a:t>
            </a:r>
            <a:r>
              <a:rPr lang="en-GB" dirty="0">
                <a:solidFill>
                  <a:srgbClr val="FF0000"/>
                </a:solidFill>
              </a:rPr>
              <a:t>read-write conflict </a:t>
            </a:r>
            <a:r>
              <a:rPr lang="en-GB" dirty="0"/>
              <a:t>rules to ensure that the scheduling of a particular transaction is </a:t>
            </a:r>
            <a:r>
              <a:rPr lang="en-GB" dirty="0">
                <a:solidFill>
                  <a:srgbClr val="FF0000"/>
                </a:solidFill>
              </a:rPr>
              <a:t>serially equivalent </a:t>
            </a:r>
            <a:r>
              <a:rPr lang="en-GB" dirty="0"/>
              <a:t>with respect to all other overlapping transactions.</a:t>
            </a:r>
          </a:p>
          <a:p>
            <a:pPr algn="just"/>
            <a:r>
              <a:rPr lang="en-GB" dirty="0"/>
              <a:t>To assist in performing validation, each transaction is assigned a </a:t>
            </a:r>
            <a:r>
              <a:rPr lang="en-GB" dirty="0">
                <a:solidFill>
                  <a:srgbClr val="FF0000"/>
                </a:solidFill>
              </a:rPr>
              <a:t>transaction number </a:t>
            </a:r>
            <a:r>
              <a:rPr lang="en-GB" dirty="0"/>
              <a:t>when it enters the </a:t>
            </a:r>
            <a:r>
              <a:rPr lang="en-GB" dirty="0">
                <a:solidFill>
                  <a:srgbClr val="FF0000"/>
                </a:solidFill>
              </a:rPr>
              <a:t>validation phase </a:t>
            </a:r>
            <a:r>
              <a:rPr lang="en-GB" dirty="0"/>
              <a:t>(that is, when the client issues a </a:t>
            </a:r>
            <a:r>
              <a:rPr lang="en-GB" dirty="0" err="1">
                <a:solidFill>
                  <a:srgbClr val="FF0000"/>
                </a:solidFill>
              </a:rPr>
              <a:t>closeTransaction</a:t>
            </a:r>
            <a:r>
              <a:rPr lang="en-GB" dirty="0"/>
              <a:t>).</a:t>
            </a:r>
          </a:p>
          <a:p>
            <a:pPr algn="just"/>
            <a:r>
              <a:rPr lang="en-GB" dirty="0"/>
              <a:t> If the transaction is validated and </a:t>
            </a:r>
            <a:r>
              <a:rPr lang="en-GB" dirty="0">
                <a:solidFill>
                  <a:srgbClr val="FF0000"/>
                </a:solidFill>
              </a:rPr>
              <a:t>completes successfully</a:t>
            </a:r>
            <a:r>
              <a:rPr lang="en-GB" dirty="0"/>
              <a:t>, it retains </a:t>
            </a:r>
            <a:r>
              <a:rPr lang="en-GB" dirty="0">
                <a:solidFill>
                  <a:srgbClr val="FF0000"/>
                </a:solidFill>
              </a:rPr>
              <a:t>this number</a:t>
            </a:r>
            <a:r>
              <a:rPr lang="en-GB" dirty="0"/>
              <a:t>; if it </a:t>
            </a:r>
            <a:r>
              <a:rPr lang="en-GB" dirty="0">
                <a:solidFill>
                  <a:srgbClr val="FF0000"/>
                </a:solidFill>
              </a:rPr>
              <a:t>fails</a:t>
            </a:r>
            <a:r>
              <a:rPr lang="en-GB" dirty="0"/>
              <a:t> the validation checks and is </a:t>
            </a:r>
            <a:r>
              <a:rPr lang="en-GB" dirty="0">
                <a:solidFill>
                  <a:srgbClr val="FF0000"/>
                </a:solidFill>
              </a:rPr>
              <a:t>aborted</a:t>
            </a:r>
            <a:r>
              <a:rPr lang="en-GB" dirty="0"/>
              <a:t>, or if the transaction is </a:t>
            </a:r>
            <a:r>
              <a:rPr lang="en-GB" dirty="0">
                <a:solidFill>
                  <a:srgbClr val="FF0000"/>
                </a:solidFill>
              </a:rPr>
              <a:t>read only</a:t>
            </a:r>
            <a:r>
              <a:rPr lang="en-GB" dirty="0"/>
              <a:t>, the number is released for </a:t>
            </a:r>
            <a:r>
              <a:rPr lang="en-GB" dirty="0">
                <a:solidFill>
                  <a:srgbClr val="FF0000"/>
                </a:solidFill>
              </a:rPr>
              <a:t>reassignment</a:t>
            </a:r>
            <a:r>
              <a:rPr lang="en-GB" dirty="0"/>
              <a:t>.</a:t>
            </a:r>
          </a:p>
          <a:p>
            <a:pPr algn="just"/>
            <a:r>
              <a:rPr lang="en-GB" dirty="0">
                <a:solidFill>
                  <a:srgbClr val="FF0000"/>
                </a:solidFill>
              </a:rPr>
              <a:t> Transaction numbers </a:t>
            </a:r>
            <a:r>
              <a:rPr lang="en-GB" dirty="0"/>
              <a:t>are integers assigned in </a:t>
            </a:r>
            <a:r>
              <a:rPr lang="en-GB" dirty="0">
                <a:solidFill>
                  <a:srgbClr val="FF0000"/>
                </a:solidFill>
              </a:rPr>
              <a:t>ascending sequence</a:t>
            </a:r>
            <a:r>
              <a:rPr lang="en-GB" dirty="0"/>
              <a:t>; </a:t>
            </a:r>
            <a:r>
              <a:rPr lang="en-GB" dirty="0">
                <a:solidFill>
                  <a:srgbClr val="FF0000"/>
                </a:solidFill>
              </a:rPr>
              <a:t>the number </a:t>
            </a:r>
            <a:r>
              <a:rPr lang="en-GB" dirty="0"/>
              <a:t>of a </a:t>
            </a:r>
            <a:r>
              <a:rPr lang="en-GB" dirty="0">
                <a:solidFill>
                  <a:srgbClr val="FF0000"/>
                </a:solidFill>
              </a:rPr>
              <a:t>transaction</a:t>
            </a:r>
            <a:r>
              <a:rPr lang="en-GB" dirty="0"/>
              <a:t> therefore defines its </a:t>
            </a:r>
            <a:r>
              <a:rPr lang="en-GB" dirty="0">
                <a:solidFill>
                  <a:srgbClr val="FF0000"/>
                </a:solidFill>
              </a:rPr>
              <a:t>position in time </a:t>
            </a:r>
            <a:r>
              <a:rPr lang="en-GB" dirty="0"/>
              <a:t>– a transaction always finishes its working phase after all transactions with lower numbers.</a:t>
            </a:r>
          </a:p>
          <a:p>
            <a:pPr algn="just"/>
            <a:endParaRPr lang="en-IN" dirty="0"/>
          </a:p>
        </p:txBody>
      </p:sp>
    </p:spTree>
    <p:extLst>
      <p:ext uri="{BB962C8B-B14F-4D97-AF65-F5344CB8AC3E}">
        <p14:creationId xmlns:p14="http://schemas.microsoft.com/office/powerpoint/2010/main" val="869426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AB13-BEC6-4C84-A5EC-5953D86CE15B}"/>
              </a:ext>
            </a:extLst>
          </p:cNvPr>
          <p:cNvSpPr>
            <a:spLocks noGrp="1"/>
          </p:cNvSpPr>
          <p:nvPr>
            <p:ph type="title"/>
          </p:nvPr>
        </p:nvSpPr>
        <p:spPr/>
        <p:txBody>
          <a:bodyPr/>
          <a:lstStyle/>
          <a:p>
            <a:r>
              <a:rPr lang="en-IN" dirty="0"/>
              <a:t>Simple synchronization (without transactions)</a:t>
            </a:r>
          </a:p>
        </p:txBody>
      </p:sp>
      <p:sp>
        <p:nvSpPr>
          <p:cNvPr id="3" name="Content Placeholder 2">
            <a:extLst>
              <a:ext uri="{FF2B5EF4-FFF2-40B4-BE49-F238E27FC236}">
                <a16:creationId xmlns:a16="http://schemas.microsoft.com/office/drawing/2014/main" id="{A79B0918-D182-4320-AED1-7E1EA1E67EE4}"/>
              </a:ext>
            </a:extLst>
          </p:cNvPr>
          <p:cNvSpPr>
            <a:spLocks noGrp="1"/>
          </p:cNvSpPr>
          <p:nvPr>
            <p:ph idx="1"/>
          </p:nvPr>
        </p:nvSpPr>
        <p:spPr/>
        <p:txBody>
          <a:bodyPr>
            <a:normAutofit fontScale="92500" lnSpcReduction="10000"/>
          </a:bodyPr>
          <a:lstStyle/>
          <a:p>
            <a:pPr algn="just"/>
            <a:r>
              <a:rPr lang="en-GB" dirty="0"/>
              <a:t>One of the main issues is that unless a server is carefully designed, its </a:t>
            </a:r>
            <a:r>
              <a:rPr lang="en-GB" dirty="0">
                <a:solidFill>
                  <a:srgbClr val="FF0000"/>
                </a:solidFill>
              </a:rPr>
              <a:t>operations performed </a:t>
            </a:r>
            <a:r>
              <a:rPr lang="en-GB" dirty="0"/>
              <a:t>on behalf of </a:t>
            </a:r>
            <a:r>
              <a:rPr lang="en-GB" dirty="0">
                <a:solidFill>
                  <a:srgbClr val="FF0000"/>
                </a:solidFill>
              </a:rPr>
              <a:t>different clients </a:t>
            </a:r>
            <a:r>
              <a:rPr lang="en-GB" dirty="0"/>
              <a:t>may sometimes </a:t>
            </a:r>
            <a:r>
              <a:rPr lang="en-GB" dirty="0">
                <a:solidFill>
                  <a:srgbClr val="FF0000"/>
                </a:solidFill>
              </a:rPr>
              <a:t>interfere with one another</a:t>
            </a:r>
            <a:r>
              <a:rPr lang="en-GB" dirty="0"/>
              <a:t>. </a:t>
            </a:r>
          </a:p>
          <a:p>
            <a:pPr algn="just"/>
            <a:r>
              <a:rPr lang="en-GB" dirty="0"/>
              <a:t>Such </a:t>
            </a:r>
            <a:r>
              <a:rPr lang="en-GB" dirty="0">
                <a:solidFill>
                  <a:srgbClr val="FF0000"/>
                </a:solidFill>
              </a:rPr>
              <a:t>interference </a:t>
            </a:r>
            <a:r>
              <a:rPr lang="en-GB" dirty="0"/>
              <a:t>may result in </a:t>
            </a:r>
            <a:r>
              <a:rPr lang="en-GB" dirty="0">
                <a:solidFill>
                  <a:srgbClr val="FF0000"/>
                </a:solidFill>
              </a:rPr>
              <a:t>incorrect values </a:t>
            </a:r>
            <a:r>
              <a:rPr lang="en-GB" dirty="0"/>
              <a:t>in the </a:t>
            </a:r>
            <a:r>
              <a:rPr lang="en-GB" dirty="0">
                <a:solidFill>
                  <a:srgbClr val="FF0000"/>
                </a:solidFill>
              </a:rPr>
              <a:t>objects</a:t>
            </a:r>
            <a:r>
              <a:rPr lang="en-GB" dirty="0"/>
              <a:t>. In this section, we discuss how client operations may be synchronized without recourse to transactions.</a:t>
            </a:r>
          </a:p>
          <a:p>
            <a:pPr algn="just"/>
            <a:r>
              <a:rPr lang="en-GB" b="1" dirty="0">
                <a:solidFill>
                  <a:srgbClr val="FF0000"/>
                </a:solidFill>
              </a:rPr>
              <a:t>Atomic operations at the server</a:t>
            </a:r>
          </a:p>
          <a:p>
            <a:pPr marL="0" indent="0" algn="just">
              <a:buNone/>
            </a:pPr>
            <a:r>
              <a:rPr lang="en-GB" dirty="0"/>
              <a:t>• We have seen that the use of multiple threads is beneficial to performance in many servers.</a:t>
            </a:r>
          </a:p>
          <a:p>
            <a:pPr algn="just"/>
            <a:r>
              <a:rPr lang="en-GB" dirty="0"/>
              <a:t> We have also noted that the use of threads allows operations from multiple clients to run concurrently and possibly access the same objects. </a:t>
            </a:r>
          </a:p>
          <a:p>
            <a:pPr marL="0" indent="0" algn="just">
              <a:buNone/>
            </a:pPr>
            <a:endParaRPr lang="en-IN" dirty="0"/>
          </a:p>
        </p:txBody>
      </p:sp>
    </p:spTree>
    <p:extLst>
      <p:ext uri="{BB962C8B-B14F-4D97-AF65-F5344CB8AC3E}">
        <p14:creationId xmlns:p14="http://schemas.microsoft.com/office/powerpoint/2010/main" val="3996905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284884-33AF-420C-99A0-EA7696D01189}"/>
              </a:ext>
            </a:extLst>
          </p:cNvPr>
          <p:cNvSpPr>
            <a:spLocks noGrp="1"/>
          </p:cNvSpPr>
          <p:nvPr>
            <p:ph idx="1"/>
          </p:nvPr>
        </p:nvSpPr>
        <p:spPr>
          <a:xfrm>
            <a:off x="838200" y="520505"/>
            <a:ext cx="10515600" cy="5656458"/>
          </a:xfrm>
        </p:spPr>
        <p:txBody>
          <a:bodyPr/>
          <a:lstStyle/>
          <a:p>
            <a:pPr algn="just"/>
            <a:r>
              <a:rPr lang="en-GB" dirty="0"/>
              <a:t>A transaction with the number </a:t>
            </a:r>
            <a:r>
              <a:rPr lang="en-GB" dirty="0" err="1"/>
              <a:t>Ti</a:t>
            </a:r>
            <a:r>
              <a:rPr lang="en-GB" dirty="0"/>
              <a:t> always precedes a transaction with the number </a:t>
            </a:r>
            <a:r>
              <a:rPr lang="en-GB" dirty="0" err="1"/>
              <a:t>Tj</a:t>
            </a:r>
            <a:r>
              <a:rPr lang="en-GB" dirty="0"/>
              <a:t> if </a:t>
            </a:r>
            <a:r>
              <a:rPr lang="en-GB" dirty="0" err="1"/>
              <a:t>i</a:t>
            </a:r>
            <a:r>
              <a:rPr lang="en-GB" dirty="0"/>
              <a:t> &lt; j. </a:t>
            </a:r>
          </a:p>
          <a:p>
            <a:pPr algn="just"/>
            <a:r>
              <a:rPr lang="en-GB" dirty="0"/>
              <a:t>If the transaction number were to be assigned at the beginning of the working phase, then a transaction that reached the end of the working phase before one with a lower number would have to wait until the earlier one had completed before it could be validated.</a:t>
            </a:r>
          </a:p>
          <a:p>
            <a:pPr algn="just"/>
            <a:endParaRPr lang="en-IN" dirty="0"/>
          </a:p>
        </p:txBody>
      </p:sp>
      <p:pic>
        <p:nvPicPr>
          <p:cNvPr id="4" name="Picture 3">
            <a:extLst>
              <a:ext uri="{FF2B5EF4-FFF2-40B4-BE49-F238E27FC236}">
                <a16:creationId xmlns:a16="http://schemas.microsoft.com/office/drawing/2014/main" id="{FDD29CF2-CCB6-45A8-8F9D-FE454C8F3C4A}"/>
              </a:ext>
            </a:extLst>
          </p:cNvPr>
          <p:cNvPicPr>
            <a:picLocks noChangeAspect="1"/>
          </p:cNvPicPr>
          <p:nvPr/>
        </p:nvPicPr>
        <p:blipFill>
          <a:blip r:embed="rId2"/>
          <a:stretch>
            <a:fillRect/>
          </a:stretch>
        </p:blipFill>
        <p:spPr>
          <a:xfrm>
            <a:off x="838200" y="3348734"/>
            <a:ext cx="10359683" cy="3443319"/>
          </a:xfrm>
          <a:prstGeom prst="rect">
            <a:avLst/>
          </a:prstGeom>
        </p:spPr>
      </p:pic>
    </p:spTree>
    <p:extLst>
      <p:ext uri="{BB962C8B-B14F-4D97-AF65-F5344CB8AC3E}">
        <p14:creationId xmlns:p14="http://schemas.microsoft.com/office/powerpoint/2010/main" val="23718461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A61EDA-F3E4-46F7-B821-7593A8F8144D}"/>
              </a:ext>
            </a:extLst>
          </p:cNvPr>
          <p:cNvPicPr>
            <a:picLocks noChangeAspect="1"/>
          </p:cNvPicPr>
          <p:nvPr/>
        </p:nvPicPr>
        <p:blipFill>
          <a:blip r:embed="rId2"/>
          <a:stretch>
            <a:fillRect/>
          </a:stretch>
        </p:blipFill>
        <p:spPr>
          <a:xfrm>
            <a:off x="563841" y="422030"/>
            <a:ext cx="10450508" cy="3601329"/>
          </a:xfrm>
          <a:prstGeom prst="rect">
            <a:avLst/>
          </a:prstGeom>
        </p:spPr>
      </p:pic>
      <p:sp>
        <p:nvSpPr>
          <p:cNvPr id="3" name="TextBox 2">
            <a:extLst>
              <a:ext uri="{FF2B5EF4-FFF2-40B4-BE49-F238E27FC236}">
                <a16:creationId xmlns:a16="http://schemas.microsoft.com/office/drawing/2014/main" id="{CE6513C2-BDE2-4924-9F65-B73597CA2ADD}"/>
              </a:ext>
            </a:extLst>
          </p:cNvPr>
          <p:cNvSpPr txBox="1"/>
          <p:nvPr/>
        </p:nvSpPr>
        <p:spPr>
          <a:xfrm>
            <a:off x="1041009" y="4304714"/>
            <a:ext cx="9819249" cy="2246769"/>
          </a:xfrm>
          <a:prstGeom prst="rect">
            <a:avLst/>
          </a:prstGeom>
          <a:noFill/>
        </p:spPr>
        <p:txBody>
          <a:bodyPr wrap="square" rtlCol="0">
            <a:spAutoFit/>
          </a:bodyPr>
          <a:lstStyle/>
          <a:p>
            <a:pPr algn="just"/>
            <a:r>
              <a:rPr lang="en-GB" sz="2000" dirty="0"/>
              <a:t>The validation of a transaction must ensure that rules 1 and 2 are obeyed by testing for overlaps between the objects of pairs of transactions Tv and </a:t>
            </a:r>
            <a:r>
              <a:rPr lang="en-GB" sz="2000" dirty="0" err="1"/>
              <a:t>Ti</a:t>
            </a:r>
            <a:r>
              <a:rPr lang="en-GB" sz="2000" dirty="0"/>
              <a:t>. There are two forms of validation – backward and forward .</a:t>
            </a:r>
          </a:p>
          <a:p>
            <a:pPr algn="just"/>
            <a:r>
              <a:rPr lang="en-GB" sz="2000" dirty="0"/>
              <a:t> Backward validation checks the transaction undergoing validation with other preceding overlapping transactions – those that entered the validation phase before it.</a:t>
            </a:r>
          </a:p>
          <a:p>
            <a:pPr algn="just"/>
            <a:r>
              <a:rPr lang="en-GB" sz="2000" dirty="0"/>
              <a:t> Forward validation checks the transaction undergoing validation with other later transactions, which are still active.</a:t>
            </a:r>
            <a:endParaRPr lang="en-IN" sz="2000" dirty="0"/>
          </a:p>
        </p:txBody>
      </p:sp>
    </p:spTree>
    <p:extLst>
      <p:ext uri="{BB962C8B-B14F-4D97-AF65-F5344CB8AC3E}">
        <p14:creationId xmlns:p14="http://schemas.microsoft.com/office/powerpoint/2010/main" val="39249181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5946D0-2F34-437B-8F3B-64E22A99256E}"/>
              </a:ext>
            </a:extLst>
          </p:cNvPr>
          <p:cNvSpPr>
            <a:spLocks noGrp="1"/>
          </p:cNvSpPr>
          <p:nvPr>
            <p:ph idx="1"/>
          </p:nvPr>
        </p:nvSpPr>
        <p:spPr>
          <a:xfrm>
            <a:off x="838200" y="562708"/>
            <a:ext cx="10515600" cy="5614255"/>
          </a:xfrm>
        </p:spPr>
        <p:txBody>
          <a:bodyPr>
            <a:normAutofit lnSpcReduction="10000"/>
          </a:bodyPr>
          <a:lstStyle/>
          <a:p>
            <a:pPr algn="just"/>
            <a:r>
              <a:rPr lang="en-GB" dirty="0">
                <a:solidFill>
                  <a:srgbClr val="FF0000"/>
                </a:solidFill>
              </a:rPr>
              <a:t>Backward validation </a:t>
            </a:r>
          </a:p>
          <a:p>
            <a:pPr marL="0" indent="0" algn="just">
              <a:buNone/>
            </a:pPr>
            <a:r>
              <a:rPr lang="en-GB" dirty="0"/>
              <a:t>• As all the read operations of earlier overlapping transactions were performed before the validation of Tv started, they cannot be affected by the writes of the current transaction (and rule 1 is satisfied). </a:t>
            </a:r>
          </a:p>
          <a:p>
            <a:pPr algn="just"/>
            <a:r>
              <a:rPr lang="en-GB" dirty="0"/>
              <a:t>The validation of transaction Tv checks whether its read set (the objects affected by the read operations of Tv) overlaps with any of the write sets of earlier overlapping transactions, </a:t>
            </a:r>
            <a:r>
              <a:rPr lang="en-GB" dirty="0" err="1"/>
              <a:t>Ti</a:t>
            </a:r>
            <a:r>
              <a:rPr lang="en-GB" dirty="0"/>
              <a:t> (rule 2). </a:t>
            </a:r>
          </a:p>
          <a:p>
            <a:pPr algn="just"/>
            <a:r>
              <a:rPr lang="en-GB" dirty="0"/>
              <a:t>If there is any overlap, the validation fails.</a:t>
            </a:r>
          </a:p>
          <a:p>
            <a:pPr algn="just"/>
            <a:r>
              <a:rPr lang="en-GB" dirty="0"/>
              <a:t>In backward validation, the read set of the transaction being validated is compared with the write sets of other transactions that have already committed. Therefore, the only way to resolve any conflicts is to abort the transaction that is undergoing validation. In backward validation, transactions that have no read operations (only write operations) need not be checked.</a:t>
            </a:r>
            <a:endParaRPr lang="en-IN" dirty="0"/>
          </a:p>
        </p:txBody>
      </p:sp>
    </p:spTree>
    <p:extLst>
      <p:ext uri="{BB962C8B-B14F-4D97-AF65-F5344CB8AC3E}">
        <p14:creationId xmlns:p14="http://schemas.microsoft.com/office/powerpoint/2010/main" val="42683584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B21340-004D-4881-90FF-5CDF010C06E0}"/>
              </a:ext>
            </a:extLst>
          </p:cNvPr>
          <p:cNvSpPr>
            <a:spLocks noGrp="1"/>
          </p:cNvSpPr>
          <p:nvPr>
            <p:ph idx="1"/>
          </p:nvPr>
        </p:nvSpPr>
        <p:spPr>
          <a:xfrm>
            <a:off x="838200" y="450166"/>
            <a:ext cx="10515600" cy="5726797"/>
          </a:xfrm>
        </p:spPr>
        <p:txBody>
          <a:bodyPr>
            <a:normAutofit fontScale="92500" lnSpcReduction="10000"/>
          </a:bodyPr>
          <a:lstStyle/>
          <a:p>
            <a:pPr algn="just"/>
            <a:r>
              <a:rPr lang="en-GB" dirty="0"/>
              <a:t>Figure shows overlapping transactions that might be considered in the validation of a transaction Tv. Time increases from left to right. The earlier committed transactions are T1, T2 and T3. </a:t>
            </a:r>
          </a:p>
          <a:p>
            <a:pPr algn="just"/>
            <a:r>
              <a:rPr lang="en-GB" dirty="0"/>
              <a:t>T1 committed before Tv started. T2 and T3 committed before Tv finished its working phase. </a:t>
            </a:r>
            <a:r>
              <a:rPr lang="en-GB" dirty="0" err="1"/>
              <a:t>StartTn</a:t>
            </a:r>
            <a:r>
              <a:rPr lang="en-GB" dirty="0"/>
              <a:t> + 1 = T2 and </a:t>
            </a:r>
            <a:r>
              <a:rPr lang="en-GB" dirty="0" err="1"/>
              <a:t>finishTn</a:t>
            </a:r>
            <a:r>
              <a:rPr lang="en-GB" dirty="0"/>
              <a:t> = T3. </a:t>
            </a:r>
          </a:p>
          <a:p>
            <a:pPr algn="just"/>
            <a:r>
              <a:rPr lang="en-GB" dirty="0"/>
              <a:t>In backward validation, the read set of Tv must be compared with the write sets of T2 and T3.</a:t>
            </a:r>
          </a:p>
          <a:p>
            <a:pPr algn="just"/>
            <a:r>
              <a:rPr lang="en-GB" dirty="0"/>
              <a:t>The following program describes the algorithm for the validation of Tv: </a:t>
            </a:r>
          </a:p>
          <a:p>
            <a:pPr marL="0" indent="0" algn="just">
              <a:buNone/>
            </a:pPr>
            <a:r>
              <a:rPr lang="en-GB" dirty="0" err="1"/>
              <a:t>boolean</a:t>
            </a:r>
            <a:r>
              <a:rPr lang="en-GB" dirty="0"/>
              <a:t> valid = true;</a:t>
            </a:r>
          </a:p>
          <a:p>
            <a:pPr marL="0" indent="0" algn="just">
              <a:buNone/>
            </a:pPr>
            <a:r>
              <a:rPr lang="en-GB" dirty="0"/>
              <a:t> for (int </a:t>
            </a:r>
            <a:r>
              <a:rPr lang="en-GB" dirty="0" err="1"/>
              <a:t>Ti</a:t>
            </a:r>
            <a:r>
              <a:rPr lang="en-GB" dirty="0"/>
              <a:t> = startTn+1; </a:t>
            </a:r>
            <a:r>
              <a:rPr lang="en-GB" dirty="0" err="1"/>
              <a:t>Ti</a:t>
            </a:r>
            <a:r>
              <a:rPr lang="en-GB" dirty="0"/>
              <a:t> &lt;= </a:t>
            </a:r>
            <a:r>
              <a:rPr lang="en-GB" dirty="0" err="1"/>
              <a:t>finishTn</a:t>
            </a:r>
            <a:r>
              <a:rPr lang="en-GB" dirty="0"/>
              <a:t>; </a:t>
            </a:r>
            <a:r>
              <a:rPr lang="en-GB" dirty="0" err="1"/>
              <a:t>Ti</a:t>
            </a:r>
            <a:r>
              <a:rPr lang="en-GB" dirty="0"/>
              <a:t>++)</a:t>
            </a:r>
          </a:p>
          <a:p>
            <a:pPr marL="0" indent="0" algn="just">
              <a:buNone/>
            </a:pPr>
            <a:r>
              <a:rPr lang="en-GB" dirty="0"/>
              <a:t>{</a:t>
            </a:r>
          </a:p>
          <a:p>
            <a:pPr marL="0" indent="0" algn="just">
              <a:buNone/>
            </a:pPr>
            <a:r>
              <a:rPr lang="en-GB" dirty="0"/>
              <a:t> if (read set of Tv intersects write set of </a:t>
            </a:r>
            <a:r>
              <a:rPr lang="en-GB" dirty="0" err="1"/>
              <a:t>Ti</a:t>
            </a:r>
            <a:r>
              <a:rPr lang="en-GB" dirty="0"/>
              <a:t>) </a:t>
            </a:r>
          </a:p>
          <a:p>
            <a:pPr marL="0" indent="0" algn="just">
              <a:buNone/>
            </a:pPr>
            <a:r>
              <a:rPr lang="en-GB" dirty="0"/>
              <a:t>valid = false; }</a:t>
            </a:r>
            <a:endParaRPr lang="en-IN" dirty="0"/>
          </a:p>
        </p:txBody>
      </p:sp>
    </p:spTree>
    <p:extLst>
      <p:ext uri="{BB962C8B-B14F-4D97-AF65-F5344CB8AC3E}">
        <p14:creationId xmlns:p14="http://schemas.microsoft.com/office/powerpoint/2010/main" val="32678745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B50988-D1D7-4153-B8FA-196DD149FA52}"/>
              </a:ext>
            </a:extLst>
          </p:cNvPr>
          <p:cNvSpPr>
            <a:spLocks noGrp="1"/>
          </p:cNvSpPr>
          <p:nvPr>
            <p:ph idx="1"/>
          </p:nvPr>
        </p:nvSpPr>
        <p:spPr>
          <a:xfrm>
            <a:off x="838200" y="436098"/>
            <a:ext cx="10515600" cy="5740865"/>
          </a:xfrm>
        </p:spPr>
        <p:txBody>
          <a:bodyPr>
            <a:normAutofit fontScale="92500" lnSpcReduction="20000"/>
          </a:bodyPr>
          <a:lstStyle/>
          <a:p>
            <a:pPr algn="just"/>
            <a:r>
              <a:rPr lang="en-GB" dirty="0"/>
              <a:t>Forward validation </a:t>
            </a:r>
          </a:p>
          <a:p>
            <a:pPr marL="0" indent="0" algn="just">
              <a:buNone/>
            </a:pPr>
            <a:r>
              <a:rPr lang="en-GB" dirty="0"/>
              <a:t>• In forward validation of the transaction Tv, the write set of Tv is compared with the read sets of all overlapping active transactions – those that are still in their working phase (rule 1). </a:t>
            </a:r>
          </a:p>
          <a:p>
            <a:pPr algn="just"/>
            <a:r>
              <a:rPr lang="en-GB" dirty="0"/>
              <a:t>Rule 2 is automatically fulfilled because the active transactions do not write until after Tv has completed.</a:t>
            </a:r>
          </a:p>
          <a:p>
            <a:pPr algn="just"/>
            <a:r>
              <a:rPr lang="en-GB" dirty="0"/>
              <a:t> Let the active transactions have (consecutive) transaction identifiers active1 to </a:t>
            </a:r>
            <a:r>
              <a:rPr lang="en-GB" dirty="0" err="1"/>
              <a:t>activeN</a:t>
            </a:r>
            <a:r>
              <a:rPr lang="en-GB" dirty="0"/>
              <a:t>.</a:t>
            </a:r>
          </a:p>
          <a:p>
            <a:pPr algn="just"/>
            <a:r>
              <a:rPr lang="en-GB" dirty="0"/>
              <a:t> The following program describes the algorithm for the forward validation of Tv:</a:t>
            </a:r>
          </a:p>
          <a:p>
            <a:pPr marL="0" indent="0" algn="just">
              <a:buNone/>
            </a:pPr>
            <a:r>
              <a:rPr lang="en-GB" dirty="0"/>
              <a:t> </a:t>
            </a:r>
            <a:r>
              <a:rPr lang="en-GB" dirty="0" err="1"/>
              <a:t>boolean</a:t>
            </a:r>
            <a:r>
              <a:rPr lang="en-GB" dirty="0"/>
              <a:t> valid = true; </a:t>
            </a:r>
          </a:p>
          <a:p>
            <a:pPr marL="0" indent="0" algn="just">
              <a:buNone/>
            </a:pPr>
            <a:r>
              <a:rPr lang="en-GB" dirty="0"/>
              <a:t>for (int </a:t>
            </a:r>
            <a:r>
              <a:rPr lang="en-GB" dirty="0" err="1"/>
              <a:t>Tid</a:t>
            </a:r>
            <a:r>
              <a:rPr lang="en-GB" dirty="0"/>
              <a:t> = active1; </a:t>
            </a:r>
            <a:r>
              <a:rPr lang="en-GB" dirty="0" err="1"/>
              <a:t>Tid</a:t>
            </a:r>
            <a:r>
              <a:rPr lang="en-GB" dirty="0"/>
              <a:t> &lt;= </a:t>
            </a:r>
            <a:r>
              <a:rPr lang="en-GB" dirty="0" err="1"/>
              <a:t>activeN</a:t>
            </a:r>
            <a:r>
              <a:rPr lang="en-GB" dirty="0"/>
              <a:t>; </a:t>
            </a:r>
            <a:r>
              <a:rPr lang="en-GB" dirty="0" err="1"/>
              <a:t>Tid</a:t>
            </a:r>
            <a:r>
              <a:rPr lang="en-GB" dirty="0"/>
              <a:t>++)</a:t>
            </a:r>
          </a:p>
          <a:p>
            <a:pPr marL="0" indent="0" algn="just">
              <a:buNone/>
            </a:pPr>
            <a:r>
              <a:rPr lang="en-GB" dirty="0"/>
              <a:t>{ </a:t>
            </a:r>
          </a:p>
          <a:p>
            <a:pPr marL="0" indent="0" algn="just">
              <a:buNone/>
            </a:pPr>
            <a:r>
              <a:rPr lang="en-GB" dirty="0"/>
              <a:t>if (write set of Tv intersects read set of </a:t>
            </a:r>
            <a:r>
              <a:rPr lang="en-GB" dirty="0" err="1"/>
              <a:t>Tid</a:t>
            </a:r>
            <a:r>
              <a:rPr lang="en-GB" dirty="0"/>
              <a:t>) </a:t>
            </a:r>
          </a:p>
          <a:p>
            <a:pPr marL="0" indent="0" algn="just">
              <a:buNone/>
            </a:pPr>
            <a:r>
              <a:rPr lang="en-GB" dirty="0"/>
              <a:t>valid = false; }</a:t>
            </a:r>
            <a:endParaRPr lang="en-IN" dirty="0"/>
          </a:p>
        </p:txBody>
      </p:sp>
    </p:spTree>
    <p:extLst>
      <p:ext uri="{BB962C8B-B14F-4D97-AF65-F5344CB8AC3E}">
        <p14:creationId xmlns:p14="http://schemas.microsoft.com/office/powerpoint/2010/main" val="41163122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D9F363-8CEC-4946-BC45-CF2484B23B66}"/>
              </a:ext>
            </a:extLst>
          </p:cNvPr>
          <p:cNvSpPr>
            <a:spLocks noGrp="1"/>
          </p:cNvSpPr>
          <p:nvPr>
            <p:ph idx="1"/>
          </p:nvPr>
        </p:nvSpPr>
        <p:spPr>
          <a:xfrm>
            <a:off x="838200" y="464234"/>
            <a:ext cx="10515600" cy="5712729"/>
          </a:xfrm>
        </p:spPr>
        <p:txBody>
          <a:bodyPr/>
          <a:lstStyle/>
          <a:p>
            <a:pPr algn="just"/>
            <a:r>
              <a:rPr lang="en-GB" dirty="0"/>
              <a:t>The write set of transaction Tv must be compared with the read sets of the transactions with identifiers active1 and active2. (Forward validation should allow for the fact that read sets of active transactions may change during validation and writing.) </a:t>
            </a:r>
          </a:p>
          <a:p>
            <a:pPr algn="just"/>
            <a:r>
              <a:rPr lang="en-GB" dirty="0"/>
              <a:t>As the read sets of the transaction being validated are not included in the check, read-only transactions always pass the validation check.</a:t>
            </a:r>
            <a:endParaRPr lang="en-IN" dirty="0"/>
          </a:p>
        </p:txBody>
      </p:sp>
    </p:spTree>
    <p:extLst>
      <p:ext uri="{BB962C8B-B14F-4D97-AF65-F5344CB8AC3E}">
        <p14:creationId xmlns:p14="http://schemas.microsoft.com/office/powerpoint/2010/main" val="12517442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1BA0-A3CA-4449-9527-ECCE72B2580B}"/>
              </a:ext>
            </a:extLst>
          </p:cNvPr>
          <p:cNvSpPr>
            <a:spLocks noGrp="1"/>
          </p:cNvSpPr>
          <p:nvPr>
            <p:ph type="title"/>
          </p:nvPr>
        </p:nvSpPr>
        <p:spPr/>
        <p:txBody>
          <a:bodyPr/>
          <a:lstStyle/>
          <a:p>
            <a:r>
              <a:rPr lang="en-IN" b="1" dirty="0">
                <a:solidFill>
                  <a:srgbClr val="FF0000"/>
                </a:solidFill>
              </a:rPr>
              <a:t>DISTRIBUTED TRANSACTIONS</a:t>
            </a:r>
          </a:p>
        </p:txBody>
      </p:sp>
      <p:sp>
        <p:nvSpPr>
          <p:cNvPr id="3" name="Content Placeholder 2">
            <a:extLst>
              <a:ext uri="{FF2B5EF4-FFF2-40B4-BE49-F238E27FC236}">
                <a16:creationId xmlns:a16="http://schemas.microsoft.com/office/drawing/2014/main" id="{03F69410-1E21-46CD-92D8-8178AE88C3DB}"/>
              </a:ext>
            </a:extLst>
          </p:cNvPr>
          <p:cNvSpPr>
            <a:spLocks noGrp="1"/>
          </p:cNvSpPr>
          <p:nvPr>
            <p:ph idx="1"/>
          </p:nvPr>
        </p:nvSpPr>
        <p:spPr>
          <a:xfrm>
            <a:off x="838200" y="1825624"/>
            <a:ext cx="10515600" cy="4926867"/>
          </a:xfrm>
        </p:spPr>
        <p:txBody>
          <a:bodyPr>
            <a:normAutofit fontScale="92500" lnSpcReduction="20000"/>
          </a:bodyPr>
          <a:lstStyle/>
          <a:p>
            <a:pPr algn="just"/>
            <a:r>
              <a:rPr lang="en-GB" dirty="0"/>
              <a:t>we discussed </a:t>
            </a:r>
            <a:r>
              <a:rPr lang="en-GB" dirty="0">
                <a:solidFill>
                  <a:srgbClr val="FF0000"/>
                </a:solidFill>
              </a:rPr>
              <a:t>flat transactions </a:t>
            </a:r>
            <a:r>
              <a:rPr lang="en-GB" dirty="0"/>
              <a:t>that accessed objects at a </a:t>
            </a:r>
            <a:r>
              <a:rPr lang="en-GB" dirty="0">
                <a:solidFill>
                  <a:srgbClr val="FF0000"/>
                </a:solidFill>
              </a:rPr>
              <a:t>single server</a:t>
            </a:r>
            <a:r>
              <a:rPr lang="en-GB" dirty="0"/>
              <a:t>.</a:t>
            </a:r>
          </a:p>
          <a:p>
            <a:pPr algn="just"/>
            <a:r>
              <a:rPr lang="en-GB" dirty="0"/>
              <a:t> In the general case, a </a:t>
            </a:r>
            <a:r>
              <a:rPr lang="en-GB" dirty="0">
                <a:solidFill>
                  <a:srgbClr val="FF0000"/>
                </a:solidFill>
              </a:rPr>
              <a:t>transaction</a:t>
            </a:r>
            <a:r>
              <a:rPr lang="en-GB" dirty="0"/>
              <a:t>, whether </a:t>
            </a:r>
            <a:r>
              <a:rPr lang="en-GB" dirty="0">
                <a:solidFill>
                  <a:srgbClr val="FF0000"/>
                </a:solidFill>
              </a:rPr>
              <a:t>flat or nested</a:t>
            </a:r>
            <a:r>
              <a:rPr lang="en-GB" dirty="0"/>
              <a:t>, will access </a:t>
            </a:r>
            <a:r>
              <a:rPr lang="en-GB" dirty="0">
                <a:solidFill>
                  <a:srgbClr val="FF0000"/>
                </a:solidFill>
              </a:rPr>
              <a:t>objects located </a:t>
            </a:r>
            <a:r>
              <a:rPr lang="en-GB" dirty="0"/>
              <a:t>in several </a:t>
            </a:r>
            <a:r>
              <a:rPr lang="en-GB" dirty="0">
                <a:solidFill>
                  <a:srgbClr val="FF0000"/>
                </a:solidFill>
              </a:rPr>
              <a:t>different computers</a:t>
            </a:r>
            <a:r>
              <a:rPr lang="en-GB" dirty="0"/>
              <a:t>. </a:t>
            </a:r>
          </a:p>
          <a:p>
            <a:pPr algn="just"/>
            <a:r>
              <a:rPr lang="en-GB" dirty="0"/>
              <a:t>We use the term </a:t>
            </a:r>
            <a:r>
              <a:rPr lang="en-GB" dirty="0">
                <a:solidFill>
                  <a:srgbClr val="FF0000"/>
                </a:solidFill>
              </a:rPr>
              <a:t>distributed transaction </a:t>
            </a:r>
            <a:r>
              <a:rPr lang="en-GB" dirty="0"/>
              <a:t>to refer to a flat or nested transaction that </a:t>
            </a:r>
            <a:r>
              <a:rPr lang="en-GB" dirty="0">
                <a:solidFill>
                  <a:srgbClr val="FF0000"/>
                </a:solidFill>
              </a:rPr>
              <a:t>accesses objects </a:t>
            </a:r>
            <a:r>
              <a:rPr lang="en-GB" dirty="0"/>
              <a:t>managed </a:t>
            </a:r>
            <a:r>
              <a:rPr lang="en-GB" dirty="0">
                <a:solidFill>
                  <a:srgbClr val="FF0000"/>
                </a:solidFill>
              </a:rPr>
              <a:t>by multiple servers</a:t>
            </a:r>
            <a:r>
              <a:rPr lang="en-GB" dirty="0"/>
              <a:t>.</a:t>
            </a:r>
          </a:p>
          <a:p>
            <a:pPr algn="just"/>
            <a:r>
              <a:rPr lang="en-GB" dirty="0"/>
              <a:t>When a </a:t>
            </a:r>
            <a:r>
              <a:rPr lang="en-GB" dirty="0">
                <a:solidFill>
                  <a:srgbClr val="FF0000"/>
                </a:solidFill>
              </a:rPr>
              <a:t>distributed transaction </a:t>
            </a:r>
            <a:r>
              <a:rPr lang="en-GB" dirty="0"/>
              <a:t>comes to an end, </a:t>
            </a:r>
            <a:r>
              <a:rPr lang="en-GB" dirty="0">
                <a:solidFill>
                  <a:srgbClr val="FF0000"/>
                </a:solidFill>
              </a:rPr>
              <a:t>the atomicity property </a:t>
            </a:r>
            <a:r>
              <a:rPr lang="en-GB" dirty="0"/>
              <a:t>of </a:t>
            </a:r>
            <a:r>
              <a:rPr lang="en-GB" dirty="0">
                <a:solidFill>
                  <a:srgbClr val="FF0000"/>
                </a:solidFill>
              </a:rPr>
              <a:t>transactions requires </a:t>
            </a:r>
            <a:r>
              <a:rPr lang="en-GB" dirty="0"/>
              <a:t>that either </a:t>
            </a:r>
            <a:r>
              <a:rPr lang="en-GB" dirty="0">
                <a:solidFill>
                  <a:srgbClr val="FF0000"/>
                </a:solidFill>
              </a:rPr>
              <a:t>all of the servers involved commit </a:t>
            </a:r>
            <a:r>
              <a:rPr lang="en-GB" dirty="0"/>
              <a:t>the transaction or </a:t>
            </a:r>
            <a:r>
              <a:rPr lang="en-GB" dirty="0">
                <a:solidFill>
                  <a:srgbClr val="FF0000"/>
                </a:solidFill>
              </a:rPr>
              <a:t>all of them abort the transaction</a:t>
            </a:r>
            <a:r>
              <a:rPr lang="en-GB" dirty="0"/>
              <a:t>. </a:t>
            </a:r>
          </a:p>
          <a:p>
            <a:pPr algn="just"/>
            <a:r>
              <a:rPr lang="en-GB" dirty="0"/>
              <a:t>To achieve this, one of the servers takes on </a:t>
            </a:r>
            <a:r>
              <a:rPr lang="en-GB" dirty="0">
                <a:solidFill>
                  <a:srgbClr val="FF0000"/>
                </a:solidFill>
              </a:rPr>
              <a:t>a coordinator role</a:t>
            </a:r>
            <a:r>
              <a:rPr lang="en-GB" dirty="0"/>
              <a:t>, which involves ensuring the </a:t>
            </a:r>
            <a:r>
              <a:rPr lang="en-GB" dirty="0">
                <a:solidFill>
                  <a:srgbClr val="FF0000"/>
                </a:solidFill>
              </a:rPr>
              <a:t>same outcome at all of the servers</a:t>
            </a:r>
            <a:r>
              <a:rPr lang="en-GB" dirty="0"/>
              <a:t>. The manner in which the </a:t>
            </a:r>
            <a:r>
              <a:rPr lang="en-GB" dirty="0">
                <a:solidFill>
                  <a:srgbClr val="FF0000"/>
                </a:solidFill>
              </a:rPr>
              <a:t>coordinator achieves</a:t>
            </a:r>
            <a:r>
              <a:rPr lang="en-GB" dirty="0"/>
              <a:t> this depends on the </a:t>
            </a:r>
            <a:r>
              <a:rPr lang="en-GB" dirty="0">
                <a:solidFill>
                  <a:srgbClr val="FF0000"/>
                </a:solidFill>
              </a:rPr>
              <a:t>protocol chosen. </a:t>
            </a:r>
          </a:p>
          <a:p>
            <a:pPr algn="just"/>
            <a:r>
              <a:rPr lang="en-GB" dirty="0"/>
              <a:t>A protocol known as the ‘</a:t>
            </a:r>
            <a:r>
              <a:rPr lang="en-GB" dirty="0">
                <a:solidFill>
                  <a:srgbClr val="FF0000"/>
                </a:solidFill>
              </a:rPr>
              <a:t>two-phase commit protocol</a:t>
            </a:r>
            <a:r>
              <a:rPr lang="en-GB" dirty="0"/>
              <a:t>’ is the most commonly used. This protocol allows the </a:t>
            </a:r>
            <a:r>
              <a:rPr lang="en-GB" dirty="0">
                <a:solidFill>
                  <a:srgbClr val="FF0000"/>
                </a:solidFill>
              </a:rPr>
              <a:t>servers to communicate </a:t>
            </a:r>
            <a:r>
              <a:rPr lang="en-GB" dirty="0"/>
              <a:t>with one another to reach </a:t>
            </a:r>
            <a:r>
              <a:rPr lang="en-GB" dirty="0">
                <a:solidFill>
                  <a:srgbClr val="FF0000"/>
                </a:solidFill>
              </a:rPr>
              <a:t>a joint decision </a:t>
            </a:r>
            <a:r>
              <a:rPr lang="en-GB" dirty="0"/>
              <a:t>as to whether to </a:t>
            </a:r>
            <a:r>
              <a:rPr lang="en-GB" dirty="0">
                <a:solidFill>
                  <a:srgbClr val="FF0000"/>
                </a:solidFill>
              </a:rPr>
              <a:t>commit or abort. </a:t>
            </a:r>
            <a:endParaRPr lang="en-IN" dirty="0">
              <a:solidFill>
                <a:srgbClr val="FF0000"/>
              </a:solidFill>
            </a:endParaRPr>
          </a:p>
        </p:txBody>
      </p:sp>
    </p:spTree>
    <p:extLst>
      <p:ext uri="{BB962C8B-B14F-4D97-AF65-F5344CB8AC3E}">
        <p14:creationId xmlns:p14="http://schemas.microsoft.com/office/powerpoint/2010/main" val="65129484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A664C-1239-41A7-896A-22F15207910E}"/>
              </a:ext>
            </a:extLst>
          </p:cNvPr>
          <p:cNvSpPr>
            <a:spLocks noGrp="1"/>
          </p:cNvSpPr>
          <p:nvPr>
            <p:ph idx="1"/>
          </p:nvPr>
        </p:nvSpPr>
        <p:spPr>
          <a:xfrm>
            <a:off x="838200" y="503583"/>
            <a:ext cx="10515600" cy="5673380"/>
          </a:xfrm>
        </p:spPr>
        <p:txBody>
          <a:bodyPr>
            <a:normAutofit fontScale="92500" lnSpcReduction="10000"/>
          </a:bodyPr>
          <a:lstStyle/>
          <a:p>
            <a:pPr algn="just"/>
            <a:r>
              <a:rPr lang="en-GB" dirty="0">
                <a:solidFill>
                  <a:srgbClr val="FF0000"/>
                </a:solidFill>
              </a:rPr>
              <a:t>Concurrency control</a:t>
            </a:r>
            <a:r>
              <a:rPr lang="en-GB" dirty="0"/>
              <a:t> in distributed transactions is based on the methods discussed. </a:t>
            </a:r>
          </a:p>
          <a:p>
            <a:pPr algn="just"/>
            <a:r>
              <a:rPr lang="en-GB" dirty="0"/>
              <a:t>Each </a:t>
            </a:r>
            <a:r>
              <a:rPr lang="en-GB" dirty="0">
                <a:solidFill>
                  <a:srgbClr val="FF0000"/>
                </a:solidFill>
              </a:rPr>
              <a:t>server </a:t>
            </a:r>
            <a:r>
              <a:rPr lang="en-GB" dirty="0"/>
              <a:t>applies </a:t>
            </a:r>
            <a:r>
              <a:rPr lang="en-GB" dirty="0">
                <a:solidFill>
                  <a:srgbClr val="FF0000"/>
                </a:solidFill>
              </a:rPr>
              <a:t>local concurrency control </a:t>
            </a:r>
            <a:r>
              <a:rPr lang="en-GB" dirty="0"/>
              <a:t>to its </a:t>
            </a:r>
            <a:r>
              <a:rPr lang="en-GB" dirty="0">
                <a:solidFill>
                  <a:srgbClr val="FF0000"/>
                </a:solidFill>
              </a:rPr>
              <a:t>own objects</a:t>
            </a:r>
            <a:r>
              <a:rPr lang="en-GB" dirty="0"/>
              <a:t>, which ensures that transactions are </a:t>
            </a:r>
            <a:r>
              <a:rPr lang="en-GB" dirty="0">
                <a:solidFill>
                  <a:srgbClr val="FF0000"/>
                </a:solidFill>
              </a:rPr>
              <a:t>serialized locally</a:t>
            </a:r>
            <a:r>
              <a:rPr lang="en-GB" dirty="0"/>
              <a:t>. But distributed transactions must also be </a:t>
            </a:r>
            <a:r>
              <a:rPr lang="en-GB" dirty="0">
                <a:solidFill>
                  <a:srgbClr val="FF0000"/>
                </a:solidFill>
              </a:rPr>
              <a:t>serialized globally</a:t>
            </a:r>
            <a:r>
              <a:rPr lang="en-GB" dirty="0"/>
              <a:t>. </a:t>
            </a:r>
          </a:p>
          <a:p>
            <a:pPr algn="just"/>
            <a:r>
              <a:rPr lang="en-GB" dirty="0"/>
              <a:t>How this is achieved varies depending upon whether </a:t>
            </a:r>
            <a:r>
              <a:rPr lang="en-GB" dirty="0">
                <a:solidFill>
                  <a:srgbClr val="FF0000"/>
                </a:solidFill>
              </a:rPr>
              <a:t>locking, timestamp ordering</a:t>
            </a:r>
            <a:r>
              <a:rPr lang="en-GB" dirty="0"/>
              <a:t> or </a:t>
            </a:r>
            <a:r>
              <a:rPr lang="en-GB" dirty="0">
                <a:solidFill>
                  <a:srgbClr val="FF0000"/>
                </a:solidFill>
              </a:rPr>
              <a:t>optimistic concurrency control </a:t>
            </a:r>
            <a:r>
              <a:rPr lang="en-GB" dirty="0"/>
              <a:t>is in use.</a:t>
            </a:r>
          </a:p>
          <a:p>
            <a:pPr algn="just"/>
            <a:r>
              <a:rPr lang="en-GB" dirty="0"/>
              <a:t> In some cases, the </a:t>
            </a:r>
            <a:r>
              <a:rPr lang="en-GB" dirty="0">
                <a:solidFill>
                  <a:srgbClr val="FF0000"/>
                </a:solidFill>
              </a:rPr>
              <a:t>transactions</a:t>
            </a:r>
            <a:r>
              <a:rPr lang="en-GB" dirty="0"/>
              <a:t> may be </a:t>
            </a:r>
            <a:r>
              <a:rPr lang="en-GB" dirty="0">
                <a:solidFill>
                  <a:srgbClr val="FF0000"/>
                </a:solidFill>
              </a:rPr>
              <a:t>serialized</a:t>
            </a:r>
            <a:r>
              <a:rPr lang="en-GB" dirty="0"/>
              <a:t> at the </a:t>
            </a:r>
            <a:r>
              <a:rPr lang="en-GB" dirty="0">
                <a:solidFill>
                  <a:srgbClr val="FF0000"/>
                </a:solidFill>
              </a:rPr>
              <a:t>individual servers</a:t>
            </a:r>
            <a:r>
              <a:rPr lang="en-GB" dirty="0"/>
              <a:t>, but a </a:t>
            </a:r>
            <a:r>
              <a:rPr lang="en-GB" dirty="0">
                <a:solidFill>
                  <a:srgbClr val="FF0000"/>
                </a:solidFill>
              </a:rPr>
              <a:t>cycle of dependencies </a:t>
            </a:r>
            <a:r>
              <a:rPr lang="en-GB" dirty="0"/>
              <a:t>between the different servers may occur and a </a:t>
            </a:r>
            <a:r>
              <a:rPr lang="en-GB" dirty="0">
                <a:solidFill>
                  <a:srgbClr val="FF0000"/>
                </a:solidFill>
              </a:rPr>
              <a:t>distributed deadlock arise</a:t>
            </a:r>
            <a:r>
              <a:rPr lang="en-GB" dirty="0"/>
              <a:t>.</a:t>
            </a:r>
          </a:p>
          <a:p>
            <a:pPr algn="just"/>
            <a:r>
              <a:rPr lang="en-GB" dirty="0">
                <a:solidFill>
                  <a:srgbClr val="FF0000"/>
                </a:solidFill>
              </a:rPr>
              <a:t>Transaction recovery </a:t>
            </a:r>
            <a:r>
              <a:rPr lang="en-GB" dirty="0"/>
              <a:t>is concerned with </a:t>
            </a:r>
            <a:r>
              <a:rPr lang="en-GB" dirty="0">
                <a:solidFill>
                  <a:srgbClr val="FF0000"/>
                </a:solidFill>
              </a:rPr>
              <a:t>ensuring</a:t>
            </a:r>
            <a:r>
              <a:rPr lang="en-GB" dirty="0"/>
              <a:t> that all the </a:t>
            </a:r>
            <a:r>
              <a:rPr lang="en-GB" dirty="0">
                <a:solidFill>
                  <a:srgbClr val="FF0000"/>
                </a:solidFill>
              </a:rPr>
              <a:t>objects</a:t>
            </a:r>
            <a:r>
              <a:rPr lang="en-GB" dirty="0"/>
              <a:t> involved in </a:t>
            </a:r>
            <a:r>
              <a:rPr lang="en-GB" dirty="0">
                <a:solidFill>
                  <a:srgbClr val="FF0000"/>
                </a:solidFill>
              </a:rPr>
              <a:t>transactions are recoverable</a:t>
            </a:r>
            <a:r>
              <a:rPr lang="en-GB" dirty="0"/>
              <a:t>. </a:t>
            </a:r>
          </a:p>
          <a:p>
            <a:pPr algn="just"/>
            <a:r>
              <a:rPr lang="en-GB" dirty="0"/>
              <a:t>In addition to that, it </a:t>
            </a:r>
            <a:r>
              <a:rPr lang="en-GB" dirty="0">
                <a:solidFill>
                  <a:srgbClr val="FF0000"/>
                </a:solidFill>
              </a:rPr>
              <a:t>guarantees</a:t>
            </a:r>
            <a:r>
              <a:rPr lang="en-GB" dirty="0"/>
              <a:t> that </a:t>
            </a:r>
            <a:r>
              <a:rPr lang="en-GB" dirty="0">
                <a:solidFill>
                  <a:srgbClr val="FF0000"/>
                </a:solidFill>
              </a:rPr>
              <a:t>the values of the objects </a:t>
            </a:r>
            <a:r>
              <a:rPr lang="en-GB" dirty="0"/>
              <a:t>reflect all the changes made by </a:t>
            </a:r>
            <a:r>
              <a:rPr lang="en-GB" dirty="0">
                <a:solidFill>
                  <a:srgbClr val="FF0000"/>
                </a:solidFill>
              </a:rPr>
              <a:t>committed transactions </a:t>
            </a:r>
            <a:r>
              <a:rPr lang="en-GB" dirty="0"/>
              <a:t>and none of those made by aborted ones.</a:t>
            </a:r>
            <a:endParaRPr lang="en-IN" dirty="0"/>
          </a:p>
        </p:txBody>
      </p:sp>
    </p:spTree>
    <p:extLst>
      <p:ext uri="{BB962C8B-B14F-4D97-AF65-F5344CB8AC3E}">
        <p14:creationId xmlns:p14="http://schemas.microsoft.com/office/powerpoint/2010/main" val="551878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F52105-7997-4C22-AC66-16E30B524058}"/>
              </a:ext>
            </a:extLst>
          </p:cNvPr>
          <p:cNvSpPr>
            <a:spLocks noGrp="1"/>
          </p:cNvSpPr>
          <p:nvPr>
            <p:ph idx="1"/>
          </p:nvPr>
        </p:nvSpPr>
        <p:spPr>
          <a:xfrm>
            <a:off x="838200" y="569843"/>
            <a:ext cx="10515600" cy="5607120"/>
          </a:xfrm>
        </p:spPr>
        <p:txBody>
          <a:bodyPr>
            <a:normAutofit lnSpcReduction="10000"/>
          </a:bodyPr>
          <a:lstStyle/>
          <a:p>
            <a:pPr algn="just"/>
            <a:r>
              <a:rPr lang="en-GB" b="1" dirty="0">
                <a:solidFill>
                  <a:srgbClr val="FF0000"/>
                </a:solidFill>
              </a:rPr>
              <a:t>FLAT AND NESTED DISTRIBUTED TRANSACTIONS </a:t>
            </a:r>
          </a:p>
          <a:p>
            <a:pPr algn="just"/>
            <a:r>
              <a:rPr lang="en-GB" dirty="0"/>
              <a:t>A client transaction becomes distributed if it </a:t>
            </a:r>
            <a:r>
              <a:rPr lang="en-GB" dirty="0">
                <a:solidFill>
                  <a:srgbClr val="FF0000"/>
                </a:solidFill>
              </a:rPr>
              <a:t>invokes operations </a:t>
            </a:r>
            <a:r>
              <a:rPr lang="en-GB" dirty="0"/>
              <a:t>in </a:t>
            </a:r>
            <a:r>
              <a:rPr lang="en-GB" dirty="0">
                <a:solidFill>
                  <a:srgbClr val="FF0000"/>
                </a:solidFill>
              </a:rPr>
              <a:t>several different servers</a:t>
            </a:r>
            <a:r>
              <a:rPr lang="en-GB" dirty="0"/>
              <a:t>. </a:t>
            </a:r>
          </a:p>
          <a:p>
            <a:pPr algn="just"/>
            <a:r>
              <a:rPr lang="en-GB" dirty="0"/>
              <a:t>There are two different ways that distributed transactions can be structured: as </a:t>
            </a:r>
            <a:r>
              <a:rPr lang="en-GB" dirty="0">
                <a:solidFill>
                  <a:srgbClr val="FF0000"/>
                </a:solidFill>
              </a:rPr>
              <a:t>flat transactions </a:t>
            </a:r>
            <a:r>
              <a:rPr lang="en-GB" dirty="0"/>
              <a:t>and as </a:t>
            </a:r>
            <a:r>
              <a:rPr lang="en-GB" dirty="0">
                <a:solidFill>
                  <a:srgbClr val="FF0000"/>
                </a:solidFill>
              </a:rPr>
              <a:t>nested transactions</a:t>
            </a:r>
            <a:r>
              <a:rPr lang="en-GB" dirty="0"/>
              <a:t>. </a:t>
            </a:r>
          </a:p>
          <a:p>
            <a:pPr algn="just"/>
            <a:r>
              <a:rPr lang="en-GB" dirty="0"/>
              <a:t>In a flat transaction, a client makes </a:t>
            </a:r>
            <a:r>
              <a:rPr lang="en-GB" dirty="0">
                <a:solidFill>
                  <a:srgbClr val="FF0000"/>
                </a:solidFill>
              </a:rPr>
              <a:t>requests to more than one server</a:t>
            </a:r>
            <a:r>
              <a:rPr lang="en-GB" dirty="0"/>
              <a:t>. For example, in Figure , transaction T is a flat transaction that invokes operations on objects in servers X, Y and Z. </a:t>
            </a:r>
          </a:p>
          <a:p>
            <a:pPr algn="just"/>
            <a:r>
              <a:rPr lang="en-GB" dirty="0"/>
              <a:t>A flat client transaction completes each of its requests before going on to the next one. Therefore, each transaction accesses servers’ objects sequentially. </a:t>
            </a:r>
          </a:p>
          <a:p>
            <a:pPr algn="just"/>
            <a:r>
              <a:rPr lang="en-GB" dirty="0"/>
              <a:t>When servers use locking, a transaction can only be waiting for one object at a time.</a:t>
            </a:r>
            <a:endParaRPr lang="en-IN" dirty="0"/>
          </a:p>
        </p:txBody>
      </p:sp>
    </p:spTree>
    <p:extLst>
      <p:ext uri="{BB962C8B-B14F-4D97-AF65-F5344CB8AC3E}">
        <p14:creationId xmlns:p14="http://schemas.microsoft.com/office/powerpoint/2010/main" val="5326385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D3B488-34D6-4E94-B5EB-8C3B9261EFBD}"/>
              </a:ext>
            </a:extLst>
          </p:cNvPr>
          <p:cNvPicPr>
            <a:picLocks noChangeAspect="1"/>
          </p:cNvPicPr>
          <p:nvPr/>
        </p:nvPicPr>
        <p:blipFill>
          <a:blip r:embed="rId2"/>
          <a:stretch>
            <a:fillRect/>
          </a:stretch>
        </p:blipFill>
        <p:spPr>
          <a:xfrm>
            <a:off x="450574" y="345425"/>
            <a:ext cx="11131826" cy="6694243"/>
          </a:xfrm>
          <a:prstGeom prst="rect">
            <a:avLst/>
          </a:prstGeom>
        </p:spPr>
      </p:pic>
    </p:spTree>
    <p:extLst>
      <p:ext uri="{BB962C8B-B14F-4D97-AF65-F5344CB8AC3E}">
        <p14:creationId xmlns:p14="http://schemas.microsoft.com/office/powerpoint/2010/main" val="3811861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3F20A9-88AA-408D-B222-53E8CCEC28F9}"/>
              </a:ext>
            </a:extLst>
          </p:cNvPr>
          <p:cNvSpPr>
            <a:spLocks noGrp="1"/>
          </p:cNvSpPr>
          <p:nvPr>
            <p:ph idx="1"/>
          </p:nvPr>
        </p:nvSpPr>
        <p:spPr>
          <a:xfrm>
            <a:off x="838200" y="407963"/>
            <a:ext cx="10515600" cy="5769000"/>
          </a:xfrm>
        </p:spPr>
        <p:txBody>
          <a:bodyPr/>
          <a:lstStyle/>
          <a:p>
            <a:pPr algn="just"/>
            <a:r>
              <a:rPr lang="en-GB" dirty="0"/>
              <a:t>Therefore, the methods of objects should be designed for use in a </a:t>
            </a:r>
            <a:r>
              <a:rPr lang="en-GB" dirty="0">
                <a:solidFill>
                  <a:srgbClr val="FF0000"/>
                </a:solidFill>
              </a:rPr>
              <a:t>multi-threaded context</a:t>
            </a:r>
            <a:r>
              <a:rPr lang="en-GB" dirty="0"/>
              <a:t>. </a:t>
            </a:r>
          </a:p>
          <a:p>
            <a:pPr algn="just"/>
            <a:r>
              <a:rPr lang="en-GB" dirty="0"/>
              <a:t>For example, if the methods </a:t>
            </a:r>
            <a:r>
              <a:rPr lang="en-GB" dirty="0">
                <a:solidFill>
                  <a:srgbClr val="FF0000"/>
                </a:solidFill>
              </a:rPr>
              <a:t>deposit</a:t>
            </a:r>
            <a:r>
              <a:rPr lang="en-GB" dirty="0"/>
              <a:t> and </a:t>
            </a:r>
            <a:r>
              <a:rPr lang="en-GB" dirty="0">
                <a:solidFill>
                  <a:srgbClr val="FF0000"/>
                </a:solidFill>
              </a:rPr>
              <a:t>withdraw</a:t>
            </a:r>
            <a:r>
              <a:rPr lang="en-GB" dirty="0"/>
              <a:t> are </a:t>
            </a:r>
            <a:r>
              <a:rPr lang="en-GB" dirty="0">
                <a:solidFill>
                  <a:srgbClr val="FF0000"/>
                </a:solidFill>
              </a:rPr>
              <a:t>not designed </a:t>
            </a:r>
            <a:r>
              <a:rPr lang="en-GB" dirty="0"/>
              <a:t>for use in a </a:t>
            </a:r>
            <a:r>
              <a:rPr lang="en-GB" dirty="0">
                <a:solidFill>
                  <a:srgbClr val="FF0000"/>
                </a:solidFill>
              </a:rPr>
              <a:t>multi-threaded program</a:t>
            </a:r>
            <a:r>
              <a:rPr lang="en-GB" dirty="0"/>
              <a:t>, then it is possible that the actions of two or more concurrent executions of the method could be interleaved arbitrarily and have strange effects on the instance variables of the account objects. </a:t>
            </a:r>
          </a:p>
          <a:p>
            <a:pPr algn="just"/>
            <a:r>
              <a:rPr lang="en-GB" dirty="0"/>
              <a:t>The use of the </a:t>
            </a:r>
            <a:r>
              <a:rPr lang="en-GB" dirty="0">
                <a:solidFill>
                  <a:srgbClr val="FF0000"/>
                </a:solidFill>
              </a:rPr>
              <a:t>synchronized keyword</a:t>
            </a:r>
            <a:r>
              <a:rPr lang="en-GB" dirty="0"/>
              <a:t>, which can be applied to methods in Java to ensure that only one thread at a time can access an object.</a:t>
            </a:r>
          </a:p>
          <a:p>
            <a:pPr algn="just"/>
            <a:endParaRPr lang="en-IN" dirty="0"/>
          </a:p>
        </p:txBody>
      </p:sp>
    </p:spTree>
    <p:extLst>
      <p:ext uri="{BB962C8B-B14F-4D97-AF65-F5344CB8AC3E}">
        <p14:creationId xmlns:p14="http://schemas.microsoft.com/office/powerpoint/2010/main" val="9780268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789509-11D4-4CEB-9390-5B1C2F399BF3}"/>
              </a:ext>
            </a:extLst>
          </p:cNvPr>
          <p:cNvSpPr>
            <a:spLocks noGrp="1"/>
          </p:cNvSpPr>
          <p:nvPr>
            <p:ph idx="1"/>
          </p:nvPr>
        </p:nvSpPr>
        <p:spPr>
          <a:xfrm>
            <a:off x="838200" y="463826"/>
            <a:ext cx="10515600" cy="5713137"/>
          </a:xfrm>
        </p:spPr>
        <p:txBody>
          <a:bodyPr/>
          <a:lstStyle/>
          <a:p>
            <a:pPr algn="just"/>
            <a:r>
              <a:rPr lang="en-GB" dirty="0"/>
              <a:t>In a </a:t>
            </a:r>
            <a:r>
              <a:rPr lang="en-GB" dirty="0">
                <a:solidFill>
                  <a:srgbClr val="FF0000"/>
                </a:solidFill>
              </a:rPr>
              <a:t>nested transaction</a:t>
            </a:r>
            <a:r>
              <a:rPr lang="en-GB" dirty="0"/>
              <a:t>, the </a:t>
            </a:r>
            <a:r>
              <a:rPr lang="en-GB" dirty="0">
                <a:solidFill>
                  <a:srgbClr val="FF0000"/>
                </a:solidFill>
              </a:rPr>
              <a:t>top-level transaction </a:t>
            </a:r>
            <a:r>
              <a:rPr lang="en-GB" dirty="0"/>
              <a:t>can </a:t>
            </a:r>
            <a:r>
              <a:rPr lang="en-GB" dirty="0">
                <a:solidFill>
                  <a:srgbClr val="FF0000"/>
                </a:solidFill>
              </a:rPr>
              <a:t>open</a:t>
            </a:r>
            <a:r>
              <a:rPr lang="en-GB" dirty="0"/>
              <a:t> </a:t>
            </a:r>
            <a:r>
              <a:rPr lang="en-GB" dirty="0" err="1">
                <a:solidFill>
                  <a:srgbClr val="FF0000"/>
                </a:solidFill>
              </a:rPr>
              <a:t>subtransactions</a:t>
            </a:r>
            <a:r>
              <a:rPr lang="en-GB" dirty="0">
                <a:solidFill>
                  <a:srgbClr val="FF0000"/>
                </a:solidFill>
              </a:rPr>
              <a:t>, </a:t>
            </a:r>
            <a:r>
              <a:rPr lang="en-GB" dirty="0"/>
              <a:t>and each </a:t>
            </a:r>
            <a:r>
              <a:rPr lang="en-GB" dirty="0" err="1">
                <a:solidFill>
                  <a:srgbClr val="FF0000"/>
                </a:solidFill>
              </a:rPr>
              <a:t>subtransaction</a:t>
            </a:r>
            <a:r>
              <a:rPr lang="en-GB" dirty="0"/>
              <a:t> can </a:t>
            </a:r>
            <a:r>
              <a:rPr lang="en-GB" dirty="0">
                <a:solidFill>
                  <a:srgbClr val="FF0000"/>
                </a:solidFill>
              </a:rPr>
              <a:t>open</a:t>
            </a:r>
            <a:r>
              <a:rPr lang="en-GB" dirty="0"/>
              <a:t> further </a:t>
            </a:r>
            <a:r>
              <a:rPr lang="en-GB" dirty="0" err="1">
                <a:solidFill>
                  <a:srgbClr val="FF0000"/>
                </a:solidFill>
              </a:rPr>
              <a:t>subtransactions</a:t>
            </a:r>
            <a:r>
              <a:rPr lang="en-GB" dirty="0">
                <a:solidFill>
                  <a:srgbClr val="FF0000"/>
                </a:solidFill>
              </a:rPr>
              <a:t> </a:t>
            </a:r>
            <a:r>
              <a:rPr lang="en-GB" dirty="0"/>
              <a:t>down to any depth of nesting. </a:t>
            </a:r>
          </a:p>
          <a:p>
            <a:pPr algn="just"/>
            <a:r>
              <a:rPr lang="en-GB" dirty="0"/>
              <a:t>Figure  shows a client transaction T that opens two </a:t>
            </a:r>
            <a:r>
              <a:rPr lang="en-GB" dirty="0" err="1"/>
              <a:t>subtransactions</a:t>
            </a:r>
            <a:r>
              <a:rPr lang="en-GB" dirty="0"/>
              <a:t>, T1 and T2, which access objects at servers X and Y. </a:t>
            </a:r>
          </a:p>
          <a:p>
            <a:pPr algn="just"/>
            <a:r>
              <a:rPr lang="en-GB" dirty="0">
                <a:solidFill>
                  <a:srgbClr val="FF0000"/>
                </a:solidFill>
              </a:rPr>
              <a:t>The </a:t>
            </a:r>
            <a:r>
              <a:rPr lang="en-GB" dirty="0" err="1">
                <a:solidFill>
                  <a:srgbClr val="FF0000"/>
                </a:solidFill>
              </a:rPr>
              <a:t>subtransactions</a:t>
            </a:r>
            <a:r>
              <a:rPr lang="en-GB" dirty="0">
                <a:solidFill>
                  <a:srgbClr val="FF0000"/>
                </a:solidFill>
              </a:rPr>
              <a:t> T1 and T2 </a:t>
            </a:r>
            <a:r>
              <a:rPr lang="en-GB" dirty="0"/>
              <a:t>open further </a:t>
            </a:r>
            <a:r>
              <a:rPr lang="en-GB" dirty="0" err="1"/>
              <a:t>subtransactions</a:t>
            </a:r>
            <a:r>
              <a:rPr lang="en-GB" dirty="0"/>
              <a:t> </a:t>
            </a:r>
            <a:r>
              <a:rPr lang="en-GB" dirty="0">
                <a:solidFill>
                  <a:srgbClr val="FF0000"/>
                </a:solidFill>
              </a:rPr>
              <a:t>T11, T12</a:t>
            </a:r>
            <a:r>
              <a:rPr lang="en-GB" dirty="0"/>
              <a:t>, </a:t>
            </a:r>
            <a:r>
              <a:rPr lang="en-GB" dirty="0">
                <a:solidFill>
                  <a:srgbClr val="FF0000"/>
                </a:solidFill>
              </a:rPr>
              <a:t>T21, and T22</a:t>
            </a:r>
            <a:r>
              <a:rPr lang="en-GB" dirty="0"/>
              <a:t>, which access objects at </a:t>
            </a:r>
            <a:r>
              <a:rPr lang="en-GB" dirty="0">
                <a:solidFill>
                  <a:srgbClr val="FF0000"/>
                </a:solidFill>
              </a:rPr>
              <a:t>servers M, N and P.</a:t>
            </a:r>
          </a:p>
          <a:p>
            <a:pPr algn="just"/>
            <a:r>
              <a:rPr lang="en-GB" dirty="0"/>
              <a:t> In the nested case, </a:t>
            </a:r>
            <a:r>
              <a:rPr lang="en-GB" dirty="0" err="1"/>
              <a:t>subtransactions</a:t>
            </a:r>
            <a:r>
              <a:rPr lang="en-GB" dirty="0"/>
              <a:t> at the same level can run concurrently, so T1 and T2 are concurrent, and as they invoke objects in different servers, they can run in parallel. </a:t>
            </a:r>
          </a:p>
          <a:p>
            <a:pPr algn="just"/>
            <a:r>
              <a:rPr lang="en-GB" dirty="0"/>
              <a:t>The four </a:t>
            </a:r>
            <a:r>
              <a:rPr lang="en-GB" dirty="0" err="1"/>
              <a:t>subtransactions</a:t>
            </a:r>
            <a:r>
              <a:rPr lang="en-GB" dirty="0"/>
              <a:t> T11, T12, T21 and T22 also run concurrently.</a:t>
            </a:r>
          </a:p>
          <a:p>
            <a:pPr algn="just"/>
            <a:endParaRPr lang="en-IN" dirty="0"/>
          </a:p>
        </p:txBody>
      </p:sp>
    </p:spTree>
    <p:extLst>
      <p:ext uri="{BB962C8B-B14F-4D97-AF65-F5344CB8AC3E}">
        <p14:creationId xmlns:p14="http://schemas.microsoft.com/office/powerpoint/2010/main" val="5810714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6AF15B-1370-4A20-B98F-E709319EA51D}"/>
              </a:ext>
            </a:extLst>
          </p:cNvPr>
          <p:cNvSpPr>
            <a:spLocks noGrp="1"/>
          </p:cNvSpPr>
          <p:nvPr>
            <p:ph idx="1"/>
          </p:nvPr>
        </p:nvSpPr>
        <p:spPr>
          <a:xfrm>
            <a:off x="838200" y="463826"/>
            <a:ext cx="10515600" cy="5713137"/>
          </a:xfrm>
        </p:spPr>
        <p:txBody>
          <a:bodyPr/>
          <a:lstStyle/>
          <a:p>
            <a:pPr algn="just"/>
            <a:r>
              <a:rPr lang="en-GB" dirty="0"/>
              <a:t>Consider a </a:t>
            </a:r>
            <a:r>
              <a:rPr lang="en-GB" dirty="0">
                <a:solidFill>
                  <a:srgbClr val="FF0000"/>
                </a:solidFill>
              </a:rPr>
              <a:t>distributed transaction </a:t>
            </a:r>
            <a:r>
              <a:rPr lang="en-GB" dirty="0"/>
              <a:t>in which a client transfers $10 from account A to C and then transfers $20 from B to D. </a:t>
            </a:r>
          </a:p>
          <a:p>
            <a:pPr algn="just"/>
            <a:r>
              <a:rPr lang="en-GB" dirty="0"/>
              <a:t>Accounts </a:t>
            </a:r>
            <a:r>
              <a:rPr lang="en-GB" dirty="0">
                <a:solidFill>
                  <a:srgbClr val="FF0000"/>
                </a:solidFill>
              </a:rPr>
              <a:t>A and B are at separate servers X and Y </a:t>
            </a:r>
            <a:r>
              <a:rPr lang="en-GB" dirty="0"/>
              <a:t>and accounts </a:t>
            </a:r>
            <a:r>
              <a:rPr lang="en-GB" dirty="0">
                <a:solidFill>
                  <a:srgbClr val="FF0000"/>
                </a:solidFill>
              </a:rPr>
              <a:t>C and D are at server Z</a:t>
            </a:r>
            <a:r>
              <a:rPr lang="en-GB" dirty="0"/>
              <a:t>. </a:t>
            </a:r>
          </a:p>
          <a:p>
            <a:pPr algn="just"/>
            <a:r>
              <a:rPr lang="en-GB" dirty="0"/>
              <a:t>If this transaction is structured as a set of four nested transactions, as shown in Figure. </a:t>
            </a:r>
          </a:p>
          <a:p>
            <a:pPr algn="just"/>
            <a:r>
              <a:rPr lang="en-GB" dirty="0"/>
              <a:t>The four requests (two deposits and two withdraws) can run in parallel and the overall effect can be achieved with better performance than a simple transaction in which the four operations are invoked sequentially. </a:t>
            </a:r>
            <a:endParaRPr lang="en-IN" dirty="0"/>
          </a:p>
        </p:txBody>
      </p:sp>
    </p:spTree>
    <p:extLst>
      <p:ext uri="{BB962C8B-B14F-4D97-AF65-F5344CB8AC3E}">
        <p14:creationId xmlns:p14="http://schemas.microsoft.com/office/powerpoint/2010/main" val="5368816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7D10D9-8884-4D08-8A02-5164D6302442}"/>
              </a:ext>
            </a:extLst>
          </p:cNvPr>
          <p:cNvPicPr>
            <a:picLocks noChangeAspect="1"/>
          </p:cNvPicPr>
          <p:nvPr/>
        </p:nvPicPr>
        <p:blipFill>
          <a:blip r:embed="rId2"/>
          <a:stretch>
            <a:fillRect/>
          </a:stretch>
        </p:blipFill>
        <p:spPr>
          <a:xfrm>
            <a:off x="1152939" y="615940"/>
            <a:ext cx="9753600" cy="5703614"/>
          </a:xfrm>
          <a:prstGeom prst="rect">
            <a:avLst/>
          </a:prstGeom>
        </p:spPr>
      </p:pic>
    </p:spTree>
    <p:extLst>
      <p:ext uri="{BB962C8B-B14F-4D97-AF65-F5344CB8AC3E}">
        <p14:creationId xmlns:p14="http://schemas.microsoft.com/office/powerpoint/2010/main" val="38819310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9A6316-B974-4A12-8D91-5B7871448C0F}"/>
              </a:ext>
            </a:extLst>
          </p:cNvPr>
          <p:cNvSpPr>
            <a:spLocks noGrp="1"/>
          </p:cNvSpPr>
          <p:nvPr>
            <p:ph idx="1"/>
          </p:nvPr>
        </p:nvSpPr>
        <p:spPr>
          <a:xfrm>
            <a:off x="838200" y="344557"/>
            <a:ext cx="10515600" cy="5832406"/>
          </a:xfrm>
        </p:spPr>
        <p:txBody>
          <a:bodyPr/>
          <a:lstStyle/>
          <a:p>
            <a:pPr algn="just"/>
            <a:r>
              <a:rPr lang="en-GB" dirty="0"/>
              <a:t>The coordinator of a distributed transaction:</a:t>
            </a:r>
          </a:p>
          <a:p>
            <a:pPr algn="just"/>
            <a:r>
              <a:rPr lang="en-GB" dirty="0"/>
              <a:t>Servers that </a:t>
            </a:r>
            <a:r>
              <a:rPr lang="en-GB" dirty="0">
                <a:solidFill>
                  <a:srgbClr val="FF0000"/>
                </a:solidFill>
              </a:rPr>
              <a:t>execute requests </a:t>
            </a:r>
            <a:r>
              <a:rPr lang="en-GB" dirty="0"/>
              <a:t>as part of a </a:t>
            </a:r>
            <a:r>
              <a:rPr lang="en-GB" dirty="0">
                <a:solidFill>
                  <a:srgbClr val="FF0000"/>
                </a:solidFill>
              </a:rPr>
              <a:t>distributed transaction </a:t>
            </a:r>
            <a:r>
              <a:rPr lang="en-GB" dirty="0"/>
              <a:t>need to be able to </a:t>
            </a:r>
            <a:r>
              <a:rPr lang="en-GB" dirty="0">
                <a:solidFill>
                  <a:srgbClr val="FF0000"/>
                </a:solidFill>
              </a:rPr>
              <a:t>communicate </a:t>
            </a:r>
            <a:r>
              <a:rPr lang="en-GB" dirty="0"/>
              <a:t>with one another to coordinate their actions when the </a:t>
            </a:r>
            <a:r>
              <a:rPr lang="en-GB" dirty="0">
                <a:solidFill>
                  <a:srgbClr val="FF0000"/>
                </a:solidFill>
              </a:rPr>
              <a:t>transaction commits</a:t>
            </a:r>
            <a:r>
              <a:rPr lang="en-GB" dirty="0"/>
              <a:t>. </a:t>
            </a:r>
          </a:p>
          <a:p>
            <a:pPr algn="just"/>
            <a:r>
              <a:rPr lang="en-GB" dirty="0"/>
              <a:t>A client starts a transaction by sending an </a:t>
            </a:r>
            <a:r>
              <a:rPr lang="en-GB" dirty="0" err="1">
                <a:solidFill>
                  <a:srgbClr val="FF0000"/>
                </a:solidFill>
              </a:rPr>
              <a:t>openTransaction</a:t>
            </a:r>
            <a:r>
              <a:rPr lang="en-GB" dirty="0">
                <a:solidFill>
                  <a:srgbClr val="FF0000"/>
                </a:solidFill>
              </a:rPr>
              <a:t> </a:t>
            </a:r>
            <a:r>
              <a:rPr lang="en-GB" dirty="0"/>
              <a:t>request to a coordinator in any server.</a:t>
            </a:r>
          </a:p>
          <a:p>
            <a:pPr algn="just"/>
            <a:r>
              <a:rPr lang="en-GB" dirty="0"/>
              <a:t>The coordinator that is contacted carries out the </a:t>
            </a:r>
            <a:r>
              <a:rPr lang="en-GB" dirty="0" err="1"/>
              <a:t>openTransaction</a:t>
            </a:r>
            <a:r>
              <a:rPr lang="en-GB" dirty="0"/>
              <a:t> and returns the </a:t>
            </a:r>
            <a:r>
              <a:rPr lang="en-GB" dirty="0">
                <a:solidFill>
                  <a:srgbClr val="FF0000"/>
                </a:solidFill>
              </a:rPr>
              <a:t>resulting transaction identifier </a:t>
            </a:r>
            <a:r>
              <a:rPr lang="en-GB" dirty="0"/>
              <a:t>(TID) to the client. Transaction identifiers for distributed transactions must be unique within a distributed system. </a:t>
            </a:r>
          </a:p>
          <a:p>
            <a:pPr algn="just"/>
            <a:r>
              <a:rPr lang="en-GB" dirty="0"/>
              <a:t>A simple way to achieve this is for a TID to contain two parts: the </a:t>
            </a:r>
            <a:r>
              <a:rPr lang="en-GB" dirty="0">
                <a:solidFill>
                  <a:srgbClr val="FF0000"/>
                </a:solidFill>
              </a:rPr>
              <a:t>identifier</a:t>
            </a:r>
            <a:r>
              <a:rPr lang="en-GB" dirty="0"/>
              <a:t> (for example, an IP address) of the server that created it and a </a:t>
            </a:r>
            <a:r>
              <a:rPr lang="en-GB" dirty="0">
                <a:solidFill>
                  <a:srgbClr val="FF0000"/>
                </a:solidFill>
              </a:rPr>
              <a:t>number unique to the server</a:t>
            </a:r>
            <a:r>
              <a:rPr lang="en-GB" dirty="0"/>
              <a:t>. </a:t>
            </a:r>
            <a:endParaRPr lang="en-IN" dirty="0"/>
          </a:p>
        </p:txBody>
      </p:sp>
    </p:spTree>
    <p:extLst>
      <p:ext uri="{BB962C8B-B14F-4D97-AF65-F5344CB8AC3E}">
        <p14:creationId xmlns:p14="http://schemas.microsoft.com/office/powerpoint/2010/main" val="13936111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DF6316-3EF4-40F9-967F-48186F77795D}"/>
              </a:ext>
            </a:extLst>
          </p:cNvPr>
          <p:cNvSpPr>
            <a:spLocks noGrp="1"/>
          </p:cNvSpPr>
          <p:nvPr>
            <p:ph idx="1"/>
          </p:nvPr>
        </p:nvSpPr>
        <p:spPr>
          <a:xfrm>
            <a:off x="838200" y="450574"/>
            <a:ext cx="10515600" cy="5726389"/>
          </a:xfrm>
        </p:spPr>
        <p:txBody>
          <a:bodyPr>
            <a:normAutofit lnSpcReduction="10000"/>
          </a:bodyPr>
          <a:lstStyle/>
          <a:p>
            <a:pPr algn="just"/>
            <a:r>
              <a:rPr lang="en-GB" dirty="0"/>
              <a:t>The </a:t>
            </a:r>
            <a:r>
              <a:rPr lang="en-GB" dirty="0">
                <a:solidFill>
                  <a:srgbClr val="FF0000"/>
                </a:solidFill>
              </a:rPr>
              <a:t>coordinator </a:t>
            </a:r>
            <a:r>
              <a:rPr lang="en-GB" dirty="0"/>
              <a:t>that </a:t>
            </a:r>
            <a:r>
              <a:rPr lang="en-GB" dirty="0">
                <a:solidFill>
                  <a:srgbClr val="FF0000"/>
                </a:solidFill>
              </a:rPr>
              <a:t>opened the transaction </a:t>
            </a:r>
            <a:r>
              <a:rPr lang="en-GB" dirty="0"/>
              <a:t>becomes the </a:t>
            </a:r>
            <a:r>
              <a:rPr lang="en-GB" dirty="0">
                <a:solidFill>
                  <a:srgbClr val="FF0000"/>
                </a:solidFill>
              </a:rPr>
              <a:t>coordinator for the distributed transaction </a:t>
            </a:r>
            <a:r>
              <a:rPr lang="en-GB" dirty="0"/>
              <a:t>and at the end is responsible for </a:t>
            </a:r>
            <a:r>
              <a:rPr lang="en-GB" dirty="0">
                <a:solidFill>
                  <a:srgbClr val="FF0000"/>
                </a:solidFill>
              </a:rPr>
              <a:t>committing or aborting it</a:t>
            </a:r>
            <a:r>
              <a:rPr lang="en-GB" dirty="0"/>
              <a:t>. </a:t>
            </a:r>
          </a:p>
          <a:p>
            <a:pPr algn="just"/>
            <a:r>
              <a:rPr lang="en-GB" dirty="0"/>
              <a:t>Each of the </a:t>
            </a:r>
            <a:r>
              <a:rPr lang="en-GB" dirty="0">
                <a:solidFill>
                  <a:srgbClr val="FF0000"/>
                </a:solidFill>
              </a:rPr>
              <a:t>servers</a:t>
            </a:r>
            <a:r>
              <a:rPr lang="en-GB" dirty="0"/>
              <a:t> that </a:t>
            </a:r>
            <a:r>
              <a:rPr lang="en-GB" dirty="0">
                <a:solidFill>
                  <a:srgbClr val="FF0000"/>
                </a:solidFill>
              </a:rPr>
              <a:t>manages</a:t>
            </a:r>
            <a:r>
              <a:rPr lang="en-GB" dirty="0"/>
              <a:t> an </a:t>
            </a:r>
            <a:r>
              <a:rPr lang="en-GB" dirty="0">
                <a:solidFill>
                  <a:srgbClr val="FF0000"/>
                </a:solidFill>
              </a:rPr>
              <a:t>object accessed </a:t>
            </a:r>
            <a:r>
              <a:rPr lang="en-GB" dirty="0"/>
              <a:t>by a transaction is a </a:t>
            </a:r>
            <a:r>
              <a:rPr lang="en-GB" dirty="0">
                <a:solidFill>
                  <a:srgbClr val="FF0000"/>
                </a:solidFill>
              </a:rPr>
              <a:t>participant in the transaction </a:t>
            </a:r>
            <a:r>
              <a:rPr lang="en-GB" dirty="0"/>
              <a:t>and provides an object we call the participant. </a:t>
            </a:r>
          </a:p>
          <a:p>
            <a:pPr algn="just"/>
            <a:r>
              <a:rPr lang="en-GB" dirty="0"/>
              <a:t>Each </a:t>
            </a:r>
            <a:r>
              <a:rPr lang="en-GB" dirty="0">
                <a:solidFill>
                  <a:srgbClr val="FF0000"/>
                </a:solidFill>
              </a:rPr>
              <a:t>participant is responsible </a:t>
            </a:r>
            <a:r>
              <a:rPr lang="en-GB" dirty="0"/>
              <a:t>for keeping </a:t>
            </a:r>
            <a:r>
              <a:rPr lang="en-GB" dirty="0">
                <a:solidFill>
                  <a:srgbClr val="FF0000"/>
                </a:solidFill>
              </a:rPr>
              <a:t>track</a:t>
            </a:r>
            <a:r>
              <a:rPr lang="en-GB" dirty="0"/>
              <a:t> of all of the </a:t>
            </a:r>
            <a:r>
              <a:rPr lang="en-GB" dirty="0">
                <a:solidFill>
                  <a:srgbClr val="FF0000"/>
                </a:solidFill>
              </a:rPr>
              <a:t>recoverable objects </a:t>
            </a:r>
            <a:r>
              <a:rPr lang="en-GB" dirty="0"/>
              <a:t>at that server that are involved, in the transaction. </a:t>
            </a:r>
          </a:p>
          <a:p>
            <a:pPr algn="just"/>
            <a:r>
              <a:rPr lang="en-GB" dirty="0"/>
              <a:t>The </a:t>
            </a:r>
            <a:r>
              <a:rPr lang="en-GB" dirty="0">
                <a:solidFill>
                  <a:srgbClr val="FF0000"/>
                </a:solidFill>
              </a:rPr>
              <a:t>participants are responsible </a:t>
            </a:r>
            <a:r>
              <a:rPr lang="en-GB" dirty="0"/>
              <a:t>for </a:t>
            </a:r>
            <a:r>
              <a:rPr lang="en-GB" dirty="0">
                <a:solidFill>
                  <a:srgbClr val="FF0000"/>
                </a:solidFill>
              </a:rPr>
              <a:t>cooperating with the coordinator </a:t>
            </a:r>
            <a:r>
              <a:rPr lang="en-GB" dirty="0"/>
              <a:t>in carrying out the </a:t>
            </a:r>
            <a:r>
              <a:rPr lang="en-GB" dirty="0">
                <a:solidFill>
                  <a:srgbClr val="FF0000"/>
                </a:solidFill>
              </a:rPr>
              <a:t>commit protocol</a:t>
            </a:r>
            <a:r>
              <a:rPr lang="en-GB" dirty="0"/>
              <a:t>.</a:t>
            </a:r>
          </a:p>
          <a:p>
            <a:pPr algn="just"/>
            <a:r>
              <a:rPr lang="en-GB" dirty="0"/>
              <a:t>During the </a:t>
            </a:r>
            <a:r>
              <a:rPr lang="en-GB" dirty="0">
                <a:solidFill>
                  <a:srgbClr val="FF0000"/>
                </a:solidFill>
              </a:rPr>
              <a:t>progress</a:t>
            </a:r>
            <a:r>
              <a:rPr lang="en-GB" dirty="0"/>
              <a:t> of the </a:t>
            </a:r>
            <a:r>
              <a:rPr lang="en-GB" dirty="0">
                <a:solidFill>
                  <a:srgbClr val="FF0000"/>
                </a:solidFill>
              </a:rPr>
              <a:t>transaction</a:t>
            </a:r>
            <a:r>
              <a:rPr lang="en-GB" dirty="0"/>
              <a:t>, the </a:t>
            </a:r>
            <a:r>
              <a:rPr lang="en-GB" dirty="0">
                <a:solidFill>
                  <a:srgbClr val="FF0000"/>
                </a:solidFill>
              </a:rPr>
              <a:t>coordinator records </a:t>
            </a:r>
            <a:r>
              <a:rPr lang="en-GB" dirty="0"/>
              <a:t>a list of </a:t>
            </a:r>
            <a:r>
              <a:rPr lang="en-GB" dirty="0">
                <a:solidFill>
                  <a:srgbClr val="FF0000"/>
                </a:solidFill>
              </a:rPr>
              <a:t>references </a:t>
            </a:r>
            <a:r>
              <a:rPr lang="en-GB" dirty="0"/>
              <a:t>to the participants, and each </a:t>
            </a:r>
            <a:r>
              <a:rPr lang="en-GB" dirty="0">
                <a:solidFill>
                  <a:srgbClr val="FF0000"/>
                </a:solidFill>
              </a:rPr>
              <a:t>participant records </a:t>
            </a:r>
            <a:r>
              <a:rPr lang="en-GB" dirty="0"/>
              <a:t>a reference to the </a:t>
            </a:r>
            <a:r>
              <a:rPr lang="en-GB" dirty="0">
                <a:solidFill>
                  <a:srgbClr val="FF0000"/>
                </a:solidFill>
              </a:rPr>
              <a:t>coordinato</a:t>
            </a:r>
            <a:r>
              <a:rPr lang="en-GB" dirty="0"/>
              <a:t>r. </a:t>
            </a:r>
            <a:endParaRPr lang="en-IN" dirty="0"/>
          </a:p>
        </p:txBody>
      </p:sp>
    </p:spTree>
    <p:extLst>
      <p:ext uri="{BB962C8B-B14F-4D97-AF65-F5344CB8AC3E}">
        <p14:creationId xmlns:p14="http://schemas.microsoft.com/office/powerpoint/2010/main" val="40602487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317C6D-6D46-49C5-9D79-622DD7D5B81E}"/>
              </a:ext>
            </a:extLst>
          </p:cNvPr>
          <p:cNvPicPr>
            <a:picLocks noChangeAspect="1"/>
          </p:cNvPicPr>
          <p:nvPr/>
        </p:nvPicPr>
        <p:blipFill>
          <a:blip r:embed="rId2"/>
          <a:stretch>
            <a:fillRect/>
          </a:stretch>
        </p:blipFill>
        <p:spPr>
          <a:xfrm>
            <a:off x="490329" y="603525"/>
            <a:ext cx="10734261" cy="5913783"/>
          </a:xfrm>
          <a:prstGeom prst="rect">
            <a:avLst/>
          </a:prstGeom>
        </p:spPr>
      </p:pic>
    </p:spTree>
    <p:extLst>
      <p:ext uri="{BB962C8B-B14F-4D97-AF65-F5344CB8AC3E}">
        <p14:creationId xmlns:p14="http://schemas.microsoft.com/office/powerpoint/2010/main" val="4907752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64AAC-07CE-431B-AF5F-BA55FB42BD54}"/>
              </a:ext>
            </a:extLst>
          </p:cNvPr>
          <p:cNvSpPr>
            <a:spLocks noGrp="1"/>
          </p:cNvSpPr>
          <p:nvPr>
            <p:ph idx="1"/>
          </p:nvPr>
        </p:nvSpPr>
        <p:spPr>
          <a:xfrm>
            <a:off x="838200" y="344557"/>
            <a:ext cx="10515600" cy="5832406"/>
          </a:xfrm>
        </p:spPr>
        <p:txBody>
          <a:bodyPr>
            <a:normAutofit fontScale="92500" lnSpcReduction="10000"/>
          </a:bodyPr>
          <a:lstStyle/>
          <a:p>
            <a:pPr algn="just"/>
            <a:r>
              <a:rPr lang="en-GB" dirty="0"/>
              <a:t>The interface for </a:t>
            </a:r>
            <a:r>
              <a:rPr lang="en-GB" dirty="0">
                <a:solidFill>
                  <a:srgbClr val="FF0000"/>
                </a:solidFill>
              </a:rPr>
              <a:t>Coordinator</a:t>
            </a:r>
            <a:r>
              <a:rPr lang="en-GB" dirty="0"/>
              <a:t> shown in Figure provides an additional method, </a:t>
            </a:r>
            <a:r>
              <a:rPr lang="en-GB" dirty="0">
                <a:solidFill>
                  <a:srgbClr val="FF0000"/>
                </a:solidFill>
              </a:rPr>
              <a:t>join,</a:t>
            </a:r>
            <a:r>
              <a:rPr lang="en-GB" dirty="0"/>
              <a:t> which is used whenever a </a:t>
            </a:r>
            <a:r>
              <a:rPr lang="en-GB" dirty="0">
                <a:solidFill>
                  <a:srgbClr val="FF0000"/>
                </a:solidFill>
              </a:rPr>
              <a:t>new participant joins </a:t>
            </a:r>
            <a:r>
              <a:rPr lang="en-GB" dirty="0"/>
              <a:t>the transaction:</a:t>
            </a:r>
          </a:p>
          <a:p>
            <a:pPr algn="just"/>
            <a:r>
              <a:rPr lang="en-GB" dirty="0">
                <a:solidFill>
                  <a:srgbClr val="FF0000"/>
                </a:solidFill>
              </a:rPr>
              <a:t>join(Trans, reference to participant) </a:t>
            </a:r>
            <a:r>
              <a:rPr lang="en-GB" dirty="0"/>
              <a:t>Informs a </a:t>
            </a:r>
            <a:r>
              <a:rPr lang="en-GB" dirty="0">
                <a:solidFill>
                  <a:srgbClr val="FF0000"/>
                </a:solidFill>
              </a:rPr>
              <a:t>coordinator</a:t>
            </a:r>
            <a:r>
              <a:rPr lang="en-GB" dirty="0"/>
              <a:t> that a new </a:t>
            </a:r>
            <a:r>
              <a:rPr lang="en-GB" dirty="0">
                <a:solidFill>
                  <a:srgbClr val="FF0000"/>
                </a:solidFill>
              </a:rPr>
              <a:t>participant</a:t>
            </a:r>
            <a:r>
              <a:rPr lang="en-GB" dirty="0"/>
              <a:t> has </a:t>
            </a:r>
            <a:r>
              <a:rPr lang="en-GB" dirty="0">
                <a:solidFill>
                  <a:srgbClr val="FF0000"/>
                </a:solidFill>
              </a:rPr>
              <a:t>joined</a:t>
            </a:r>
            <a:r>
              <a:rPr lang="en-GB" dirty="0"/>
              <a:t> the transaction Trans.</a:t>
            </a:r>
          </a:p>
          <a:p>
            <a:pPr algn="just"/>
            <a:r>
              <a:rPr lang="en-GB" dirty="0"/>
              <a:t>The </a:t>
            </a:r>
            <a:r>
              <a:rPr lang="en-GB" dirty="0">
                <a:solidFill>
                  <a:srgbClr val="FF0000"/>
                </a:solidFill>
              </a:rPr>
              <a:t>coordinator records </a:t>
            </a:r>
            <a:r>
              <a:rPr lang="en-GB" dirty="0"/>
              <a:t>the </a:t>
            </a:r>
            <a:r>
              <a:rPr lang="en-GB" dirty="0">
                <a:solidFill>
                  <a:srgbClr val="FF0000"/>
                </a:solidFill>
              </a:rPr>
              <a:t>new participant </a:t>
            </a:r>
            <a:r>
              <a:rPr lang="en-GB" dirty="0"/>
              <a:t>in its </a:t>
            </a:r>
            <a:r>
              <a:rPr lang="en-GB" dirty="0">
                <a:solidFill>
                  <a:srgbClr val="FF0000"/>
                </a:solidFill>
              </a:rPr>
              <a:t>participant list</a:t>
            </a:r>
            <a:r>
              <a:rPr lang="en-GB" dirty="0"/>
              <a:t>. The fact that the coordinator knows all the participants and each participant knows the coordinator will </a:t>
            </a:r>
            <a:r>
              <a:rPr lang="en-GB" dirty="0">
                <a:solidFill>
                  <a:srgbClr val="FF0000"/>
                </a:solidFill>
              </a:rPr>
              <a:t>enable them to collect the information </a:t>
            </a:r>
            <a:r>
              <a:rPr lang="en-GB" dirty="0"/>
              <a:t>that will be needed at </a:t>
            </a:r>
            <a:r>
              <a:rPr lang="en-GB" dirty="0">
                <a:solidFill>
                  <a:srgbClr val="FF0000"/>
                </a:solidFill>
              </a:rPr>
              <a:t>commit time</a:t>
            </a:r>
            <a:r>
              <a:rPr lang="en-GB" dirty="0"/>
              <a:t>. </a:t>
            </a:r>
          </a:p>
          <a:p>
            <a:pPr algn="just"/>
            <a:r>
              <a:rPr lang="en-GB" dirty="0"/>
              <a:t>Figure shows a client whose (flat) banking transaction involves accounts A, B, C and D at servers </a:t>
            </a:r>
            <a:r>
              <a:rPr lang="en-GB" dirty="0" err="1"/>
              <a:t>BranchX</a:t>
            </a:r>
            <a:r>
              <a:rPr lang="en-GB" dirty="0"/>
              <a:t>, </a:t>
            </a:r>
            <a:r>
              <a:rPr lang="en-GB" dirty="0" err="1"/>
              <a:t>BranchY</a:t>
            </a:r>
            <a:r>
              <a:rPr lang="en-GB" dirty="0"/>
              <a:t> and </a:t>
            </a:r>
            <a:r>
              <a:rPr lang="en-GB" dirty="0" err="1"/>
              <a:t>BranchZ</a:t>
            </a:r>
            <a:r>
              <a:rPr lang="en-GB" dirty="0"/>
              <a:t>. </a:t>
            </a:r>
          </a:p>
          <a:p>
            <a:pPr algn="just"/>
            <a:r>
              <a:rPr lang="en-GB" dirty="0"/>
              <a:t>The client’s transaction, T, transfers $4 from account A to account C and then transfers $3 from account B to account D. </a:t>
            </a:r>
          </a:p>
          <a:p>
            <a:pPr algn="just"/>
            <a:r>
              <a:rPr lang="en-GB" dirty="0"/>
              <a:t>The transaction described on the left is expanded to show that </a:t>
            </a:r>
            <a:r>
              <a:rPr lang="en-GB" dirty="0" err="1">
                <a:solidFill>
                  <a:srgbClr val="FF0000"/>
                </a:solidFill>
              </a:rPr>
              <a:t>openTransaction</a:t>
            </a:r>
            <a:r>
              <a:rPr lang="en-GB" dirty="0"/>
              <a:t> and </a:t>
            </a:r>
            <a:r>
              <a:rPr lang="en-GB" dirty="0" err="1">
                <a:solidFill>
                  <a:srgbClr val="FF0000"/>
                </a:solidFill>
              </a:rPr>
              <a:t>closeTransaction</a:t>
            </a:r>
            <a:r>
              <a:rPr lang="en-GB" dirty="0"/>
              <a:t> are directed to the coordinator, which would be situated in one of the servers involved in the transaction. </a:t>
            </a:r>
          </a:p>
          <a:p>
            <a:pPr algn="just"/>
            <a:endParaRPr lang="en-GB" dirty="0"/>
          </a:p>
          <a:p>
            <a:pPr algn="just"/>
            <a:endParaRPr lang="en-IN" dirty="0"/>
          </a:p>
        </p:txBody>
      </p:sp>
    </p:spTree>
    <p:extLst>
      <p:ext uri="{BB962C8B-B14F-4D97-AF65-F5344CB8AC3E}">
        <p14:creationId xmlns:p14="http://schemas.microsoft.com/office/powerpoint/2010/main" val="36460144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68FAC-0BE8-4E8F-A830-E6B9596E49FF}"/>
              </a:ext>
            </a:extLst>
          </p:cNvPr>
          <p:cNvSpPr>
            <a:spLocks noGrp="1"/>
          </p:cNvSpPr>
          <p:nvPr>
            <p:ph idx="1"/>
          </p:nvPr>
        </p:nvSpPr>
        <p:spPr>
          <a:xfrm>
            <a:off x="838200" y="649357"/>
            <a:ext cx="10515600" cy="5527606"/>
          </a:xfrm>
        </p:spPr>
        <p:txBody>
          <a:bodyPr>
            <a:normAutofit fontScale="92500" lnSpcReduction="10000"/>
          </a:bodyPr>
          <a:lstStyle/>
          <a:p>
            <a:pPr algn="just"/>
            <a:r>
              <a:rPr lang="en-GB" dirty="0"/>
              <a:t>Each server is shown with a participant, which joins the transaction by invoking the join method in the coordinator. </a:t>
            </a:r>
          </a:p>
          <a:p>
            <a:pPr algn="just"/>
            <a:r>
              <a:rPr lang="en-GB" dirty="0"/>
              <a:t>When the client invokes one of the methods in the transaction, for example </a:t>
            </a:r>
            <a:r>
              <a:rPr lang="en-GB" dirty="0" err="1"/>
              <a:t>b.withdraw</a:t>
            </a:r>
            <a:r>
              <a:rPr lang="en-GB" dirty="0"/>
              <a:t>(T, 3), the object receiving the invocation (B at </a:t>
            </a:r>
            <a:r>
              <a:rPr lang="en-GB" dirty="0" err="1"/>
              <a:t>BranchY</a:t>
            </a:r>
            <a:r>
              <a:rPr lang="en-GB" dirty="0"/>
              <a:t>, in this case) informs its participant object that the object belongs to the transaction T. </a:t>
            </a:r>
          </a:p>
          <a:p>
            <a:pPr algn="just"/>
            <a:r>
              <a:rPr lang="en-GB" dirty="0"/>
              <a:t>If it has not already informed the coordinator, the participant object uses the join operation to do so.</a:t>
            </a:r>
          </a:p>
          <a:p>
            <a:pPr algn="just"/>
            <a:r>
              <a:rPr lang="en-GB" dirty="0"/>
              <a:t>In this example, we show the transaction </a:t>
            </a:r>
            <a:r>
              <a:rPr lang="en-GB" dirty="0">
                <a:solidFill>
                  <a:srgbClr val="FF0000"/>
                </a:solidFill>
              </a:rPr>
              <a:t>identifier being passed </a:t>
            </a:r>
            <a:r>
              <a:rPr lang="en-GB" dirty="0"/>
              <a:t>as an </a:t>
            </a:r>
            <a:r>
              <a:rPr lang="en-GB" dirty="0">
                <a:solidFill>
                  <a:srgbClr val="FF0000"/>
                </a:solidFill>
              </a:rPr>
              <a:t>additional argument </a:t>
            </a:r>
            <a:r>
              <a:rPr lang="en-GB" dirty="0"/>
              <a:t>so that the </a:t>
            </a:r>
            <a:r>
              <a:rPr lang="en-GB" dirty="0">
                <a:solidFill>
                  <a:srgbClr val="FF0000"/>
                </a:solidFill>
              </a:rPr>
              <a:t>recipient can pass </a:t>
            </a:r>
            <a:r>
              <a:rPr lang="en-GB" dirty="0"/>
              <a:t>it on to the </a:t>
            </a:r>
            <a:r>
              <a:rPr lang="en-GB" dirty="0">
                <a:solidFill>
                  <a:srgbClr val="FF0000"/>
                </a:solidFill>
              </a:rPr>
              <a:t>coordinator</a:t>
            </a:r>
            <a:r>
              <a:rPr lang="en-GB" dirty="0"/>
              <a:t>. </a:t>
            </a:r>
          </a:p>
          <a:p>
            <a:pPr algn="just"/>
            <a:r>
              <a:rPr lang="en-GB" dirty="0"/>
              <a:t>By the time the client calls </a:t>
            </a:r>
            <a:r>
              <a:rPr lang="en-GB" dirty="0" err="1">
                <a:solidFill>
                  <a:srgbClr val="FF0000"/>
                </a:solidFill>
              </a:rPr>
              <a:t>closeTransaction</a:t>
            </a:r>
            <a:r>
              <a:rPr lang="en-GB" dirty="0"/>
              <a:t>, the </a:t>
            </a:r>
            <a:r>
              <a:rPr lang="en-GB" dirty="0">
                <a:solidFill>
                  <a:srgbClr val="FF0000"/>
                </a:solidFill>
              </a:rPr>
              <a:t>coordinator has references </a:t>
            </a:r>
            <a:r>
              <a:rPr lang="en-GB" dirty="0"/>
              <a:t>to all of </a:t>
            </a:r>
            <a:r>
              <a:rPr lang="en-GB" dirty="0">
                <a:solidFill>
                  <a:srgbClr val="FF0000"/>
                </a:solidFill>
              </a:rPr>
              <a:t>the participants</a:t>
            </a:r>
            <a:r>
              <a:rPr lang="en-GB" dirty="0"/>
              <a:t>.</a:t>
            </a:r>
          </a:p>
          <a:p>
            <a:pPr algn="just"/>
            <a:r>
              <a:rPr lang="en-GB" dirty="0"/>
              <a:t> Note that it is possible for a participant to call </a:t>
            </a:r>
            <a:r>
              <a:rPr lang="en-GB" dirty="0" err="1">
                <a:solidFill>
                  <a:srgbClr val="FF0000"/>
                </a:solidFill>
              </a:rPr>
              <a:t>abortTransaction</a:t>
            </a:r>
            <a:r>
              <a:rPr lang="en-GB" dirty="0"/>
              <a:t> in the </a:t>
            </a:r>
            <a:r>
              <a:rPr lang="en-GB" dirty="0">
                <a:solidFill>
                  <a:srgbClr val="FF0000"/>
                </a:solidFill>
              </a:rPr>
              <a:t>coordinator</a:t>
            </a:r>
            <a:r>
              <a:rPr lang="en-GB" dirty="0"/>
              <a:t> if for some reason it is unable to continue with the transaction.</a:t>
            </a:r>
            <a:endParaRPr lang="en-IN" dirty="0"/>
          </a:p>
        </p:txBody>
      </p:sp>
    </p:spTree>
    <p:extLst>
      <p:ext uri="{BB962C8B-B14F-4D97-AF65-F5344CB8AC3E}">
        <p14:creationId xmlns:p14="http://schemas.microsoft.com/office/powerpoint/2010/main" val="15731905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73C3A-EB45-4F91-8293-9B27699B942B}"/>
              </a:ext>
            </a:extLst>
          </p:cNvPr>
          <p:cNvSpPr>
            <a:spLocks noGrp="1"/>
          </p:cNvSpPr>
          <p:nvPr>
            <p:ph type="title"/>
          </p:nvPr>
        </p:nvSpPr>
        <p:spPr/>
        <p:txBody>
          <a:bodyPr/>
          <a:lstStyle/>
          <a:p>
            <a:r>
              <a:rPr lang="en-GB" b="1" dirty="0">
                <a:solidFill>
                  <a:srgbClr val="FF0000"/>
                </a:solidFill>
              </a:rPr>
              <a:t>CONCURRENCY CONTROL IN DISTRIBUTED TRANSACTIONS</a:t>
            </a:r>
            <a:endParaRPr lang="en-IN" b="1" dirty="0">
              <a:solidFill>
                <a:srgbClr val="FF0000"/>
              </a:solidFill>
            </a:endParaRPr>
          </a:p>
        </p:txBody>
      </p:sp>
      <p:sp>
        <p:nvSpPr>
          <p:cNvPr id="3" name="Content Placeholder 2">
            <a:extLst>
              <a:ext uri="{FF2B5EF4-FFF2-40B4-BE49-F238E27FC236}">
                <a16:creationId xmlns:a16="http://schemas.microsoft.com/office/drawing/2014/main" id="{E863D83C-8C0F-45F7-A78C-D83DC5B30388}"/>
              </a:ext>
            </a:extLst>
          </p:cNvPr>
          <p:cNvSpPr>
            <a:spLocks noGrp="1"/>
          </p:cNvSpPr>
          <p:nvPr>
            <p:ph idx="1"/>
          </p:nvPr>
        </p:nvSpPr>
        <p:spPr>
          <a:xfrm>
            <a:off x="838200" y="1825625"/>
            <a:ext cx="10515600" cy="4786190"/>
          </a:xfrm>
        </p:spPr>
        <p:txBody>
          <a:bodyPr>
            <a:normAutofit lnSpcReduction="10000"/>
          </a:bodyPr>
          <a:lstStyle/>
          <a:p>
            <a:pPr algn="just"/>
            <a:r>
              <a:rPr lang="en-GB" dirty="0"/>
              <a:t>Each </a:t>
            </a:r>
            <a:r>
              <a:rPr lang="en-GB" dirty="0">
                <a:solidFill>
                  <a:srgbClr val="FF0000"/>
                </a:solidFill>
              </a:rPr>
              <a:t>server</a:t>
            </a:r>
            <a:r>
              <a:rPr lang="en-GB" dirty="0"/>
              <a:t> manages a </a:t>
            </a:r>
            <a:r>
              <a:rPr lang="en-GB" dirty="0">
                <a:solidFill>
                  <a:srgbClr val="FF0000"/>
                </a:solidFill>
              </a:rPr>
              <a:t>set of objects </a:t>
            </a:r>
            <a:r>
              <a:rPr lang="en-GB" dirty="0"/>
              <a:t>and is </a:t>
            </a:r>
            <a:r>
              <a:rPr lang="en-GB" dirty="0">
                <a:solidFill>
                  <a:srgbClr val="FF0000"/>
                </a:solidFill>
              </a:rPr>
              <a:t>responsible for ensuring </a:t>
            </a:r>
            <a:r>
              <a:rPr lang="en-GB" dirty="0"/>
              <a:t>that they remain </a:t>
            </a:r>
            <a:r>
              <a:rPr lang="en-GB" dirty="0">
                <a:solidFill>
                  <a:srgbClr val="FF0000"/>
                </a:solidFill>
              </a:rPr>
              <a:t>consistent </a:t>
            </a:r>
            <a:r>
              <a:rPr lang="en-GB" dirty="0"/>
              <a:t>when accessed by </a:t>
            </a:r>
            <a:r>
              <a:rPr lang="en-GB" dirty="0">
                <a:solidFill>
                  <a:srgbClr val="FF0000"/>
                </a:solidFill>
              </a:rPr>
              <a:t>concurrent transactions</a:t>
            </a:r>
            <a:r>
              <a:rPr lang="en-GB" dirty="0"/>
              <a:t>. </a:t>
            </a:r>
          </a:p>
          <a:p>
            <a:pPr algn="just"/>
            <a:r>
              <a:rPr lang="en-GB" dirty="0"/>
              <a:t>Therefore, </a:t>
            </a:r>
            <a:r>
              <a:rPr lang="en-GB" dirty="0">
                <a:solidFill>
                  <a:srgbClr val="FF0000"/>
                </a:solidFill>
              </a:rPr>
              <a:t>each server </a:t>
            </a:r>
            <a:r>
              <a:rPr lang="en-GB" dirty="0"/>
              <a:t>is responsible for applying </a:t>
            </a:r>
            <a:r>
              <a:rPr lang="en-GB" dirty="0">
                <a:solidFill>
                  <a:srgbClr val="FF0000"/>
                </a:solidFill>
              </a:rPr>
              <a:t>concurrency control </a:t>
            </a:r>
            <a:r>
              <a:rPr lang="en-GB" dirty="0"/>
              <a:t>to its </a:t>
            </a:r>
            <a:r>
              <a:rPr lang="en-GB" dirty="0">
                <a:solidFill>
                  <a:srgbClr val="FF0000"/>
                </a:solidFill>
              </a:rPr>
              <a:t>own objects</a:t>
            </a:r>
            <a:r>
              <a:rPr lang="en-GB" dirty="0"/>
              <a:t>. </a:t>
            </a:r>
          </a:p>
          <a:p>
            <a:pPr algn="just"/>
            <a:r>
              <a:rPr lang="en-GB" dirty="0"/>
              <a:t>The members of a </a:t>
            </a:r>
            <a:r>
              <a:rPr lang="en-GB" dirty="0">
                <a:solidFill>
                  <a:srgbClr val="FF0000"/>
                </a:solidFill>
              </a:rPr>
              <a:t>collection of servers </a:t>
            </a:r>
            <a:r>
              <a:rPr lang="en-GB" dirty="0"/>
              <a:t>of distributed transactions are jointly responsible for ensuring that they are performed in a </a:t>
            </a:r>
            <a:r>
              <a:rPr lang="en-GB" dirty="0">
                <a:solidFill>
                  <a:srgbClr val="FF0000"/>
                </a:solidFill>
              </a:rPr>
              <a:t>serially equivalent manner</a:t>
            </a:r>
            <a:r>
              <a:rPr lang="en-GB" dirty="0"/>
              <a:t>. </a:t>
            </a:r>
          </a:p>
          <a:p>
            <a:pPr algn="just"/>
            <a:r>
              <a:rPr lang="en-GB" dirty="0"/>
              <a:t>This implies that if transaction T is before transaction U in their conflicting access to objects at one of the servers, then they must be in that order at all of the servers whose objects are accessed in a conflicting manner by both T and U.</a:t>
            </a:r>
            <a:endParaRPr lang="en-IN" dirty="0"/>
          </a:p>
        </p:txBody>
      </p:sp>
    </p:spTree>
    <p:extLst>
      <p:ext uri="{BB962C8B-B14F-4D97-AF65-F5344CB8AC3E}">
        <p14:creationId xmlns:p14="http://schemas.microsoft.com/office/powerpoint/2010/main" val="155229714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820CF-963A-477B-B4DB-3C791D54A87E}"/>
              </a:ext>
            </a:extLst>
          </p:cNvPr>
          <p:cNvSpPr>
            <a:spLocks noGrp="1"/>
          </p:cNvSpPr>
          <p:nvPr>
            <p:ph idx="1"/>
          </p:nvPr>
        </p:nvSpPr>
        <p:spPr>
          <a:xfrm>
            <a:off x="838200" y="477078"/>
            <a:ext cx="10515600" cy="5699885"/>
          </a:xfrm>
        </p:spPr>
        <p:txBody>
          <a:bodyPr>
            <a:normAutofit fontScale="92500" lnSpcReduction="20000"/>
          </a:bodyPr>
          <a:lstStyle/>
          <a:p>
            <a:pPr algn="just"/>
            <a:r>
              <a:rPr lang="en-IN" sz="4800" b="1" dirty="0">
                <a:solidFill>
                  <a:srgbClr val="FF0000"/>
                </a:solidFill>
              </a:rPr>
              <a:t>Locking:</a:t>
            </a:r>
          </a:p>
          <a:p>
            <a:pPr algn="just"/>
            <a:r>
              <a:rPr lang="en-GB" dirty="0"/>
              <a:t>In a </a:t>
            </a:r>
            <a:r>
              <a:rPr lang="en-GB" dirty="0">
                <a:solidFill>
                  <a:srgbClr val="FF0000"/>
                </a:solidFill>
              </a:rPr>
              <a:t>distributed transaction</a:t>
            </a:r>
            <a:r>
              <a:rPr lang="en-GB" dirty="0"/>
              <a:t>, the </a:t>
            </a:r>
            <a:r>
              <a:rPr lang="en-GB" dirty="0">
                <a:solidFill>
                  <a:srgbClr val="FF0000"/>
                </a:solidFill>
              </a:rPr>
              <a:t>locks on an object </a:t>
            </a:r>
            <a:r>
              <a:rPr lang="en-GB" dirty="0"/>
              <a:t>are held </a:t>
            </a:r>
            <a:r>
              <a:rPr lang="en-GB" dirty="0">
                <a:solidFill>
                  <a:srgbClr val="FF0000"/>
                </a:solidFill>
              </a:rPr>
              <a:t>locally</a:t>
            </a:r>
            <a:r>
              <a:rPr lang="en-GB" dirty="0"/>
              <a:t> (in the same server). </a:t>
            </a:r>
          </a:p>
          <a:p>
            <a:pPr algn="just"/>
            <a:r>
              <a:rPr lang="en-GB" dirty="0"/>
              <a:t>The </a:t>
            </a:r>
            <a:r>
              <a:rPr lang="en-GB" dirty="0">
                <a:solidFill>
                  <a:srgbClr val="FF0000"/>
                </a:solidFill>
              </a:rPr>
              <a:t>local lock manager </a:t>
            </a:r>
            <a:r>
              <a:rPr lang="en-GB" dirty="0"/>
              <a:t>can decide whether to </a:t>
            </a:r>
            <a:r>
              <a:rPr lang="en-GB" dirty="0">
                <a:solidFill>
                  <a:srgbClr val="FF0000"/>
                </a:solidFill>
              </a:rPr>
              <a:t>grant a lock </a:t>
            </a:r>
            <a:r>
              <a:rPr lang="en-GB" dirty="0"/>
              <a:t>or make the requesting </a:t>
            </a:r>
            <a:r>
              <a:rPr lang="en-GB" dirty="0">
                <a:solidFill>
                  <a:srgbClr val="FF0000"/>
                </a:solidFill>
              </a:rPr>
              <a:t>transaction wait</a:t>
            </a:r>
            <a:r>
              <a:rPr lang="en-GB" dirty="0"/>
              <a:t>. </a:t>
            </a:r>
          </a:p>
          <a:p>
            <a:pPr algn="just"/>
            <a:r>
              <a:rPr lang="en-GB" dirty="0"/>
              <a:t>However, it </a:t>
            </a:r>
            <a:r>
              <a:rPr lang="en-GB" dirty="0">
                <a:solidFill>
                  <a:srgbClr val="FF0000"/>
                </a:solidFill>
              </a:rPr>
              <a:t>cannot release any locks </a:t>
            </a:r>
            <a:r>
              <a:rPr lang="en-GB" dirty="0"/>
              <a:t>until it </a:t>
            </a:r>
            <a:r>
              <a:rPr lang="en-GB" dirty="0">
                <a:solidFill>
                  <a:srgbClr val="FF0000"/>
                </a:solidFill>
              </a:rPr>
              <a:t>knows</a:t>
            </a:r>
            <a:r>
              <a:rPr lang="en-GB" dirty="0"/>
              <a:t> that the transaction has been </a:t>
            </a:r>
            <a:r>
              <a:rPr lang="en-GB" dirty="0">
                <a:solidFill>
                  <a:srgbClr val="FF0000"/>
                </a:solidFill>
              </a:rPr>
              <a:t>committed or aborted </a:t>
            </a:r>
            <a:r>
              <a:rPr lang="en-GB" dirty="0"/>
              <a:t>at all the </a:t>
            </a:r>
            <a:r>
              <a:rPr lang="en-GB" dirty="0">
                <a:solidFill>
                  <a:srgbClr val="FF0000"/>
                </a:solidFill>
              </a:rPr>
              <a:t>servers</a:t>
            </a:r>
            <a:r>
              <a:rPr lang="en-GB" dirty="0"/>
              <a:t> involved in the </a:t>
            </a:r>
            <a:r>
              <a:rPr lang="en-GB" dirty="0">
                <a:solidFill>
                  <a:srgbClr val="FF0000"/>
                </a:solidFill>
              </a:rPr>
              <a:t>transaction</a:t>
            </a:r>
            <a:r>
              <a:rPr lang="en-GB" dirty="0"/>
              <a:t>.</a:t>
            </a:r>
          </a:p>
          <a:p>
            <a:pPr algn="just"/>
            <a:r>
              <a:rPr lang="en-GB" dirty="0"/>
              <a:t> When </a:t>
            </a:r>
            <a:r>
              <a:rPr lang="en-GB" dirty="0">
                <a:solidFill>
                  <a:srgbClr val="FF0000"/>
                </a:solidFill>
              </a:rPr>
              <a:t>locking</a:t>
            </a:r>
            <a:r>
              <a:rPr lang="en-GB" dirty="0"/>
              <a:t> is used for </a:t>
            </a:r>
            <a:r>
              <a:rPr lang="en-GB" dirty="0">
                <a:solidFill>
                  <a:srgbClr val="FF0000"/>
                </a:solidFill>
              </a:rPr>
              <a:t>concurrency control</a:t>
            </a:r>
            <a:r>
              <a:rPr lang="en-GB" dirty="0"/>
              <a:t>, the </a:t>
            </a:r>
            <a:r>
              <a:rPr lang="en-GB" dirty="0">
                <a:solidFill>
                  <a:srgbClr val="FF0000"/>
                </a:solidFill>
              </a:rPr>
              <a:t>objects</a:t>
            </a:r>
            <a:r>
              <a:rPr lang="en-GB" dirty="0"/>
              <a:t> remain </a:t>
            </a:r>
            <a:r>
              <a:rPr lang="en-GB" dirty="0">
                <a:solidFill>
                  <a:srgbClr val="FF0000"/>
                </a:solidFill>
              </a:rPr>
              <a:t>locked</a:t>
            </a:r>
            <a:r>
              <a:rPr lang="en-GB" dirty="0"/>
              <a:t> and </a:t>
            </a:r>
            <a:r>
              <a:rPr lang="en-GB" dirty="0">
                <a:solidFill>
                  <a:srgbClr val="FF0000"/>
                </a:solidFill>
              </a:rPr>
              <a:t>are unavailable for other transactions </a:t>
            </a:r>
            <a:r>
              <a:rPr lang="en-GB" dirty="0"/>
              <a:t>during the </a:t>
            </a:r>
            <a:r>
              <a:rPr lang="en-GB" dirty="0">
                <a:solidFill>
                  <a:srgbClr val="FF0000"/>
                </a:solidFill>
              </a:rPr>
              <a:t>atomic commit protocol</a:t>
            </a:r>
            <a:r>
              <a:rPr lang="en-GB" dirty="0"/>
              <a:t>, although an aborted transaction releases its locks after phase 1 of the protocol.</a:t>
            </a:r>
          </a:p>
          <a:p>
            <a:pPr algn="just"/>
            <a:r>
              <a:rPr lang="en-GB" dirty="0"/>
              <a:t>A simple way to </a:t>
            </a:r>
            <a:r>
              <a:rPr lang="en-GB" dirty="0">
                <a:solidFill>
                  <a:srgbClr val="FF0000"/>
                </a:solidFill>
              </a:rPr>
              <a:t>complete the transaction </a:t>
            </a:r>
            <a:r>
              <a:rPr lang="en-GB" dirty="0"/>
              <a:t>in an </a:t>
            </a:r>
            <a:r>
              <a:rPr lang="en-GB" dirty="0">
                <a:solidFill>
                  <a:srgbClr val="FF0000"/>
                </a:solidFill>
              </a:rPr>
              <a:t>atomic manner </a:t>
            </a:r>
            <a:r>
              <a:rPr lang="en-GB" dirty="0"/>
              <a:t>is for the </a:t>
            </a:r>
            <a:r>
              <a:rPr lang="en-GB" dirty="0">
                <a:solidFill>
                  <a:srgbClr val="FF0000"/>
                </a:solidFill>
              </a:rPr>
              <a:t>coordinator to communicate </a:t>
            </a:r>
            <a:r>
              <a:rPr lang="en-GB" dirty="0"/>
              <a:t>the commit or abort request to all of the </a:t>
            </a:r>
            <a:r>
              <a:rPr lang="en-GB" dirty="0">
                <a:solidFill>
                  <a:srgbClr val="FF0000"/>
                </a:solidFill>
              </a:rPr>
              <a:t>participants in the transaction </a:t>
            </a:r>
            <a:r>
              <a:rPr lang="en-GB" dirty="0"/>
              <a:t>and to keep on </a:t>
            </a:r>
            <a:r>
              <a:rPr lang="en-GB" dirty="0">
                <a:solidFill>
                  <a:srgbClr val="FF0000"/>
                </a:solidFill>
              </a:rPr>
              <a:t>repeating the request </a:t>
            </a:r>
            <a:r>
              <a:rPr lang="en-GB" dirty="0"/>
              <a:t>until all of them have </a:t>
            </a:r>
            <a:r>
              <a:rPr lang="en-GB" dirty="0">
                <a:solidFill>
                  <a:srgbClr val="FF0000"/>
                </a:solidFill>
              </a:rPr>
              <a:t>acknowledged </a:t>
            </a:r>
            <a:r>
              <a:rPr lang="en-GB" dirty="0"/>
              <a:t>that they have carried it out.</a:t>
            </a:r>
          </a:p>
          <a:p>
            <a:pPr algn="just"/>
            <a:r>
              <a:rPr lang="en-GB" dirty="0"/>
              <a:t> This is an example of a </a:t>
            </a:r>
            <a:r>
              <a:rPr lang="en-GB" dirty="0">
                <a:solidFill>
                  <a:srgbClr val="FF0000"/>
                </a:solidFill>
              </a:rPr>
              <a:t>one phase atomic commit protocol</a:t>
            </a:r>
            <a:r>
              <a:rPr lang="en-GB" dirty="0"/>
              <a:t>.</a:t>
            </a:r>
            <a:endParaRPr lang="en-IN" dirty="0"/>
          </a:p>
        </p:txBody>
      </p:sp>
    </p:spTree>
    <p:extLst>
      <p:ext uri="{BB962C8B-B14F-4D97-AF65-F5344CB8AC3E}">
        <p14:creationId xmlns:p14="http://schemas.microsoft.com/office/powerpoint/2010/main" val="2661810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2365</TotalTime>
  <Words>20696</Words>
  <Application>Microsoft Office PowerPoint</Application>
  <PresentationFormat>Widescreen</PresentationFormat>
  <Paragraphs>842</Paragraphs>
  <Slides>204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204</vt:i4>
      </vt:variant>
    </vt:vector>
  </HeadingPairs>
  <TitlesOfParts>
    <vt:vector size="210" baseType="lpstr">
      <vt:lpstr>Arial</vt:lpstr>
      <vt:lpstr>Calibri</vt:lpstr>
      <vt:lpstr>Calibri Light</vt:lpstr>
      <vt:lpstr>Palatino Linotype</vt:lpstr>
      <vt:lpstr>Times New Roman</vt:lpstr>
      <vt:lpstr>Office Theme</vt:lpstr>
      <vt:lpstr>  VASIREDDY VENKATADRI INSTITUTE OF TECHNOLOGY (Autonomous)  Department of Computer Science and Engineering </vt:lpstr>
      <vt:lpstr>UNIT-VI: Syllabus</vt:lpstr>
      <vt:lpstr>Transactions : Introduction</vt:lpstr>
      <vt:lpstr>PowerPoint Presentation</vt:lpstr>
      <vt:lpstr>PowerPoint Presentation</vt:lpstr>
      <vt:lpstr>PowerPoint Presentation</vt:lpstr>
      <vt:lpstr>PowerPoint Presentation</vt:lpstr>
      <vt:lpstr>Simple synchronization (without transactions)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Concurrency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OPTIMISTIC CONCURRENCY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DISTRIBUTED TRANSACTIONS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CONCURRENCY CONTROL IN DISTRIBUTED TRANSACTIONS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DISTRIBUTED DEADLOCKS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TRANSACTION RECOVERY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Two-phase commit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REPLICATION</vt:lpstr>
      <vt:lpstr>PowerPoint Presentation</vt:lpstr>
      <vt:lpstr>PowerPoint Presentation</vt:lpstr>
      <vt:lpstr>PowerPoint Presentation</vt:lpstr>
      <vt:lpstr>PowerPoint Presentation</vt:lpstr>
      <vt:lpstr>PowerPoint Presentation</vt:lpstr>
      <vt:lpstr>SYSTEM MODEL AND THE ROLE OF GROUP COMMUNICATION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FAULT-TOLERANT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Passive (primary-backup) replication</vt:lpstr>
      <vt:lpstr>PowerPoint Presentation</vt:lpstr>
      <vt:lpstr>PowerPoint Presentation</vt:lpstr>
      <vt:lpstr>PowerPoint Presentation</vt:lpstr>
      <vt:lpstr>PowerPoint Presentation</vt:lpstr>
      <vt:lpstr>PowerPoint Presentation</vt:lpstr>
      <vt:lpstr>Active replication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VASIREDDY VENKATADRI INSTITUTE OF TECHNOLOGY (Autonomous)  Department of Computer Science and Engineering </dc:title>
  <dc:creator>User</dc:creator>
  <cp:lastModifiedBy>User</cp:lastModifiedBy>
  <cp:revision>142</cp:revision>
  <dcterms:created xsi:type="dcterms:W3CDTF">2021-05-27T09:56:36Z</dcterms:created>
  <dcterms:modified xsi:type="dcterms:W3CDTF">2021-06-15T04:56:32Z</dcterms:modified>
</cp:coreProperties>
</file>