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5"/>
  </p:notesMasterIdLst>
  <p:sldIdLst>
    <p:sldId id="293" r:id="rId2"/>
    <p:sldId id="338" r:id="rId3"/>
    <p:sldId id="339" r:id="rId4"/>
    <p:sldId id="340" r:id="rId5"/>
    <p:sldId id="341" r:id="rId6"/>
    <p:sldId id="342"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1" r:id="rId21"/>
    <p:sldId id="380" r:id="rId22"/>
    <p:sldId id="382" r:id="rId23"/>
    <p:sldId id="383" r:id="rId24"/>
    <p:sldId id="384" r:id="rId25"/>
    <p:sldId id="385" r:id="rId26"/>
    <p:sldId id="386"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87" r:id="rId52"/>
    <p:sldId id="388" r:id="rId53"/>
    <p:sldId id="389" r:id="rId54"/>
    <p:sldId id="390" r:id="rId55"/>
    <p:sldId id="391" r:id="rId56"/>
    <p:sldId id="258" r:id="rId57"/>
    <p:sldId id="259" r:id="rId58"/>
    <p:sldId id="260" r:id="rId59"/>
    <p:sldId id="261" r:id="rId60"/>
    <p:sldId id="262" r:id="rId61"/>
    <p:sldId id="263" r:id="rId62"/>
    <p:sldId id="264" r:id="rId63"/>
    <p:sldId id="265" r:id="rId64"/>
    <p:sldId id="266" r:id="rId65"/>
    <p:sldId id="267" r:id="rId66"/>
    <p:sldId id="268" r:id="rId67"/>
    <p:sldId id="269" r:id="rId68"/>
    <p:sldId id="270" r:id="rId69"/>
    <p:sldId id="271" r:id="rId70"/>
    <p:sldId id="272" r:id="rId71"/>
    <p:sldId id="273" r:id="rId72"/>
    <p:sldId id="274" r:id="rId73"/>
    <p:sldId id="275" r:id="rId74"/>
    <p:sldId id="276" r:id="rId75"/>
    <p:sldId id="277" r:id="rId76"/>
    <p:sldId id="278" r:id="rId77"/>
    <p:sldId id="279" r:id="rId78"/>
    <p:sldId id="280" r:id="rId79"/>
    <p:sldId id="281" r:id="rId80"/>
    <p:sldId id="282" r:id="rId81"/>
    <p:sldId id="283" r:id="rId82"/>
    <p:sldId id="284" r:id="rId83"/>
    <p:sldId id="285" r:id="rId84"/>
    <p:sldId id="286" r:id="rId85"/>
    <p:sldId id="287" r:id="rId86"/>
    <p:sldId id="288" r:id="rId87"/>
    <p:sldId id="290" r:id="rId88"/>
    <p:sldId id="291" r:id="rId89"/>
    <p:sldId id="292" r:id="rId90"/>
    <p:sldId id="294" r:id="rId91"/>
    <p:sldId id="296" r:id="rId92"/>
    <p:sldId id="297" r:id="rId93"/>
    <p:sldId id="299" r:id="rId94"/>
    <p:sldId id="298" r:id="rId95"/>
    <p:sldId id="303" r:id="rId96"/>
    <p:sldId id="304" r:id="rId97"/>
    <p:sldId id="305" r:id="rId98"/>
    <p:sldId id="306" r:id="rId99"/>
    <p:sldId id="307" r:id="rId100"/>
    <p:sldId id="308" r:id="rId101"/>
    <p:sldId id="309" r:id="rId102"/>
    <p:sldId id="310" r:id="rId103"/>
    <p:sldId id="323" r:id="rId104"/>
    <p:sldId id="329" r:id="rId105"/>
    <p:sldId id="324" r:id="rId106"/>
    <p:sldId id="325" r:id="rId107"/>
    <p:sldId id="326" r:id="rId108"/>
    <p:sldId id="327" r:id="rId109"/>
    <p:sldId id="328" r:id="rId110"/>
    <p:sldId id="330" r:id="rId111"/>
    <p:sldId id="331" r:id="rId112"/>
    <p:sldId id="332" r:id="rId113"/>
    <p:sldId id="333" r:id="rId114"/>
    <p:sldId id="334" r:id="rId115"/>
    <p:sldId id="335" r:id="rId116"/>
    <p:sldId id="336" r:id="rId117"/>
    <p:sldId id="337" r:id="rId118"/>
    <p:sldId id="295" r:id="rId119"/>
    <p:sldId id="300" r:id="rId120"/>
    <p:sldId id="301" r:id="rId121"/>
    <p:sldId id="302" r:id="rId122"/>
    <p:sldId id="311" r:id="rId123"/>
    <p:sldId id="312" r:id="rId124"/>
    <p:sldId id="313" r:id="rId125"/>
    <p:sldId id="314" r:id="rId126"/>
    <p:sldId id="315" r:id="rId127"/>
    <p:sldId id="316" r:id="rId128"/>
    <p:sldId id="318" r:id="rId129"/>
    <p:sldId id="317" r:id="rId130"/>
    <p:sldId id="319" r:id="rId131"/>
    <p:sldId id="320" r:id="rId132"/>
    <p:sldId id="321" r:id="rId133"/>
    <p:sldId id="322"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979604-A5E5-479C-9F9E-62F697D890F7}" type="datetimeFigureOut">
              <a:rPr lang="en-US" smtClean="0"/>
              <a:pPr/>
              <a:t>4/28/2021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9E3F0-E789-4F14-943A-A18793758D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F69130F-EE19-48A4-9E82-F68AF8C041E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A30F9-6196-4394-8A86-68FAE850372F}"/>
              </a:ext>
            </a:extLst>
          </p:cNvPr>
          <p:cNvSpPr>
            <a:spLocks noGrp="1"/>
          </p:cNvSpPr>
          <p:nvPr>
            <p:ph type="title"/>
          </p:nvPr>
        </p:nvSpPr>
        <p:spPr>
          <a:xfrm>
            <a:off x="375557" y="346002"/>
            <a:ext cx="8392886" cy="1466469"/>
          </a:xfrm>
        </p:spPr>
        <p:txBody>
          <a:bodyPr>
            <a:normAutofit fontScale="90000"/>
          </a:bodyPr>
          <a:lstStyle/>
          <a:p>
            <a:pPr algn="ctr"/>
            <a:r>
              <a:rPr lang="en-IN" sz="4800" b="1" dirty="0">
                <a:solidFill>
                  <a:srgbClr val="FF0000"/>
                </a:solidFill>
              </a:rPr>
              <a:t/>
            </a:r>
            <a:br>
              <a:rPr lang="en-IN" sz="4800" b="1" dirty="0">
                <a:solidFill>
                  <a:srgbClr val="FF0000"/>
                </a:solidFill>
              </a:rPr>
            </a:br>
            <a:r>
              <a:rPr lang="en-IN" sz="4800" b="1" dirty="0" smtClean="0">
                <a:solidFill>
                  <a:srgbClr val="FF0000"/>
                </a:solidFill>
              </a:rPr>
              <a:t/>
            </a:r>
            <a:br>
              <a:rPr lang="en-IN" sz="4800" b="1" dirty="0" smtClean="0">
                <a:solidFill>
                  <a:srgbClr val="FF0000"/>
                </a:solidFill>
              </a:rPr>
            </a:br>
            <a:r>
              <a:rPr lang="en-IN" sz="2700" b="1" dirty="0" smtClean="0">
                <a:solidFill>
                  <a:srgbClr val="FF0000"/>
                </a:solidFill>
                <a:latin typeface="Times New Roman" pitchFamily="18" charset="0"/>
                <a:cs typeface="Times New Roman" pitchFamily="18" charset="0"/>
              </a:rPr>
              <a:t>VASIREDDY VENKATADRI</a:t>
            </a:r>
            <a:r>
              <a:rPr lang="en-US" sz="2700" b="1" dirty="0" smtClean="0">
                <a:solidFill>
                  <a:srgbClr val="FF0000"/>
                </a:solidFill>
                <a:latin typeface="Times New Roman" pitchFamily="18" charset="0"/>
                <a:cs typeface="Times New Roman" pitchFamily="18" charset="0"/>
              </a:rPr>
              <a:t> </a:t>
            </a:r>
            <a:r>
              <a:rPr lang="en-US" sz="2700" b="1" dirty="0">
                <a:solidFill>
                  <a:srgbClr val="FF0000"/>
                </a:solidFill>
                <a:latin typeface="Times New Roman" pitchFamily="18" charset="0"/>
                <a:cs typeface="Times New Roman" pitchFamily="18" charset="0"/>
              </a:rPr>
              <a:t>INSTITUTE OF TECHNOLOGY</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(Autonomous)</a:t>
            </a:r>
            <a:r>
              <a:rPr lang="en-IN" sz="4000" dirty="0">
                <a:solidFill>
                  <a:srgbClr val="FF0000"/>
                </a:solidFill>
                <a:latin typeface="Times New Roman" pitchFamily="18" charset="0"/>
                <a:cs typeface="Times New Roman" pitchFamily="18" charset="0"/>
              </a:rPr>
              <a:t> </a:t>
            </a:r>
            <a:br>
              <a:rPr lang="en-IN" sz="4000" dirty="0">
                <a:solidFill>
                  <a:srgbClr val="FF0000"/>
                </a:solidFill>
                <a:latin typeface="Times New Roman" pitchFamily="18" charset="0"/>
                <a:cs typeface="Times New Roman" pitchFamily="18" charset="0"/>
              </a:rPr>
            </a:br>
            <a:r>
              <a:rPr lang="en-IN" sz="4000" dirty="0">
                <a:solidFill>
                  <a:srgbClr val="FF0000"/>
                </a:solidFill>
                <a:latin typeface="Times New Roman" pitchFamily="18" charset="0"/>
                <a:cs typeface="Times New Roman" pitchFamily="18" charset="0"/>
              </a:rPr>
              <a:t>Department of </a:t>
            </a:r>
            <a:r>
              <a:rPr lang="en-US" sz="4000" dirty="0" smtClean="0">
                <a:solidFill>
                  <a:srgbClr val="FF0000"/>
                </a:solidFill>
                <a:latin typeface="Times New Roman" pitchFamily="18" charset="0"/>
                <a:cs typeface="Times New Roman" pitchFamily="18" charset="0"/>
              </a:rPr>
              <a:t>Computer Science and Engineering</a:t>
            </a:r>
            <a:r>
              <a:rPr lang="en-IN" sz="3300" dirty="0">
                <a:solidFill>
                  <a:srgbClr val="FF0000"/>
                </a:solidFill>
              </a:rPr>
              <a:t/>
            </a:r>
            <a:br>
              <a:rPr lang="en-IN" sz="3300" dirty="0">
                <a:solidFill>
                  <a:srgbClr val="FF0000"/>
                </a:solidFill>
              </a:rPr>
            </a:br>
            <a:endParaRPr lang="en-IN" sz="3300" b="1" dirty="0">
              <a:solidFill>
                <a:srgbClr val="FF0000"/>
              </a:solidFill>
            </a:endParaRPr>
          </a:p>
        </p:txBody>
      </p:sp>
      <p:sp>
        <p:nvSpPr>
          <p:cNvPr id="3" name="Content Placeholder 2">
            <a:extLst>
              <a:ext uri="{FF2B5EF4-FFF2-40B4-BE49-F238E27FC236}">
                <a16:creationId xmlns:a16="http://schemas.microsoft.com/office/drawing/2014/main" xmlns="" id="{B8E2120E-3D3B-4FDD-AF9D-33A00283F052}"/>
              </a:ext>
            </a:extLst>
          </p:cNvPr>
          <p:cNvSpPr>
            <a:spLocks noGrp="1"/>
          </p:cNvSpPr>
          <p:nvPr>
            <p:ph idx="1"/>
          </p:nvPr>
        </p:nvSpPr>
        <p:spPr>
          <a:xfrm>
            <a:off x="375557" y="1812470"/>
            <a:ext cx="8392886" cy="4054930"/>
          </a:xfrm>
        </p:spPr>
        <p:txBody>
          <a:bodyPr>
            <a:normAutofit fontScale="55000" lnSpcReduction="20000"/>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r>
              <a:rPr lang="en-US" sz="4000" dirty="0" smtClean="0">
                <a:latin typeface="Palatino Linotype" panose="02040502050505030304" pitchFamily="18" charset="0"/>
              </a:rPr>
              <a:t>IV </a:t>
            </a:r>
            <a:r>
              <a:rPr lang="en-US" sz="4000" dirty="0" err="1">
                <a:latin typeface="Palatino Linotype" panose="02040502050505030304" pitchFamily="18" charset="0"/>
              </a:rPr>
              <a:t>B.Tech</a:t>
            </a:r>
            <a:r>
              <a:rPr lang="en-US" sz="4000" dirty="0">
                <a:latin typeface="Palatino Linotype" panose="02040502050505030304" pitchFamily="18" charset="0"/>
              </a:rPr>
              <a:t> </a:t>
            </a:r>
            <a:r>
              <a:rPr lang="en-US" sz="4000" dirty="0" smtClean="0">
                <a:latin typeface="Palatino Linotype" panose="02040502050505030304" pitchFamily="18" charset="0"/>
              </a:rPr>
              <a:t>-II </a:t>
            </a:r>
            <a:r>
              <a:rPr lang="en-US" sz="4000" dirty="0">
                <a:latin typeface="Palatino Linotype" panose="02040502050505030304" pitchFamily="18" charset="0"/>
              </a:rPr>
              <a:t>Semester</a:t>
            </a:r>
          </a:p>
          <a:p>
            <a:pPr marL="0" indent="0" algn="ctr">
              <a:lnSpc>
                <a:spcPct val="100000"/>
              </a:lnSpc>
              <a:buNone/>
            </a:pPr>
            <a:r>
              <a:rPr lang="en-US" sz="4000" dirty="0" smtClean="0">
                <a:solidFill>
                  <a:srgbClr val="C00000"/>
                </a:solidFill>
                <a:latin typeface="Palatino Linotype" panose="02040502050505030304" pitchFamily="18" charset="0"/>
              </a:rPr>
              <a:t>Distributed Systems</a:t>
            </a:r>
            <a:endParaRPr lang="en-US" sz="4000" dirty="0">
              <a:solidFill>
                <a:srgbClr val="C00000"/>
              </a:solidFill>
              <a:latin typeface="Palatino Linotype" panose="02040502050505030304" pitchFamily="18" charset="0"/>
            </a:endParaRPr>
          </a:p>
          <a:p>
            <a:pPr marL="0" indent="0" algn="ctr">
              <a:lnSpc>
                <a:spcPct val="100000"/>
              </a:lnSpc>
              <a:buNone/>
            </a:pPr>
            <a:r>
              <a:rPr lang="en-IN" sz="4000" dirty="0" smtClean="0">
                <a:latin typeface="Palatino Linotype" panose="02040502050505030304" pitchFamily="18" charset="0"/>
              </a:rPr>
              <a:t>Unit-1</a:t>
            </a:r>
          </a:p>
          <a:p>
            <a:pPr marL="0" indent="0" algn="ctr">
              <a:lnSpc>
                <a:spcPct val="100000"/>
              </a:lnSpc>
              <a:buNone/>
            </a:pPr>
            <a:endParaRPr lang="en-IN" sz="4000" dirty="0">
              <a:latin typeface="Palatino Linotype" panose="02040502050505030304" pitchFamily="18" charset="0"/>
            </a:endParaRPr>
          </a:p>
        </p:txBody>
      </p:sp>
      <p:sp>
        <p:nvSpPr>
          <p:cNvPr id="6" name="Slide Number Placeholder 5">
            <a:extLst>
              <a:ext uri="{FF2B5EF4-FFF2-40B4-BE49-F238E27FC236}">
                <a16:creationId xmlns:a16="http://schemas.microsoft.com/office/drawing/2014/main" xmlns="" id="{6035BE20-F6EE-40B2-90D6-3F6CEF992226}"/>
              </a:ext>
            </a:extLst>
          </p:cNvPr>
          <p:cNvSpPr>
            <a:spLocks noGrp="1"/>
          </p:cNvSpPr>
          <p:nvPr>
            <p:ph type="sldNum" sz="quarter" idx="12"/>
          </p:nvPr>
        </p:nvSpPr>
        <p:spPr/>
        <p:txBody>
          <a:bodyPr/>
          <a:lstStyle/>
          <a:p>
            <a:fld id="{E5AA6E92-28A4-4998-AB72-57AA2E2A1A66}" type="slidenum">
              <a:rPr lang="en-IN" smtClean="0"/>
              <a:pPr/>
              <a:t>1</a:t>
            </a:fld>
            <a:endParaRPr lang="en-IN"/>
          </a:p>
        </p:txBody>
      </p:sp>
      <p:sp>
        <p:nvSpPr>
          <p:cNvPr id="8" name="Footer Placeholder 7"/>
          <p:cNvSpPr>
            <a:spLocks noGrp="1"/>
          </p:cNvSpPr>
          <p:nvPr>
            <p:ph type="ftr" sz="quarter" idx="11"/>
          </p:nvPr>
        </p:nvSpPr>
        <p:spPr>
          <a:xfrm>
            <a:off x="1524000" y="6356350"/>
            <a:ext cx="6858000" cy="365125"/>
          </a:xfrm>
        </p:spPr>
        <p:txBody>
          <a:bodyPr/>
          <a:lstStyle/>
          <a:p>
            <a:r>
              <a:rPr lang="en-IN" dirty="0" smtClean="0"/>
              <a:t>Web Technologies                                                                                 Dept of CSE                                VVIT        </a:t>
            </a:r>
            <a:endParaRPr lang="en-US" dirty="0"/>
          </a:p>
        </p:txBody>
      </p:sp>
      <p:pic>
        <p:nvPicPr>
          <p:cNvPr id="9" name="Picture 8"/>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581400" y="2819400"/>
            <a:ext cx="1808480" cy="1402715"/>
          </a:xfrm>
          <a:prstGeom prst="rect">
            <a:avLst/>
          </a:prstGeom>
          <a:noFill/>
          <a:ln>
            <a:noFill/>
          </a:ln>
        </p:spPr>
      </p:pic>
    </p:spTree>
    <p:extLst>
      <p:ext uri="{BB962C8B-B14F-4D97-AF65-F5344CB8AC3E}">
        <p14:creationId xmlns:p14="http://schemas.microsoft.com/office/powerpoint/2010/main" xmlns="" val="399846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b="1" dirty="0" smtClean="0">
                <a:solidFill>
                  <a:srgbClr val="FF0000"/>
                </a:solidFill>
              </a:rPr>
              <a:t>2.</a:t>
            </a:r>
            <a:r>
              <a:rPr lang="en-US" b="1" dirty="0" smtClean="0">
                <a:solidFill>
                  <a:srgbClr val="FF0000"/>
                </a:solidFill>
              </a:rPr>
              <a:t> Mobile and </a:t>
            </a:r>
            <a:r>
              <a:rPr lang="en-US" b="1" dirty="0" smtClean="0">
                <a:solidFill>
                  <a:srgbClr val="FF0000"/>
                </a:solidFill>
              </a:rPr>
              <a:t>ubiquitous (every where) computing.</a:t>
            </a:r>
          </a:p>
          <a:p>
            <a:pPr algn="just"/>
            <a:r>
              <a:rPr lang="en-US" dirty="0" smtClean="0"/>
              <a:t>The portability of many of these devices, together with their ability to </a:t>
            </a:r>
            <a:r>
              <a:rPr lang="en-US" dirty="0" smtClean="0"/>
              <a:t>connect conveniently </a:t>
            </a:r>
            <a:r>
              <a:rPr lang="en-US" dirty="0" smtClean="0"/>
              <a:t>to networks in different places, makes </a:t>
            </a:r>
            <a:r>
              <a:rPr lang="en-US" i="1" dirty="0" smtClean="0"/>
              <a:t>mobile computing possible</a:t>
            </a:r>
            <a:r>
              <a:rPr lang="en-US" i="1" dirty="0" smtClean="0"/>
              <a:t>.</a:t>
            </a:r>
          </a:p>
          <a:p>
            <a:pPr algn="just"/>
            <a:r>
              <a:rPr lang="en-US" i="1" dirty="0" smtClean="0"/>
              <a:t> Mobile </a:t>
            </a:r>
            <a:r>
              <a:rPr lang="en-US" dirty="0" smtClean="0"/>
              <a:t>computing </a:t>
            </a:r>
            <a:r>
              <a:rPr lang="en-US" dirty="0" smtClean="0"/>
              <a:t>is the performance of computing tasks while the user is on the move, </a:t>
            </a:r>
            <a:r>
              <a:rPr lang="en-US" dirty="0" smtClean="0"/>
              <a:t>or visiting </a:t>
            </a:r>
            <a:r>
              <a:rPr lang="en-US" dirty="0" smtClean="0"/>
              <a:t>places other than their usual environment</a:t>
            </a:r>
            <a:r>
              <a:rPr lang="en-US" dirty="0" smtClean="0"/>
              <a:t>.</a:t>
            </a:r>
          </a:p>
          <a:p>
            <a:pPr algn="just"/>
            <a:r>
              <a:rPr lang="en-US" dirty="0" smtClean="0"/>
              <a:t> </a:t>
            </a:r>
            <a:r>
              <a:rPr lang="en-US" dirty="0" smtClean="0"/>
              <a:t>In mobile computing, users who </a:t>
            </a:r>
            <a:r>
              <a:rPr lang="en-US" dirty="0" smtClean="0"/>
              <a:t>are away </a:t>
            </a:r>
            <a:r>
              <a:rPr lang="en-US" dirty="0" smtClean="0"/>
              <a:t>from their ‘home’ intranet (the intranet at work, or </a:t>
            </a:r>
            <a:r>
              <a:rPr lang="en-US" dirty="0" smtClean="0"/>
              <a:t>their residence</a:t>
            </a:r>
            <a:r>
              <a:rPr lang="en-US" dirty="0" smtClean="0"/>
              <a:t>) are </a:t>
            </a:r>
            <a:r>
              <a:rPr lang="en-US" dirty="0" smtClean="0"/>
              <a:t>still provided </a:t>
            </a:r>
            <a:r>
              <a:rPr lang="en-US" dirty="0" smtClean="0"/>
              <a:t>with access to resources via the devices they carry with them.</a:t>
            </a:r>
            <a:endParaRPr lang="en-US" b="1" dirty="0">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solidFill>
                  <a:srgbClr val="FF0000"/>
                </a:solidFill>
              </a:rPr>
              <a:t>Event ordering</a:t>
            </a:r>
          </a:p>
          <a:p>
            <a:pPr algn="just"/>
            <a:r>
              <a:rPr lang="en-US" dirty="0" smtClean="0"/>
              <a:t>In many cases, we are interested in knowing whether an event (sending or receiving a message) at one process occurred before, after or concurrently with another event at another process. </a:t>
            </a:r>
          </a:p>
          <a:p>
            <a:pPr algn="just"/>
            <a:r>
              <a:rPr lang="en-US" dirty="0" smtClean="0"/>
              <a:t>The execution of a system can be described in terms of events and their ordering despite the lack of accurate clocks.</a:t>
            </a:r>
            <a:endParaRPr lang="en-US" dirty="0">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533400"/>
            <a:ext cx="8458199" cy="571500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considering only the events concerning X and Y:</a:t>
            </a:r>
          </a:p>
          <a:p>
            <a:r>
              <a:rPr lang="en-US" dirty="0" smtClean="0"/>
              <a:t>X sends </a:t>
            </a:r>
            <a:r>
              <a:rPr lang="en-US" i="1" dirty="0" smtClean="0"/>
              <a:t>m1 before Y receives m1; Y sends m2 before X receives m2.</a:t>
            </a:r>
          </a:p>
          <a:p>
            <a:r>
              <a:rPr lang="en-US" dirty="0" smtClean="0"/>
              <a:t>We also know that replies are sent after receiving messages, so we have the following</a:t>
            </a:r>
          </a:p>
          <a:p>
            <a:r>
              <a:rPr lang="en-US" dirty="0" smtClean="0"/>
              <a:t>logical ordering for Y:</a:t>
            </a:r>
          </a:p>
          <a:p>
            <a:r>
              <a:rPr lang="en-US" dirty="0" smtClean="0"/>
              <a:t>Y receives </a:t>
            </a:r>
            <a:r>
              <a:rPr lang="en-US" i="1" dirty="0" smtClean="0"/>
              <a:t>m1 before sending m2.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Failure model:</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lgn="just"/>
            <a:r>
              <a:rPr lang="en-US" dirty="0" smtClean="0"/>
              <a:t>In a distributed system both processes and communication channels may fail, The failure model defines the ways in which failure may occur in order to provide an understanding of the effects of failures.</a:t>
            </a:r>
          </a:p>
          <a:p>
            <a:r>
              <a:rPr lang="en-US" b="1" dirty="0" smtClean="0">
                <a:solidFill>
                  <a:srgbClr val="FF0000"/>
                </a:solidFill>
              </a:rPr>
              <a:t>Omission failures </a:t>
            </a:r>
          </a:p>
          <a:p>
            <a:pPr algn="just">
              <a:buNone/>
            </a:pPr>
            <a:r>
              <a:rPr lang="en-US" b="1" dirty="0" smtClean="0"/>
              <a:t>• </a:t>
            </a:r>
            <a:r>
              <a:rPr lang="en-US" dirty="0" smtClean="0"/>
              <a:t>The faults classified as </a:t>
            </a:r>
            <a:r>
              <a:rPr lang="en-US" i="1" dirty="0" smtClean="0"/>
              <a:t>omission failures refer to cases when a </a:t>
            </a:r>
            <a:r>
              <a:rPr lang="en-US" dirty="0" smtClean="0"/>
              <a:t>process or communication channel fails to perform actions that it is supposed to do.</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67190" y="990600"/>
            <a:ext cx="8976810" cy="457200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solidFill>
                  <a:srgbClr val="FF0000"/>
                </a:solidFill>
              </a:rPr>
              <a:t>Process omission failures: </a:t>
            </a:r>
            <a:r>
              <a:rPr lang="en-US" dirty="0" smtClean="0"/>
              <a:t>The chief omission failure of a process is to crash. When we say that a process has crashed we mean that it has halted and will not execute any further steps of its program ever.</a:t>
            </a:r>
          </a:p>
          <a:p>
            <a:pPr algn="just"/>
            <a:r>
              <a:rPr lang="en-US" dirty="0" smtClean="0"/>
              <a:t>Other processes may be able to detect such a crash by the fact that the process repeatedly fails to respond to invocation messages. </a:t>
            </a:r>
          </a:p>
          <a:p>
            <a:pPr algn="just"/>
            <a:r>
              <a:rPr lang="en-US" dirty="0" smtClean="0"/>
              <a:t>However, this method of crash detection relies on the use of </a:t>
            </a:r>
            <a:r>
              <a:rPr lang="en-US" i="1" dirty="0" smtClean="0"/>
              <a:t>timeouts – that is, a method in which one process allows a fixed period of time for </a:t>
            </a:r>
            <a:r>
              <a:rPr lang="en-US" dirty="0" smtClean="0"/>
              <a:t>something to occur.</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A process crash is called </a:t>
            </a:r>
            <a:r>
              <a:rPr lang="en-US" i="1" dirty="0" smtClean="0">
                <a:solidFill>
                  <a:srgbClr val="FF0000"/>
                </a:solidFill>
              </a:rPr>
              <a:t>fail-stop </a:t>
            </a:r>
            <a:r>
              <a:rPr lang="en-US" i="1" dirty="0" smtClean="0"/>
              <a:t>if other processes can detect certainly that the </a:t>
            </a:r>
            <a:r>
              <a:rPr lang="en-US" dirty="0" smtClean="0"/>
              <a:t>process has crashed.</a:t>
            </a:r>
          </a:p>
          <a:p>
            <a:pPr algn="just"/>
            <a:r>
              <a:rPr lang="en-US" dirty="0" smtClean="0"/>
              <a:t> Fail-stop behaviour can be produced in a synchronous system if the processes use timeouts to detect when other processes fail to respond and messages are guaranteed to be delivered.</a:t>
            </a:r>
          </a:p>
          <a:p>
            <a:pPr algn="just"/>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solidFill>
                  <a:srgbClr val="FF0000"/>
                </a:solidFill>
              </a:rPr>
              <a:t>Communication omission failures:</a:t>
            </a:r>
          </a:p>
          <a:p>
            <a:pPr algn="just"/>
            <a:r>
              <a:rPr lang="en-US" dirty="0" smtClean="0"/>
              <a:t>Consider the communication primitives </a:t>
            </a:r>
            <a:r>
              <a:rPr lang="en-US" i="1" dirty="0" smtClean="0"/>
              <a:t>send and receive. A process p performs a send by inserting the message m in its outgoing message </a:t>
            </a:r>
            <a:r>
              <a:rPr lang="en-US" dirty="0" smtClean="0"/>
              <a:t>buffer. </a:t>
            </a:r>
          </a:p>
          <a:p>
            <a:pPr algn="just"/>
            <a:r>
              <a:rPr lang="en-US" dirty="0" smtClean="0"/>
              <a:t>The communication channel transports </a:t>
            </a:r>
            <a:r>
              <a:rPr lang="en-US" i="1" dirty="0" smtClean="0"/>
              <a:t>m to </a:t>
            </a:r>
            <a:r>
              <a:rPr lang="en-US" i="1" dirty="0" err="1" smtClean="0"/>
              <a:t>q’s</a:t>
            </a:r>
            <a:r>
              <a:rPr lang="en-US" i="1" dirty="0" smtClean="0"/>
              <a:t> incoming message buffer. </a:t>
            </a:r>
            <a:r>
              <a:rPr lang="en-US" dirty="0" smtClean="0"/>
              <a:t>Process </a:t>
            </a:r>
            <a:r>
              <a:rPr lang="en-US" i="1" dirty="0" smtClean="0"/>
              <a:t>q performs a receive by taking m from its incoming message buffer and </a:t>
            </a:r>
            <a:r>
              <a:rPr lang="en-US" dirty="0" smtClean="0"/>
              <a:t>delivering it. </a:t>
            </a:r>
          </a:p>
          <a:p>
            <a:pPr algn="just"/>
            <a:r>
              <a:rPr lang="en-US" dirty="0" smtClean="0"/>
              <a:t>The outgoing and incoming message buffers are typically provided by the operating system.</a:t>
            </a:r>
            <a:endParaRPr lang="en-US" dirty="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communication channel produces an omission failure if it does not transport a message from </a:t>
            </a:r>
            <a:r>
              <a:rPr lang="en-US" i="1" dirty="0" err="1" smtClean="0"/>
              <a:t>p’s</a:t>
            </a:r>
            <a:r>
              <a:rPr lang="en-US" i="1" dirty="0" smtClean="0"/>
              <a:t> outgoing message buffer to </a:t>
            </a:r>
            <a:r>
              <a:rPr lang="en-US" i="1" dirty="0" err="1" smtClean="0"/>
              <a:t>q’s</a:t>
            </a:r>
            <a:r>
              <a:rPr lang="en-US" i="1" dirty="0" smtClean="0"/>
              <a:t> incoming message buffer. </a:t>
            </a:r>
          </a:p>
          <a:p>
            <a:r>
              <a:rPr lang="en-US" i="1" dirty="0" smtClean="0"/>
              <a:t>This is </a:t>
            </a:r>
            <a:r>
              <a:rPr lang="en-US" dirty="0" smtClean="0"/>
              <a:t>known as ‘dropping messages’ and is generally caused by lack of buffer space at the receiver or at an intervening gateway, or by a network transmission error, detected by a checksum carried with the message data.</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smtClean="0"/>
              <a:t>The loss of messages between the sending process and the outgoing message buffer as </a:t>
            </a:r>
            <a:r>
              <a:rPr lang="en-US" i="1" dirty="0" err="1" smtClean="0">
                <a:solidFill>
                  <a:srgbClr val="FF0000"/>
                </a:solidFill>
              </a:rPr>
              <a:t>sendomission</a:t>
            </a:r>
            <a:r>
              <a:rPr lang="en-US" i="1" dirty="0" smtClean="0">
                <a:solidFill>
                  <a:srgbClr val="FF0000"/>
                </a:solidFill>
              </a:rPr>
              <a:t> failures</a:t>
            </a:r>
            <a:r>
              <a:rPr lang="en-US" i="1" dirty="0" smtClean="0"/>
              <a:t>, to loss of messages between the incoming message buffer and the </a:t>
            </a:r>
            <a:r>
              <a:rPr lang="en-US" dirty="0" smtClean="0"/>
              <a:t>receiving process as </a:t>
            </a:r>
            <a:r>
              <a:rPr lang="en-US" i="1" dirty="0" smtClean="0">
                <a:solidFill>
                  <a:srgbClr val="FF0000"/>
                </a:solidFill>
              </a:rPr>
              <a:t>receive-omission failures</a:t>
            </a:r>
            <a:r>
              <a:rPr lang="en-US" i="1" dirty="0" smtClean="0"/>
              <a:t>, and to loss of messages in between as channel omission failures.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Mobility introduces a number </a:t>
            </a:r>
            <a:r>
              <a:rPr lang="en-US" dirty="0" smtClean="0"/>
              <a:t>of challenges </a:t>
            </a:r>
            <a:r>
              <a:rPr lang="en-US" dirty="0" smtClean="0"/>
              <a:t>for distributed systems, including the need to deal with variable </a:t>
            </a:r>
            <a:r>
              <a:rPr lang="en-US" dirty="0" smtClean="0"/>
              <a:t>connectivity and </a:t>
            </a:r>
            <a:r>
              <a:rPr lang="en-US" dirty="0" smtClean="0"/>
              <a:t>indeed disconnection, and the need to maintain operation in the face of </a:t>
            </a:r>
            <a:r>
              <a:rPr lang="en-US" dirty="0" smtClean="0"/>
              <a:t>device mobility.</a:t>
            </a:r>
          </a:p>
          <a:p>
            <a:pPr algn="just"/>
            <a:r>
              <a:rPr lang="en-US" dirty="0" smtClean="0"/>
              <a:t>The presence of computers everywhere only becomes useful when they </a:t>
            </a:r>
            <a:r>
              <a:rPr lang="en-US" dirty="0" smtClean="0"/>
              <a:t>can communicate </a:t>
            </a:r>
            <a:r>
              <a:rPr lang="en-US" dirty="0" smtClean="0"/>
              <a:t>with one another</a:t>
            </a:r>
            <a:r>
              <a:rPr lang="en-US" dirty="0" smtClean="0"/>
              <a:t>.</a:t>
            </a:r>
            <a:endParaRPr lang="en-US" dirty="0" smtClean="0"/>
          </a:p>
          <a:p>
            <a:pPr algn="just"/>
            <a:r>
              <a:rPr lang="en-US" dirty="0" smtClean="0"/>
              <a:t>Ubiquitous and mobile computing overlap, since the mobile user can in </a:t>
            </a:r>
            <a:r>
              <a:rPr lang="en-US" dirty="0" smtClean="0"/>
              <a:t>principle benefit </a:t>
            </a:r>
            <a:r>
              <a:rPr lang="en-US" dirty="0" smtClean="0"/>
              <a:t>from computers that are everywhere.</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00634" y="457200"/>
            <a:ext cx="8262366" cy="6030924"/>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b="1" dirty="0" smtClean="0">
                <a:solidFill>
                  <a:srgbClr val="FF0000"/>
                </a:solidFill>
              </a:rPr>
              <a:t>Arbitrary failures: </a:t>
            </a:r>
            <a:r>
              <a:rPr lang="en-US" dirty="0" smtClean="0"/>
              <a:t>The term </a:t>
            </a:r>
            <a:r>
              <a:rPr lang="en-US" i="1" dirty="0" smtClean="0"/>
              <a:t>arbitrary or Byzantine failure is used to describe the worst </a:t>
            </a:r>
            <a:r>
              <a:rPr lang="en-US" dirty="0" smtClean="0"/>
              <a:t>possible failure semantics, in which any type of error may occur.</a:t>
            </a:r>
          </a:p>
          <a:p>
            <a:pPr algn="just"/>
            <a:r>
              <a:rPr lang="en-US" dirty="0" smtClean="0"/>
              <a:t>An arbitrary failure of a process is one in which it arbitrarily omits intended processing steps or takes unintended processing steps. </a:t>
            </a:r>
          </a:p>
          <a:p>
            <a:pPr algn="just"/>
            <a:r>
              <a:rPr lang="en-US" dirty="0" smtClean="0"/>
              <a:t>Arbitrary failures in processes cannot be detected by seeing whether the process responds to invocations, because it might arbitrarily omit to reply.</a:t>
            </a:r>
            <a:endParaRPr lang="en-US" dirty="0">
              <a:solidFill>
                <a:srgbClr val="FF00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354"/>
            <a:ext cx="8229600" cy="5844809"/>
          </a:xfrm>
        </p:spPr>
        <p:txBody>
          <a:bodyPr/>
          <a:lstStyle/>
          <a:p>
            <a:pPr algn="just"/>
            <a:r>
              <a:rPr lang="en-US" dirty="0" smtClean="0"/>
              <a:t>Arbitrary failures of communication channels are rare because the communication software is able to recognize them and reject the faulty messages.</a:t>
            </a:r>
          </a:p>
          <a:p>
            <a:pPr algn="just"/>
            <a:r>
              <a:rPr lang="en-US" dirty="0" smtClean="0"/>
              <a:t> For example, checksums are used to detect corrupted messages, and message sequence numbers can be used to detect nonexistent and duplicated messages.</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b="1" dirty="0" smtClean="0">
                <a:solidFill>
                  <a:srgbClr val="FF0000"/>
                </a:solidFill>
              </a:rPr>
              <a:t>Timing failures: </a:t>
            </a:r>
            <a:r>
              <a:rPr lang="en-US" dirty="0" smtClean="0"/>
              <a:t>Timing failures are applicable in synchronous distributed systems where time limits are set on process execution time, message delivery time and clock drift rate.</a:t>
            </a:r>
          </a:p>
          <a:p>
            <a:pPr algn="just"/>
            <a:r>
              <a:rPr lang="en-US" dirty="0" smtClean="0"/>
              <a:t>Any one of these failures may result in responses being unavailable to clients within a specified time interval.</a:t>
            </a:r>
          </a:p>
          <a:p>
            <a:pPr algn="just"/>
            <a:r>
              <a:rPr lang="en-US" dirty="0" smtClean="0"/>
              <a:t>In an asynchronous distributed system, an overloaded server may respond too slowly, but we cannot say that it has a timing failure since no guarantee has been offered.</a:t>
            </a:r>
            <a:endParaRPr lang="en-US" dirty="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38664" y="685800"/>
            <a:ext cx="8905336" cy="2895600"/>
          </a:xfrm>
          <a:prstGeom prst="rect">
            <a:avLst/>
          </a:prstGeom>
          <a:noFill/>
          <a:ln w="9525">
            <a:noFill/>
            <a:miter lim="800000"/>
            <a:headEnd/>
            <a:tailEnd/>
          </a:ln>
          <a:effectLst/>
        </p:spPr>
      </p:pic>
      <p:sp>
        <p:nvSpPr>
          <p:cNvPr id="5" name="TextBox 4"/>
          <p:cNvSpPr txBox="1"/>
          <p:nvPr/>
        </p:nvSpPr>
        <p:spPr>
          <a:xfrm>
            <a:off x="381000" y="3810000"/>
            <a:ext cx="8534400" cy="2308324"/>
          </a:xfrm>
          <a:prstGeom prst="rect">
            <a:avLst/>
          </a:prstGeom>
          <a:noFill/>
        </p:spPr>
        <p:txBody>
          <a:bodyPr wrap="square" rtlCol="0">
            <a:spAutoFit/>
          </a:bodyPr>
          <a:lstStyle/>
          <a:p>
            <a:pPr algn="just">
              <a:buFont typeface="Arial" pitchFamily="34" charset="0"/>
              <a:buChar char="•"/>
            </a:pPr>
            <a:r>
              <a:rPr lang="en-US" sz="2400" dirty="0" smtClean="0"/>
              <a:t>Timing is particularly relevant to multimedia computers with audio and video channels. Video information can require a very large amount of data to be transferred.</a:t>
            </a:r>
          </a:p>
          <a:p>
            <a:pPr algn="just">
              <a:buFont typeface="Arial" pitchFamily="34" charset="0"/>
              <a:buChar char="•"/>
            </a:pPr>
            <a:r>
              <a:rPr lang="en-US" sz="2400" dirty="0" smtClean="0"/>
              <a:t>Delivering such information without timing failures can make very special demands on both the operating system and the  communication system.</a:t>
            </a:r>
            <a:endParaRPr lang="en-US" sz="2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smtClean="0"/>
              <a:t>Masking failures: </a:t>
            </a:r>
            <a:r>
              <a:rPr lang="en-US" dirty="0" smtClean="0"/>
              <a:t>A knowledge of the failure characteristics of a component can enable a new service to be designed to mask the failure of the components on which it depends. </a:t>
            </a:r>
          </a:p>
          <a:p>
            <a:pPr algn="just"/>
            <a:r>
              <a:rPr lang="en-US" dirty="0" smtClean="0"/>
              <a:t>A service </a:t>
            </a:r>
            <a:r>
              <a:rPr lang="en-US" i="1" dirty="0" smtClean="0"/>
              <a:t>masks a failure either by hiding </a:t>
            </a:r>
            <a:r>
              <a:rPr lang="en-US" dirty="0" smtClean="0"/>
              <a:t>it altogether or by converting it into a more acceptable type of failure.</a:t>
            </a:r>
          </a:p>
          <a:p>
            <a:pPr algn="just"/>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smtClean="0">
                <a:solidFill>
                  <a:srgbClr val="FF0000"/>
                </a:solidFill>
              </a:rPr>
              <a:t>Reliability of one-to-one communication</a:t>
            </a:r>
          </a:p>
          <a:p>
            <a:pPr algn="just"/>
            <a:r>
              <a:rPr lang="en-US" dirty="0" smtClean="0"/>
              <a:t>The term </a:t>
            </a:r>
            <a:r>
              <a:rPr lang="en-US" i="1" dirty="0" smtClean="0"/>
              <a:t>reliable communication is defined in terms of validity and integrity as </a:t>
            </a:r>
            <a:r>
              <a:rPr lang="en-US" dirty="0" smtClean="0"/>
              <a:t>follows:</a:t>
            </a:r>
          </a:p>
          <a:p>
            <a:pPr algn="just"/>
            <a:r>
              <a:rPr lang="en-US" i="1" dirty="0" smtClean="0"/>
              <a:t>Validity: Any message in the outgoing message buffer is eventually delivered to the </a:t>
            </a:r>
            <a:r>
              <a:rPr lang="en-US" dirty="0" smtClean="0"/>
              <a:t>incoming message buffer.</a:t>
            </a:r>
          </a:p>
          <a:p>
            <a:pPr algn="just"/>
            <a:r>
              <a:rPr lang="en-US" i="1" dirty="0" smtClean="0"/>
              <a:t>Integrity: The message received is identical to one sent, and no messages are </a:t>
            </a:r>
            <a:r>
              <a:rPr lang="en-US" dirty="0" smtClean="0"/>
              <a:t>delivered twice.</a:t>
            </a:r>
            <a:endParaRPr lang="en-US" dirty="0">
              <a:solidFill>
                <a:srgbClr val="FF000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The threats to integrity come from two independent sources:</a:t>
            </a:r>
          </a:p>
          <a:p>
            <a:pPr algn="just"/>
            <a:r>
              <a:rPr lang="en-US" dirty="0" smtClean="0"/>
              <a:t>Any protocol that retransmits messages but does not reject a message that arrives twice. Protocols can attach sequence numbers to messages so as to detect those that are delivered twice.</a:t>
            </a:r>
          </a:p>
          <a:p>
            <a:pPr algn="just"/>
            <a:r>
              <a:rPr lang="en-US" dirty="0" smtClean="0"/>
              <a:t>Malicious users that may inject spurious messages, replay old messages or tamper with messages. Security measures can be taken to maintain the integrity property in the face of such attacks.</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Security model</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92500"/>
          </a:bodyPr>
          <a:lstStyle/>
          <a:p>
            <a:pPr algn="just"/>
            <a:r>
              <a:rPr lang="en-US" dirty="0" smtClean="0"/>
              <a:t>The security of a distributed system can be achieved by securing the processes and the channels used for their interactions and by protecting the objects that they encapsulate against unauthorized access.</a:t>
            </a:r>
          </a:p>
          <a:p>
            <a:pPr algn="just"/>
            <a:r>
              <a:rPr lang="en-US" b="1" dirty="0" smtClean="0">
                <a:solidFill>
                  <a:srgbClr val="FF0000"/>
                </a:solidFill>
              </a:rPr>
              <a:t>Protecting objects: </a:t>
            </a:r>
            <a:r>
              <a:rPr lang="en-US" dirty="0" smtClean="0"/>
              <a:t>A server manages a collection of objects on behalf of some users. The users can run client programs that send invocations to the server to perform operations on the objects. The server carries out the operation specified in each invocation and sends the result to the client.</a:t>
            </a:r>
          </a:p>
          <a:p>
            <a:pPr algn="just"/>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8138" y="609600"/>
            <a:ext cx="8467725" cy="5257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609600"/>
            <a:ext cx="8381999" cy="5562600"/>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smtClean="0"/>
              <a:t>we must include users in our model as the beneficiaries of access rights.</a:t>
            </a:r>
          </a:p>
          <a:p>
            <a:pPr algn="just"/>
            <a:r>
              <a:rPr lang="en-US" dirty="0" smtClean="0"/>
              <a:t>A </a:t>
            </a:r>
            <a:r>
              <a:rPr lang="en-US" i="1" dirty="0" smtClean="0">
                <a:solidFill>
                  <a:srgbClr val="FF0000"/>
                </a:solidFill>
              </a:rPr>
              <a:t>principal</a:t>
            </a:r>
            <a:r>
              <a:rPr lang="en-US" i="1" dirty="0" smtClean="0"/>
              <a:t> is </a:t>
            </a:r>
            <a:r>
              <a:rPr lang="en-US" dirty="0" smtClean="0"/>
              <a:t>an authority associating with each invocation and each result the authority on which it is issued.</a:t>
            </a:r>
          </a:p>
          <a:p>
            <a:pPr algn="just"/>
            <a:r>
              <a:rPr lang="en-US" dirty="0" smtClean="0"/>
              <a:t>The server is responsible for verifying the identity of the principal behind each invocation and checking that they have sufficient access rights to perform the requested operation on the particular object invoked, rejecting those that do not. </a:t>
            </a:r>
          </a:p>
          <a:p>
            <a:pPr algn="just"/>
            <a:r>
              <a:rPr lang="en-US" dirty="0" smtClean="0"/>
              <a:t>The client may check the identity of the principal behind the server to ensure that the result comes from the required server.</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smtClean="0">
                <a:solidFill>
                  <a:srgbClr val="FF0000"/>
                </a:solidFill>
              </a:rPr>
              <a:t>Securing processes and their interactions</a:t>
            </a:r>
          </a:p>
          <a:p>
            <a:pPr algn="just"/>
            <a:r>
              <a:rPr lang="en-US" dirty="0" smtClean="0"/>
              <a:t>Processes interact by sending messages.</a:t>
            </a:r>
          </a:p>
          <a:p>
            <a:pPr algn="just"/>
            <a:r>
              <a:rPr lang="en-US" dirty="0" smtClean="0"/>
              <a:t>The messages are exposed to attack because the network and the communication service that they use are open, to enable any pair of processes to interact.</a:t>
            </a:r>
          </a:p>
          <a:p>
            <a:pPr algn="just"/>
            <a:r>
              <a:rPr lang="en-US" dirty="0" smtClean="0"/>
              <a:t>Distributed systems are often deployed and used in tasks that are likely to be subject to external attacks for applications that handle financial transactions, confidential or classified information or any other information whose secrecy or integrity is crucial.</a:t>
            </a:r>
            <a:endParaRPr lang="en-US" dirty="0">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lnSpcReduction="20000"/>
          </a:bodyPr>
          <a:lstStyle/>
          <a:p>
            <a:pPr algn="just"/>
            <a:r>
              <a:rPr lang="en-US" b="1" dirty="0" smtClean="0">
                <a:solidFill>
                  <a:srgbClr val="FF0000"/>
                </a:solidFill>
              </a:rPr>
              <a:t>The enemy: </a:t>
            </a:r>
            <a:r>
              <a:rPr lang="en-US" dirty="0" smtClean="0"/>
              <a:t>To model security threats, we postulate an enemy (sometimes also known as the adversary) that is capable of sending any message to any process and reading or copying any message sent between a pair of processes.</a:t>
            </a:r>
          </a:p>
          <a:p>
            <a:pPr algn="just"/>
            <a:r>
              <a:rPr lang="en-US" dirty="0" smtClean="0"/>
              <a:t>Such attacks can be made simply by using a computer connected to a network to run a program that reads network messages addressed to other computers on the network, or a program that generates messages that make false requests to services, purporting to come from authorized users.</a:t>
            </a:r>
          </a:p>
          <a:p>
            <a:pPr algn="just"/>
            <a:r>
              <a:rPr lang="en-US" dirty="0" smtClean="0"/>
              <a:t>The threats from a potential enemy include </a:t>
            </a:r>
            <a:r>
              <a:rPr lang="en-US" i="1" dirty="0" smtClean="0"/>
              <a:t>threats to processes and threats to communication channels.</a:t>
            </a:r>
            <a:endParaRPr lang="en-US" dirty="0">
              <a:solidFill>
                <a:srgbClr val="FF0000"/>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1508" y="457200"/>
            <a:ext cx="9112492" cy="4648200"/>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solidFill>
                  <a:srgbClr val="FF0000"/>
                </a:solidFill>
              </a:rPr>
              <a:t>Threats to processes: </a:t>
            </a:r>
          </a:p>
          <a:p>
            <a:pPr algn="just"/>
            <a:r>
              <a:rPr lang="en-US" dirty="0" smtClean="0"/>
              <a:t>A process that is designed to handle incoming requests may receive a message from any other process in the distributed system, and it cannot necessarily determine the identity of the sender.</a:t>
            </a:r>
          </a:p>
          <a:p>
            <a:pPr algn="just"/>
            <a:r>
              <a:rPr lang="en-US" dirty="0" smtClean="0"/>
              <a:t>This lack of reliable knowledge of the source of a message is a threat to the correct functioning of both servers and clients, as explained below:</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i="1" dirty="0" smtClean="0">
                <a:solidFill>
                  <a:srgbClr val="FF0000"/>
                </a:solidFill>
              </a:rPr>
              <a:t>Servers:</a:t>
            </a:r>
            <a:r>
              <a:rPr lang="en-US" i="1" dirty="0" smtClean="0"/>
              <a:t> Since a server can receive invocations from many different clients, it cannot </a:t>
            </a:r>
            <a:r>
              <a:rPr lang="en-US" dirty="0" smtClean="0"/>
              <a:t>necessarily determine the identity of the principal behind any particular invocation.</a:t>
            </a:r>
          </a:p>
          <a:p>
            <a:pPr algn="just"/>
            <a:r>
              <a:rPr lang="en-US" dirty="0" smtClean="0"/>
              <a:t>Even if a server requires the inclusion of the principal’s identity in each invocation, an enemy might generate an invocation with a false identity.</a:t>
            </a:r>
          </a:p>
          <a:p>
            <a:r>
              <a:rPr lang="en-US" i="1" dirty="0" err="1" smtClean="0">
                <a:solidFill>
                  <a:srgbClr val="FF0000"/>
                </a:solidFill>
              </a:rPr>
              <a:t>Clietns</a:t>
            </a:r>
            <a:r>
              <a:rPr lang="en-US" i="1" dirty="0" smtClean="0">
                <a:solidFill>
                  <a:srgbClr val="FF0000"/>
                </a:solidFill>
              </a:rPr>
              <a:t>:</a:t>
            </a:r>
            <a:r>
              <a:rPr lang="en-US" i="1" dirty="0" smtClean="0"/>
              <a:t> When a client receives the result of an invocation from a server, it cannot </a:t>
            </a:r>
            <a:r>
              <a:rPr lang="en-US" dirty="0" smtClean="0"/>
              <a:t>necessarily tell whether the source of the result message is from the intended server or from an enemy.</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solidFill>
                  <a:srgbClr val="FF0000"/>
                </a:solidFill>
              </a:rPr>
              <a:t>Threats to communication channels:</a:t>
            </a:r>
          </a:p>
          <a:p>
            <a:pPr algn="just"/>
            <a:r>
              <a:rPr lang="en-US" dirty="0" smtClean="0"/>
              <a:t>An enemy can copy, alter or inject messages as they travel across the network and its extending gateways.</a:t>
            </a:r>
          </a:p>
          <a:p>
            <a:pPr algn="just"/>
            <a:r>
              <a:rPr lang="en-US" dirty="0" smtClean="0"/>
              <a:t>Such attacks present a threat to the privacy and integrity of information as it travels over the network and to the integrity of the system.</a:t>
            </a:r>
          </a:p>
          <a:p>
            <a:pPr algn="just"/>
            <a:r>
              <a:rPr lang="en-US" dirty="0" smtClean="0"/>
              <a:t>Another form of attack is the attempt to save copies of messages and to replay them at a later time, making it possible to reuse the same message over and over again.</a:t>
            </a:r>
            <a:endParaRPr lang="en-US" dirty="0">
              <a:solidFill>
                <a:srgbClr val="FF0000"/>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Defeating security threats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lgn="just"/>
            <a:r>
              <a:rPr lang="en-US" dirty="0" smtClean="0"/>
              <a:t>All these threats can be defeated by the use of </a:t>
            </a:r>
            <a:r>
              <a:rPr lang="en-US" i="1" dirty="0" smtClean="0"/>
              <a:t>secure channels, which are d</a:t>
            </a:r>
            <a:r>
              <a:rPr lang="en-US" dirty="0" smtClean="0"/>
              <a:t>escribed below and are based on cryptography and authentication.</a:t>
            </a:r>
          </a:p>
          <a:p>
            <a:pPr algn="just"/>
            <a:r>
              <a:rPr lang="en-US" dirty="0" smtClean="0">
                <a:solidFill>
                  <a:srgbClr val="FF0000"/>
                </a:solidFill>
              </a:rPr>
              <a:t>Cryptography and shared secrets: </a:t>
            </a:r>
            <a:r>
              <a:rPr lang="en-US" dirty="0" smtClean="0"/>
              <a:t>Suppose that a pair of processes (for example, a particular client and a particular server) share a secret; that is, they both know the secret but no other process in the distributed system knows it.</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i="1" dirty="0" smtClean="0">
                <a:solidFill>
                  <a:srgbClr val="FF0000"/>
                </a:solidFill>
              </a:rPr>
              <a:t>Cryptography</a:t>
            </a:r>
            <a:r>
              <a:rPr lang="en-US" i="1" dirty="0" smtClean="0"/>
              <a:t> is the science of keeping messages secure, and encryption is the </a:t>
            </a:r>
            <a:r>
              <a:rPr lang="en-US" dirty="0" smtClean="0"/>
              <a:t>process of scrambling a message in such a way as to hide its contents.</a:t>
            </a:r>
          </a:p>
          <a:p>
            <a:pPr algn="just"/>
            <a:r>
              <a:rPr lang="en-US" dirty="0" smtClean="0"/>
              <a:t> Modern cryptography is based on encryption algorithms that use secret keys </a:t>
            </a:r>
            <a:r>
              <a:rPr lang="en-US" i="1" dirty="0" smtClean="0"/>
              <a:t>– large numbers that </a:t>
            </a:r>
            <a:r>
              <a:rPr lang="en-US" dirty="0" smtClean="0"/>
              <a:t>are difficult to guess – to transform data in a manner that can only be reversed with knowledge of the corresponding decryption key.</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dirty="0" smtClean="0">
                <a:solidFill>
                  <a:srgbClr val="FF0000"/>
                </a:solidFill>
              </a:rPr>
              <a:t>Authentication: </a:t>
            </a:r>
            <a:r>
              <a:rPr lang="en-US" dirty="0" smtClean="0"/>
              <a:t>The basic authentication technique is to include in a message an  encrypted portion that contains enough of the contents of the message to guarantee its authenticity.</a:t>
            </a:r>
          </a:p>
          <a:p>
            <a:pPr algn="just"/>
            <a:r>
              <a:rPr lang="en-US" dirty="0" smtClean="0"/>
              <a:t>The server would decrypt this and check that it corresponds to the unencrypted details specified in the request.</a:t>
            </a:r>
          </a:p>
          <a:p>
            <a:r>
              <a:rPr lang="en-US" dirty="0" smtClean="0">
                <a:solidFill>
                  <a:srgbClr val="FF0000"/>
                </a:solidFill>
              </a:rPr>
              <a:t>Secure channels: </a:t>
            </a:r>
            <a:r>
              <a:rPr lang="en-US" dirty="0" smtClean="0"/>
              <a:t>Encryption and authentication are used to build secure channels as a service layer on top of existing communication services.</a:t>
            </a:r>
            <a:endParaRPr lang="en-US" dirty="0" smtClean="0">
              <a:solidFill>
                <a:srgbClr val="FF0000"/>
              </a:solidFill>
            </a:endParaRPr>
          </a:p>
          <a:p>
            <a:pPr algn="just"/>
            <a:r>
              <a:rPr lang="en-US" dirty="0" smtClean="0"/>
              <a:t>A secure channel is a communication channel connecting a pair of processes, each of which acts on behalf of a principal, as shown in Figure.</a:t>
            </a:r>
          </a:p>
          <a:p>
            <a:pPr algn="just"/>
            <a:r>
              <a:rPr lang="en-US" dirty="0" smtClean="0"/>
              <a:t> A secure channel has the following properties:</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figure shows </a:t>
            </a:r>
            <a:r>
              <a:rPr lang="en-US" dirty="0" smtClean="0"/>
              <a:t>the user’s </a:t>
            </a:r>
            <a:r>
              <a:rPr lang="en-US" dirty="0" smtClean="0"/>
              <a:t>home intranet and the host intranet at the site that the user </a:t>
            </a:r>
            <a:r>
              <a:rPr lang="en-US" dirty="0" smtClean="0"/>
              <a:t>is visiting</a:t>
            </a:r>
            <a:r>
              <a:rPr lang="en-US" dirty="0" smtClean="0"/>
              <a:t>. </a:t>
            </a:r>
            <a:endParaRPr lang="en-US" dirty="0" smtClean="0"/>
          </a:p>
          <a:p>
            <a:r>
              <a:rPr lang="en-US" dirty="0" smtClean="0"/>
              <a:t>Both intranets </a:t>
            </a:r>
            <a:r>
              <a:rPr lang="en-US" dirty="0" smtClean="0"/>
              <a:t>are connected to the rest of the Internet</a:t>
            </a:r>
            <a:r>
              <a:rPr lang="en-US" dirty="0" smtClean="0"/>
              <a:t>. The </a:t>
            </a:r>
            <a:r>
              <a:rPr lang="en-US" dirty="0" smtClean="0"/>
              <a:t>user has access to three forms of wireless connection. </a:t>
            </a:r>
            <a:endParaRPr lang="en-US" dirty="0" smtClean="0"/>
          </a:p>
          <a:p>
            <a:r>
              <a:rPr lang="en-US" dirty="0" smtClean="0"/>
              <a:t>Their </a:t>
            </a:r>
            <a:r>
              <a:rPr lang="en-US" dirty="0" smtClean="0"/>
              <a:t>laptop has </a:t>
            </a:r>
            <a:r>
              <a:rPr lang="en-US" dirty="0" smtClean="0"/>
              <a:t>a means </a:t>
            </a:r>
            <a:r>
              <a:rPr lang="en-US" dirty="0" smtClean="0"/>
              <a:t>of connecting to the host’s wireless LAN</a:t>
            </a:r>
            <a:r>
              <a:rPr lang="en-US" dirty="0" smtClean="0"/>
              <a:t>. </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0876" y="990600"/>
            <a:ext cx="8614524" cy="4343400"/>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Each of the processes knows reliably the identity of the principal on whose behalf the other process is executing. </a:t>
            </a:r>
          </a:p>
          <a:p>
            <a:pPr algn="just"/>
            <a:r>
              <a:rPr lang="en-US" dirty="0" smtClean="0"/>
              <a:t>A secure channel ensures the privacy and integrity (protection against tampering) of the data transmitted across it.</a:t>
            </a:r>
          </a:p>
          <a:p>
            <a:pPr algn="just">
              <a:buNone/>
            </a:pPr>
            <a:r>
              <a:rPr lang="en-US" dirty="0" smtClean="0"/>
              <a:t>• Each message includes a physical or logical timestamp to prevent messages from being replayed or reordered.</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5250"/>
            <a:ext cx="8229600" cy="5450914"/>
          </a:xfrm>
        </p:spPr>
        <p:txBody>
          <a:bodyPr>
            <a:normAutofit fontScale="85000" lnSpcReduction="20000"/>
          </a:bodyPr>
          <a:lstStyle/>
          <a:p>
            <a:r>
              <a:rPr lang="en-US" b="1" dirty="0" smtClean="0">
                <a:solidFill>
                  <a:srgbClr val="FF0000"/>
                </a:solidFill>
              </a:rPr>
              <a:t>Other possible threats from an enemy:</a:t>
            </a:r>
          </a:p>
          <a:p>
            <a:pPr algn="just"/>
            <a:r>
              <a:rPr lang="en-US" i="1" dirty="0" smtClean="0">
                <a:solidFill>
                  <a:srgbClr val="FF0000"/>
                </a:solidFill>
              </a:rPr>
              <a:t>Denial of service: </a:t>
            </a:r>
            <a:r>
              <a:rPr lang="en-US" i="1" dirty="0" smtClean="0"/>
              <a:t>This is a form of attack in which the enemy interferes with the </a:t>
            </a:r>
            <a:r>
              <a:rPr lang="en-US" dirty="0" smtClean="0"/>
              <a:t>activities of authorized users by making excessive and pointless invocations on services or message transmissions in a network, resulting in overloading of physical resources (network bandwidth, server processing capacity).</a:t>
            </a:r>
          </a:p>
          <a:p>
            <a:pPr algn="just"/>
            <a:r>
              <a:rPr lang="en-US" i="1" dirty="0" smtClean="0">
                <a:solidFill>
                  <a:srgbClr val="FF0000"/>
                </a:solidFill>
              </a:rPr>
              <a:t>Mobile code: </a:t>
            </a:r>
            <a:r>
              <a:rPr lang="en-US" i="1" dirty="0" smtClean="0"/>
              <a:t>Mobile code raises new and interesting security problems for any </a:t>
            </a:r>
            <a:r>
              <a:rPr lang="en-US" dirty="0" smtClean="0"/>
              <a:t>process that receives and executes program code from elsewhere, Such code may easily play a Trojan horse role, purporting to </a:t>
            </a:r>
            <a:r>
              <a:rPr lang="en-US" dirty="0" err="1" smtClean="0"/>
              <a:t>fulfil</a:t>
            </a:r>
            <a:r>
              <a:rPr lang="en-US" dirty="0" smtClean="0"/>
              <a:t> an innocent purpose but in fact including code that accesses or modifies resources that are legitimately available to the host process but not to the originator of the code.</a:t>
            </a:r>
            <a:endParaRPr lang="en-US" dirty="0">
              <a:solidFill>
                <a:srgbClr val="FF0000"/>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solidFill>
                  <a:srgbClr val="FF0000"/>
                </a:solidFill>
              </a:rPr>
              <a:t>The uses of security models </a:t>
            </a:r>
          </a:p>
          <a:p>
            <a:pPr algn="just">
              <a:buNone/>
            </a:pPr>
            <a:r>
              <a:rPr lang="en-US" b="1" dirty="0" smtClean="0"/>
              <a:t>• </a:t>
            </a:r>
            <a:r>
              <a:rPr lang="en-US" dirty="0" smtClean="0"/>
              <a:t>It</a:t>
            </a:r>
            <a:r>
              <a:rPr lang="en-US" b="1" dirty="0" smtClean="0"/>
              <a:t> </a:t>
            </a:r>
            <a:r>
              <a:rPr lang="en-US" dirty="0" smtClean="0"/>
              <a:t>might be thought that the achievement of security in distributed systems would be a straight forward matter involving the control of access to objects according to predefined access rights and the use of secure channels for communication.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smtClean="0">
                <a:solidFill>
                  <a:srgbClr val="FF0000"/>
                </a:solidFill>
              </a:rPr>
              <a:t>3</a:t>
            </a:r>
            <a:r>
              <a:rPr lang="en-US" b="1" dirty="0" smtClean="0">
                <a:solidFill>
                  <a:srgbClr val="FF0000"/>
                </a:solidFill>
              </a:rPr>
              <a:t>. </a:t>
            </a:r>
            <a:r>
              <a:rPr lang="en-US" b="1" dirty="0" smtClean="0">
                <a:solidFill>
                  <a:srgbClr val="FF0000"/>
                </a:solidFill>
              </a:rPr>
              <a:t>Distributed multimedia </a:t>
            </a:r>
            <a:r>
              <a:rPr lang="en-US" b="1" dirty="0" smtClean="0">
                <a:solidFill>
                  <a:srgbClr val="FF0000"/>
                </a:solidFill>
              </a:rPr>
              <a:t>systems</a:t>
            </a:r>
          </a:p>
          <a:p>
            <a:pPr algn="just"/>
            <a:r>
              <a:rPr lang="en-US" dirty="0" smtClean="0"/>
              <a:t>One can expect a distributed system to support </a:t>
            </a:r>
            <a:r>
              <a:rPr lang="en-US" dirty="0" smtClean="0"/>
              <a:t>the storage</a:t>
            </a:r>
            <a:r>
              <a:rPr lang="en-US" dirty="0" smtClean="0"/>
              <a:t>, transmission and </a:t>
            </a:r>
            <a:r>
              <a:rPr lang="en-US" dirty="0" smtClean="0"/>
              <a:t>presentation  </a:t>
            </a:r>
            <a:r>
              <a:rPr lang="en-US" dirty="0" smtClean="0"/>
              <a:t>of what are often referred to as discrete </a:t>
            </a:r>
            <a:r>
              <a:rPr lang="en-US" dirty="0" smtClean="0"/>
              <a:t>media types</a:t>
            </a:r>
            <a:r>
              <a:rPr lang="en-US" dirty="0" smtClean="0"/>
              <a:t>, such as pictures or text messages</a:t>
            </a:r>
            <a:r>
              <a:rPr lang="en-US" dirty="0" smtClean="0"/>
              <a:t>.</a:t>
            </a:r>
          </a:p>
          <a:p>
            <a:pPr algn="just"/>
            <a:r>
              <a:rPr lang="en-US" dirty="0" smtClean="0"/>
              <a:t> </a:t>
            </a:r>
            <a:r>
              <a:rPr lang="en-US" dirty="0" smtClean="0"/>
              <a:t>A distributed multimedia system should be </a:t>
            </a:r>
            <a:r>
              <a:rPr lang="en-US" dirty="0" smtClean="0"/>
              <a:t>able to </a:t>
            </a:r>
            <a:r>
              <a:rPr lang="en-US" dirty="0" smtClean="0"/>
              <a:t>perform the same functions for continuous </a:t>
            </a:r>
            <a:r>
              <a:rPr lang="en-US" dirty="0" smtClean="0"/>
              <a:t>media types </a:t>
            </a:r>
            <a:r>
              <a:rPr lang="en-US" dirty="0" smtClean="0"/>
              <a:t>such as audio and </a:t>
            </a:r>
            <a:r>
              <a:rPr lang="en-US" dirty="0" smtClean="0"/>
              <a:t>video.</a:t>
            </a:r>
          </a:p>
          <a:p>
            <a:pPr algn="just"/>
            <a:r>
              <a:rPr lang="en-US" dirty="0" smtClean="0"/>
              <a:t>It </a:t>
            </a:r>
            <a:r>
              <a:rPr lang="en-US" dirty="0" smtClean="0"/>
              <a:t>should be able to store and locate audio or video files, to transmit them across </a:t>
            </a:r>
            <a:r>
              <a:rPr lang="en-US" dirty="0" smtClean="0"/>
              <a:t>the network </a:t>
            </a:r>
            <a:r>
              <a:rPr lang="en-US" dirty="0" smtClean="0"/>
              <a:t>(possibly in real time as the streams emerge from a video camera), to </a:t>
            </a:r>
            <a:r>
              <a:rPr lang="en-US" dirty="0" smtClean="0"/>
              <a:t>support the </a:t>
            </a:r>
            <a:r>
              <a:rPr lang="en-US" dirty="0" smtClean="0"/>
              <a:t>presentation of the media types to the user and optionally also to share the </a:t>
            </a:r>
            <a:r>
              <a:rPr lang="en-US" dirty="0" smtClean="0"/>
              <a:t>media types </a:t>
            </a:r>
            <a:r>
              <a:rPr lang="en-US" dirty="0" smtClean="0"/>
              <a:t>across a group of users.</a:t>
            </a:r>
            <a:endParaRPr lang="en-US"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In </a:t>
            </a:r>
            <a:r>
              <a:rPr lang="en-US" dirty="0" smtClean="0"/>
              <a:t>a video presentation it is necessary to preserve a given throughput in </a:t>
            </a:r>
            <a:r>
              <a:rPr lang="en-US" dirty="0" smtClean="0"/>
              <a:t>terms of </a:t>
            </a:r>
            <a:r>
              <a:rPr lang="en-US" dirty="0" smtClean="0"/>
              <a:t>frames per second and, for real-time streams, a given maximum delay or latency </a:t>
            </a:r>
            <a:r>
              <a:rPr lang="en-US" dirty="0" smtClean="0"/>
              <a:t>for the </a:t>
            </a:r>
            <a:r>
              <a:rPr lang="en-US" dirty="0" smtClean="0"/>
              <a:t>delivery of </a:t>
            </a:r>
            <a:r>
              <a:rPr lang="en-US" dirty="0" smtClean="0"/>
              <a:t>frames.</a:t>
            </a:r>
          </a:p>
          <a:p>
            <a:pPr algn="just"/>
            <a:r>
              <a:rPr lang="en-US" dirty="0" smtClean="0"/>
              <a:t>To </a:t>
            </a:r>
            <a:r>
              <a:rPr lang="en-US" dirty="0" smtClean="0"/>
              <a:t>access to live or pre-recorded television broadcasts, access to film </a:t>
            </a:r>
            <a:r>
              <a:rPr lang="en-US" dirty="0" smtClean="0"/>
              <a:t>libraries offering </a:t>
            </a:r>
            <a:r>
              <a:rPr lang="en-US" dirty="0" smtClean="0"/>
              <a:t>video-on-demand services, access to music libraries, the provision of audio </a:t>
            </a:r>
            <a:r>
              <a:rPr lang="en-US" dirty="0" smtClean="0"/>
              <a:t>and video </a:t>
            </a:r>
            <a:r>
              <a:rPr lang="en-US" dirty="0" smtClean="0"/>
              <a:t>conferencing facilities and integrated telephony features including IP </a:t>
            </a:r>
            <a:r>
              <a:rPr lang="en-US" dirty="0" smtClean="0"/>
              <a:t>telephony.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i="1" dirty="0" smtClean="0"/>
              <a:t>Webcasting is an application of distributed multimedia technology. Webcasting </a:t>
            </a:r>
            <a:r>
              <a:rPr lang="en-US" i="1" dirty="0" smtClean="0"/>
              <a:t>is </a:t>
            </a:r>
            <a:r>
              <a:rPr lang="en-US" dirty="0" smtClean="0"/>
              <a:t>the </a:t>
            </a:r>
            <a:r>
              <a:rPr lang="en-US" dirty="0" smtClean="0"/>
              <a:t>ability to broadcast continuous media, typically audio or video, over the Internet</a:t>
            </a:r>
            <a:r>
              <a:rPr lang="en-US" dirty="0" smtClean="0"/>
              <a:t>.</a:t>
            </a:r>
          </a:p>
          <a:p>
            <a:pPr algn="just"/>
            <a:r>
              <a:rPr lang="en-US" dirty="0" smtClean="0"/>
              <a:t>To provide </a:t>
            </a:r>
            <a:r>
              <a:rPr lang="en-US" dirty="0" smtClean="0"/>
              <a:t>support for an (extensible) range of encoding and encryption formats</a:t>
            </a:r>
            <a:r>
              <a:rPr lang="en-US" dirty="0" smtClean="0"/>
              <a:t>, such </a:t>
            </a:r>
            <a:r>
              <a:rPr lang="en-US" dirty="0" smtClean="0"/>
              <a:t>as the MPEG series of standards (including for example the popular </a:t>
            </a:r>
            <a:r>
              <a:rPr lang="en-US" dirty="0" smtClean="0"/>
              <a:t>MP3 standard </a:t>
            </a:r>
            <a:r>
              <a:rPr lang="en-US" dirty="0" smtClean="0"/>
              <a:t>otherwise known as MPEG-1, Audio Layer 3) and </a:t>
            </a:r>
            <a:r>
              <a:rPr lang="en-US" dirty="0" smtClean="0"/>
              <a:t>HDTV.</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dirty="0" smtClean="0">
                <a:solidFill>
                  <a:srgbClr val="FF0000"/>
                </a:solidFill>
              </a:rPr>
              <a:t>4.Distributed </a:t>
            </a:r>
            <a:r>
              <a:rPr lang="en-US" b="1" dirty="0" smtClean="0">
                <a:solidFill>
                  <a:srgbClr val="FF0000"/>
                </a:solidFill>
              </a:rPr>
              <a:t>computing as a </a:t>
            </a:r>
            <a:r>
              <a:rPr lang="en-US" b="1" dirty="0" smtClean="0">
                <a:solidFill>
                  <a:srgbClr val="FF0000"/>
                </a:solidFill>
              </a:rPr>
              <a:t>utility</a:t>
            </a:r>
          </a:p>
          <a:p>
            <a:pPr algn="just"/>
            <a:r>
              <a:rPr lang="en-US" dirty="0" smtClean="0"/>
              <a:t>A number of companies </a:t>
            </a:r>
            <a:r>
              <a:rPr lang="en-US" dirty="0" smtClean="0"/>
              <a:t>are promoting the view of distributed resources as a commodity or utility</a:t>
            </a:r>
            <a:r>
              <a:rPr lang="en-US" dirty="0" smtClean="0"/>
              <a:t>, drawing </a:t>
            </a:r>
            <a:r>
              <a:rPr lang="en-US" dirty="0" smtClean="0"/>
              <a:t>the analogy between distributed resources and other utilities such as water </a:t>
            </a:r>
            <a:r>
              <a:rPr lang="en-US" dirty="0" smtClean="0"/>
              <a:t>or electricity.</a:t>
            </a:r>
          </a:p>
          <a:p>
            <a:pPr algn="just"/>
            <a:r>
              <a:rPr lang="en-US" dirty="0" smtClean="0"/>
              <a:t>Physical resources such as storage and processing can be made available </a:t>
            </a:r>
            <a:r>
              <a:rPr lang="en-US" dirty="0" smtClean="0"/>
              <a:t>to networked </a:t>
            </a:r>
            <a:r>
              <a:rPr lang="en-US" dirty="0" smtClean="0"/>
              <a:t>computers, removing the need to own such resources on their own.</a:t>
            </a:r>
            <a:endParaRPr lang="en-US"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t>Users </a:t>
            </a:r>
            <a:r>
              <a:rPr lang="en-US" dirty="0" smtClean="0"/>
              <a:t>can access sophisticated </a:t>
            </a:r>
            <a:r>
              <a:rPr lang="en-US" i="1" dirty="0" smtClean="0"/>
              <a:t>data </a:t>
            </a:r>
            <a:r>
              <a:rPr lang="en-US" i="1" dirty="0" err="1" smtClean="0"/>
              <a:t>centres</a:t>
            </a:r>
            <a:r>
              <a:rPr lang="en-US" i="1" dirty="0" smtClean="0"/>
              <a:t> (networked </a:t>
            </a:r>
            <a:r>
              <a:rPr lang="en-US" i="1" dirty="0" smtClean="0"/>
              <a:t>facilities </a:t>
            </a:r>
            <a:r>
              <a:rPr lang="en-US" dirty="0" smtClean="0"/>
              <a:t>offering </a:t>
            </a:r>
            <a:r>
              <a:rPr lang="en-US" dirty="0" smtClean="0"/>
              <a:t>access to repositories of often large volumes of data to users </a:t>
            </a:r>
            <a:r>
              <a:rPr lang="en-US" dirty="0" smtClean="0"/>
              <a:t>or organizations</a:t>
            </a:r>
            <a:r>
              <a:rPr lang="en-US" dirty="0" smtClean="0"/>
              <a:t>) or </a:t>
            </a:r>
            <a:r>
              <a:rPr lang="en-US" dirty="0" smtClean="0"/>
              <a:t>indeed computational </a:t>
            </a:r>
            <a:r>
              <a:rPr lang="en-US" dirty="0" smtClean="0"/>
              <a:t>infrastructure using the sort of </a:t>
            </a:r>
            <a:r>
              <a:rPr lang="en-US" dirty="0" smtClean="0"/>
              <a:t>services now </a:t>
            </a:r>
            <a:r>
              <a:rPr lang="en-US" dirty="0" smtClean="0"/>
              <a:t>provided by companies such as Amazon and </a:t>
            </a:r>
            <a:r>
              <a:rPr lang="en-US" dirty="0" smtClean="0"/>
              <a:t>Google.</a:t>
            </a:r>
          </a:p>
          <a:p>
            <a:pPr algn="just"/>
            <a:r>
              <a:rPr lang="en-US" dirty="0" smtClean="0"/>
              <a:t>Operating </a:t>
            </a:r>
            <a:r>
              <a:rPr lang="en-US" dirty="0" smtClean="0"/>
              <a:t>system virtualization </a:t>
            </a:r>
            <a:r>
              <a:rPr lang="en-US" dirty="0" smtClean="0"/>
              <a:t>is a </a:t>
            </a:r>
            <a:r>
              <a:rPr lang="en-US" dirty="0" smtClean="0"/>
              <a:t>key enabling </a:t>
            </a:r>
            <a:r>
              <a:rPr lang="en-US" dirty="0" smtClean="0"/>
              <a:t>technology for this approach, implying that </a:t>
            </a:r>
            <a:r>
              <a:rPr lang="en-US" dirty="0" smtClean="0"/>
              <a:t>users may </a:t>
            </a:r>
            <a:r>
              <a:rPr lang="en-US" dirty="0" smtClean="0"/>
              <a:t>actually be provided with services by a virtual rather than a physical node.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pPr algn="just"/>
            <a:r>
              <a:rPr lang="en-US" dirty="0" smtClean="0"/>
              <a:t>Software services </a:t>
            </a:r>
            <a:r>
              <a:rPr lang="en-US" dirty="0" smtClean="0"/>
              <a:t>can </a:t>
            </a:r>
            <a:r>
              <a:rPr lang="en-US" dirty="0" smtClean="0"/>
              <a:t>also be made available across </a:t>
            </a:r>
            <a:r>
              <a:rPr lang="en-US" dirty="0" smtClean="0"/>
              <a:t>the global </a:t>
            </a:r>
            <a:r>
              <a:rPr lang="en-US" dirty="0" smtClean="0"/>
              <a:t>Internet using this approach. </a:t>
            </a:r>
            <a:endParaRPr lang="en-US" dirty="0" smtClean="0"/>
          </a:p>
          <a:p>
            <a:pPr algn="just"/>
            <a:r>
              <a:rPr lang="en-US" dirty="0" smtClean="0"/>
              <a:t>Indeed</a:t>
            </a:r>
            <a:r>
              <a:rPr lang="en-US" dirty="0" smtClean="0"/>
              <a:t>, many companies now offer </a:t>
            </a:r>
            <a:r>
              <a:rPr lang="en-US" dirty="0" smtClean="0"/>
              <a:t>a comprehensive </a:t>
            </a:r>
            <a:r>
              <a:rPr lang="en-US" dirty="0" smtClean="0"/>
              <a:t>range of services for effective rental, including services such </a:t>
            </a:r>
            <a:r>
              <a:rPr lang="en-US" dirty="0" smtClean="0"/>
              <a:t>as email </a:t>
            </a:r>
            <a:r>
              <a:rPr lang="en-US" dirty="0" smtClean="0"/>
              <a:t>and distributed calendars</a:t>
            </a:r>
            <a:r>
              <a:rPr lang="en-US" dirty="0" smtClean="0"/>
              <a:t>.</a:t>
            </a:r>
          </a:p>
          <a:p>
            <a:pPr algn="just"/>
            <a:r>
              <a:rPr lang="en-US" dirty="0" smtClean="0"/>
              <a:t>The term </a:t>
            </a:r>
            <a:r>
              <a:rPr lang="en-US" i="1" dirty="0" smtClean="0">
                <a:solidFill>
                  <a:srgbClr val="FF0000"/>
                </a:solidFill>
              </a:rPr>
              <a:t>cloud computing </a:t>
            </a:r>
            <a:r>
              <a:rPr lang="en-US" i="1" dirty="0" smtClean="0"/>
              <a:t>is used to capture this vision of computing as a utility. </a:t>
            </a:r>
            <a:r>
              <a:rPr lang="en-US" i="1" dirty="0" smtClean="0"/>
              <a:t>A </a:t>
            </a:r>
            <a:r>
              <a:rPr lang="en-US" dirty="0" smtClean="0"/>
              <a:t>cloud </a:t>
            </a:r>
            <a:r>
              <a:rPr lang="en-US" dirty="0" smtClean="0"/>
              <a:t>is defined as a set of Internet-based application, storage and computing services</a:t>
            </a:r>
          </a:p>
          <a:p>
            <a:pPr algn="just"/>
            <a:r>
              <a:rPr lang="en-US" dirty="0" smtClean="0"/>
              <a:t>sufficient to support most users’ needs, thus enabling them to largely or totally </a:t>
            </a:r>
            <a:r>
              <a:rPr lang="en-US" dirty="0" smtClean="0"/>
              <a:t>dispense with </a:t>
            </a:r>
            <a:r>
              <a:rPr lang="en-US" dirty="0" smtClean="0"/>
              <a:t>local data storage and application </a:t>
            </a:r>
            <a:r>
              <a:rPr lang="en-US" dirty="0" smtClean="0"/>
              <a:t>software. </a:t>
            </a:r>
          </a:p>
          <a:p>
            <a:pPr algn="just"/>
            <a:r>
              <a:rPr lang="en-US" dirty="0" smtClean="0"/>
              <a:t>The </a:t>
            </a:r>
            <a:r>
              <a:rPr lang="en-US" dirty="0" smtClean="0"/>
              <a:t>term </a:t>
            </a:r>
            <a:r>
              <a:rPr lang="en-US" dirty="0" smtClean="0"/>
              <a:t>also promotes </a:t>
            </a:r>
            <a:r>
              <a:rPr lang="en-US" dirty="0" smtClean="0"/>
              <a:t>a view of </a:t>
            </a:r>
            <a:r>
              <a:rPr lang="en-US" dirty="0" smtClean="0">
                <a:solidFill>
                  <a:srgbClr val="FF0000"/>
                </a:solidFill>
              </a:rPr>
              <a:t>everything as a service</a:t>
            </a:r>
            <a:r>
              <a:rPr lang="en-US" dirty="0" smtClean="0"/>
              <a:t>, from physical or virtual </a:t>
            </a:r>
            <a:r>
              <a:rPr lang="en-US" dirty="0" smtClean="0"/>
              <a:t>infrastructure through </a:t>
            </a:r>
            <a:r>
              <a:rPr lang="en-US" dirty="0" smtClean="0"/>
              <a:t>to software, often paid for on a per-usage basis rather than purchased.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A distributed system as one in which hardware or software components located at networked computers communicate and coordinate their actions only by passing messages.</a:t>
            </a:r>
          </a:p>
          <a:p>
            <a:pPr algn="just"/>
            <a:r>
              <a:rPr lang="en-US" dirty="0" smtClean="0"/>
              <a:t>Our definition of distributed systems has the following significant consequences:</a:t>
            </a:r>
          </a:p>
          <a:p>
            <a:r>
              <a:rPr lang="en-US" i="1" dirty="0" smtClean="0"/>
              <a:t>Concurrency</a:t>
            </a:r>
          </a:p>
          <a:p>
            <a:r>
              <a:rPr lang="en-US" i="1" dirty="0" smtClean="0"/>
              <a:t>No global clock</a:t>
            </a:r>
          </a:p>
          <a:p>
            <a:r>
              <a:rPr lang="en-US" i="1" dirty="0" smtClean="0"/>
              <a:t>Independent failures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71525" y="533400"/>
            <a:ext cx="7600950" cy="5867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smtClean="0"/>
              <a:t>Clouds are generally implemented on cluster computers to provide the </a:t>
            </a:r>
            <a:r>
              <a:rPr lang="en-US" dirty="0" smtClean="0"/>
              <a:t>necessary scale </a:t>
            </a:r>
            <a:r>
              <a:rPr lang="en-US" dirty="0" smtClean="0"/>
              <a:t>and performance required by </a:t>
            </a:r>
            <a:r>
              <a:rPr lang="en-US" dirty="0" smtClean="0"/>
              <a:t>such </a:t>
            </a:r>
            <a:r>
              <a:rPr lang="en-US" dirty="0" smtClean="0"/>
              <a:t>services. </a:t>
            </a:r>
            <a:endParaRPr lang="en-US" dirty="0" smtClean="0"/>
          </a:p>
          <a:p>
            <a:pPr algn="just"/>
            <a:r>
              <a:rPr lang="en-US" dirty="0" smtClean="0"/>
              <a:t>A </a:t>
            </a:r>
            <a:r>
              <a:rPr lang="en-US" i="1" dirty="0" smtClean="0"/>
              <a:t>cluster computer is a set </a:t>
            </a:r>
            <a:r>
              <a:rPr lang="en-US" i="1" dirty="0" smtClean="0"/>
              <a:t>of </a:t>
            </a:r>
            <a:r>
              <a:rPr lang="en-US" dirty="0" smtClean="0"/>
              <a:t>interconnected </a:t>
            </a:r>
            <a:r>
              <a:rPr lang="en-US" dirty="0" smtClean="0"/>
              <a:t>computers that cooperate closely to provide a single, integrated </a:t>
            </a:r>
            <a:r>
              <a:rPr lang="en-US" dirty="0" smtClean="0"/>
              <a:t>high performance computing </a:t>
            </a:r>
            <a:r>
              <a:rPr lang="en-US" dirty="0" smtClean="0"/>
              <a:t>capability</a:t>
            </a:r>
            <a:r>
              <a:rPr lang="en-US" dirty="0" smtClean="0"/>
              <a:t>.</a:t>
            </a:r>
          </a:p>
          <a:p>
            <a:pPr algn="just"/>
            <a:r>
              <a:rPr lang="en-US" dirty="0" smtClean="0"/>
              <a:t>The overall goal of cluster computers is to provide a range of cloud services</a:t>
            </a:r>
            <a:r>
              <a:rPr lang="en-US" dirty="0" smtClean="0"/>
              <a:t>, including </a:t>
            </a:r>
            <a:r>
              <a:rPr lang="en-US" dirty="0" smtClean="0"/>
              <a:t>high-performance computing capabilities, mass storage (for example </a:t>
            </a:r>
            <a:r>
              <a:rPr lang="en-US" dirty="0" smtClean="0"/>
              <a:t>through data </a:t>
            </a:r>
            <a:r>
              <a:rPr lang="en-US" dirty="0" err="1" smtClean="0"/>
              <a:t>centres</a:t>
            </a:r>
            <a:r>
              <a:rPr lang="en-US" dirty="0" smtClean="0"/>
              <a:t>), and richer application services such as web search (Google, for </a:t>
            </a:r>
            <a:r>
              <a:rPr lang="en-US" dirty="0" smtClean="0"/>
              <a:t>example relies </a:t>
            </a:r>
            <a:r>
              <a:rPr lang="en-US" dirty="0" smtClean="0"/>
              <a:t>on a massive cluster computer architecture to implement its search engine </a:t>
            </a:r>
            <a:r>
              <a:rPr lang="en-US" dirty="0" smtClean="0"/>
              <a:t>and other services.</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Focus </a:t>
            </a:r>
            <a:r>
              <a:rPr lang="en-US" b="1" dirty="0" smtClean="0">
                <a:solidFill>
                  <a:srgbClr val="FF0000"/>
                </a:solidFill>
              </a:rPr>
              <a:t>on resource sharing</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We </a:t>
            </a:r>
            <a:r>
              <a:rPr lang="en-US" dirty="0" smtClean="0"/>
              <a:t>access shared files through a file service; we send documents </a:t>
            </a:r>
            <a:r>
              <a:rPr lang="en-US" dirty="0" smtClean="0"/>
              <a:t>to printers </a:t>
            </a:r>
            <a:r>
              <a:rPr lang="en-US" dirty="0" smtClean="0"/>
              <a:t>through a printing </a:t>
            </a:r>
            <a:r>
              <a:rPr lang="en-US" dirty="0" smtClean="0"/>
              <a:t>service.</a:t>
            </a:r>
          </a:p>
          <a:p>
            <a:pPr algn="just"/>
            <a:r>
              <a:rPr lang="en-US" dirty="0" smtClean="0"/>
              <a:t>Sharing of </a:t>
            </a:r>
            <a:r>
              <a:rPr lang="en-US" dirty="0" smtClean="0"/>
              <a:t>the higher-level resources that play a part in their </a:t>
            </a:r>
            <a:r>
              <a:rPr lang="en-US" dirty="0" smtClean="0"/>
              <a:t>applications.</a:t>
            </a:r>
          </a:p>
          <a:p>
            <a:pPr algn="just"/>
            <a:r>
              <a:rPr lang="en-US" dirty="0" smtClean="0"/>
              <a:t>The </a:t>
            </a:r>
            <a:r>
              <a:rPr lang="en-US" dirty="0" smtClean="0"/>
              <a:t>term </a:t>
            </a:r>
            <a:r>
              <a:rPr lang="en-US" i="1" dirty="0" smtClean="0">
                <a:solidFill>
                  <a:srgbClr val="FF0000"/>
                </a:solidFill>
              </a:rPr>
              <a:t>service</a:t>
            </a:r>
            <a:r>
              <a:rPr lang="en-US" i="1" dirty="0" smtClean="0"/>
              <a:t> for a distinct part of </a:t>
            </a:r>
            <a:r>
              <a:rPr lang="en-US" i="1" dirty="0" smtClean="0"/>
              <a:t>a computer </a:t>
            </a:r>
            <a:r>
              <a:rPr lang="en-US" i="1" dirty="0" smtClean="0"/>
              <a:t>system that manages </a:t>
            </a:r>
            <a:r>
              <a:rPr lang="en-US" i="1" dirty="0" smtClean="0"/>
              <a:t>a </a:t>
            </a:r>
            <a:r>
              <a:rPr lang="en-US" dirty="0" smtClean="0"/>
              <a:t>collection </a:t>
            </a:r>
            <a:r>
              <a:rPr lang="en-US" dirty="0" smtClean="0"/>
              <a:t>of related resources and presents </a:t>
            </a:r>
            <a:r>
              <a:rPr lang="en-US" dirty="0" smtClean="0"/>
              <a:t>their functionality </a:t>
            </a:r>
            <a:r>
              <a:rPr lang="en-US" dirty="0" smtClean="0"/>
              <a:t>to users and applications.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The only access we have to the service is via the set of operations that it exports. </a:t>
            </a:r>
            <a:r>
              <a:rPr lang="en-US" dirty="0" smtClean="0"/>
              <a:t>For example</a:t>
            </a:r>
            <a:r>
              <a:rPr lang="en-US" dirty="0" smtClean="0"/>
              <a:t>, a file service provides </a:t>
            </a:r>
            <a:r>
              <a:rPr lang="en-US" i="1" dirty="0" smtClean="0"/>
              <a:t>read, write and delete operations on files</a:t>
            </a:r>
            <a:r>
              <a:rPr lang="en-US" i="1" dirty="0" smtClean="0"/>
              <a:t>.</a:t>
            </a:r>
          </a:p>
          <a:p>
            <a:pPr algn="just"/>
            <a:r>
              <a:rPr lang="en-US" dirty="0" smtClean="0"/>
              <a:t>Resources in a distributed system are </a:t>
            </a:r>
            <a:r>
              <a:rPr lang="en-US" dirty="0" smtClean="0"/>
              <a:t>physically encapsulated </a:t>
            </a:r>
            <a:r>
              <a:rPr lang="en-US" dirty="0" smtClean="0"/>
              <a:t>within computers and can only be accessed from other computers </a:t>
            </a:r>
            <a:r>
              <a:rPr lang="en-US" dirty="0" smtClean="0"/>
              <a:t>by means </a:t>
            </a:r>
            <a:r>
              <a:rPr lang="en-US" dirty="0" smtClean="0"/>
              <a:t>of communication</a:t>
            </a:r>
            <a:r>
              <a:rPr lang="en-US" dirty="0" smtClean="0"/>
              <a:t>.</a:t>
            </a:r>
          </a:p>
          <a:p>
            <a:pPr algn="just"/>
            <a:r>
              <a:rPr lang="en-US" dirty="0" smtClean="0"/>
              <a:t> </a:t>
            </a:r>
            <a:r>
              <a:rPr lang="en-US" dirty="0" smtClean="0"/>
              <a:t>For effective sharing, each resource must be managed by </a:t>
            </a:r>
            <a:r>
              <a:rPr lang="en-US" dirty="0" smtClean="0"/>
              <a:t>a program </a:t>
            </a:r>
            <a:r>
              <a:rPr lang="en-US" dirty="0" smtClean="0"/>
              <a:t>that offers a communication interface enabling the resource to be accessed </a:t>
            </a:r>
            <a:r>
              <a:rPr lang="en-US" dirty="0" smtClean="0"/>
              <a:t>and updated </a:t>
            </a:r>
            <a:r>
              <a:rPr lang="en-US" dirty="0" smtClean="0"/>
              <a:t>reliably and consistently.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The term </a:t>
            </a:r>
            <a:r>
              <a:rPr lang="en-US" i="1" dirty="0" smtClean="0">
                <a:solidFill>
                  <a:srgbClr val="FF0000"/>
                </a:solidFill>
              </a:rPr>
              <a:t>server</a:t>
            </a:r>
            <a:r>
              <a:rPr lang="en-US" i="1" dirty="0" smtClean="0"/>
              <a:t> is probably familiar to most readers. It refers to a running </a:t>
            </a:r>
            <a:r>
              <a:rPr lang="en-US" i="1" dirty="0" smtClean="0"/>
              <a:t>program </a:t>
            </a:r>
            <a:r>
              <a:rPr lang="en-US" dirty="0" smtClean="0"/>
              <a:t>(</a:t>
            </a:r>
            <a:r>
              <a:rPr lang="en-US" dirty="0" smtClean="0"/>
              <a:t>a </a:t>
            </a:r>
            <a:r>
              <a:rPr lang="en-US" i="1" dirty="0" smtClean="0"/>
              <a:t>process) on a networked computer </a:t>
            </a:r>
            <a:r>
              <a:rPr lang="en-US" i="1" dirty="0" smtClean="0"/>
              <a:t>that accepts </a:t>
            </a:r>
            <a:r>
              <a:rPr lang="en-US" i="1" dirty="0" smtClean="0"/>
              <a:t>requests from programs running </a:t>
            </a:r>
            <a:r>
              <a:rPr lang="en-US" i="1" dirty="0" smtClean="0"/>
              <a:t>on </a:t>
            </a:r>
            <a:r>
              <a:rPr lang="en-US" dirty="0" smtClean="0"/>
              <a:t>other </a:t>
            </a:r>
            <a:r>
              <a:rPr lang="en-US" dirty="0" smtClean="0"/>
              <a:t>computers to perform a service and responds appropriately</a:t>
            </a:r>
            <a:r>
              <a:rPr lang="en-US" dirty="0" smtClean="0"/>
              <a:t>.</a:t>
            </a:r>
          </a:p>
          <a:p>
            <a:pPr algn="just"/>
            <a:r>
              <a:rPr lang="en-US" dirty="0" smtClean="0"/>
              <a:t>The </a:t>
            </a:r>
            <a:r>
              <a:rPr lang="en-US" dirty="0" smtClean="0"/>
              <a:t>requesting processes </a:t>
            </a:r>
            <a:r>
              <a:rPr lang="en-US" dirty="0" smtClean="0"/>
              <a:t>are referred to as </a:t>
            </a:r>
            <a:r>
              <a:rPr lang="en-US" i="1" dirty="0" smtClean="0"/>
              <a:t>clients, and the overall approach is known as </a:t>
            </a:r>
            <a:r>
              <a:rPr lang="en-US" i="1" dirty="0" smtClean="0"/>
              <a:t>client-server computing</a:t>
            </a:r>
            <a:r>
              <a:rPr lang="en-US" i="1"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In this approach, requests are sent </a:t>
            </a:r>
            <a:r>
              <a:rPr lang="en-US" dirty="0" smtClean="0"/>
              <a:t>in messages </a:t>
            </a:r>
            <a:r>
              <a:rPr lang="en-US" dirty="0" smtClean="0"/>
              <a:t>from clients to a server </a:t>
            </a:r>
            <a:r>
              <a:rPr lang="en-US" dirty="0" smtClean="0"/>
              <a:t>and replies </a:t>
            </a:r>
            <a:r>
              <a:rPr lang="en-US" dirty="0" smtClean="0"/>
              <a:t>are sent in messages from the server to the clients. </a:t>
            </a:r>
            <a:endParaRPr lang="en-US" dirty="0" smtClean="0"/>
          </a:p>
          <a:p>
            <a:pPr algn="just"/>
            <a:r>
              <a:rPr lang="en-US" dirty="0" smtClean="0"/>
              <a:t>When </a:t>
            </a:r>
            <a:r>
              <a:rPr lang="en-US" dirty="0" smtClean="0"/>
              <a:t>the client sends </a:t>
            </a:r>
            <a:r>
              <a:rPr lang="en-US" dirty="0" smtClean="0"/>
              <a:t>a request </a:t>
            </a:r>
            <a:r>
              <a:rPr lang="en-US" dirty="0" smtClean="0"/>
              <a:t>for an operation to be carried out, we say that the client </a:t>
            </a:r>
            <a:r>
              <a:rPr lang="en-US" i="1" dirty="0" smtClean="0"/>
              <a:t>invokes an </a:t>
            </a:r>
            <a:r>
              <a:rPr lang="en-US" i="1" dirty="0" smtClean="0"/>
              <a:t>operation </a:t>
            </a:r>
            <a:r>
              <a:rPr lang="en-US" dirty="0" smtClean="0"/>
              <a:t>upon </a:t>
            </a:r>
            <a:r>
              <a:rPr lang="en-US" dirty="0" smtClean="0"/>
              <a:t>the server. </a:t>
            </a:r>
            <a:endParaRPr lang="en-US" dirty="0" smtClean="0"/>
          </a:p>
          <a:p>
            <a:pPr algn="just"/>
            <a:r>
              <a:rPr lang="en-US" dirty="0" smtClean="0"/>
              <a:t>A </a:t>
            </a:r>
            <a:r>
              <a:rPr lang="en-US" dirty="0" smtClean="0"/>
              <a:t>complete interaction between a client and a server, from the </a:t>
            </a:r>
            <a:r>
              <a:rPr lang="en-US" dirty="0" smtClean="0"/>
              <a:t>point when </a:t>
            </a:r>
            <a:r>
              <a:rPr lang="en-US" dirty="0" smtClean="0"/>
              <a:t>the client sends its request to when it receives the server’s response, is called </a:t>
            </a:r>
            <a:r>
              <a:rPr lang="en-US" dirty="0" smtClean="0"/>
              <a:t>a </a:t>
            </a:r>
            <a:r>
              <a:rPr lang="en-US" i="1" dirty="0" smtClean="0">
                <a:solidFill>
                  <a:srgbClr val="FF0000"/>
                </a:solidFill>
              </a:rPr>
              <a:t>remote </a:t>
            </a:r>
            <a:r>
              <a:rPr lang="en-US" i="1" dirty="0" smtClean="0">
                <a:solidFill>
                  <a:srgbClr val="FF0000"/>
                </a:solidFill>
              </a:rPr>
              <a:t>invocation</a:t>
            </a:r>
            <a:r>
              <a:rPr lang="en-US" i="1"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The same process may be both a client and a server, since servers </a:t>
            </a:r>
            <a:r>
              <a:rPr lang="en-US" dirty="0" smtClean="0"/>
              <a:t>sometimes invoke </a:t>
            </a:r>
            <a:r>
              <a:rPr lang="en-US" dirty="0" smtClean="0"/>
              <a:t>operations on other servers</a:t>
            </a:r>
            <a:r>
              <a:rPr lang="en-US" dirty="0" smtClean="0"/>
              <a:t>.</a:t>
            </a:r>
          </a:p>
          <a:p>
            <a:pPr algn="just"/>
            <a:r>
              <a:rPr lang="en-US" dirty="0" smtClean="0"/>
              <a:t>Clients </a:t>
            </a:r>
            <a:r>
              <a:rPr lang="en-US" dirty="0" smtClean="0"/>
              <a:t>are active (making requests) and servers are </a:t>
            </a:r>
            <a:r>
              <a:rPr lang="en-US" dirty="0" smtClean="0"/>
              <a:t>passive (</a:t>
            </a:r>
            <a:r>
              <a:rPr lang="en-US" dirty="0" smtClean="0"/>
              <a:t>only waking up when they receive requests); servers run continuously, whereas </a:t>
            </a:r>
            <a:r>
              <a:rPr lang="en-US" dirty="0" smtClean="0"/>
              <a:t>clients last </a:t>
            </a:r>
            <a:r>
              <a:rPr lang="en-US" dirty="0" smtClean="0"/>
              <a:t>only as long as the applications of which they form a part.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Challenges</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buNone/>
            </a:pPr>
            <a:r>
              <a:rPr lang="en-US" b="1" dirty="0" smtClean="0">
                <a:solidFill>
                  <a:srgbClr val="FF0000"/>
                </a:solidFill>
              </a:rPr>
              <a:t>1.Heterogeneity</a:t>
            </a:r>
          </a:p>
          <a:p>
            <a:r>
              <a:rPr lang="en-US" dirty="0" smtClean="0"/>
              <a:t>The Internet enables users to access services and run applications over a heterogeneous</a:t>
            </a:r>
          </a:p>
          <a:p>
            <a:r>
              <a:rPr lang="en-US" dirty="0" smtClean="0"/>
              <a:t>collection of computers and networks. Heterogeneity (that is, variety and difference)</a:t>
            </a:r>
          </a:p>
          <a:p>
            <a:r>
              <a:rPr lang="en-US" dirty="0" smtClean="0"/>
              <a:t>applies to all of the following:</a:t>
            </a:r>
          </a:p>
          <a:p>
            <a:pPr>
              <a:buNone/>
            </a:pPr>
            <a:r>
              <a:rPr lang="en-US" dirty="0" smtClean="0"/>
              <a:t>• networks;</a:t>
            </a:r>
          </a:p>
          <a:p>
            <a:pPr>
              <a:buNone/>
            </a:pPr>
            <a:r>
              <a:rPr lang="en-US" dirty="0" smtClean="0"/>
              <a:t>• computer hardware;</a:t>
            </a:r>
          </a:p>
          <a:p>
            <a:pPr>
              <a:buNone/>
            </a:pPr>
            <a:r>
              <a:rPr lang="en-US" dirty="0" smtClean="0"/>
              <a:t>• operating systems;</a:t>
            </a:r>
          </a:p>
          <a:p>
            <a:pPr>
              <a:buNone/>
            </a:pPr>
            <a:r>
              <a:rPr lang="en-US" dirty="0" smtClean="0"/>
              <a:t>• programming languages;</a:t>
            </a:r>
          </a:p>
          <a:p>
            <a:pPr>
              <a:buNone/>
            </a:pPr>
            <a:r>
              <a:rPr lang="en-US" dirty="0" smtClean="0"/>
              <a:t>• implementations </a:t>
            </a:r>
            <a:r>
              <a:rPr lang="en-US" b="1" dirty="0" smtClean="0"/>
              <a:t>by different developers.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algn="just"/>
            <a:r>
              <a:rPr lang="en-US" dirty="0" smtClean="0"/>
              <a:t>Although the Internet consists of many different sorts of network , their differences are masked by the fact that all of the computers attached to them use the Internet protocols to communicate with one another.</a:t>
            </a:r>
          </a:p>
          <a:p>
            <a:pPr algn="just">
              <a:buNone/>
            </a:pPr>
            <a:r>
              <a:rPr lang="en-US" dirty="0" smtClean="0">
                <a:solidFill>
                  <a:srgbClr val="FF0000"/>
                </a:solidFill>
              </a:rPr>
              <a:t>Middleware</a:t>
            </a:r>
          </a:p>
          <a:p>
            <a:pPr algn="just"/>
            <a:r>
              <a:rPr lang="en-US" dirty="0" smtClean="0"/>
              <a:t> • The term </a:t>
            </a:r>
            <a:r>
              <a:rPr lang="en-US" i="1" dirty="0" smtClean="0"/>
              <a:t>middleware applies to a software layer that provides a </a:t>
            </a:r>
            <a:r>
              <a:rPr lang="en-US" dirty="0" smtClean="0"/>
              <a:t>programming abstraction as well as masking the heterogeneity of the underlying networks, hardware, operating systems and programming languages. </a:t>
            </a:r>
          </a:p>
          <a:p>
            <a:pPr algn="just"/>
            <a:r>
              <a:rPr lang="en-US" dirty="0" smtClean="0"/>
              <a:t>The Common Object Request Broker (CORBA),  is an example. Some middleware, such as Java Remote Method Invocation (RMI) , supports only a single programming language.</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solidFill>
                  <a:srgbClr val="FF0000"/>
                </a:solidFill>
              </a:rPr>
              <a:t>Heterogeneity and mobile code </a:t>
            </a:r>
          </a:p>
          <a:p>
            <a:pPr algn="just"/>
            <a:r>
              <a:rPr lang="en-US" dirty="0" smtClean="0"/>
              <a:t>The term </a:t>
            </a:r>
            <a:r>
              <a:rPr lang="en-US" i="1" dirty="0" smtClean="0"/>
              <a:t>mobile code is used to refer to program code </a:t>
            </a:r>
            <a:r>
              <a:rPr lang="en-US" dirty="0" smtClean="0"/>
              <a:t>that can be transferred from one computer to another and run at the destination – Java applets.</a:t>
            </a:r>
          </a:p>
          <a:p>
            <a:pPr algn="just"/>
            <a:r>
              <a:rPr lang="en-US" dirty="0" smtClean="0"/>
              <a:t>The </a:t>
            </a:r>
            <a:r>
              <a:rPr lang="en-US" i="1" dirty="0" smtClean="0"/>
              <a:t>virtual machine approach provides a way of making code executable on a </a:t>
            </a:r>
            <a:r>
              <a:rPr lang="en-US" dirty="0" smtClean="0"/>
              <a:t>variety of host computers: the compiler for a particular language generates code for a virtual machine instead of a particular hardware order code.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i="1" dirty="0" smtClean="0">
                <a:solidFill>
                  <a:srgbClr val="FF0000"/>
                </a:solidFill>
              </a:rPr>
              <a:t>Concurrency:</a:t>
            </a:r>
            <a:r>
              <a:rPr lang="en-US" i="1" dirty="0" smtClean="0"/>
              <a:t> In a network of computers, concurrent program execution is </a:t>
            </a:r>
            <a:r>
              <a:rPr lang="en-US" dirty="0" smtClean="0"/>
              <a:t>something that is usual, typical, or standard.</a:t>
            </a:r>
          </a:p>
          <a:p>
            <a:pPr algn="just"/>
            <a:r>
              <a:rPr lang="en-US" dirty="0" smtClean="0"/>
              <a:t>I can do my work on my computer while you do your work on yours, sharing resources such as web pages or files when necessary.</a:t>
            </a:r>
            <a:endParaRPr lang="en-US" i="1" dirty="0" smtClean="0"/>
          </a:p>
          <a:p>
            <a:pPr algn="just"/>
            <a:r>
              <a:rPr lang="en-US" dirty="0" smtClean="0"/>
              <a:t>The capacity of the system to handle shared resources can be increased by adding more resources  to the network.</a:t>
            </a:r>
          </a:p>
          <a:p>
            <a:pPr algn="just"/>
            <a:r>
              <a:rPr lang="en-US" dirty="0" smtClean="0"/>
              <a:t>The coordination of concurrently executing programs that share resources is also  important.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smtClean="0">
                <a:solidFill>
                  <a:srgbClr val="FF0000"/>
                </a:solidFill>
              </a:rPr>
              <a:t>2.Openness</a:t>
            </a:r>
          </a:p>
          <a:p>
            <a:pPr algn="just"/>
            <a:r>
              <a:rPr lang="en-US" dirty="0" smtClean="0"/>
              <a:t>The openness of a computer system is the characteristic that determines whether the system can be extended and </a:t>
            </a:r>
            <a:r>
              <a:rPr lang="en-US" dirty="0" err="1" smtClean="0"/>
              <a:t>reimplemented</a:t>
            </a:r>
            <a:r>
              <a:rPr lang="en-US" dirty="0" smtClean="0"/>
              <a:t> in various ways. </a:t>
            </a:r>
          </a:p>
          <a:p>
            <a:pPr algn="just"/>
            <a:r>
              <a:rPr lang="en-US" dirty="0" smtClean="0"/>
              <a:t>The openness of distributed systems is determined primarily by the degree to which new resource-sharing services can be added and be made available for use by a variety of client programs.</a:t>
            </a:r>
          </a:p>
          <a:p>
            <a:pPr algn="just"/>
            <a:r>
              <a:rPr lang="en-US" dirty="0" smtClean="0"/>
              <a:t>The publication of interfaces is only the starting point for adding and extending services in a distributed system.</a:t>
            </a:r>
            <a:endParaRPr lang="en-US"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Systems that are designed to support resource sharing in this way are termed </a:t>
            </a:r>
            <a:r>
              <a:rPr lang="en-US" i="1" dirty="0" smtClean="0"/>
              <a:t>open distributed systems to emphasize the fact that they are extensible. </a:t>
            </a:r>
          </a:p>
          <a:p>
            <a:pPr algn="just"/>
            <a:r>
              <a:rPr lang="en-US" i="1" dirty="0" smtClean="0"/>
              <a:t>They may be extended </a:t>
            </a:r>
            <a:r>
              <a:rPr lang="en-US" dirty="0" smtClean="0"/>
              <a:t>at the hardware level by the addition of computers to the network and at the software level by the introduction of new services and the reimplementation of old ones, enabling application programs to share resources.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solidFill>
                  <a:srgbClr val="FF0000"/>
                </a:solidFill>
              </a:rPr>
              <a:t>3. Security:</a:t>
            </a:r>
          </a:p>
          <a:p>
            <a:r>
              <a:rPr lang="en-US" dirty="0" smtClean="0"/>
              <a:t>The security has a considerable importance. Security for information resources has three components:</a:t>
            </a:r>
          </a:p>
          <a:p>
            <a:r>
              <a:rPr lang="en-US" dirty="0" smtClean="0">
                <a:solidFill>
                  <a:srgbClr val="FF0000"/>
                </a:solidFill>
              </a:rPr>
              <a:t>confidentiality</a:t>
            </a:r>
            <a:r>
              <a:rPr lang="en-US" dirty="0" smtClean="0"/>
              <a:t> (protection against disclosure to unauthorized individuals),</a:t>
            </a:r>
          </a:p>
          <a:p>
            <a:r>
              <a:rPr lang="en-US" dirty="0" smtClean="0"/>
              <a:t> </a:t>
            </a:r>
            <a:r>
              <a:rPr lang="en-US" dirty="0" smtClean="0">
                <a:solidFill>
                  <a:srgbClr val="FF0000"/>
                </a:solidFill>
              </a:rPr>
              <a:t>integrity</a:t>
            </a:r>
            <a:r>
              <a:rPr lang="en-US" dirty="0" smtClean="0"/>
              <a:t> (protection against alteration or corruption), and</a:t>
            </a:r>
          </a:p>
          <a:p>
            <a:r>
              <a:rPr lang="en-US" dirty="0" smtClean="0"/>
              <a:t> </a:t>
            </a:r>
            <a:r>
              <a:rPr lang="en-US" dirty="0" smtClean="0">
                <a:solidFill>
                  <a:srgbClr val="FF0000"/>
                </a:solidFill>
              </a:rPr>
              <a:t>availability</a:t>
            </a:r>
            <a:r>
              <a:rPr lang="en-US" dirty="0" smtClean="0"/>
              <a:t> (protection against interference with the means to access the resources).</a:t>
            </a:r>
            <a:endParaRPr 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t>Although a firewall can be used to form a barrier around an intranet</a:t>
            </a:r>
            <a:r>
              <a:rPr lang="en-US" dirty="0" smtClean="0"/>
              <a:t>, restricting </a:t>
            </a:r>
            <a:r>
              <a:rPr lang="en-US" dirty="0" smtClean="0"/>
              <a:t>the traffic that can enter and </a:t>
            </a:r>
            <a:r>
              <a:rPr lang="en-US" dirty="0" smtClean="0"/>
              <a:t>leave.</a:t>
            </a:r>
          </a:p>
          <a:p>
            <a:pPr algn="just"/>
            <a:r>
              <a:rPr lang="en-US" dirty="0" smtClean="0"/>
              <a:t>The </a:t>
            </a:r>
            <a:r>
              <a:rPr lang="en-US" dirty="0" smtClean="0"/>
              <a:t>challenge is to send sensitive information in a message over </a:t>
            </a:r>
            <a:r>
              <a:rPr lang="en-US" dirty="0" smtClean="0"/>
              <a:t>a network </a:t>
            </a:r>
            <a:r>
              <a:rPr lang="en-US" dirty="0" smtClean="0"/>
              <a:t>in a secure manner</a:t>
            </a:r>
            <a:r>
              <a:rPr lang="en-US" dirty="0" smtClean="0"/>
              <a:t>.</a:t>
            </a:r>
          </a:p>
          <a:p>
            <a:pPr algn="just"/>
            <a:r>
              <a:rPr lang="en-US" dirty="0" smtClean="0"/>
              <a:t>It </a:t>
            </a:r>
            <a:r>
              <a:rPr lang="en-US" dirty="0" smtClean="0"/>
              <a:t>also involves knowing for sure the identity of the user or other agent </a:t>
            </a:r>
            <a:r>
              <a:rPr lang="en-US" dirty="0" smtClean="0"/>
              <a:t>on whose </a:t>
            </a:r>
            <a:r>
              <a:rPr lang="en-US" dirty="0" smtClean="0"/>
              <a:t>behalf a message was </a:t>
            </a:r>
            <a:r>
              <a:rPr lang="en-US" dirty="0" smtClean="0"/>
              <a:t>sent.</a:t>
            </a:r>
          </a:p>
          <a:p>
            <a:pPr algn="just"/>
            <a:r>
              <a:rPr lang="en-US" dirty="0" smtClean="0"/>
              <a:t>Both of these challenges can be met by the use </a:t>
            </a:r>
            <a:r>
              <a:rPr lang="en-US" dirty="0" smtClean="0"/>
              <a:t>of encryption </a:t>
            </a:r>
            <a:r>
              <a:rPr lang="en-US" dirty="0" smtClean="0"/>
              <a:t>techniques developed for this purpose.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The </a:t>
            </a:r>
            <a:r>
              <a:rPr lang="en-US" dirty="0" smtClean="0"/>
              <a:t>following two security challenges have not yet been fully met</a:t>
            </a:r>
            <a:r>
              <a:rPr lang="en-US" dirty="0" smtClean="0"/>
              <a:t>:</a:t>
            </a:r>
          </a:p>
          <a:p>
            <a:pPr algn="just">
              <a:buNone/>
            </a:pPr>
            <a:r>
              <a:rPr lang="en-US" i="1" dirty="0" smtClean="0">
                <a:solidFill>
                  <a:srgbClr val="FF0000"/>
                </a:solidFill>
              </a:rPr>
              <a:t>Denial of service attacks: </a:t>
            </a:r>
            <a:r>
              <a:rPr lang="en-US" i="1" dirty="0" smtClean="0"/>
              <a:t>Another </a:t>
            </a:r>
            <a:r>
              <a:rPr lang="en-US" i="1" dirty="0" smtClean="0"/>
              <a:t>security problem </a:t>
            </a:r>
            <a:r>
              <a:rPr lang="en-US" i="1" dirty="0" smtClean="0"/>
              <a:t>is that a user may wish </a:t>
            </a:r>
            <a:r>
              <a:rPr lang="en-US" i="1" dirty="0" smtClean="0"/>
              <a:t>to </a:t>
            </a:r>
            <a:r>
              <a:rPr lang="en-US" dirty="0" smtClean="0"/>
              <a:t>disrupt </a:t>
            </a:r>
            <a:r>
              <a:rPr lang="en-US" dirty="0" smtClean="0"/>
              <a:t>a service for some reason. </a:t>
            </a:r>
            <a:endParaRPr lang="en-US" dirty="0" smtClean="0"/>
          </a:p>
          <a:p>
            <a:pPr algn="just"/>
            <a:r>
              <a:rPr lang="en-US" dirty="0" smtClean="0"/>
              <a:t>This </a:t>
            </a:r>
            <a:r>
              <a:rPr lang="en-US" dirty="0" smtClean="0"/>
              <a:t>can be achieved by bombarding the </a:t>
            </a:r>
            <a:r>
              <a:rPr lang="en-US" dirty="0" smtClean="0"/>
              <a:t>service with </a:t>
            </a:r>
            <a:r>
              <a:rPr lang="en-US" dirty="0" smtClean="0"/>
              <a:t>such a large number of pointless requests that the serious users are unable to </a:t>
            </a:r>
            <a:r>
              <a:rPr lang="en-US" dirty="0" smtClean="0"/>
              <a:t>use it</a:t>
            </a:r>
            <a:r>
              <a:rPr lang="en-US" dirty="0" smtClean="0"/>
              <a:t>. This is called a </a:t>
            </a:r>
            <a:r>
              <a:rPr lang="en-US" i="1" dirty="0" smtClean="0"/>
              <a:t>denial of service attack</a:t>
            </a:r>
            <a:r>
              <a:rPr lang="en-US" i="1" dirty="0" smtClean="0"/>
              <a:t>.</a:t>
            </a:r>
          </a:p>
          <a:p>
            <a:pPr algn="just">
              <a:buNone/>
            </a:pPr>
            <a:r>
              <a:rPr lang="en-US" i="1" dirty="0" smtClean="0">
                <a:solidFill>
                  <a:srgbClr val="FF0000"/>
                </a:solidFill>
              </a:rPr>
              <a:t>Security of mobile code: </a:t>
            </a:r>
            <a:r>
              <a:rPr lang="en-US" i="1" dirty="0" smtClean="0"/>
              <a:t>Mobile code needs to be handled with care. </a:t>
            </a:r>
            <a:r>
              <a:rPr lang="en-US" i="1" dirty="0" smtClean="0"/>
              <a:t>Consider </a:t>
            </a:r>
            <a:r>
              <a:rPr lang="en-US" dirty="0" smtClean="0"/>
              <a:t>someone </a:t>
            </a:r>
            <a:r>
              <a:rPr lang="en-US" dirty="0" smtClean="0"/>
              <a:t>who receives an executable program as an electronic mail attachment: </a:t>
            </a:r>
            <a:r>
              <a:rPr lang="en-US" dirty="0" smtClean="0"/>
              <a:t>the possible </a:t>
            </a:r>
            <a:r>
              <a:rPr lang="en-US" dirty="0" smtClean="0"/>
              <a:t>effects of running the program are </a:t>
            </a:r>
            <a:r>
              <a:rPr lang="en-US" dirty="0" smtClean="0"/>
              <a:t>unpredictable.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solidFill>
                  <a:srgbClr val="FF0000"/>
                </a:solidFill>
              </a:rPr>
              <a:t>4. Scalability:</a:t>
            </a:r>
          </a:p>
          <a:p>
            <a:pPr algn="just"/>
            <a:r>
              <a:rPr lang="en-US" dirty="0" smtClean="0"/>
              <a:t>Distributed systems operate effectively and efficiently at many different scales, </a:t>
            </a:r>
            <a:r>
              <a:rPr lang="en-US" dirty="0" smtClean="0"/>
              <a:t>ranging from </a:t>
            </a:r>
            <a:r>
              <a:rPr lang="en-US" dirty="0" smtClean="0"/>
              <a:t>a small intranet to the Internet. </a:t>
            </a:r>
            <a:endParaRPr lang="en-US" dirty="0" smtClean="0"/>
          </a:p>
          <a:p>
            <a:pPr algn="just"/>
            <a:r>
              <a:rPr lang="en-US" dirty="0" smtClean="0"/>
              <a:t>A </a:t>
            </a:r>
            <a:r>
              <a:rPr lang="en-US" dirty="0" smtClean="0"/>
              <a:t>system is described as </a:t>
            </a:r>
            <a:r>
              <a:rPr lang="en-US" i="1" dirty="0" smtClean="0"/>
              <a:t>scalable if it will </a:t>
            </a:r>
            <a:r>
              <a:rPr lang="en-US" i="1" dirty="0" smtClean="0"/>
              <a:t>remain </a:t>
            </a:r>
            <a:r>
              <a:rPr lang="en-US" dirty="0" smtClean="0"/>
              <a:t>effective </a:t>
            </a:r>
            <a:r>
              <a:rPr lang="en-US" dirty="0" smtClean="0"/>
              <a:t>when there is a significant increase in the number of resources and the </a:t>
            </a:r>
            <a:r>
              <a:rPr lang="en-US" dirty="0" smtClean="0"/>
              <a:t>number of </a:t>
            </a:r>
            <a:r>
              <a:rPr lang="en-US" dirty="0" smtClean="0"/>
              <a:t>users</a:t>
            </a:r>
            <a:r>
              <a:rPr lang="en-US" dirty="0" smtClean="0"/>
              <a:t>.</a:t>
            </a:r>
          </a:p>
          <a:p>
            <a:pPr algn="just"/>
            <a:endParaRPr lang="en-US"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dirty="0" smtClean="0"/>
              <a:t>The design of scalable distributed systems presents the following challenges</a:t>
            </a:r>
            <a:r>
              <a:rPr lang="en-US" dirty="0" smtClean="0"/>
              <a:t>:</a:t>
            </a:r>
          </a:p>
          <a:p>
            <a:pPr algn="just"/>
            <a:r>
              <a:rPr lang="en-US" i="1" dirty="0" smtClean="0">
                <a:solidFill>
                  <a:srgbClr val="FF0000"/>
                </a:solidFill>
              </a:rPr>
              <a:t>Controlling the cost of physical resources: </a:t>
            </a:r>
            <a:r>
              <a:rPr lang="en-US" i="1" dirty="0" smtClean="0"/>
              <a:t>As the demand for a resource grows, </a:t>
            </a:r>
            <a:r>
              <a:rPr lang="en-US" i="1" dirty="0" smtClean="0"/>
              <a:t>it </a:t>
            </a:r>
            <a:r>
              <a:rPr lang="en-US" dirty="0" smtClean="0"/>
              <a:t>should </a:t>
            </a:r>
            <a:r>
              <a:rPr lang="en-US" dirty="0" smtClean="0"/>
              <a:t>be possible to extend the system, at reasonable cost, to meet it</a:t>
            </a:r>
            <a:r>
              <a:rPr lang="en-US" dirty="0" smtClean="0"/>
              <a:t>.</a:t>
            </a:r>
          </a:p>
          <a:p>
            <a:pPr algn="just"/>
            <a:r>
              <a:rPr lang="en-US" i="1" dirty="0" smtClean="0">
                <a:solidFill>
                  <a:srgbClr val="FF0000"/>
                </a:solidFill>
              </a:rPr>
              <a:t>Controlling the performance loss: </a:t>
            </a:r>
            <a:r>
              <a:rPr lang="en-US" i="1" dirty="0" smtClean="0"/>
              <a:t>Consider the management of a set of data </a:t>
            </a:r>
            <a:r>
              <a:rPr lang="en-US" i="1" dirty="0" smtClean="0"/>
              <a:t>whose </a:t>
            </a:r>
            <a:r>
              <a:rPr lang="en-US" dirty="0" smtClean="0"/>
              <a:t>size </a:t>
            </a:r>
            <a:r>
              <a:rPr lang="en-US" dirty="0" smtClean="0"/>
              <a:t>is proportional to the number of users or resources in the </a:t>
            </a:r>
            <a:r>
              <a:rPr lang="en-US" dirty="0" smtClean="0"/>
              <a:t>system. </a:t>
            </a:r>
            <a:r>
              <a:rPr lang="en-US" dirty="0" smtClean="0"/>
              <a:t>For </a:t>
            </a:r>
            <a:r>
              <a:rPr lang="en-US" dirty="0" smtClean="0"/>
              <a:t>a system </a:t>
            </a:r>
            <a:r>
              <a:rPr lang="en-US" dirty="0" smtClean="0"/>
              <a:t>to be scalable, the maximum performance loss should be no worse </a:t>
            </a:r>
            <a:r>
              <a:rPr lang="en-US" dirty="0" smtClean="0"/>
              <a:t>than O(log 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i="1" dirty="0" smtClean="0">
                <a:solidFill>
                  <a:srgbClr val="FF0000"/>
                </a:solidFill>
              </a:rPr>
              <a:t>Preventing software resources running out: </a:t>
            </a:r>
            <a:r>
              <a:rPr lang="en-US" i="1" dirty="0" smtClean="0"/>
              <a:t>An example of lack of scalability </a:t>
            </a:r>
            <a:r>
              <a:rPr lang="en-US" i="1" dirty="0" smtClean="0"/>
              <a:t>is </a:t>
            </a:r>
            <a:r>
              <a:rPr lang="en-US" dirty="0" smtClean="0"/>
              <a:t>shown </a:t>
            </a:r>
            <a:r>
              <a:rPr lang="en-US" dirty="0" smtClean="0"/>
              <a:t>by the numbers used as Internet (IP) addresses (computer addresses in </a:t>
            </a:r>
            <a:r>
              <a:rPr lang="en-US" dirty="0" smtClean="0"/>
              <a:t>the Internet).</a:t>
            </a:r>
          </a:p>
          <a:p>
            <a:pPr algn="just"/>
            <a:r>
              <a:rPr lang="en-US" dirty="0" smtClean="0"/>
              <a:t>It </a:t>
            </a:r>
            <a:r>
              <a:rPr lang="en-US" dirty="0" smtClean="0"/>
              <a:t>was decided to use 32 bits for this </a:t>
            </a:r>
            <a:r>
              <a:rPr lang="en-US" dirty="0" smtClean="0"/>
              <a:t>purpose, </a:t>
            </a:r>
            <a:r>
              <a:rPr lang="en-US" dirty="0" smtClean="0"/>
              <a:t>the supply of available Internet addresses is running out.</a:t>
            </a:r>
          </a:p>
          <a:p>
            <a:pPr algn="just"/>
            <a:r>
              <a:rPr lang="en-US" dirty="0" smtClean="0"/>
              <a:t>For this reason, a new version of the protocol with 128-bit Internet addresses is </a:t>
            </a:r>
            <a:r>
              <a:rPr lang="en-US" dirty="0" smtClean="0"/>
              <a:t>being adopted</a:t>
            </a:r>
            <a:r>
              <a:rPr lang="en-US" dirty="0" smtClean="0"/>
              <a:t>, and this will require modifications to many software components.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i="1" dirty="0" smtClean="0">
                <a:solidFill>
                  <a:srgbClr val="FF0000"/>
                </a:solidFill>
              </a:rPr>
              <a:t>Avoiding performance bottlenecks: </a:t>
            </a:r>
            <a:r>
              <a:rPr lang="en-US" i="1" dirty="0" smtClean="0"/>
              <a:t>In general, algorithms should be </a:t>
            </a:r>
            <a:r>
              <a:rPr lang="en-US" i="1" dirty="0" smtClean="0"/>
              <a:t>decentralized </a:t>
            </a:r>
            <a:r>
              <a:rPr lang="en-US" dirty="0" smtClean="0"/>
              <a:t>to </a:t>
            </a:r>
            <a:r>
              <a:rPr lang="en-US" dirty="0" smtClean="0"/>
              <a:t>avoid having performance bottlenecks</a:t>
            </a:r>
            <a:r>
              <a:rPr lang="en-US" dirty="0" smtClean="0"/>
              <a:t>.</a:t>
            </a:r>
          </a:p>
          <a:p>
            <a:pPr algn="just"/>
            <a:r>
              <a:rPr lang="en-US" dirty="0" smtClean="0"/>
              <a:t>Some shared resources are accessed very frequently; for example, many </a:t>
            </a:r>
            <a:r>
              <a:rPr lang="en-US" dirty="0" smtClean="0"/>
              <a:t>users may </a:t>
            </a:r>
            <a:r>
              <a:rPr lang="en-US" dirty="0" smtClean="0"/>
              <a:t>access the same web page, causing a decline in performance.</a:t>
            </a:r>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smtClean="0">
                <a:solidFill>
                  <a:srgbClr val="FF0000"/>
                </a:solidFill>
              </a:rPr>
              <a:t>5. </a:t>
            </a:r>
            <a:r>
              <a:rPr lang="en-US" b="1" dirty="0" smtClean="0">
                <a:solidFill>
                  <a:srgbClr val="FF0000"/>
                </a:solidFill>
              </a:rPr>
              <a:t>Failure </a:t>
            </a:r>
            <a:r>
              <a:rPr lang="en-US" b="1" dirty="0" smtClean="0">
                <a:solidFill>
                  <a:srgbClr val="FF0000"/>
                </a:solidFill>
              </a:rPr>
              <a:t>handling:</a:t>
            </a:r>
          </a:p>
          <a:p>
            <a:pPr algn="just"/>
            <a:r>
              <a:rPr lang="en-US" dirty="0" smtClean="0"/>
              <a:t>Computer systems sometimes fail. When faults occur in hardware or software, </a:t>
            </a:r>
            <a:r>
              <a:rPr lang="en-US" dirty="0" smtClean="0"/>
              <a:t>programs may </a:t>
            </a:r>
            <a:r>
              <a:rPr lang="en-US" dirty="0" smtClean="0"/>
              <a:t>produce incorrect results or may stop before they have completed the </a:t>
            </a:r>
            <a:r>
              <a:rPr lang="en-US" dirty="0" smtClean="0"/>
              <a:t>intended computation.</a:t>
            </a:r>
          </a:p>
          <a:p>
            <a:pPr algn="just"/>
            <a:r>
              <a:rPr lang="en-US" dirty="0" smtClean="0"/>
              <a:t>Failures in a distributed system are partial – that is, some components fail </a:t>
            </a:r>
            <a:r>
              <a:rPr lang="en-US" dirty="0" smtClean="0"/>
              <a:t>while others </a:t>
            </a:r>
            <a:r>
              <a:rPr lang="en-US" dirty="0" smtClean="0"/>
              <a:t>continue to function. Therefore the handling of failures is particularly difficult</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i="1" dirty="0" smtClean="0">
                <a:solidFill>
                  <a:srgbClr val="FF0000"/>
                </a:solidFill>
              </a:rPr>
              <a:t>No global clock: </a:t>
            </a:r>
            <a:r>
              <a:rPr lang="en-US" i="1" dirty="0" smtClean="0"/>
              <a:t>When programs need to cooperate they coordinate their actions by </a:t>
            </a:r>
            <a:r>
              <a:rPr lang="en-US" dirty="0" smtClean="0"/>
              <a:t>exchanging messages.</a:t>
            </a:r>
          </a:p>
          <a:p>
            <a:pPr algn="just"/>
            <a:r>
              <a:rPr lang="en-US" dirty="0" smtClean="0"/>
              <a:t> Close coordination often depends on a shared idea of the time at which the programs’ actions occur. </a:t>
            </a:r>
          </a:p>
          <a:p>
            <a:pPr algn="just"/>
            <a:r>
              <a:rPr lang="en-US" dirty="0" smtClean="0"/>
              <a:t>But it turns out that there are limits to the accuracy with which the computers in a network can synchronize their clocks – there is no single global notion of the correct time.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The following techniques for dealing with failures </a:t>
            </a:r>
            <a:r>
              <a:rPr lang="en-US" dirty="0" smtClean="0"/>
              <a:t>are:</a:t>
            </a:r>
          </a:p>
          <a:p>
            <a:pPr algn="just"/>
            <a:r>
              <a:rPr lang="en-US" i="1" dirty="0" smtClean="0">
                <a:solidFill>
                  <a:srgbClr val="FF0000"/>
                </a:solidFill>
              </a:rPr>
              <a:t>Detecting failures: </a:t>
            </a:r>
            <a:r>
              <a:rPr lang="en-US" i="1" dirty="0" smtClean="0">
                <a:solidFill>
                  <a:srgbClr val="FF0000"/>
                </a:solidFill>
              </a:rPr>
              <a:t> </a:t>
            </a:r>
            <a:r>
              <a:rPr lang="en-US" i="1" dirty="0" smtClean="0"/>
              <a:t>Some </a:t>
            </a:r>
            <a:r>
              <a:rPr lang="en-US" i="1" dirty="0" smtClean="0"/>
              <a:t>failures can be </a:t>
            </a:r>
            <a:r>
              <a:rPr lang="en-US" i="1" dirty="0" smtClean="0"/>
              <a:t> detected</a:t>
            </a:r>
            <a:r>
              <a:rPr lang="en-US" i="1" dirty="0" smtClean="0"/>
              <a:t>. For example, checksums can </a:t>
            </a:r>
            <a:r>
              <a:rPr lang="en-US" i="1" dirty="0" smtClean="0"/>
              <a:t>be </a:t>
            </a:r>
            <a:r>
              <a:rPr lang="en-US" dirty="0" smtClean="0"/>
              <a:t>used </a:t>
            </a:r>
            <a:r>
              <a:rPr lang="en-US" dirty="0" smtClean="0"/>
              <a:t>to detect corrupted data in a message or a file</a:t>
            </a:r>
            <a:r>
              <a:rPr lang="en-US" dirty="0" smtClean="0"/>
              <a:t>.</a:t>
            </a:r>
          </a:p>
          <a:p>
            <a:pPr algn="just"/>
            <a:r>
              <a:rPr lang="en-US" dirty="0" smtClean="0"/>
              <a:t>It is difficult </a:t>
            </a:r>
            <a:r>
              <a:rPr lang="en-US" dirty="0" smtClean="0"/>
              <a:t>or even impossible to detect some other failures, such as a remote </a:t>
            </a:r>
            <a:r>
              <a:rPr lang="en-US" dirty="0" smtClean="0"/>
              <a:t>crashed server </a:t>
            </a:r>
            <a:r>
              <a:rPr lang="en-US" dirty="0" smtClean="0"/>
              <a:t>in the Internet. </a:t>
            </a:r>
            <a:endParaRPr lang="en-US" dirty="0" smtClean="0"/>
          </a:p>
          <a:p>
            <a:pPr algn="just"/>
            <a:r>
              <a:rPr lang="en-US" dirty="0" smtClean="0"/>
              <a:t>The </a:t>
            </a:r>
            <a:r>
              <a:rPr lang="en-US" dirty="0" smtClean="0"/>
              <a:t>challenge is to manage in the presence of failures </a:t>
            </a:r>
            <a:r>
              <a:rPr lang="en-US" dirty="0" smtClean="0"/>
              <a:t>that cannot </a:t>
            </a:r>
            <a:r>
              <a:rPr lang="en-US" dirty="0" smtClean="0"/>
              <a:t>be detected but may be suspected.</a:t>
            </a:r>
            <a:endParaRPr lang="en-US" b="1" dirty="0" smtClean="0">
              <a:solidFill>
                <a:srgbClr val="FF0000"/>
              </a:solidFill>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i="1" dirty="0" smtClean="0">
                <a:solidFill>
                  <a:srgbClr val="FF0000"/>
                </a:solidFill>
              </a:rPr>
              <a:t>Masking failures: </a:t>
            </a:r>
            <a:r>
              <a:rPr lang="en-US" i="1" dirty="0" smtClean="0">
                <a:solidFill>
                  <a:srgbClr val="FF0000"/>
                </a:solidFill>
              </a:rPr>
              <a:t> </a:t>
            </a:r>
            <a:r>
              <a:rPr lang="en-US" i="1" dirty="0" smtClean="0"/>
              <a:t>Some </a:t>
            </a:r>
            <a:r>
              <a:rPr lang="en-US" i="1" dirty="0" smtClean="0"/>
              <a:t>failures that have been detected can be hidden or made </a:t>
            </a:r>
            <a:r>
              <a:rPr lang="en-US" i="1" dirty="0" smtClean="0"/>
              <a:t>less </a:t>
            </a:r>
            <a:r>
              <a:rPr lang="en-US" dirty="0" smtClean="0"/>
              <a:t>severe</a:t>
            </a:r>
            <a:r>
              <a:rPr lang="en-US" dirty="0" smtClean="0"/>
              <a:t>. </a:t>
            </a:r>
            <a:endParaRPr lang="en-US" dirty="0" smtClean="0"/>
          </a:p>
          <a:p>
            <a:pPr>
              <a:buNone/>
            </a:pPr>
            <a:r>
              <a:rPr lang="en-US" dirty="0" smtClean="0"/>
              <a:t>Two </a:t>
            </a:r>
            <a:r>
              <a:rPr lang="en-US" dirty="0" smtClean="0"/>
              <a:t>examples of hiding failures:</a:t>
            </a:r>
          </a:p>
          <a:p>
            <a:pPr algn="just">
              <a:buNone/>
            </a:pPr>
            <a:r>
              <a:rPr lang="en-US" dirty="0" smtClean="0"/>
              <a:t>1. Messages can be retransmitted when they fail to arrive.</a:t>
            </a:r>
          </a:p>
          <a:p>
            <a:pPr algn="just">
              <a:buNone/>
            </a:pPr>
            <a:r>
              <a:rPr lang="en-US" dirty="0" smtClean="0"/>
              <a:t>2. File data can be written to a pair of disks so that if one is corrupted, the other </a:t>
            </a:r>
            <a:r>
              <a:rPr lang="en-US" dirty="0" smtClean="0"/>
              <a:t>may still </a:t>
            </a:r>
            <a:r>
              <a:rPr lang="en-US" dirty="0" smtClean="0"/>
              <a:t>be correct.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i="1" dirty="0" smtClean="0">
                <a:solidFill>
                  <a:srgbClr val="FF0000"/>
                </a:solidFill>
              </a:rPr>
              <a:t>Tolerating failures: </a:t>
            </a:r>
            <a:r>
              <a:rPr lang="en-US" i="1" dirty="0" smtClean="0"/>
              <a:t>Most of the services in the Internet do exhibit failures – it </a:t>
            </a:r>
            <a:r>
              <a:rPr lang="en-US" i="1" dirty="0" smtClean="0"/>
              <a:t>would </a:t>
            </a:r>
            <a:r>
              <a:rPr lang="en-US" dirty="0" smtClean="0"/>
              <a:t>not </a:t>
            </a:r>
            <a:r>
              <a:rPr lang="en-US" dirty="0" smtClean="0"/>
              <a:t>be practical for them to attempt to detect and hide all of the failures that </a:t>
            </a:r>
            <a:r>
              <a:rPr lang="en-US" dirty="0" smtClean="0"/>
              <a:t>might occur </a:t>
            </a:r>
            <a:r>
              <a:rPr lang="en-US" dirty="0" smtClean="0"/>
              <a:t>in such a large network with so many components</a:t>
            </a:r>
            <a:r>
              <a:rPr lang="en-US" dirty="0" smtClean="0"/>
              <a:t>.</a:t>
            </a:r>
          </a:p>
          <a:p>
            <a:pPr algn="just"/>
            <a:r>
              <a:rPr lang="en-US" dirty="0" smtClean="0"/>
              <a:t>when a web browser cannot contact a web server, it does not </a:t>
            </a:r>
            <a:r>
              <a:rPr lang="en-US" dirty="0" smtClean="0"/>
              <a:t>make the </a:t>
            </a:r>
            <a:r>
              <a:rPr lang="en-US" dirty="0" smtClean="0"/>
              <a:t>user wait for ever while it keeps on trying – it informs the user about the problem</a:t>
            </a:r>
            <a:r>
              <a:rPr lang="en-US" dirty="0" smtClean="0"/>
              <a:t>, leaving </a:t>
            </a:r>
            <a:r>
              <a:rPr lang="en-US" dirty="0" smtClean="0"/>
              <a:t>them free to try again later.</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r>
              <a:rPr lang="en-US" i="1" dirty="0" smtClean="0">
                <a:solidFill>
                  <a:srgbClr val="FF0000"/>
                </a:solidFill>
              </a:rPr>
              <a:t>Recovery from failures: </a:t>
            </a:r>
            <a:r>
              <a:rPr lang="en-US" i="1" dirty="0" smtClean="0"/>
              <a:t>Recovery involves the design of software so that the state </a:t>
            </a:r>
            <a:r>
              <a:rPr lang="en-US" i="1" dirty="0" smtClean="0"/>
              <a:t>of </a:t>
            </a:r>
            <a:r>
              <a:rPr lang="en-US" dirty="0" smtClean="0"/>
              <a:t>permanent </a:t>
            </a:r>
            <a:r>
              <a:rPr lang="en-US" dirty="0" smtClean="0"/>
              <a:t>data can be recovered or ‘rolled back’ after a server has crashed</a:t>
            </a:r>
            <a:r>
              <a:rPr lang="en-US" dirty="0" smtClean="0"/>
              <a:t>.</a:t>
            </a:r>
          </a:p>
          <a:p>
            <a:pPr algn="just"/>
            <a:r>
              <a:rPr lang="en-US" i="1" dirty="0" smtClean="0">
                <a:solidFill>
                  <a:srgbClr val="FF0000"/>
                </a:solidFill>
              </a:rPr>
              <a:t>Redundancy: </a:t>
            </a:r>
            <a:r>
              <a:rPr lang="en-US" i="1" dirty="0" smtClean="0"/>
              <a:t>Services can be made to tolerate failures by the use of </a:t>
            </a:r>
            <a:r>
              <a:rPr lang="en-US" i="1" dirty="0" smtClean="0"/>
              <a:t>redundant </a:t>
            </a:r>
            <a:r>
              <a:rPr lang="en-US" dirty="0" smtClean="0"/>
              <a:t>components</a:t>
            </a:r>
            <a:r>
              <a:rPr lang="en-US" dirty="0" smtClean="0"/>
              <a:t>. Consider the following examples:</a:t>
            </a:r>
          </a:p>
          <a:p>
            <a:pPr algn="just">
              <a:buNone/>
            </a:pPr>
            <a:r>
              <a:rPr lang="en-US" dirty="0" smtClean="0"/>
              <a:t>1. There should always be at least two different routes between any two routers </a:t>
            </a:r>
            <a:r>
              <a:rPr lang="en-US" dirty="0" smtClean="0"/>
              <a:t>in the </a:t>
            </a:r>
            <a:r>
              <a:rPr lang="en-US" dirty="0" smtClean="0"/>
              <a:t>Internet.</a:t>
            </a:r>
          </a:p>
          <a:p>
            <a:pPr algn="just">
              <a:buNone/>
            </a:pPr>
            <a:r>
              <a:rPr lang="en-US" dirty="0" smtClean="0"/>
              <a:t>2. In the Domain Name System, every name table is replicated in at least </a:t>
            </a:r>
            <a:r>
              <a:rPr lang="en-US" dirty="0" smtClean="0"/>
              <a:t>two different </a:t>
            </a:r>
            <a:r>
              <a:rPr lang="en-US" dirty="0" smtClean="0"/>
              <a:t>servers.</a:t>
            </a:r>
          </a:p>
          <a:p>
            <a:pPr algn="just">
              <a:buNone/>
            </a:pPr>
            <a:r>
              <a:rPr lang="en-US" dirty="0" smtClean="0"/>
              <a:t>3. A database may be replicated in several servers to ensure that the data </a:t>
            </a:r>
            <a:r>
              <a:rPr lang="en-US" dirty="0" smtClean="0"/>
              <a:t>remains accessible </a:t>
            </a:r>
            <a:r>
              <a:rPr lang="en-US" dirty="0" smtClean="0"/>
              <a:t>after the failure of any single server; the servers can be designed </a:t>
            </a:r>
            <a:r>
              <a:rPr lang="en-US" dirty="0" smtClean="0"/>
              <a:t>to detect </a:t>
            </a:r>
            <a:r>
              <a:rPr lang="en-US" dirty="0" smtClean="0"/>
              <a:t>faults in their peers; when a fault is detected in one server, clients </a:t>
            </a:r>
            <a:r>
              <a:rPr lang="en-US" dirty="0" smtClean="0"/>
              <a:t>are redirected </a:t>
            </a:r>
            <a:r>
              <a:rPr lang="en-US" dirty="0" smtClean="0"/>
              <a:t>to the remaining servers.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buNone/>
            </a:pPr>
            <a:r>
              <a:rPr lang="en-US" b="1" dirty="0" smtClean="0">
                <a:solidFill>
                  <a:srgbClr val="FF0000"/>
                </a:solidFill>
              </a:rPr>
              <a:t>6. Concurrency:</a:t>
            </a:r>
          </a:p>
          <a:p>
            <a:pPr algn="just"/>
            <a:r>
              <a:rPr lang="en-US" dirty="0" smtClean="0"/>
              <a:t>Both services and applications provide resources that can be shared by clients in </a:t>
            </a:r>
            <a:r>
              <a:rPr lang="en-US" dirty="0" smtClean="0"/>
              <a:t>a distributed </a:t>
            </a:r>
            <a:r>
              <a:rPr lang="en-US" dirty="0" smtClean="0"/>
              <a:t>system. There is therefore a possibility that several clients will attempt </a:t>
            </a:r>
            <a:r>
              <a:rPr lang="en-US" dirty="0" smtClean="0"/>
              <a:t>to </a:t>
            </a:r>
            <a:r>
              <a:rPr lang="en-US" dirty="0" smtClean="0"/>
              <a:t>access a shared resource at the same time.</a:t>
            </a:r>
            <a:r>
              <a:rPr lang="en-US" dirty="0" smtClean="0"/>
              <a:t> </a:t>
            </a:r>
          </a:p>
          <a:p>
            <a:pPr algn="just"/>
            <a:r>
              <a:rPr lang="en-US" dirty="0" smtClean="0"/>
              <a:t>The process that manages a shared resource could take one client request at a time</a:t>
            </a:r>
            <a:r>
              <a:rPr lang="en-US" dirty="0" smtClean="0"/>
              <a:t>. But </a:t>
            </a:r>
            <a:r>
              <a:rPr lang="en-US" dirty="0" smtClean="0"/>
              <a:t>that approach limits throughput. </a:t>
            </a:r>
            <a:endParaRPr lang="en-US" dirty="0" smtClean="0"/>
          </a:p>
          <a:p>
            <a:pPr algn="just"/>
            <a:r>
              <a:rPr lang="en-US" dirty="0" smtClean="0"/>
              <a:t>Therefore </a:t>
            </a:r>
            <a:r>
              <a:rPr lang="en-US" dirty="0" smtClean="0"/>
              <a:t>services and applications generally </a:t>
            </a:r>
            <a:r>
              <a:rPr lang="en-US" dirty="0" smtClean="0"/>
              <a:t>allow multiple </a:t>
            </a:r>
            <a:r>
              <a:rPr lang="en-US" dirty="0" smtClean="0"/>
              <a:t>client requests to be processed concurrently. </a:t>
            </a:r>
            <a:endParaRPr lang="en-US" dirty="0" smtClean="0"/>
          </a:p>
          <a:p>
            <a:pPr algn="just"/>
            <a:r>
              <a:rPr lang="en-US" dirty="0" smtClean="0"/>
              <a:t>To </a:t>
            </a:r>
            <a:r>
              <a:rPr lang="en-US" dirty="0" smtClean="0"/>
              <a:t>make this more concrete</a:t>
            </a:r>
            <a:r>
              <a:rPr lang="en-US" dirty="0" smtClean="0"/>
              <a:t>, suppose </a:t>
            </a:r>
            <a:r>
              <a:rPr lang="en-US" dirty="0" smtClean="0"/>
              <a:t>that </a:t>
            </a:r>
            <a:r>
              <a:rPr lang="en-US" dirty="0" smtClean="0"/>
              <a:t>each resource </a:t>
            </a:r>
            <a:r>
              <a:rPr lang="en-US" dirty="0" smtClean="0"/>
              <a:t>is encapsulated as an object and that invocations are </a:t>
            </a:r>
            <a:r>
              <a:rPr lang="en-US" dirty="0" smtClean="0"/>
              <a:t>executed in </a:t>
            </a:r>
            <a:r>
              <a:rPr lang="en-US" dirty="0" smtClean="0"/>
              <a:t>concurrent threads.</a:t>
            </a:r>
            <a:endParaRPr lang="en-US" dirty="0" smtClean="0"/>
          </a:p>
          <a:p>
            <a:endParaRPr lang="en-US"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Any </a:t>
            </a:r>
            <a:r>
              <a:rPr lang="en-US" dirty="0" smtClean="0"/>
              <a:t>object that represents a shared resource in </a:t>
            </a:r>
            <a:r>
              <a:rPr lang="en-US" dirty="0" smtClean="0"/>
              <a:t>a distributed </a:t>
            </a:r>
            <a:r>
              <a:rPr lang="en-US" dirty="0" smtClean="0"/>
              <a:t>system must be responsible for ensuring that it operates correctly in </a:t>
            </a:r>
            <a:r>
              <a:rPr lang="en-US" dirty="0" smtClean="0"/>
              <a:t>a concurrent environment , </a:t>
            </a:r>
            <a:r>
              <a:rPr lang="en-US" dirty="0" smtClean="0"/>
              <a:t>its operations must </a:t>
            </a:r>
            <a:r>
              <a:rPr lang="en-US" dirty="0" smtClean="0"/>
              <a:t>be synchronized </a:t>
            </a:r>
            <a:r>
              <a:rPr lang="en-US" dirty="0" smtClean="0"/>
              <a:t>in such a way that its data remains consistent.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b="1" dirty="0" smtClean="0">
                <a:solidFill>
                  <a:srgbClr val="FF0000"/>
                </a:solidFill>
              </a:rPr>
              <a:t>7. Transparency:</a:t>
            </a:r>
          </a:p>
          <a:p>
            <a:pPr algn="just"/>
            <a:r>
              <a:rPr lang="en-US" dirty="0" smtClean="0"/>
              <a:t>Transparency is defined as the </a:t>
            </a:r>
            <a:r>
              <a:rPr lang="en-US" dirty="0" smtClean="0"/>
              <a:t>hiding some thing from </a:t>
            </a:r>
            <a:r>
              <a:rPr lang="en-US" dirty="0" smtClean="0"/>
              <a:t>the user and the </a:t>
            </a:r>
            <a:r>
              <a:rPr lang="en-US" dirty="0" smtClean="0"/>
              <a:t>application  programmer </a:t>
            </a:r>
            <a:r>
              <a:rPr lang="en-US" dirty="0" smtClean="0"/>
              <a:t>of the separation of components in a distributed </a:t>
            </a:r>
            <a:r>
              <a:rPr lang="en-US" dirty="0" smtClean="0"/>
              <a:t>system.</a:t>
            </a:r>
          </a:p>
          <a:p>
            <a:pPr algn="just"/>
            <a:r>
              <a:rPr lang="en-US" dirty="0" smtClean="0"/>
              <a:t>The implications </a:t>
            </a:r>
            <a:r>
              <a:rPr lang="en-US" dirty="0" smtClean="0"/>
              <a:t>of transparency are a major influence on the design of the </a:t>
            </a:r>
            <a:r>
              <a:rPr lang="en-US" dirty="0" smtClean="0"/>
              <a:t>system software</a:t>
            </a:r>
            <a:r>
              <a:rPr lang="en-US" dirty="0" smtClean="0"/>
              <a:t>.</a:t>
            </a:r>
            <a:endParaRPr lang="en-US" b="1" dirty="0" smtClean="0">
              <a:solidFill>
                <a:srgbClr val="FF0000"/>
              </a:solidFill>
            </a:endParaRPr>
          </a:p>
          <a:p>
            <a:pPr algn="just"/>
            <a:r>
              <a:rPr lang="en-US" i="1" dirty="0" smtClean="0">
                <a:solidFill>
                  <a:srgbClr val="FF0000"/>
                </a:solidFill>
              </a:rPr>
              <a:t>Access transparency </a:t>
            </a:r>
            <a:r>
              <a:rPr lang="en-US" i="1" dirty="0" smtClean="0"/>
              <a:t>enables local and remote resources to be accessed </a:t>
            </a:r>
            <a:r>
              <a:rPr lang="en-US" i="1" dirty="0" smtClean="0"/>
              <a:t>using </a:t>
            </a:r>
            <a:r>
              <a:rPr lang="en-US" dirty="0" smtClean="0"/>
              <a:t>identical </a:t>
            </a:r>
            <a:r>
              <a:rPr lang="en-US" dirty="0" smtClean="0"/>
              <a:t>operations.</a:t>
            </a:r>
          </a:p>
          <a:p>
            <a:pPr algn="just"/>
            <a:r>
              <a:rPr lang="en-US" i="1" dirty="0" smtClean="0">
                <a:solidFill>
                  <a:srgbClr val="FF0000"/>
                </a:solidFill>
              </a:rPr>
              <a:t>Location transparency </a:t>
            </a:r>
            <a:r>
              <a:rPr lang="en-US" i="1" dirty="0" smtClean="0"/>
              <a:t>enables resources to be accessed without knowledge of </a:t>
            </a:r>
            <a:r>
              <a:rPr lang="en-US" i="1" dirty="0" smtClean="0"/>
              <a:t>their </a:t>
            </a:r>
            <a:r>
              <a:rPr lang="en-US" dirty="0" smtClean="0"/>
              <a:t>physical </a:t>
            </a:r>
            <a:r>
              <a:rPr lang="en-US" dirty="0" smtClean="0"/>
              <a:t>or network location (for example, which building or IP address).</a:t>
            </a:r>
          </a:p>
          <a:p>
            <a:pPr algn="just"/>
            <a:r>
              <a:rPr lang="en-US" i="1" dirty="0" smtClean="0">
                <a:solidFill>
                  <a:srgbClr val="FF0000"/>
                </a:solidFill>
              </a:rPr>
              <a:t>Concurrency transparency </a:t>
            </a:r>
            <a:r>
              <a:rPr lang="en-US" i="1" dirty="0" smtClean="0"/>
              <a:t>enables several processes to operate concurrently </a:t>
            </a:r>
            <a:r>
              <a:rPr lang="en-US" i="1" dirty="0" smtClean="0"/>
              <a:t>using </a:t>
            </a:r>
            <a:r>
              <a:rPr lang="en-US" dirty="0" smtClean="0"/>
              <a:t>shared </a:t>
            </a:r>
            <a:r>
              <a:rPr lang="en-US" dirty="0" smtClean="0"/>
              <a:t>resources without interference between them.</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US" i="1" dirty="0" smtClean="0">
                <a:solidFill>
                  <a:srgbClr val="FF0000"/>
                </a:solidFill>
              </a:rPr>
              <a:t>Replication transparency </a:t>
            </a:r>
            <a:r>
              <a:rPr lang="en-US" i="1" dirty="0" smtClean="0"/>
              <a:t>enables multiple instances of resources to be used </a:t>
            </a:r>
            <a:r>
              <a:rPr lang="en-US" i="1" dirty="0" smtClean="0"/>
              <a:t>to </a:t>
            </a:r>
            <a:r>
              <a:rPr lang="en-US" dirty="0" smtClean="0"/>
              <a:t>increase </a:t>
            </a:r>
            <a:r>
              <a:rPr lang="en-US" dirty="0" smtClean="0"/>
              <a:t>reliability and performance without knowledge of the replicas by users </a:t>
            </a:r>
            <a:r>
              <a:rPr lang="en-US" dirty="0" smtClean="0"/>
              <a:t>or application </a:t>
            </a:r>
            <a:r>
              <a:rPr lang="en-US" dirty="0" smtClean="0"/>
              <a:t>programmers.</a:t>
            </a:r>
          </a:p>
          <a:p>
            <a:pPr algn="just"/>
            <a:r>
              <a:rPr lang="en-US" i="1" dirty="0" smtClean="0">
                <a:solidFill>
                  <a:srgbClr val="FF0000"/>
                </a:solidFill>
              </a:rPr>
              <a:t>Failure transparency </a:t>
            </a:r>
            <a:r>
              <a:rPr lang="en-US" i="1" dirty="0" smtClean="0"/>
              <a:t>enables the concealment of faults, allowing users </a:t>
            </a:r>
            <a:r>
              <a:rPr lang="en-US" i="1" dirty="0" smtClean="0"/>
              <a:t>and </a:t>
            </a:r>
            <a:r>
              <a:rPr lang="en-US" dirty="0" smtClean="0"/>
              <a:t>application </a:t>
            </a:r>
            <a:r>
              <a:rPr lang="en-US" dirty="0" smtClean="0"/>
              <a:t>programs to complete their tasks despite the failure of hardware </a:t>
            </a:r>
            <a:r>
              <a:rPr lang="en-US" dirty="0" smtClean="0"/>
              <a:t>or software </a:t>
            </a:r>
            <a:r>
              <a:rPr lang="en-US" dirty="0" smtClean="0"/>
              <a:t>components.</a:t>
            </a:r>
          </a:p>
          <a:p>
            <a:pPr algn="just"/>
            <a:r>
              <a:rPr lang="en-US" i="1" dirty="0" smtClean="0">
                <a:solidFill>
                  <a:srgbClr val="FF0000"/>
                </a:solidFill>
              </a:rPr>
              <a:t>Mobility transparency </a:t>
            </a:r>
            <a:r>
              <a:rPr lang="en-US" i="1" dirty="0" smtClean="0"/>
              <a:t>allows the movement of resources and clients within a </a:t>
            </a:r>
            <a:r>
              <a:rPr lang="en-US" i="1" dirty="0" smtClean="0"/>
              <a:t>system </a:t>
            </a:r>
            <a:r>
              <a:rPr lang="en-US" dirty="0" smtClean="0"/>
              <a:t>without </a:t>
            </a:r>
            <a:r>
              <a:rPr lang="en-US" dirty="0" smtClean="0"/>
              <a:t>affecting the operation of users or programs.</a:t>
            </a:r>
          </a:p>
          <a:p>
            <a:pPr algn="just"/>
            <a:r>
              <a:rPr lang="en-US" i="1" dirty="0" smtClean="0">
                <a:solidFill>
                  <a:srgbClr val="FF0000"/>
                </a:solidFill>
              </a:rPr>
              <a:t>Performance transparency </a:t>
            </a:r>
            <a:r>
              <a:rPr lang="en-US" i="1" dirty="0" smtClean="0"/>
              <a:t>allows the system to be reconfigured to </a:t>
            </a:r>
            <a:r>
              <a:rPr lang="en-US" i="1" dirty="0" smtClean="0"/>
              <a:t>improve </a:t>
            </a:r>
            <a:r>
              <a:rPr lang="en-US" dirty="0" smtClean="0"/>
              <a:t>performance </a:t>
            </a:r>
            <a:r>
              <a:rPr lang="en-US" dirty="0" smtClean="0"/>
              <a:t>as loads vary.</a:t>
            </a:r>
          </a:p>
          <a:p>
            <a:pPr algn="just"/>
            <a:r>
              <a:rPr lang="en-US" i="1" dirty="0" smtClean="0">
                <a:solidFill>
                  <a:srgbClr val="FF0000"/>
                </a:solidFill>
              </a:rPr>
              <a:t>Scaling transparency </a:t>
            </a:r>
            <a:r>
              <a:rPr lang="en-US" i="1" dirty="0" smtClean="0"/>
              <a:t>allows the system and applications to expand in scale </a:t>
            </a:r>
            <a:r>
              <a:rPr lang="en-US" i="1" dirty="0" smtClean="0"/>
              <a:t>without </a:t>
            </a:r>
            <a:r>
              <a:rPr lang="en-US" dirty="0" smtClean="0"/>
              <a:t>change </a:t>
            </a:r>
            <a:r>
              <a:rPr lang="en-US" dirty="0" smtClean="0"/>
              <a:t>to the system structure or the application algorithms.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None/>
            </a:pPr>
            <a:r>
              <a:rPr lang="en-US" b="1" dirty="0" smtClean="0">
                <a:solidFill>
                  <a:srgbClr val="FF0000"/>
                </a:solidFill>
              </a:rPr>
              <a:t>8. </a:t>
            </a:r>
            <a:r>
              <a:rPr lang="en-US" b="1" dirty="0" smtClean="0">
                <a:solidFill>
                  <a:srgbClr val="FF0000"/>
                </a:solidFill>
              </a:rPr>
              <a:t>Quality of </a:t>
            </a:r>
            <a:r>
              <a:rPr lang="en-US" b="1" dirty="0" smtClean="0">
                <a:solidFill>
                  <a:srgbClr val="FF0000"/>
                </a:solidFill>
              </a:rPr>
              <a:t>service:</a:t>
            </a:r>
          </a:p>
          <a:p>
            <a:pPr algn="just"/>
            <a:r>
              <a:rPr lang="en-US" dirty="0" smtClean="0"/>
              <a:t>Once users are provided with the functionality that they require of a service, such as </a:t>
            </a:r>
            <a:r>
              <a:rPr lang="en-US" dirty="0" smtClean="0"/>
              <a:t>the file </a:t>
            </a:r>
            <a:r>
              <a:rPr lang="en-US" dirty="0" smtClean="0"/>
              <a:t>service in a distributed system, we can go on to ask about the quality of the </a:t>
            </a:r>
            <a:r>
              <a:rPr lang="en-US" dirty="0" smtClean="0"/>
              <a:t>service provided.</a:t>
            </a:r>
          </a:p>
          <a:p>
            <a:pPr algn="just"/>
            <a:r>
              <a:rPr lang="en-US" dirty="0" smtClean="0"/>
              <a:t>The main nonfunctional properties of systems that affect the quality of </a:t>
            </a:r>
            <a:r>
              <a:rPr lang="en-US" dirty="0" smtClean="0"/>
              <a:t>the service </a:t>
            </a:r>
            <a:r>
              <a:rPr lang="en-US" dirty="0" smtClean="0"/>
              <a:t>experienced by clients and users are </a:t>
            </a:r>
            <a:r>
              <a:rPr lang="en-US" i="1" dirty="0" smtClean="0">
                <a:solidFill>
                  <a:srgbClr val="FF0000"/>
                </a:solidFill>
              </a:rPr>
              <a:t>reliability, security </a:t>
            </a:r>
            <a:r>
              <a:rPr lang="en-US" i="1" dirty="0" smtClean="0"/>
              <a:t>and </a:t>
            </a:r>
            <a:r>
              <a:rPr lang="en-US" i="1" dirty="0" smtClean="0">
                <a:solidFill>
                  <a:srgbClr val="FF0000"/>
                </a:solidFill>
              </a:rPr>
              <a:t>performance</a:t>
            </a:r>
            <a:r>
              <a:rPr lang="en-US" i="1" dirty="0" smtClean="0"/>
              <a:t>.</a:t>
            </a:r>
          </a:p>
          <a:p>
            <a:pPr algn="just"/>
            <a:r>
              <a:rPr lang="en-US" i="1" dirty="0" smtClean="0"/>
              <a:t>Adaptability to meet changing </a:t>
            </a:r>
            <a:r>
              <a:rPr lang="en-US" i="1" dirty="0" smtClean="0"/>
              <a:t>system configurations </a:t>
            </a:r>
            <a:r>
              <a:rPr lang="en-US" i="1" dirty="0" smtClean="0"/>
              <a:t>and resource availability has </a:t>
            </a:r>
            <a:r>
              <a:rPr lang="en-US" i="1" dirty="0" smtClean="0"/>
              <a:t>been </a:t>
            </a:r>
            <a:r>
              <a:rPr lang="en-US" dirty="0" smtClean="0"/>
              <a:t>recognized </a:t>
            </a:r>
            <a:r>
              <a:rPr lang="en-US" dirty="0" smtClean="0"/>
              <a:t>as a further important aspect of service quality.</a:t>
            </a:r>
            <a:endParaRPr lang="en-US" b="1"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Reliability and security issues are critical in the design of most computer systems.</a:t>
            </a:r>
          </a:p>
          <a:p>
            <a:pPr algn="just"/>
            <a:r>
              <a:rPr lang="en-US" dirty="0" smtClean="0"/>
              <a:t>The performance aspect of quality of service was originally defined in terms </a:t>
            </a:r>
            <a:r>
              <a:rPr lang="en-US" dirty="0" smtClean="0"/>
              <a:t>of responsiveness </a:t>
            </a:r>
            <a:r>
              <a:rPr lang="en-US" dirty="0" smtClean="0"/>
              <a:t>and </a:t>
            </a:r>
            <a:r>
              <a:rPr lang="en-US" dirty="0" smtClean="0"/>
              <a:t>computational throughput</a:t>
            </a:r>
            <a:r>
              <a:rPr lang="en-US" dirty="0" smtClean="0"/>
              <a:t>, but it has been redefined in terms </a:t>
            </a:r>
            <a:r>
              <a:rPr lang="en-US" dirty="0" smtClean="0"/>
              <a:t>of ability </a:t>
            </a:r>
            <a:r>
              <a:rPr lang="en-US" dirty="0" smtClean="0"/>
              <a:t>to </a:t>
            </a:r>
            <a:r>
              <a:rPr lang="en-US" dirty="0" smtClean="0"/>
              <a:t>meet </a:t>
            </a:r>
            <a:r>
              <a:rPr lang="en-US" dirty="0" smtClean="0"/>
              <a:t>timeliness </a:t>
            </a:r>
            <a:r>
              <a:rPr lang="en-US" dirty="0" smtClean="0"/>
              <a:t>guarantees.</a:t>
            </a:r>
          </a:p>
          <a:p>
            <a:pPr algn="just"/>
            <a:r>
              <a:rPr lang="en-US" dirty="0" smtClean="0"/>
              <a:t>Some applications, including </a:t>
            </a:r>
            <a:r>
              <a:rPr lang="en-US" dirty="0" smtClean="0"/>
              <a:t>multimedia applications</a:t>
            </a:r>
            <a:r>
              <a:rPr lang="en-US" dirty="0" smtClean="0"/>
              <a:t>, handle </a:t>
            </a:r>
            <a:r>
              <a:rPr lang="en-US" i="1" dirty="0" smtClean="0"/>
              <a:t>time-critical data </a:t>
            </a:r>
            <a:r>
              <a:rPr lang="en-US" i="1" dirty="0" smtClean="0"/>
              <a:t>– </a:t>
            </a:r>
            <a:r>
              <a:rPr lang="en-US" dirty="0" smtClean="0"/>
              <a:t>streams </a:t>
            </a:r>
            <a:r>
              <a:rPr lang="en-US" dirty="0" smtClean="0"/>
              <a:t>of data that are required to be processed or transferred from one process </a:t>
            </a:r>
            <a:r>
              <a:rPr lang="en-US" dirty="0" smtClean="0"/>
              <a:t>to another </a:t>
            </a:r>
            <a:r>
              <a:rPr lang="en-US" dirty="0" smtClean="0"/>
              <a:t>at a fixed rate.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i="1" dirty="0" smtClean="0">
                <a:solidFill>
                  <a:srgbClr val="FF0000"/>
                </a:solidFill>
              </a:rPr>
              <a:t>Independent failures: </a:t>
            </a:r>
            <a:r>
              <a:rPr lang="en-US" i="1" dirty="0" smtClean="0"/>
              <a:t>All computer systems can fail, and it is the responsibility of </a:t>
            </a:r>
            <a:r>
              <a:rPr lang="en-US" dirty="0" smtClean="0"/>
              <a:t>system designers to plan for the consequences of possible failures.</a:t>
            </a:r>
          </a:p>
          <a:p>
            <a:pPr algn="just"/>
            <a:r>
              <a:rPr lang="en-US" dirty="0" smtClean="0"/>
              <a:t> Distributed systems can fail in new ways. Faults in the network result in the isolation of the computers that are connected to it, but that doesn’t mean that they stop running. </a:t>
            </a:r>
          </a:p>
          <a:p>
            <a:pPr algn="just"/>
            <a:r>
              <a:rPr lang="en-US" dirty="0" smtClean="0"/>
              <a:t>In fact, the programs on them may not be able to detect whether the network has failed or has become unusually slow.</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Physical Model</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A physical model is a representation of the underlying hardware elements of a distributed system that abstracts away from specific details of the computer and networking technologies employed.</a:t>
            </a:r>
          </a:p>
          <a:p>
            <a:pPr algn="just"/>
            <a:r>
              <a:rPr lang="en-US" b="1" dirty="0" smtClean="0"/>
              <a:t>Baseline physical model</a:t>
            </a:r>
          </a:p>
          <a:p>
            <a:pPr algn="just"/>
            <a:r>
              <a:rPr lang="en-US" b="1" dirty="0" smtClean="0"/>
              <a:t>Early distributed systems</a:t>
            </a:r>
          </a:p>
          <a:p>
            <a:pPr algn="just"/>
            <a:r>
              <a:rPr lang="en-US" b="1" dirty="0" smtClean="0"/>
              <a:t>Internet-scale distributed systems</a:t>
            </a:r>
          </a:p>
          <a:p>
            <a:pPr algn="just"/>
            <a:r>
              <a:rPr lang="en-US" b="1" dirty="0" smtClean="0"/>
              <a:t>Contemporary distributed systems</a:t>
            </a:r>
          </a:p>
          <a:p>
            <a:pPr algn="just"/>
            <a:r>
              <a:rPr lang="en-US" b="1" dirty="0" smtClean="0"/>
              <a:t>Distributed systems of systems</a:t>
            </a:r>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solidFill>
                  <a:srgbClr val="FF0000"/>
                </a:solidFill>
              </a:rPr>
              <a:t>Baseline physical model: </a:t>
            </a:r>
            <a:r>
              <a:rPr lang="en-US" dirty="0" smtClean="0"/>
              <a:t>A distributed system </a:t>
            </a:r>
            <a:r>
              <a:rPr lang="en-US" dirty="0" smtClean="0"/>
              <a:t>is </a:t>
            </a:r>
            <a:r>
              <a:rPr lang="en-US" dirty="0" smtClean="0"/>
              <a:t>as one in </a:t>
            </a:r>
            <a:r>
              <a:rPr lang="en-US" dirty="0" smtClean="0"/>
              <a:t>which hardware </a:t>
            </a:r>
            <a:r>
              <a:rPr lang="en-US" dirty="0" smtClean="0"/>
              <a:t>or software components located at networked computers communicate </a:t>
            </a:r>
            <a:r>
              <a:rPr lang="en-US" dirty="0" smtClean="0"/>
              <a:t>and coordinate </a:t>
            </a:r>
            <a:r>
              <a:rPr lang="en-US" dirty="0" smtClean="0"/>
              <a:t>their actions only by passing messages</a:t>
            </a:r>
            <a:r>
              <a:rPr lang="en-US" dirty="0" smtClean="0"/>
              <a:t>.</a:t>
            </a:r>
          </a:p>
          <a:p>
            <a:pPr algn="just"/>
            <a:r>
              <a:rPr lang="en-US" dirty="0" smtClean="0"/>
              <a:t> </a:t>
            </a:r>
            <a:r>
              <a:rPr lang="en-US" dirty="0" smtClean="0"/>
              <a:t>This leads to a minimal </a:t>
            </a:r>
            <a:r>
              <a:rPr lang="en-US" dirty="0" smtClean="0"/>
              <a:t>physical model </a:t>
            </a:r>
            <a:r>
              <a:rPr lang="en-US" dirty="0" smtClean="0"/>
              <a:t>of a distributed system as an extensible set of computer nodes interconnected </a:t>
            </a:r>
            <a:r>
              <a:rPr lang="en-US" dirty="0" smtClean="0"/>
              <a:t>by a </a:t>
            </a:r>
            <a:r>
              <a:rPr lang="en-US" dirty="0" smtClean="0"/>
              <a:t>computer network for the required passing of messages.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smtClean="0">
                <a:solidFill>
                  <a:srgbClr val="FF0000"/>
                </a:solidFill>
              </a:rPr>
              <a:t>Early distributed systems</a:t>
            </a:r>
            <a:r>
              <a:rPr lang="en-US" dirty="0" smtClean="0">
                <a:solidFill>
                  <a:srgbClr val="FF0000"/>
                </a:solidFill>
              </a:rPr>
              <a:t>: </a:t>
            </a:r>
            <a:r>
              <a:rPr lang="en-US" dirty="0" smtClean="0"/>
              <a:t>These systems typically consisted of between 10 and 100 </a:t>
            </a:r>
            <a:r>
              <a:rPr lang="en-US" dirty="0" smtClean="0"/>
              <a:t>nodes interconnected </a:t>
            </a:r>
            <a:r>
              <a:rPr lang="en-US" dirty="0" smtClean="0"/>
              <a:t>by a local area network, with limited Internet connectivity </a:t>
            </a:r>
            <a:r>
              <a:rPr lang="en-US" dirty="0" smtClean="0"/>
              <a:t>and supported a </a:t>
            </a:r>
            <a:r>
              <a:rPr lang="en-US" dirty="0" smtClean="0"/>
              <a:t>small range of services such as shared local printers and file servers as well as </a:t>
            </a:r>
            <a:r>
              <a:rPr lang="en-US" dirty="0" smtClean="0"/>
              <a:t>email and </a:t>
            </a:r>
            <a:r>
              <a:rPr lang="en-US" dirty="0" smtClean="0"/>
              <a:t>file transfer across the Internet</a:t>
            </a:r>
            <a:r>
              <a:rPr lang="en-US" dirty="0" smtClean="0"/>
              <a:t>.</a:t>
            </a:r>
          </a:p>
          <a:p>
            <a:pPr algn="just"/>
            <a:r>
              <a:rPr lang="en-US" dirty="0" smtClean="0">
                <a:solidFill>
                  <a:srgbClr val="FF0000"/>
                </a:solidFill>
              </a:rPr>
              <a:t>Internet-scale distributed systems</a:t>
            </a:r>
            <a:r>
              <a:rPr lang="en-US" dirty="0" smtClean="0">
                <a:solidFill>
                  <a:srgbClr val="FF0000"/>
                </a:solidFill>
              </a:rPr>
              <a:t>: </a:t>
            </a:r>
            <a:r>
              <a:rPr lang="en-US" dirty="0" smtClean="0"/>
              <a:t>An extensible </a:t>
            </a:r>
            <a:r>
              <a:rPr lang="en-US" dirty="0" smtClean="0"/>
              <a:t>set of nodes interconnected </a:t>
            </a:r>
            <a:r>
              <a:rPr lang="en-US" dirty="0" smtClean="0"/>
              <a:t>by a </a:t>
            </a:r>
            <a:r>
              <a:rPr lang="en-US" i="1" dirty="0" smtClean="0"/>
              <a:t>network of networks (the Internet</a:t>
            </a:r>
            <a:r>
              <a:rPr lang="en-US" i="1" dirty="0" smtClean="0"/>
              <a:t>).</a:t>
            </a:r>
          </a:p>
          <a:p>
            <a:pPr algn="just"/>
            <a:r>
              <a:rPr lang="en-US" dirty="0" smtClean="0"/>
              <a:t>They incorporate large numbers of nodes </a:t>
            </a:r>
            <a:r>
              <a:rPr lang="en-US" dirty="0" smtClean="0"/>
              <a:t>and provide </a:t>
            </a:r>
            <a:r>
              <a:rPr lang="en-US" dirty="0" smtClean="0"/>
              <a:t>distributed system services for </a:t>
            </a:r>
            <a:r>
              <a:rPr lang="en-US" dirty="0" smtClean="0"/>
              <a:t>global organizations </a:t>
            </a:r>
            <a:r>
              <a:rPr lang="en-US" dirty="0" smtClean="0"/>
              <a:t>and across </a:t>
            </a:r>
            <a:r>
              <a:rPr lang="en-US" dirty="0" smtClean="0"/>
              <a:t>organizational boundaries</a:t>
            </a:r>
            <a:r>
              <a:rPr lang="en-US" dirty="0" smtClean="0"/>
              <a:t>.</a:t>
            </a:r>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The level of heterogeneity in such systems is significant in terms </a:t>
            </a:r>
            <a:r>
              <a:rPr lang="en-US" dirty="0" smtClean="0"/>
              <a:t>of networks</a:t>
            </a:r>
            <a:r>
              <a:rPr lang="en-US" dirty="0" smtClean="0"/>
              <a:t>, computer architecture, operating systems, languages employed and </a:t>
            </a:r>
            <a:r>
              <a:rPr lang="en-US" dirty="0" smtClean="0"/>
              <a:t>the development </a:t>
            </a:r>
            <a:r>
              <a:rPr lang="en-US" dirty="0" smtClean="0"/>
              <a:t>teams involved.</a:t>
            </a:r>
            <a:endParaRPr lang="en-US" dirty="0" smtClean="0"/>
          </a:p>
          <a:p>
            <a:pPr algn="just"/>
            <a:r>
              <a:rPr lang="en-US" dirty="0" smtClean="0"/>
              <a:t>This </a:t>
            </a:r>
            <a:r>
              <a:rPr lang="en-US" dirty="0" smtClean="0"/>
              <a:t>has led to an increasing emphasis on open </a:t>
            </a:r>
            <a:r>
              <a:rPr lang="en-US" dirty="0" smtClean="0"/>
              <a:t>standards and </a:t>
            </a:r>
            <a:r>
              <a:rPr lang="en-US" dirty="0" smtClean="0"/>
              <a:t>associated middleware technologies such as CORBA and more recently, </a:t>
            </a:r>
            <a:r>
              <a:rPr lang="en-US" dirty="0" smtClean="0"/>
              <a:t>web services</a:t>
            </a:r>
            <a:r>
              <a:rPr lang="en-US" dirty="0" smtClean="0"/>
              <a: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solidFill>
                  <a:srgbClr val="FF0000"/>
                </a:solidFill>
              </a:rPr>
              <a:t>Contemporary distributed systems</a:t>
            </a:r>
            <a:r>
              <a:rPr lang="en-US" dirty="0" smtClean="0">
                <a:solidFill>
                  <a:srgbClr val="FF0000"/>
                </a:solidFill>
              </a:rPr>
              <a:t>:</a:t>
            </a:r>
          </a:p>
          <a:p>
            <a:pPr algn="just"/>
            <a:r>
              <a:rPr lang="en-US" dirty="0" smtClean="0"/>
              <a:t>The emergence of </a:t>
            </a:r>
            <a:r>
              <a:rPr lang="en-US" dirty="0" smtClean="0">
                <a:solidFill>
                  <a:srgbClr val="FF0000"/>
                </a:solidFill>
              </a:rPr>
              <a:t>mobile computing </a:t>
            </a:r>
            <a:r>
              <a:rPr lang="en-US" dirty="0" smtClean="0"/>
              <a:t>has led to physical models where nodes </a:t>
            </a:r>
            <a:r>
              <a:rPr lang="en-US" dirty="0" smtClean="0"/>
              <a:t>such as </a:t>
            </a:r>
            <a:r>
              <a:rPr lang="en-US" dirty="0" smtClean="0"/>
              <a:t>laptops or smart phones may move from location to location in a </a:t>
            </a:r>
            <a:r>
              <a:rPr lang="en-US" dirty="0" smtClean="0"/>
              <a:t>distributed system</a:t>
            </a:r>
            <a:r>
              <a:rPr lang="en-US" dirty="0" smtClean="0"/>
              <a:t>, leading to the need for added capabilities such as service discovery </a:t>
            </a:r>
            <a:r>
              <a:rPr lang="en-US" dirty="0" smtClean="0"/>
              <a:t>and support </a:t>
            </a:r>
            <a:r>
              <a:rPr lang="en-US" dirty="0" smtClean="0"/>
              <a:t>for spontaneous interoperation</a:t>
            </a:r>
            <a:r>
              <a:rPr lang="en-US" dirty="0" smtClean="0"/>
              <a:t>.</a:t>
            </a:r>
          </a:p>
          <a:p>
            <a:pPr algn="just"/>
            <a:r>
              <a:rPr lang="en-US" dirty="0" smtClean="0"/>
              <a:t>The emergence of cloud computing and, </a:t>
            </a:r>
            <a:r>
              <a:rPr lang="en-US" dirty="0" smtClean="0"/>
              <a:t>in particular</a:t>
            </a:r>
            <a:r>
              <a:rPr lang="en-US" dirty="0" smtClean="0"/>
              <a:t>, cluster architectures has </a:t>
            </a:r>
            <a:r>
              <a:rPr lang="en-US" dirty="0" smtClean="0"/>
              <a:t>led to </a:t>
            </a:r>
            <a:r>
              <a:rPr lang="en-US" dirty="0" smtClean="0"/>
              <a:t>a move from autonomous nodes performing a given role to pools of nodes </a:t>
            </a:r>
            <a:r>
              <a:rPr lang="en-US" dirty="0" smtClean="0"/>
              <a:t>that together </a:t>
            </a:r>
            <a:r>
              <a:rPr lang="en-US" dirty="0" smtClean="0"/>
              <a:t>provide a given </a:t>
            </a:r>
            <a:r>
              <a:rPr lang="en-US" dirty="0" smtClean="0"/>
              <a:t>service .</a:t>
            </a:r>
            <a:endParaRPr lang="en-US"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b="1" dirty="0" smtClean="0">
                <a:solidFill>
                  <a:srgbClr val="FF0000"/>
                </a:solidFill>
              </a:rPr>
              <a:t>Distributed systems of </a:t>
            </a:r>
            <a:r>
              <a:rPr lang="en-US" b="1" dirty="0" smtClean="0">
                <a:solidFill>
                  <a:srgbClr val="FF0000"/>
                </a:solidFill>
              </a:rPr>
              <a:t>systems:</a:t>
            </a:r>
          </a:p>
          <a:p>
            <a:pPr algn="just"/>
            <a:r>
              <a:rPr lang="en-US" dirty="0" smtClean="0"/>
              <a:t>A system </a:t>
            </a:r>
            <a:r>
              <a:rPr lang="en-US" dirty="0" smtClean="0"/>
              <a:t>of systems can be defined as a complex system consisting of a series </a:t>
            </a:r>
            <a:r>
              <a:rPr lang="en-US" dirty="0" smtClean="0"/>
              <a:t>of subsystems </a:t>
            </a:r>
            <a:r>
              <a:rPr lang="en-US" dirty="0" smtClean="0"/>
              <a:t>that are systems in their own right and that come together to perform </a:t>
            </a:r>
            <a:r>
              <a:rPr lang="en-US" dirty="0" smtClean="0"/>
              <a:t>a particular </a:t>
            </a:r>
            <a:r>
              <a:rPr lang="en-US" dirty="0" smtClean="0"/>
              <a:t>task or tasks</a:t>
            </a:r>
            <a:r>
              <a:rPr lang="en-US" dirty="0" smtClean="0"/>
              <a:t>.</a:t>
            </a:r>
          </a:p>
          <a:p>
            <a:pPr algn="just"/>
            <a:r>
              <a:rPr lang="en-US" dirty="0" smtClean="0"/>
              <a:t>As an example of a system of systems, consider an environmental </a:t>
            </a:r>
            <a:r>
              <a:rPr lang="en-US" dirty="0" smtClean="0"/>
              <a:t>management system </a:t>
            </a:r>
            <a:r>
              <a:rPr lang="en-US" dirty="0" smtClean="0"/>
              <a:t>for flood prediction. In such a scenario, there will be sensor networks </a:t>
            </a:r>
            <a:r>
              <a:rPr lang="en-US" dirty="0" smtClean="0"/>
              <a:t>deployed to </a:t>
            </a:r>
            <a:r>
              <a:rPr lang="en-US" dirty="0" smtClean="0"/>
              <a:t>monitor the state of various environmental parameters relating to rivers, flood plains</a:t>
            </a:r>
            <a:r>
              <a:rPr lang="en-US" dirty="0" smtClean="0"/>
              <a:t>, tidal </a:t>
            </a:r>
            <a:r>
              <a:rPr lang="en-US" dirty="0" smtClean="0"/>
              <a:t>effects and so on.</a:t>
            </a:r>
            <a:endParaRPr lang="en-US"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Architectural models: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The architecture of a system is its structure in terms of separately specified components and their interrelationships. The overall goal is to ensure that the structure will meet present and likely future demands on it.</a:t>
            </a:r>
          </a:p>
          <a:p>
            <a:pPr algn="just">
              <a:buNone/>
            </a:pPr>
            <a:r>
              <a:rPr lang="en-US" dirty="0" smtClean="0"/>
              <a:t>The section adopts a three-stage approach:</a:t>
            </a:r>
          </a:p>
          <a:p>
            <a:pPr algn="just"/>
            <a:r>
              <a:rPr lang="en-US" dirty="0" smtClean="0"/>
              <a:t>Architectural elements</a:t>
            </a:r>
          </a:p>
          <a:p>
            <a:pPr algn="just"/>
            <a:r>
              <a:rPr lang="en-US" dirty="0" smtClean="0"/>
              <a:t>Architectural patterns</a:t>
            </a:r>
          </a:p>
          <a:p>
            <a:pPr algn="just"/>
            <a:r>
              <a:rPr lang="en-US" dirty="0" smtClean="0"/>
              <a:t>Middleware platforms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Architectural elements</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To understand the fundamental building blocks of a distributed system, it is necessary to consider four key questions:</a:t>
            </a:r>
          </a:p>
          <a:p>
            <a:pPr algn="just"/>
            <a:r>
              <a:rPr lang="en-US" b="1" dirty="0" smtClean="0"/>
              <a:t> What are the entities that are communicating in the distributed system?</a:t>
            </a:r>
          </a:p>
          <a:p>
            <a:pPr algn="just"/>
            <a:r>
              <a:rPr lang="en-US" b="1" dirty="0" smtClean="0"/>
              <a:t>How do they communicate, or, more specifically, what </a:t>
            </a:r>
            <a:r>
              <a:rPr lang="en-US" b="1" i="1" dirty="0" smtClean="0"/>
              <a:t>communication paradigm </a:t>
            </a:r>
            <a:r>
              <a:rPr lang="en-US" b="1" dirty="0" smtClean="0"/>
              <a:t>is used?</a:t>
            </a:r>
          </a:p>
          <a:p>
            <a:pPr algn="just"/>
            <a:r>
              <a:rPr lang="en-US" b="1" dirty="0" smtClean="0"/>
              <a:t> What (potentially changing) roles and responsibilities do they have in the overall architecture?</a:t>
            </a:r>
          </a:p>
          <a:p>
            <a:pPr algn="just"/>
            <a:r>
              <a:rPr lang="en-US" b="1" dirty="0" smtClean="0"/>
              <a:t>How are they mapped on to the physical distributed infrastructure (what is their </a:t>
            </a:r>
            <a:r>
              <a:rPr lang="en-US" b="1" i="1" dirty="0" smtClean="0"/>
              <a:t>placement)?</a:t>
            </a:r>
            <a:endParaRPr 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Communicating Entities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The entities that communicate in a distributed system are typically </a:t>
            </a:r>
            <a:r>
              <a:rPr lang="en-US" i="1" dirty="0" smtClean="0">
                <a:solidFill>
                  <a:srgbClr val="FF0000"/>
                </a:solidFill>
              </a:rPr>
              <a:t>processes</a:t>
            </a:r>
            <a:r>
              <a:rPr lang="en-US" i="1" dirty="0" smtClean="0"/>
              <a:t>, leading to the </a:t>
            </a:r>
            <a:r>
              <a:rPr lang="en-US" dirty="0" smtClean="0"/>
              <a:t>prevailing view of a distributed system as processes coupled with appropriate interprocess communication paradigms.</a:t>
            </a:r>
          </a:p>
          <a:p>
            <a:pPr algn="just"/>
            <a:r>
              <a:rPr lang="en-US" dirty="0" smtClean="0"/>
              <a:t>In most distributed system environments, processes are supplemented by </a:t>
            </a:r>
            <a:r>
              <a:rPr lang="en-US" i="1" dirty="0" smtClean="0">
                <a:solidFill>
                  <a:srgbClr val="FF0000"/>
                </a:solidFill>
              </a:rPr>
              <a:t>threads</a:t>
            </a:r>
            <a:r>
              <a:rPr lang="en-US" i="1" dirty="0" smtClean="0"/>
              <a:t>, </a:t>
            </a:r>
            <a:r>
              <a:rPr lang="en-US" dirty="0" smtClean="0"/>
              <a:t>so, strictly speaking, it is threads that are the endpoints of communication.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None/>
            </a:pPr>
            <a:r>
              <a:rPr lang="en-US" i="1" dirty="0" smtClean="0">
                <a:solidFill>
                  <a:srgbClr val="FF0000"/>
                </a:solidFill>
              </a:rPr>
              <a:t>Objects:</a:t>
            </a:r>
            <a:r>
              <a:rPr lang="en-US" i="1" dirty="0" smtClean="0"/>
              <a:t> Objects have been introduced to enable and encourage the use of object oriented </a:t>
            </a:r>
            <a:r>
              <a:rPr lang="en-US" dirty="0" smtClean="0"/>
              <a:t>approaches in distributed systems (including both object-oriented design and object- oriented programming languages). </a:t>
            </a:r>
          </a:p>
          <a:p>
            <a:pPr algn="just"/>
            <a:r>
              <a:rPr lang="en-US" dirty="0" smtClean="0"/>
              <a:t>Objects are accessed via interfaces, with an associated interface definition language (or IDL) providing a specification of the methods defined on an object. Distributed objects have become a major area of study in distributed systems.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b="1" dirty="0" smtClean="0">
                <a:solidFill>
                  <a:srgbClr val="FF0000"/>
                </a:solidFill>
              </a:rPr>
              <a:t>Trends </a:t>
            </a:r>
            <a:r>
              <a:rPr lang="en-US" b="1" dirty="0" smtClean="0">
                <a:solidFill>
                  <a:srgbClr val="FF0000"/>
                </a:solidFill>
              </a:rPr>
              <a:t>in distributed </a:t>
            </a:r>
            <a:r>
              <a:rPr lang="en-US" b="1" dirty="0" smtClean="0">
                <a:solidFill>
                  <a:srgbClr val="FF0000"/>
                </a:solidFill>
              </a:rPr>
              <a:t>systems</a:t>
            </a:r>
          </a:p>
          <a:p>
            <a:pPr algn="just"/>
            <a:r>
              <a:rPr lang="en-US" dirty="0" smtClean="0"/>
              <a:t>Distributed systems are undergoing a period of significant change and this can be </a:t>
            </a:r>
            <a:r>
              <a:rPr lang="en-US" dirty="0" smtClean="0"/>
              <a:t>traced back </a:t>
            </a:r>
            <a:r>
              <a:rPr lang="en-US" dirty="0" smtClean="0"/>
              <a:t>to a number of influential trends</a:t>
            </a:r>
            <a:r>
              <a:rPr lang="en-US" dirty="0" smtClean="0"/>
              <a:t>:</a:t>
            </a:r>
          </a:p>
          <a:p>
            <a:pPr algn="just">
              <a:buNone/>
            </a:pPr>
            <a:r>
              <a:rPr lang="en-US" dirty="0" smtClean="0">
                <a:solidFill>
                  <a:srgbClr val="FF0000"/>
                </a:solidFill>
              </a:rPr>
              <a:t>1.Pervasive(spreading widely) </a:t>
            </a:r>
            <a:r>
              <a:rPr lang="en-US" dirty="0" smtClean="0">
                <a:solidFill>
                  <a:srgbClr val="FF0000"/>
                </a:solidFill>
              </a:rPr>
              <a:t>networking and the modern </a:t>
            </a:r>
            <a:r>
              <a:rPr lang="en-US" dirty="0" smtClean="0">
                <a:solidFill>
                  <a:srgbClr val="FF0000"/>
                </a:solidFill>
              </a:rPr>
              <a:t>Internet.</a:t>
            </a:r>
          </a:p>
          <a:p>
            <a:pPr algn="just"/>
            <a:r>
              <a:rPr lang="en-US" dirty="0" smtClean="0"/>
              <a:t>The modern Internet is a vast interconnected collection of computer networks of </a:t>
            </a:r>
            <a:r>
              <a:rPr lang="en-US" dirty="0" smtClean="0"/>
              <a:t>many different </a:t>
            </a:r>
            <a:r>
              <a:rPr lang="en-US" dirty="0" smtClean="0"/>
              <a:t>types, with the range of types increasing all the </a:t>
            </a:r>
            <a:r>
              <a:rPr lang="en-US" dirty="0" smtClean="0"/>
              <a:t>time.</a:t>
            </a:r>
          </a:p>
          <a:p>
            <a:pPr algn="just"/>
            <a:r>
              <a:rPr lang="en-US" dirty="0" smtClean="0"/>
              <a:t>For example</a:t>
            </a:r>
            <a:r>
              <a:rPr lang="en-US" dirty="0" smtClean="0"/>
              <a:t>, a wide range of wireless communication technologies such as </a:t>
            </a:r>
            <a:r>
              <a:rPr lang="en-US" dirty="0" err="1" smtClean="0"/>
              <a:t>WiFi</a:t>
            </a:r>
            <a:r>
              <a:rPr lang="en-US" dirty="0" smtClean="0"/>
              <a:t>, </a:t>
            </a:r>
            <a:r>
              <a:rPr lang="en-US" dirty="0" err="1" smtClean="0"/>
              <a:t>WiMAX</a:t>
            </a:r>
            <a:r>
              <a:rPr lang="en-US" dirty="0" smtClean="0"/>
              <a:t>, Bluetooth  </a:t>
            </a:r>
            <a:r>
              <a:rPr lang="en-US" dirty="0" smtClean="0"/>
              <a:t>and third-generation mobile phone networks.</a:t>
            </a:r>
            <a:endParaRPr lang="en-US" dirty="0" smtClean="0">
              <a:solidFill>
                <a:srgbClr val="FF0000"/>
              </a:solidFill>
            </a:endParaRPr>
          </a:p>
          <a:p>
            <a:pPr algn="just">
              <a:buNone/>
            </a:pPr>
            <a:endParaRPr lang="en-US" b="1"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smtClean="0">
                <a:solidFill>
                  <a:srgbClr val="FF0000"/>
                </a:solidFill>
              </a:rPr>
              <a:t>Components:</a:t>
            </a:r>
            <a:r>
              <a:rPr lang="en-US" dirty="0" smtClean="0"/>
              <a:t> Components resemble objects in that they offer problem-oriented abstractions for building distributed systems and are also accessed through interfaces.</a:t>
            </a:r>
          </a:p>
          <a:p>
            <a:pPr algn="just"/>
            <a:r>
              <a:rPr lang="en-US" dirty="0" smtClean="0"/>
              <a:t>Component-based middleware often provides additional support for key areas such as deployment and support for server-side programming.</a:t>
            </a:r>
          </a:p>
          <a:p>
            <a:pPr algn="just"/>
            <a:r>
              <a:rPr lang="en-US" i="1" dirty="0" smtClean="0">
                <a:solidFill>
                  <a:srgbClr val="FF0000"/>
                </a:solidFill>
              </a:rPr>
              <a:t>Web services: </a:t>
            </a:r>
            <a:r>
              <a:rPr lang="en-US" i="1" dirty="0" smtClean="0"/>
              <a:t>Web services represent the third important paradigm for the </a:t>
            </a:r>
            <a:r>
              <a:rPr lang="en-US" dirty="0" smtClean="0"/>
              <a:t>development of distributed systems </a:t>
            </a:r>
            <a:r>
              <a:rPr lang="en-US" i="1" dirty="0" smtClean="0"/>
              <a:t>. Web services are closely </a:t>
            </a:r>
            <a:r>
              <a:rPr lang="en-US" dirty="0" smtClean="0"/>
              <a:t>related to objects and components, again taking an approach based on encapsulation of behaviour and access through interfaces.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Communication paradigms</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How entities communicate in a distributed system, and consider three types of communication paradigm:</a:t>
            </a:r>
          </a:p>
          <a:p>
            <a:pPr>
              <a:buNone/>
            </a:pPr>
            <a:r>
              <a:rPr lang="en-US" b="1" dirty="0" smtClean="0"/>
              <a:t>• interprocess communication;</a:t>
            </a:r>
          </a:p>
          <a:p>
            <a:pPr>
              <a:buNone/>
            </a:pPr>
            <a:r>
              <a:rPr lang="en-US" b="1" dirty="0" smtClean="0"/>
              <a:t>• remote invocation;</a:t>
            </a:r>
          </a:p>
          <a:p>
            <a:pPr>
              <a:buNone/>
            </a:pPr>
            <a:r>
              <a:rPr lang="en-US" b="1" dirty="0" smtClean="0"/>
              <a:t>• indirect communication.</a:t>
            </a:r>
          </a:p>
          <a:p>
            <a:pPr algn="just"/>
            <a:r>
              <a:rPr lang="en-US" i="1" dirty="0" smtClean="0">
                <a:solidFill>
                  <a:srgbClr val="FF0000"/>
                </a:solidFill>
              </a:rPr>
              <a:t>Interprocess communication</a:t>
            </a:r>
            <a:r>
              <a:rPr lang="en-US" i="1" dirty="0" smtClean="0"/>
              <a:t> refers to the relatively low-level support for </a:t>
            </a:r>
            <a:r>
              <a:rPr lang="en-US" dirty="0" smtClean="0"/>
              <a:t>communication between processes in distributed systems, including message-passing primitives, direct access to the API offered by Internet protocols (socket programming) and support for multicast communication.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lgn="just"/>
            <a:r>
              <a:rPr lang="en-US" i="1" dirty="0" smtClean="0">
                <a:solidFill>
                  <a:srgbClr val="FF0000"/>
                </a:solidFill>
              </a:rPr>
              <a:t>Remote invocation</a:t>
            </a:r>
            <a:r>
              <a:rPr lang="en-US" i="1" dirty="0" smtClean="0"/>
              <a:t> represents the most common communication paradigm in </a:t>
            </a:r>
            <a:r>
              <a:rPr lang="en-US" dirty="0" smtClean="0"/>
              <a:t>distributed systems, covering a range of techniques based on a two-way exchange between communicating entities in a distributed system and resulting in the calling of a remote operation, procedure or method.</a:t>
            </a:r>
          </a:p>
          <a:p>
            <a:pPr algn="just"/>
            <a:r>
              <a:rPr lang="en-US" i="1" dirty="0" smtClean="0">
                <a:solidFill>
                  <a:srgbClr val="FF0000"/>
                </a:solidFill>
              </a:rPr>
              <a:t>Request-reply protocols: </a:t>
            </a:r>
            <a:r>
              <a:rPr lang="en-US" i="1" dirty="0" smtClean="0"/>
              <a:t>Request-reply protocols are effectively a pattern imposed </a:t>
            </a:r>
            <a:r>
              <a:rPr lang="en-US" dirty="0" smtClean="0"/>
              <a:t>on an underlying message-passing service to support client-server computing.</a:t>
            </a:r>
          </a:p>
          <a:p>
            <a:pPr algn="just"/>
            <a:r>
              <a:rPr lang="en-US" i="1" dirty="0" smtClean="0">
                <a:solidFill>
                  <a:srgbClr val="FF0000"/>
                </a:solidFill>
              </a:rPr>
              <a:t>Remote procedure calls: </a:t>
            </a:r>
            <a:r>
              <a:rPr lang="en-US" dirty="0" smtClean="0"/>
              <a:t>In RPC, procedures in processes on remote computers can be called as if they are procedures in the local address space. The underlying RPC system then hides important aspects of distribution, including the encoding and decoding of parameters and results, the passing of messages and the preserving of the required semantics for the procedure call.</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i="1" dirty="0" smtClean="0">
                <a:solidFill>
                  <a:srgbClr val="FF0000"/>
                </a:solidFill>
              </a:rPr>
              <a:t>Remote method invocation: </a:t>
            </a:r>
            <a:r>
              <a:rPr lang="en-US" i="1" dirty="0" smtClean="0"/>
              <a:t>Remote method invocation (RMI) strongly resembles </a:t>
            </a:r>
            <a:r>
              <a:rPr lang="en-US" dirty="0" smtClean="0"/>
              <a:t>remote procedure calls but in a world of distributed objects. With this approach, a calling object can invoke a method in a remote object.</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Indirect communication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i="1" dirty="0" smtClean="0">
                <a:solidFill>
                  <a:srgbClr val="FF0000"/>
                </a:solidFill>
              </a:rPr>
              <a:t>Group communication: </a:t>
            </a:r>
            <a:r>
              <a:rPr lang="en-US" i="1" dirty="0" smtClean="0"/>
              <a:t>Group communication is concerned with the delivery of </a:t>
            </a:r>
            <a:r>
              <a:rPr lang="en-US" dirty="0" smtClean="0"/>
              <a:t>messages to a set of recipients and hence is a multiparty communication paradigm supporting one-to-many communication.</a:t>
            </a:r>
          </a:p>
          <a:p>
            <a:pPr algn="just"/>
            <a:r>
              <a:rPr lang="en-US" dirty="0" smtClean="0">
                <a:solidFill>
                  <a:srgbClr val="FF0000"/>
                </a:solidFill>
              </a:rPr>
              <a:t>Publish-subscribe</a:t>
            </a:r>
            <a:r>
              <a:rPr lang="en-US" dirty="0" smtClean="0"/>
              <a:t> systems all share the crucial feature of providing an intermediary service that efficiently ensures information generated by producers is routed to consumers who desire this information.</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US" i="1" dirty="0" smtClean="0">
                <a:solidFill>
                  <a:srgbClr val="FF0000"/>
                </a:solidFill>
              </a:rPr>
              <a:t>Message queues: </a:t>
            </a:r>
            <a:r>
              <a:rPr lang="en-US" i="1" dirty="0" smtClean="0"/>
              <a:t>publish-subscribe systems offer a one-to-many style of </a:t>
            </a:r>
            <a:r>
              <a:rPr lang="en-US" dirty="0" smtClean="0"/>
              <a:t>communication, message queues offer a point-to-point service whereby producer processes can send messages to a specified queue and consumer processes can receive messages from the queue or be notified of the arrival of new messages in the queue. Queues therefore offer an indirection between the producer and consumer processes.</a:t>
            </a:r>
          </a:p>
          <a:p>
            <a:pPr algn="just"/>
            <a:r>
              <a:rPr lang="en-US" i="1" dirty="0" err="1" smtClean="0">
                <a:solidFill>
                  <a:srgbClr val="FF0000"/>
                </a:solidFill>
              </a:rPr>
              <a:t>Tuple</a:t>
            </a:r>
            <a:r>
              <a:rPr lang="en-US" i="1" dirty="0" smtClean="0">
                <a:solidFill>
                  <a:srgbClr val="FF0000"/>
                </a:solidFill>
              </a:rPr>
              <a:t> spaces: </a:t>
            </a:r>
            <a:r>
              <a:rPr lang="en-US" i="1" dirty="0" err="1" smtClean="0"/>
              <a:t>Tuple</a:t>
            </a:r>
            <a:r>
              <a:rPr lang="en-US" i="1" dirty="0" smtClean="0"/>
              <a:t> spaces offer a further indirect communication service by </a:t>
            </a:r>
            <a:r>
              <a:rPr lang="en-US" dirty="0" smtClean="0"/>
              <a:t>supporting a model whereby processes can place arbitrary items of structured data, called </a:t>
            </a:r>
            <a:r>
              <a:rPr lang="en-US" dirty="0" err="1" smtClean="0"/>
              <a:t>tuples</a:t>
            </a:r>
            <a:r>
              <a:rPr lang="en-US" dirty="0" smtClean="0"/>
              <a:t>, in a persistent </a:t>
            </a:r>
            <a:r>
              <a:rPr lang="en-US" dirty="0" err="1" smtClean="0"/>
              <a:t>tuple</a:t>
            </a:r>
            <a:r>
              <a:rPr lang="en-US" dirty="0" smtClean="0"/>
              <a:t> space and other processes can either read or remove such </a:t>
            </a:r>
            <a:r>
              <a:rPr lang="en-US" dirty="0" err="1" smtClean="0"/>
              <a:t>tuples</a:t>
            </a:r>
            <a:r>
              <a:rPr lang="en-US" dirty="0" smtClean="0"/>
              <a:t> from the </a:t>
            </a:r>
            <a:r>
              <a:rPr lang="en-US" dirty="0" err="1" smtClean="0"/>
              <a:t>tuple</a:t>
            </a:r>
            <a:r>
              <a:rPr lang="en-US" dirty="0" smtClean="0"/>
              <a:t> space by specifying patterns of interest. Since the </a:t>
            </a:r>
            <a:r>
              <a:rPr lang="en-US" dirty="0" err="1" smtClean="0"/>
              <a:t>tuple</a:t>
            </a:r>
            <a:r>
              <a:rPr lang="en-US" dirty="0" smtClean="0"/>
              <a:t> space is persistent, readers and writers do not need to exist at the same time. This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i="1" dirty="0" smtClean="0">
                <a:solidFill>
                  <a:srgbClr val="FF0000"/>
                </a:solidFill>
              </a:rPr>
              <a:t>Distributed shared memory: </a:t>
            </a:r>
            <a:r>
              <a:rPr lang="en-US" i="1" dirty="0" smtClean="0"/>
              <a:t>Distributed shared memory (DSM) systems provide an </a:t>
            </a:r>
            <a:r>
              <a:rPr lang="en-US" dirty="0" smtClean="0"/>
              <a:t>abstraction for sharing data between processes that do not share physical memory.</a:t>
            </a:r>
          </a:p>
          <a:p>
            <a:pPr algn="just"/>
            <a:r>
              <a:rPr lang="en-US" dirty="0" smtClean="0"/>
              <a:t>Programmers are nevertheless presented with a familiar abstraction of reading or writing (shared) data structures as if they were in their own local address spaces, thus presenting a high level of distribution transparency.</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7578" y="533400"/>
            <a:ext cx="8545422" cy="57150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t>Architectural styles stemming from the role of</a:t>
            </a:r>
          </a:p>
          <a:p>
            <a:pPr algn="just">
              <a:buNone/>
            </a:pPr>
            <a:r>
              <a:rPr lang="en-US" dirty="0" smtClean="0"/>
              <a:t>individual processes: client-server and peer-to-peer.</a:t>
            </a:r>
          </a:p>
          <a:p>
            <a:pPr algn="just"/>
            <a:r>
              <a:rPr lang="en-US" dirty="0" smtClean="0">
                <a:solidFill>
                  <a:srgbClr val="FF0000"/>
                </a:solidFill>
              </a:rPr>
              <a:t>Client-server:</a:t>
            </a:r>
            <a:r>
              <a:rPr lang="en-US" dirty="0" smtClean="0"/>
              <a:t> This is the architecture that is most often cited when distributed systems. Figure  illustrates the simple structure in which processes take on the roles of being clients or servers. In particular, client processes interact with individual server processes in potentially separate host computers in order to access the shared resources that they manage.</a:t>
            </a:r>
          </a:p>
          <a:p>
            <a:pPr algn="just">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3828" y="609600"/>
            <a:ext cx="8967771" cy="56387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The Internet is also a very large distributed system. It enables users, wherever </a:t>
            </a:r>
            <a:r>
              <a:rPr lang="en-US" dirty="0" smtClean="0"/>
              <a:t>they are</a:t>
            </a:r>
            <a:r>
              <a:rPr lang="en-US" dirty="0" smtClean="0"/>
              <a:t>, to make use of services such as the World Wide Web, email and file transfer</a:t>
            </a:r>
            <a:r>
              <a:rPr lang="en-US" dirty="0" smtClean="0"/>
              <a:t>.</a:t>
            </a:r>
          </a:p>
          <a:p>
            <a:pPr algn="just"/>
            <a:r>
              <a:rPr lang="en-US" dirty="0" smtClean="0"/>
              <a:t>The figure shows a collection of intranets – </a:t>
            </a:r>
            <a:r>
              <a:rPr lang="en-US" dirty="0" err="1" smtClean="0"/>
              <a:t>subnetworks</a:t>
            </a:r>
            <a:r>
              <a:rPr lang="en-US" dirty="0" smtClean="0"/>
              <a:t> operated by </a:t>
            </a:r>
            <a:r>
              <a:rPr lang="en-US" dirty="0" smtClean="0"/>
              <a:t>companies and </a:t>
            </a:r>
            <a:r>
              <a:rPr lang="en-US" dirty="0" smtClean="0"/>
              <a:t>other organizations and typically protected by firewalls. </a:t>
            </a:r>
            <a:endParaRPr lang="en-US" dirty="0" smtClean="0"/>
          </a:p>
          <a:p>
            <a:pPr algn="just"/>
            <a:r>
              <a:rPr lang="en-US" dirty="0" smtClean="0"/>
              <a:t>The </a:t>
            </a:r>
            <a:r>
              <a:rPr lang="en-US" dirty="0" smtClean="0"/>
              <a:t>role of a </a:t>
            </a:r>
            <a:r>
              <a:rPr lang="en-US" i="1" dirty="0" smtClean="0"/>
              <a:t>firewall is </a:t>
            </a:r>
            <a:r>
              <a:rPr lang="en-US" i="1" dirty="0" smtClean="0"/>
              <a:t>to </a:t>
            </a:r>
            <a:r>
              <a:rPr lang="en-US" dirty="0" smtClean="0"/>
              <a:t>protect </a:t>
            </a:r>
            <a:r>
              <a:rPr lang="en-US" dirty="0" smtClean="0"/>
              <a:t>an intranet by preventing unauthorized messages from leaving or entering.</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solidFill>
                  <a:srgbClr val="FF0000"/>
                </a:solidFill>
              </a:rPr>
              <a:t>Peer-to-peer:</a:t>
            </a:r>
            <a:r>
              <a:rPr lang="en-US" dirty="0" smtClean="0"/>
              <a:t> In this architecture all of the processes involved in a task or activity play similar roles, interacting cooperatively as </a:t>
            </a:r>
            <a:r>
              <a:rPr lang="en-US" i="1" dirty="0" smtClean="0"/>
              <a:t>peers without any distinction between client </a:t>
            </a:r>
            <a:r>
              <a:rPr lang="en-US" dirty="0" smtClean="0"/>
              <a:t>and server processes or the computers on which they run. In practical terms, all participating processes run the same program and offer the same set of interfaces to each other.</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8116" y="762000"/>
            <a:ext cx="8985884" cy="54102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Placement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Placement is crucial in terms of determining the properties of the distributed system, most obviously with regard to performance but also to other aspects, such as reliability and security.</a:t>
            </a:r>
          </a:p>
          <a:p>
            <a:pPr algn="just"/>
            <a:r>
              <a:rPr lang="en-US" dirty="0" smtClean="0"/>
              <a:t>Placement must be determined with strong application knowledge, and there are few universal guidelines to obtaining an optimal solution.</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Mapping of services to multiple servers</a:t>
            </a:r>
            <a:endParaRPr lang="en-US" dirty="0"/>
          </a:p>
        </p:txBody>
      </p:sp>
      <p:sp>
        <p:nvSpPr>
          <p:cNvPr id="3" name="Content Placeholder 2"/>
          <p:cNvSpPr>
            <a:spLocks noGrp="1"/>
          </p:cNvSpPr>
          <p:nvPr>
            <p:ph idx="1"/>
          </p:nvPr>
        </p:nvSpPr>
        <p:spPr/>
        <p:txBody>
          <a:bodyPr>
            <a:normAutofit/>
          </a:bodyPr>
          <a:lstStyle/>
          <a:p>
            <a:pPr algn="just"/>
            <a:r>
              <a:rPr lang="en-US" dirty="0" smtClean="0"/>
              <a:t>Services may be implemented as several server processes in separate host computers interacting as necessary to provide a service to client processes . The servers may partition the set of objects on which the service is based and distribute those objects between themselves, or they may maintain replicated copies of them on several hosts.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Caching</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dirty="0" smtClean="0"/>
              <a:t>A </a:t>
            </a:r>
            <a:r>
              <a:rPr lang="en-US" i="1" dirty="0" smtClean="0"/>
              <a:t>cache is a store of recently used data objects that is closer to one client or a </a:t>
            </a:r>
            <a:r>
              <a:rPr lang="en-US" dirty="0" smtClean="0"/>
              <a:t>particular set of clients than the objects themselves. When a new object is received from a server it is added to the local cache store, replacing some existing objects.</a:t>
            </a:r>
          </a:p>
          <a:p>
            <a:pPr algn="just"/>
            <a:r>
              <a:rPr lang="en-US" dirty="0" smtClean="0"/>
              <a:t>Web browsers maintain a cache of recently visited web pages and other web resources in the client’s local file system, using a special HTTP request to check with the original server that cached pages are up-</a:t>
            </a:r>
            <a:r>
              <a:rPr lang="en-US" dirty="0" err="1" smtClean="0"/>
              <a:t>todate</a:t>
            </a:r>
            <a:r>
              <a:rPr lang="en-US" dirty="0" smtClean="0"/>
              <a:t> before displaying them.</a:t>
            </a:r>
          </a:p>
          <a:p>
            <a:pPr algn="just"/>
            <a:r>
              <a:rPr lang="en-US" dirty="0" smtClean="0"/>
              <a:t>The purpose of proxy servers is to increase the availability and performance of the service by reducing the load on the wide area network and web servers.</a:t>
            </a:r>
          </a:p>
          <a:p>
            <a:pPr algn="just"/>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7432" y="762000"/>
            <a:ext cx="8829136" cy="50292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Architectural patterns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b="1" dirty="0" smtClean="0"/>
              <a:t>Layering - </a:t>
            </a:r>
            <a:r>
              <a:rPr lang="en-US" dirty="0" smtClean="0"/>
              <a:t>The</a:t>
            </a:r>
            <a:r>
              <a:rPr lang="en-US" b="1" dirty="0" smtClean="0"/>
              <a:t> </a:t>
            </a:r>
            <a:r>
              <a:rPr lang="en-US" dirty="0" smtClean="0"/>
              <a:t>concept of layering is a familiar one and is closely related to abstraction</a:t>
            </a:r>
            <a:r>
              <a:rPr lang="en-US" b="1" dirty="0" smtClean="0"/>
              <a:t>. </a:t>
            </a:r>
            <a:r>
              <a:rPr lang="en-US" dirty="0" smtClean="0"/>
              <a:t>In a layered approach, a complex system is partitioned into a number of layers, with a given layer making use of the services offered by the layer below.</a:t>
            </a:r>
          </a:p>
          <a:p>
            <a:pPr algn="just"/>
            <a:r>
              <a:rPr lang="en-US" dirty="0" smtClean="0"/>
              <a:t>A distributed service can be provided by one or more server processes, interacting with each other and with client processes in order to maintain a consistent system-wide view of the service’s resources.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42452" y="990600"/>
            <a:ext cx="8388145" cy="49530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dirty="0" smtClean="0"/>
              <a:t>A platform for distributed systems and applications consists of the lowest-level hardware and software layers. These low-level layers provide services to the layers above them, which are implemented independently in each computer, bringing the system’s programming interface up to a level that facilitates communication and coordination between processes.</a:t>
            </a:r>
          </a:p>
          <a:p>
            <a:pPr algn="just"/>
            <a:r>
              <a:rPr lang="en-US" dirty="0" smtClean="0"/>
              <a:t>Middleware  layer of software whose purpose is to mask heterogeneity and to provide a convenient programming model to application programmers. Middleware is represented by processes or objects in a set of computers that interact with each other to implement communication and resource-sharing support for distributed applications.</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t>It is concerned with providing useful building blocks for the construction of software components that can work with one another in a distributed system.</a:t>
            </a:r>
          </a:p>
          <a:p>
            <a:pPr algn="just"/>
            <a:r>
              <a:rPr lang="en-US" dirty="0" smtClean="0"/>
              <a:t>It raises the level of the communication activities of application programs through the support of abstractions such as remote method invocation; communication between a group of processes; notification of events; the partitioning, placement and retrieval of shared data objects amongst cooperating computers; the replication of shared data objects; and the transmission of multimedia data in real time.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1140" y="457200"/>
            <a:ext cx="8558059" cy="58674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Tiered architecture</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Tiered architectures are complementary to layering. Whereas layering deals with the vertical organization of services into layers of abstraction, </a:t>
            </a:r>
            <a:r>
              <a:rPr lang="en-US" dirty="0" err="1" smtClean="0"/>
              <a:t>tiering</a:t>
            </a:r>
            <a:r>
              <a:rPr lang="en-US" dirty="0" smtClean="0"/>
              <a:t> is a technique to organize functionality of a given layer and place this functionality into appropriate servers and, as a secondary consideration, on to physical nodes.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963791"/>
            <a:ext cx="9094281" cy="4903609"/>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27476" y="685800"/>
            <a:ext cx="9016524" cy="51054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smtClean="0"/>
              <a:t>The </a:t>
            </a:r>
            <a:r>
              <a:rPr lang="en-US" dirty="0" smtClean="0">
                <a:solidFill>
                  <a:srgbClr val="FF0000"/>
                </a:solidFill>
              </a:rPr>
              <a:t>presentation logic</a:t>
            </a:r>
            <a:r>
              <a:rPr lang="en-US" dirty="0" smtClean="0"/>
              <a:t>, which is concerned with handling user interaction and updating the view of the application as presented to the user;</a:t>
            </a:r>
          </a:p>
          <a:p>
            <a:pPr algn="just"/>
            <a:r>
              <a:rPr lang="en-US" dirty="0" smtClean="0"/>
              <a:t>The </a:t>
            </a:r>
            <a:r>
              <a:rPr lang="en-US" dirty="0" smtClean="0">
                <a:solidFill>
                  <a:srgbClr val="FF0000"/>
                </a:solidFill>
              </a:rPr>
              <a:t>application logic</a:t>
            </a:r>
            <a:r>
              <a:rPr lang="en-US" dirty="0" smtClean="0"/>
              <a:t>, which is concerned with the detailed application-specific processing associated with the application (also referred to as the business logic, although the concept is not limited only to business applications);</a:t>
            </a:r>
          </a:p>
          <a:p>
            <a:pPr algn="just"/>
            <a:r>
              <a:rPr lang="en-US" dirty="0" smtClean="0"/>
              <a:t>The </a:t>
            </a:r>
            <a:r>
              <a:rPr lang="en-US" dirty="0" smtClean="0">
                <a:solidFill>
                  <a:srgbClr val="FF0000"/>
                </a:solidFill>
              </a:rPr>
              <a:t>data logic</a:t>
            </a:r>
            <a:r>
              <a:rPr lang="en-US" dirty="0" smtClean="0"/>
              <a:t>, which is concerned with the persistent storage of the application, typically in a database management system.</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b="1" dirty="0" smtClean="0">
                <a:solidFill>
                  <a:srgbClr val="FF0000"/>
                </a:solidFill>
              </a:rPr>
              <a:t>Thin clients: </a:t>
            </a:r>
          </a:p>
          <a:p>
            <a:pPr algn="just"/>
            <a:r>
              <a:rPr lang="en-US" dirty="0" smtClean="0"/>
              <a:t>The trend in distributed computing is towards moving complexity away from the end-user device towards services in the Internet.</a:t>
            </a:r>
          </a:p>
          <a:p>
            <a:pPr algn="just"/>
            <a:r>
              <a:rPr lang="en-US" dirty="0" smtClean="0"/>
              <a:t>This trend has given rise to interest in the concept of a </a:t>
            </a:r>
            <a:r>
              <a:rPr lang="en-US" i="1" dirty="0" smtClean="0">
                <a:solidFill>
                  <a:srgbClr val="FF0000"/>
                </a:solidFill>
              </a:rPr>
              <a:t>thin client</a:t>
            </a:r>
            <a:r>
              <a:rPr lang="en-US" i="1" dirty="0" smtClean="0"/>
              <a:t>, enabling access to sophisticated networked services.</a:t>
            </a:r>
          </a:p>
          <a:p>
            <a:pPr algn="just"/>
            <a:r>
              <a:rPr lang="en-US" dirty="0" smtClean="0"/>
              <a:t>The term thin client refers to a software layer that supports a window-based user interface that is local to the user while executing application programs or, more generally, accessing services on a remote computer.</a:t>
            </a:r>
            <a:endParaRPr lang="en-US" b="1" dirty="0" smtClean="0">
              <a:solidFill>
                <a:srgbClr val="FF0000"/>
              </a:solidFill>
            </a:endParaRP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838200"/>
            <a:ext cx="9144000" cy="44958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Associated Middleware solutions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The task of middleware is to provide a higher-level programming abstraction for the development of distributed systems and, through layering, to abstract over heterogeneity in the underlying infrastructure to promote interoperability and portability.</a:t>
            </a:r>
          </a:p>
          <a:p>
            <a:pPr algn="just"/>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323558"/>
            <a:ext cx="9172575" cy="6001042"/>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66725" y="838200"/>
            <a:ext cx="8210550" cy="50292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Fundamental models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This  model is based on the fundamental properties that allow us to be more specific about their characteristics and the failures and security risks they might exhibit.</a:t>
            </a:r>
          </a:p>
          <a:p>
            <a:pPr algn="just"/>
            <a:r>
              <a:rPr lang="en-US" dirty="0" smtClean="0"/>
              <a:t>The aspects of distributed systems that we wish to capture in our fundamental models are intended to help us to discuss and reason about:</a:t>
            </a:r>
          </a:p>
          <a:p>
            <a:pPr algn="just"/>
            <a:r>
              <a:rPr lang="en-US" i="1" dirty="0" smtClean="0"/>
              <a:t>Interaction</a:t>
            </a:r>
          </a:p>
          <a:p>
            <a:pPr algn="just"/>
            <a:r>
              <a:rPr lang="en-US" i="1" dirty="0" smtClean="0"/>
              <a:t>Failure</a:t>
            </a:r>
          </a:p>
          <a:p>
            <a:pPr algn="just"/>
            <a:r>
              <a:rPr lang="en-US" i="1" dirty="0" smtClean="0"/>
              <a:t>Security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A firewall </a:t>
            </a:r>
            <a:r>
              <a:rPr lang="en-US" dirty="0" smtClean="0"/>
              <a:t>is implemented by filtering incoming and outgoing messages. Filtering </a:t>
            </a:r>
            <a:r>
              <a:rPr lang="en-US" dirty="0" smtClean="0"/>
              <a:t>might be </a:t>
            </a:r>
            <a:r>
              <a:rPr lang="en-US" dirty="0" smtClean="0"/>
              <a:t>done by source or destination, or a firewall might allow only those messages </a:t>
            </a:r>
            <a:r>
              <a:rPr lang="en-US" dirty="0" smtClean="0"/>
              <a:t>related to </a:t>
            </a:r>
            <a:r>
              <a:rPr lang="en-US" dirty="0" smtClean="0"/>
              <a:t>email and web access to pass into or out of the intranet that it protects</a:t>
            </a:r>
            <a:r>
              <a:rPr lang="en-US" dirty="0" smtClean="0"/>
              <a:t>.</a:t>
            </a:r>
          </a:p>
          <a:p>
            <a:pPr algn="just"/>
            <a:r>
              <a:rPr lang="en-US" dirty="0" smtClean="0"/>
              <a:t>The intranets are linked together </a:t>
            </a:r>
            <a:r>
              <a:rPr lang="en-US" dirty="0" smtClean="0"/>
              <a:t>by backbones</a:t>
            </a:r>
            <a:r>
              <a:rPr lang="en-US" dirty="0" smtClean="0"/>
              <a:t>. A </a:t>
            </a:r>
            <a:r>
              <a:rPr lang="en-US" i="1" dirty="0" smtClean="0"/>
              <a:t>backbone is a network </a:t>
            </a:r>
            <a:r>
              <a:rPr lang="en-US" i="1" dirty="0" smtClean="0"/>
              <a:t>link </a:t>
            </a:r>
            <a:r>
              <a:rPr lang="en-US" dirty="0" smtClean="0"/>
              <a:t>with </a:t>
            </a:r>
            <a:r>
              <a:rPr lang="en-US" dirty="0" smtClean="0"/>
              <a:t>a high transmission capacity, employing satellite connections, </a:t>
            </a:r>
            <a:r>
              <a:rPr lang="en-US" dirty="0" err="1" smtClean="0"/>
              <a:t>fibre</a:t>
            </a:r>
            <a:r>
              <a:rPr lang="en-US" dirty="0" smtClean="0"/>
              <a:t> optic </a:t>
            </a:r>
            <a:r>
              <a:rPr lang="en-US" dirty="0" smtClean="0"/>
              <a:t>cables and </a:t>
            </a:r>
            <a:r>
              <a:rPr lang="en-US" dirty="0" smtClean="0"/>
              <a:t>other high-bandwidth circuits.</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Interaction model</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The processes interact by passing messages, resulting in communication (information flow) and coordination (synchronization and ordering of activities) between processes.</a:t>
            </a:r>
          </a:p>
          <a:p>
            <a:pPr algn="just"/>
            <a:r>
              <a:rPr lang="en-US" dirty="0" smtClean="0"/>
              <a:t>The interaction model must reflect the facts that communication takes place with </a:t>
            </a:r>
            <a:r>
              <a:rPr lang="en-US" dirty="0" smtClean="0">
                <a:solidFill>
                  <a:srgbClr val="FF0000"/>
                </a:solidFill>
              </a:rPr>
              <a:t>delays</a:t>
            </a:r>
            <a:r>
              <a:rPr lang="en-US" dirty="0" smtClean="0"/>
              <a:t> that are often of considerable duration, and that the </a:t>
            </a:r>
            <a:r>
              <a:rPr lang="en-US" dirty="0" smtClean="0">
                <a:solidFill>
                  <a:srgbClr val="FF0000"/>
                </a:solidFill>
              </a:rPr>
              <a:t>accuracy</a:t>
            </a:r>
            <a:r>
              <a:rPr lang="en-US" dirty="0" smtClean="0"/>
              <a:t> with which independent processes can be coordinated is limited by these delays and by the difficulty of maintaining the same notion of time across all the computers in a distributed system.</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10000"/>
          </a:bodyPr>
          <a:lstStyle/>
          <a:p>
            <a:pPr algn="just"/>
            <a:r>
              <a:rPr lang="en-US" dirty="0" smtClean="0"/>
              <a:t>The behaviour of the program and the state of the program described by a </a:t>
            </a:r>
            <a:r>
              <a:rPr lang="en-US" i="1" dirty="0" smtClean="0">
                <a:solidFill>
                  <a:srgbClr val="FF0000"/>
                </a:solidFill>
              </a:rPr>
              <a:t>distributed algorithm </a:t>
            </a:r>
            <a:r>
              <a:rPr lang="en-US" i="1" dirty="0" smtClean="0"/>
              <a:t>– a definition of the steps to be taken by each of the </a:t>
            </a:r>
            <a:r>
              <a:rPr lang="en-US" dirty="0" smtClean="0"/>
              <a:t>processes of which the system is composed, </a:t>
            </a:r>
            <a:r>
              <a:rPr lang="en-US" i="1" dirty="0" smtClean="0"/>
              <a:t>including the transmission of messages between them.</a:t>
            </a:r>
          </a:p>
          <a:p>
            <a:pPr algn="just"/>
            <a:r>
              <a:rPr lang="en-US" i="1" dirty="0" smtClean="0"/>
              <a:t> Messages are transmitted between processes to transfer information </a:t>
            </a:r>
            <a:r>
              <a:rPr lang="en-US" dirty="0" smtClean="0"/>
              <a:t>between them and to coordinate their activity.</a:t>
            </a:r>
          </a:p>
          <a:p>
            <a:pPr algn="just"/>
            <a:r>
              <a:rPr lang="en-US" dirty="0" smtClean="0"/>
              <a:t>Interacting processes perform all of the activity in a distributed system. Each process has its own state, consisting of the set of data that it can access and update,  including the variables in its program. </a:t>
            </a:r>
          </a:p>
          <a:p>
            <a:pPr algn="just"/>
            <a:r>
              <a:rPr lang="en-US" dirty="0" smtClean="0"/>
              <a:t>The state belonging to each process is completely private – that is, it cannot be accessed or updated by any other process.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10000"/>
          </a:bodyPr>
          <a:lstStyle/>
          <a:p>
            <a:r>
              <a:rPr lang="en-US" dirty="0" smtClean="0"/>
              <a:t>Two significant factors affecting interacting processes in a distributed system:</a:t>
            </a:r>
          </a:p>
          <a:p>
            <a:r>
              <a:rPr lang="en-US" b="1" dirty="0" smtClean="0">
                <a:solidFill>
                  <a:srgbClr val="FF0000"/>
                </a:solidFill>
              </a:rPr>
              <a:t>Performance of communication channels-</a:t>
            </a:r>
          </a:p>
          <a:p>
            <a:pPr algn="just"/>
            <a:r>
              <a:rPr lang="en-US" dirty="0" smtClean="0"/>
              <a:t>Communication over a computer network has the following performance characteristics relating to latency, bandwidth and jitter.</a:t>
            </a:r>
            <a:endParaRPr lang="en-US" b="1" dirty="0" smtClean="0"/>
          </a:p>
          <a:p>
            <a:pPr algn="just"/>
            <a:r>
              <a:rPr lang="en-US" dirty="0" smtClean="0"/>
              <a:t>The delay between the start of a message’s transmission from one process and the beginning of its receipt by another is referred to as </a:t>
            </a:r>
            <a:r>
              <a:rPr lang="en-US" i="1" dirty="0" smtClean="0">
                <a:solidFill>
                  <a:srgbClr val="FF0000"/>
                </a:solidFill>
              </a:rPr>
              <a:t>latency</a:t>
            </a:r>
            <a:r>
              <a:rPr lang="en-US" i="1" dirty="0" smtClean="0"/>
              <a:t>.</a:t>
            </a:r>
          </a:p>
          <a:p>
            <a:pPr algn="just"/>
            <a:r>
              <a:rPr lang="en-US" dirty="0" smtClean="0"/>
              <a:t>The delay in accessing the network, which increases significantly when the network is </a:t>
            </a:r>
            <a:r>
              <a:rPr lang="en-US" dirty="0" smtClean="0">
                <a:solidFill>
                  <a:srgbClr val="FF0000"/>
                </a:solidFill>
              </a:rPr>
              <a:t>heavily loaded</a:t>
            </a:r>
            <a:r>
              <a:rPr lang="en-US" dirty="0" smtClean="0"/>
              <a:t>. The time taken by the operating system communication services at both the sending and the receiving processes, which varies according to the current load on the operating systems.</a:t>
            </a:r>
            <a:endParaRPr lang="en-US" b="1" dirty="0"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smtClean="0"/>
              <a:t>The </a:t>
            </a:r>
            <a:r>
              <a:rPr lang="en-US" i="1" dirty="0" smtClean="0">
                <a:solidFill>
                  <a:srgbClr val="FF0000"/>
                </a:solidFill>
              </a:rPr>
              <a:t>bandwidth</a:t>
            </a:r>
            <a:r>
              <a:rPr lang="en-US" i="1" dirty="0" smtClean="0"/>
              <a:t> of a computer network is the total amount of information that can </a:t>
            </a:r>
            <a:r>
              <a:rPr lang="en-US" dirty="0" smtClean="0"/>
              <a:t>be transmitted over it in a given time. When a large number of communication channels are using the same network, they have to share the available bandwidth.</a:t>
            </a:r>
          </a:p>
          <a:p>
            <a:pPr algn="just"/>
            <a:r>
              <a:rPr lang="en-US" i="1" dirty="0" smtClean="0">
                <a:solidFill>
                  <a:srgbClr val="FF0000"/>
                </a:solidFill>
              </a:rPr>
              <a:t>Jitter</a:t>
            </a:r>
            <a:r>
              <a:rPr lang="en-US" i="1" dirty="0" smtClean="0"/>
              <a:t> is the variation in the time taken to deliver a series of messages. Jitter is </a:t>
            </a:r>
            <a:r>
              <a:rPr lang="en-US" dirty="0" smtClean="0"/>
              <a:t>relevant to multimedia data. For example, if consecutive samples of audio data are played with differing time intervals, the sound will be badly distorted.</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20000"/>
          </a:bodyPr>
          <a:lstStyle/>
          <a:p>
            <a:r>
              <a:rPr lang="en-US" b="1" dirty="0" smtClean="0">
                <a:solidFill>
                  <a:srgbClr val="FF0000"/>
                </a:solidFill>
              </a:rPr>
              <a:t>Computer clocks and timing events</a:t>
            </a:r>
          </a:p>
          <a:p>
            <a:pPr algn="just"/>
            <a:r>
              <a:rPr lang="en-US" dirty="0" smtClean="0"/>
              <a:t>Each computer in a distributed system has its own </a:t>
            </a:r>
            <a:r>
              <a:rPr lang="en-US" dirty="0" smtClean="0">
                <a:solidFill>
                  <a:srgbClr val="FF0000"/>
                </a:solidFill>
              </a:rPr>
              <a:t>internal clock</a:t>
            </a:r>
            <a:r>
              <a:rPr lang="en-US" dirty="0" smtClean="0"/>
              <a:t>, which can be used by local processes to obtain the value of the </a:t>
            </a:r>
            <a:r>
              <a:rPr lang="en-US" dirty="0" smtClean="0">
                <a:solidFill>
                  <a:srgbClr val="FF0000"/>
                </a:solidFill>
              </a:rPr>
              <a:t>current time</a:t>
            </a:r>
            <a:r>
              <a:rPr lang="en-US" dirty="0" smtClean="0"/>
              <a:t>. Therefore two processes running on different computers can each associate timestamps with their events. </a:t>
            </a:r>
          </a:p>
          <a:p>
            <a:pPr algn="just"/>
            <a:r>
              <a:rPr lang="en-US" dirty="0" smtClean="0"/>
              <a:t>However, even if the two processes read their clocks at the same time, their local clocks may supply different time values.</a:t>
            </a:r>
          </a:p>
          <a:p>
            <a:pPr algn="just"/>
            <a:r>
              <a:rPr lang="en-US" dirty="0" smtClean="0"/>
              <a:t>This is because computer clocks drift from perfect time and, more importantly, their drift rates differ from one another. The term </a:t>
            </a:r>
            <a:r>
              <a:rPr lang="en-US" i="1" dirty="0" smtClean="0"/>
              <a:t>clock drift rate refers to the rate at which a computer clock deviates </a:t>
            </a:r>
            <a:r>
              <a:rPr lang="en-US" dirty="0" smtClean="0"/>
              <a:t>from a perfect reference clock.</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There are several approaches to correcting the times on computer clocks. </a:t>
            </a:r>
          </a:p>
          <a:p>
            <a:pPr algn="just"/>
            <a:r>
              <a:rPr lang="en-US" dirty="0" smtClean="0"/>
              <a:t>For example, computers may use radio receivers to get time readings from the Global Positioning System with an accuracy of about 1 microsecond.</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Two variants of the interaction model</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i="1" dirty="0" smtClean="0">
                <a:solidFill>
                  <a:srgbClr val="FF0000"/>
                </a:solidFill>
              </a:rPr>
              <a:t>Synchronous distributed systems:</a:t>
            </a:r>
          </a:p>
          <a:p>
            <a:pPr algn="just"/>
            <a:r>
              <a:rPr lang="en-US" dirty="0" smtClean="0"/>
              <a:t>synchronous distributed system to be one in which the following bounds are defined:</a:t>
            </a:r>
          </a:p>
          <a:p>
            <a:pPr algn="just">
              <a:buNone/>
            </a:pPr>
            <a:r>
              <a:rPr lang="en-US" dirty="0" smtClean="0"/>
              <a:t>• The time to execute each step of a process has known lower and upper bounds.</a:t>
            </a:r>
          </a:p>
          <a:p>
            <a:pPr algn="just">
              <a:buNone/>
            </a:pPr>
            <a:r>
              <a:rPr lang="en-US" dirty="0" smtClean="0"/>
              <a:t>• Each message transmitted over a channel is received within a known bounded time.</a:t>
            </a:r>
          </a:p>
          <a:p>
            <a:pPr algn="just">
              <a:buNone/>
            </a:pPr>
            <a:r>
              <a:rPr lang="en-US" dirty="0" smtClean="0"/>
              <a:t>• Each process has a local clock whose drift rate from real time has a known bound.</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Synchronous distributed systems can be built. What is required is for the processes to perform tasks with known resource requirements for which they can be guaranteed sufficient </a:t>
            </a:r>
            <a:r>
              <a:rPr lang="en-US" dirty="0" smtClean="0">
                <a:solidFill>
                  <a:srgbClr val="FF0000"/>
                </a:solidFill>
              </a:rPr>
              <a:t>processor cycles </a:t>
            </a:r>
            <a:r>
              <a:rPr lang="en-US" dirty="0" smtClean="0"/>
              <a:t>and </a:t>
            </a:r>
            <a:r>
              <a:rPr lang="en-US" dirty="0" smtClean="0">
                <a:solidFill>
                  <a:srgbClr val="FF0000"/>
                </a:solidFill>
              </a:rPr>
              <a:t>network capacity</a:t>
            </a:r>
            <a:r>
              <a:rPr lang="en-US" dirty="0" smtClean="0"/>
              <a:t>, and for processes to be supplied with clocks with bounded drift rates.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Asynchronous distributed systems:</a:t>
            </a:r>
            <a:endParaRPr lang="en-US" b="1" dirty="0">
              <a:solidFill>
                <a:srgbClr val="FF0000"/>
              </a:solidFill>
            </a:endParaRPr>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algn="just"/>
            <a:r>
              <a:rPr lang="en-US" dirty="0" smtClean="0"/>
              <a:t>An asynchronous distributed system is one in which there</a:t>
            </a:r>
          </a:p>
          <a:p>
            <a:pPr algn="just">
              <a:buNone/>
            </a:pPr>
            <a:r>
              <a:rPr lang="en-US" dirty="0" smtClean="0"/>
              <a:t>are no bounds on:</a:t>
            </a:r>
          </a:p>
          <a:p>
            <a:pPr algn="just">
              <a:buNone/>
            </a:pPr>
            <a:r>
              <a:rPr lang="en-US" b="1" dirty="0" smtClean="0"/>
              <a:t>• </a:t>
            </a:r>
            <a:r>
              <a:rPr lang="en-US" dirty="0" smtClean="0"/>
              <a:t>Process execution speeds – for example, one process step may take only a </a:t>
            </a:r>
            <a:r>
              <a:rPr lang="en-US" dirty="0" err="1" smtClean="0"/>
              <a:t>picosecond</a:t>
            </a:r>
            <a:r>
              <a:rPr lang="en-US" dirty="0" smtClean="0"/>
              <a:t> and another a century; all that can be said is that each step may take an arbitrarily long time.</a:t>
            </a:r>
          </a:p>
          <a:p>
            <a:pPr algn="just">
              <a:buNone/>
            </a:pPr>
            <a:endParaRPr lang="en-US" dirty="0" smtClean="0"/>
          </a:p>
          <a:p>
            <a:pPr algn="just">
              <a:buNone/>
            </a:pPr>
            <a:r>
              <a:rPr lang="en-US" dirty="0" smtClean="0"/>
              <a:t>• Message transmission delays – for example, one message from process A to process B may be delivered in negligible time and another may take several years. In other words, a message may be received after an arbitrarily long time.</a:t>
            </a:r>
          </a:p>
          <a:p>
            <a:pPr algn="just">
              <a:buNone/>
            </a:pPr>
            <a:endParaRPr lang="en-US" dirty="0" smtClean="0"/>
          </a:p>
          <a:p>
            <a:pPr algn="just">
              <a:buNone/>
            </a:pPr>
            <a:r>
              <a:rPr lang="en-US" dirty="0" smtClean="0"/>
              <a:t>• Clock drift rates – again, the drift rate of a clock is arbitrary.</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Actual distributed systems are very often asynchronous because of the need for processes to share the processors and for communication channels to share the network.</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8640</Words>
  <Application>Microsoft Office PowerPoint</Application>
  <PresentationFormat>On-screen Show (4:3)</PresentationFormat>
  <Paragraphs>393</Paragraphs>
  <Slides>133</Slides>
  <Notes>1</Notes>
  <HiddenSlides>0</HiddenSlides>
  <MMClips>0</MMClips>
  <ScaleCrop>false</ScaleCrop>
  <HeadingPairs>
    <vt:vector size="4" baseType="variant">
      <vt:variant>
        <vt:lpstr>Theme</vt:lpstr>
      </vt:variant>
      <vt:variant>
        <vt:i4>1</vt:i4>
      </vt:variant>
      <vt:variant>
        <vt:lpstr>Slide Titles</vt:lpstr>
      </vt:variant>
      <vt:variant>
        <vt:i4>133</vt:i4>
      </vt:variant>
    </vt:vector>
  </HeadingPairs>
  <TitlesOfParts>
    <vt:vector size="134" baseType="lpstr">
      <vt:lpstr>Office Theme</vt:lpstr>
      <vt:lpstr>  VASIREDDY VENKATADRI INSTITUTE OF TECHNOLOGY (Autonomous)  Department of Computer Science and Engineering </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Focus on resource sharing</vt:lpstr>
      <vt:lpstr>Slide 23</vt:lpstr>
      <vt:lpstr>Slide 24</vt:lpstr>
      <vt:lpstr>Slide 25</vt:lpstr>
      <vt:lpstr>Slide 26</vt:lpstr>
      <vt:lpstr>Challenges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Physical Model</vt:lpstr>
      <vt:lpstr>Slide 51</vt:lpstr>
      <vt:lpstr>Slide 52</vt:lpstr>
      <vt:lpstr>Slide 53</vt:lpstr>
      <vt:lpstr>Slide 54</vt:lpstr>
      <vt:lpstr>Slide 55</vt:lpstr>
      <vt:lpstr>Architectural models:</vt:lpstr>
      <vt:lpstr>Architectural elements</vt:lpstr>
      <vt:lpstr>Communicating Entities</vt:lpstr>
      <vt:lpstr>Slide 59</vt:lpstr>
      <vt:lpstr>Slide 60</vt:lpstr>
      <vt:lpstr>Communication paradigms</vt:lpstr>
      <vt:lpstr>Slide 62</vt:lpstr>
      <vt:lpstr>Slide 63</vt:lpstr>
      <vt:lpstr>Indirect communication</vt:lpstr>
      <vt:lpstr>Slide 65</vt:lpstr>
      <vt:lpstr>Slide 66</vt:lpstr>
      <vt:lpstr>Slide 67</vt:lpstr>
      <vt:lpstr>Slide 68</vt:lpstr>
      <vt:lpstr>Slide 69</vt:lpstr>
      <vt:lpstr>Slide 70</vt:lpstr>
      <vt:lpstr>Slide 71</vt:lpstr>
      <vt:lpstr>Placement</vt:lpstr>
      <vt:lpstr>Mapping of services to multiple servers</vt:lpstr>
      <vt:lpstr>Caching</vt:lpstr>
      <vt:lpstr>Slide 75</vt:lpstr>
      <vt:lpstr>Architectural patterns</vt:lpstr>
      <vt:lpstr>Slide 77</vt:lpstr>
      <vt:lpstr>Slide 78</vt:lpstr>
      <vt:lpstr>Slide 79</vt:lpstr>
      <vt:lpstr>Tiered architecture</vt:lpstr>
      <vt:lpstr>Slide 81</vt:lpstr>
      <vt:lpstr>Slide 82</vt:lpstr>
      <vt:lpstr>Slide 83</vt:lpstr>
      <vt:lpstr>Slide 84</vt:lpstr>
      <vt:lpstr>Slide 85</vt:lpstr>
      <vt:lpstr>Associated Middleware solutions</vt:lpstr>
      <vt:lpstr>Slide 87</vt:lpstr>
      <vt:lpstr>Slide 88</vt:lpstr>
      <vt:lpstr>Fundamental models</vt:lpstr>
      <vt:lpstr>Interaction model</vt:lpstr>
      <vt:lpstr>Slide 91</vt:lpstr>
      <vt:lpstr>Slide 92</vt:lpstr>
      <vt:lpstr>Slide 93</vt:lpstr>
      <vt:lpstr>Slide 94</vt:lpstr>
      <vt:lpstr>Slide 95</vt:lpstr>
      <vt:lpstr>Two variants of the interaction model</vt:lpstr>
      <vt:lpstr>Slide 97</vt:lpstr>
      <vt:lpstr>Asynchronous distributed systems:</vt:lpstr>
      <vt:lpstr>Slide 99</vt:lpstr>
      <vt:lpstr>Slide 100</vt:lpstr>
      <vt:lpstr>Slide 101</vt:lpstr>
      <vt:lpstr>Slide 102</vt:lpstr>
      <vt:lpstr>Failure model:</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Security model</vt:lpstr>
      <vt:lpstr>Slide 119</vt:lpstr>
      <vt:lpstr>Slide 120</vt:lpstr>
      <vt:lpstr>Slide 121</vt:lpstr>
      <vt:lpstr>Slide 122</vt:lpstr>
      <vt:lpstr>Slide 123</vt:lpstr>
      <vt:lpstr>Slide 124</vt:lpstr>
      <vt:lpstr>Slide 125</vt:lpstr>
      <vt:lpstr>Slide 126</vt:lpstr>
      <vt:lpstr>Defeating security threats</vt:lpstr>
      <vt:lpstr>Slide 128</vt:lpstr>
      <vt:lpstr>Slide 129</vt:lpstr>
      <vt:lpstr>Slide 130</vt:lpstr>
      <vt:lpstr>Slide 131</vt:lpstr>
      <vt:lpstr>Slide 132</vt:lpstr>
      <vt:lpstr>Slide 133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N.Brahma Naidu</dc:creator>
  <cp:lastModifiedBy>N.Brahma Naidu</cp:lastModifiedBy>
  <cp:revision>122</cp:revision>
  <dcterms:created xsi:type="dcterms:W3CDTF">2006-08-16T00:00:00Z</dcterms:created>
  <dcterms:modified xsi:type="dcterms:W3CDTF">2021-04-28T06:45:44Z</dcterms:modified>
</cp:coreProperties>
</file>