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64" r:id="rId80"/>
    <p:sldId id="366" r:id="rId81"/>
    <p:sldId id="367" r:id="rId82"/>
    <p:sldId id="368" r:id="rId83"/>
    <p:sldId id="334" r:id="rId84"/>
    <p:sldId id="335" r:id="rId85"/>
    <p:sldId id="336" r:id="rId86"/>
    <p:sldId id="340" r:id="rId87"/>
    <p:sldId id="337" r:id="rId88"/>
    <p:sldId id="338" r:id="rId89"/>
    <p:sldId id="339" r:id="rId90"/>
    <p:sldId id="341" r:id="rId91"/>
    <p:sldId id="342" r:id="rId92"/>
    <p:sldId id="343" r:id="rId93"/>
    <p:sldId id="344" r:id="rId94"/>
    <p:sldId id="345" r:id="rId95"/>
    <p:sldId id="346" r:id="rId96"/>
    <p:sldId id="347" r:id="rId97"/>
    <p:sldId id="348" r:id="rId98"/>
    <p:sldId id="349" r:id="rId99"/>
    <p:sldId id="350" r:id="rId100"/>
    <p:sldId id="351" r:id="rId101"/>
    <p:sldId id="354" r:id="rId102"/>
    <p:sldId id="355" r:id="rId103"/>
    <p:sldId id="357" r:id="rId104"/>
    <p:sldId id="356" r:id="rId105"/>
    <p:sldId id="353" r:id="rId106"/>
    <p:sldId id="358" r:id="rId107"/>
    <p:sldId id="360" r:id="rId108"/>
    <p:sldId id="359" r:id="rId109"/>
    <p:sldId id="361" r:id="rId110"/>
    <p:sldId id="362" r:id="rId111"/>
    <p:sldId id="363"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443"/>
    <a:srgbClr val="F8A662"/>
    <a:srgbClr val="E46D0A"/>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C2A56-C075-4473-9C5D-7FFD4F331E22}" type="datetimeFigureOut">
              <a:rPr lang="en-US" smtClean="0"/>
              <a:pPr/>
              <a:t>4/27/2021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B4CA8-4582-48C5-92CD-066422E2C3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A30F9-6196-4394-8A86-68FAE850372F}"/>
              </a:ext>
            </a:extLst>
          </p:cNvPr>
          <p:cNvSpPr>
            <a:spLocks noGrp="1"/>
          </p:cNvSpPr>
          <p:nvPr>
            <p:ph type="title"/>
          </p:nvPr>
        </p:nvSpPr>
        <p:spPr>
          <a:xfrm>
            <a:off x="375557" y="346002"/>
            <a:ext cx="8392886" cy="1466469"/>
          </a:xfrm>
        </p:spPr>
        <p:txBody>
          <a:bodyPr>
            <a:normAutofit fontScale="90000"/>
          </a:bodyPr>
          <a:lstStyle/>
          <a:p>
            <a:pPr algn="ctr"/>
            <a:r>
              <a:rPr lang="en-IN" sz="4800" b="1" dirty="0">
                <a:solidFill>
                  <a:srgbClr val="FF0000"/>
                </a:solidFill>
              </a:rPr>
              <a:t/>
            </a:r>
            <a:br>
              <a:rPr lang="en-IN" sz="4800" b="1" dirty="0">
                <a:solidFill>
                  <a:srgbClr val="FF0000"/>
                </a:solidFill>
              </a:rPr>
            </a:br>
            <a:r>
              <a:rPr lang="en-IN" sz="4800" b="1" dirty="0" smtClean="0">
                <a:solidFill>
                  <a:srgbClr val="FF0000"/>
                </a:solidFill>
              </a:rPr>
              <a:t/>
            </a:r>
            <a:br>
              <a:rPr lang="en-IN" sz="4800" b="1" dirty="0" smtClean="0">
                <a:solidFill>
                  <a:srgbClr val="FF0000"/>
                </a:solidFill>
              </a:rPr>
            </a:br>
            <a:r>
              <a:rPr lang="en-IN" sz="2700" b="1" dirty="0" smtClean="0">
                <a:solidFill>
                  <a:srgbClr val="FF0000"/>
                </a:solidFill>
                <a:latin typeface="Times New Roman" pitchFamily="18" charset="0"/>
                <a:cs typeface="Times New Roman" pitchFamily="18" charset="0"/>
              </a:rPr>
              <a:t>VASIREDDY VENKATADRI</a:t>
            </a:r>
            <a:r>
              <a:rPr lang="en-US" sz="2700" b="1" dirty="0" smtClean="0">
                <a:solidFill>
                  <a:srgbClr val="FF0000"/>
                </a:solidFill>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INSTITUTE OF TECHNOLOGY</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smtClean="0">
                <a:solidFill>
                  <a:srgbClr val="FF0000"/>
                </a:solidFill>
                <a:latin typeface="Times New Roman" pitchFamily="18" charset="0"/>
                <a:cs typeface="Times New Roman" pitchFamily="18" charset="0"/>
              </a:rPr>
              <a:t>Computer Science and Engineering</a:t>
            </a:r>
            <a:r>
              <a:rPr lang="en-IN" sz="3300" dirty="0">
                <a:solidFill>
                  <a:srgbClr val="FF0000"/>
                </a:solidFill>
              </a:rPr>
              <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 xmlns:a16="http://schemas.microsoft.com/office/drawing/2014/main" id="{B8E2120E-3D3B-4FDD-AF9D-33A00283F052}"/>
              </a:ext>
            </a:extLst>
          </p:cNvPr>
          <p:cNvSpPr>
            <a:spLocks noGrp="1"/>
          </p:cNvSpPr>
          <p:nvPr>
            <p:ph idx="1"/>
          </p:nvPr>
        </p:nvSpPr>
        <p:spPr>
          <a:xfrm>
            <a:off x="375557" y="1812470"/>
            <a:ext cx="8392886" cy="4512130"/>
          </a:xfrm>
        </p:spPr>
        <p:txBody>
          <a:bodyPr>
            <a:normAutofit fontScale="700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r>
              <a:rPr lang="en-US" sz="4000" dirty="0" smtClean="0">
                <a:latin typeface="Palatino Linotype" panose="02040502050505030304" pitchFamily="18" charset="0"/>
              </a:rPr>
              <a:t>IV </a:t>
            </a:r>
            <a:r>
              <a:rPr lang="en-US" sz="4000" dirty="0" err="1">
                <a:latin typeface="Palatino Linotype" panose="02040502050505030304" pitchFamily="18" charset="0"/>
              </a:rPr>
              <a:t>B.Tech</a:t>
            </a:r>
            <a:r>
              <a:rPr lang="en-US" sz="4000" dirty="0">
                <a:latin typeface="Palatino Linotype" panose="02040502050505030304" pitchFamily="18" charset="0"/>
              </a:rPr>
              <a:t> </a:t>
            </a:r>
            <a:r>
              <a:rPr lang="en-US" sz="4000" dirty="0" smtClean="0">
                <a:latin typeface="Palatino Linotype" panose="02040502050505030304" pitchFamily="18" charset="0"/>
              </a:rPr>
              <a:t>-II </a:t>
            </a:r>
            <a:r>
              <a:rPr lang="en-US" sz="4000" dirty="0">
                <a:latin typeface="Palatino Linotype" panose="02040502050505030304" pitchFamily="18" charset="0"/>
              </a:rPr>
              <a:t>Semester</a:t>
            </a:r>
          </a:p>
          <a:p>
            <a:pPr marL="0" indent="0" algn="ctr">
              <a:lnSpc>
                <a:spcPct val="100000"/>
              </a:lnSpc>
              <a:buNone/>
            </a:pPr>
            <a:r>
              <a:rPr lang="en-US" sz="4000" dirty="0" smtClean="0">
                <a:solidFill>
                  <a:srgbClr val="C00000"/>
                </a:solidFill>
                <a:latin typeface="Palatino Linotype" panose="02040502050505030304" pitchFamily="18" charset="0"/>
              </a:rPr>
              <a:t>Distributed Systems</a:t>
            </a:r>
            <a:endParaRPr lang="en-US" sz="4000" dirty="0">
              <a:solidFill>
                <a:srgbClr val="C00000"/>
              </a:solidFill>
              <a:latin typeface="Palatino Linotype" panose="02040502050505030304" pitchFamily="18" charset="0"/>
            </a:endParaRPr>
          </a:p>
          <a:p>
            <a:pPr marL="0" indent="0" algn="ctr">
              <a:lnSpc>
                <a:spcPct val="100000"/>
              </a:lnSpc>
              <a:buNone/>
            </a:pPr>
            <a:r>
              <a:rPr lang="en-IN" sz="4000" dirty="0" smtClean="0">
                <a:latin typeface="Palatino Linotype" panose="02040502050505030304" pitchFamily="18" charset="0"/>
              </a:rPr>
              <a:t>Unit-III</a:t>
            </a:r>
          </a:p>
          <a:p>
            <a:pPr marL="0" indent="0" algn="ctr">
              <a:lnSpc>
                <a:spcPct val="100000"/>
              </a:lnSpc>
              <a:buNone/>
            </a:pPr>
            <a:r>
              <a:rPr lang="en-US" b="1" dirty="0" smtClean="0"/>
              <a:t>Distributed Objects and Remote Invocation</a:t>
            </a:r>
            <a:endParaRPr lang="en-IN" sz="4000" dirty="0">
              <a:latin typeface="Palatino Linotype" panose="02040502050505030304" pitchFamily="18" charset="0"/>
            </a:endParaRPr>
          </a:p>
        </p:txBody>
      </p:sp>
      <p:sp>
        <p:nvSpPr>
          <p:cNvPr id="6" name="Slide Number Placeholder 5">
            <a:extLst>
              <a:ext uri="{FF2B5EF4-FFF2-40B4-BE49-F238E27FC236}">
                <a16:creationId xmlns="" xmlns:a16="http://schemas.microsoft.com/office/drawing/2014/main"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IN" dirty="0" smtClean="0"/>
              <a:t>Distributed Systems                                                                                 Dept of CSE                                VVIT        </a:t>
            </a:r>
            <a:endParaRPr lang="en-US" dirty="0"/>
          </a:p>
        </p:txBody>
      </p:sp>
      <p:pic>
        <p:nvPicPr>
          <p:cNvPr id="9" name="Picture 8"/>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581400" y="2819400"/>
            <a:ext cx="1808480" cy="1402715"/>
          </a:xfrm>
          <a:prstGeom prst="rect">
            <a:avLst/>
          </a:prstGeom>
          <a:noFill/>
          <a:ln>
            <a:noFill/>
          </a:ln>
        </p:spPr>
      </p:pic>
    </p:spTree>
    <p:extLst>
      <p:ext uri="{BB962C8B-B14F-4D97-AF65-F5344CB8AC3E}">
        <p14:creationId xmlns="" xmlns:p14="http://schemas.microsoft.com/office/powerpoint/2010/main" val="399846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The first argument of </a:t>
            </a:r>
            <a:r>
              <a:rPr lang="en-US" i="1" dirty="0" err="1" smtClean="0">
                <a:solidFill>
                  <a:srgbClr val="FF0000"/>
                </a:solidFill>
              </a:rPr>
              <a:t>doOperation</a:t>
            </a:r>
            <a:r>
              <a:rPr lang="en-US" i="1" dirty="0" smtClean="0"/>
              <a:t> is an instance of the class </a:t>
            </a:r>
            <a:r>
              <a:rPr lang="en-US" i="1" dirty="0" err="1" smtClean="0">
                <a:solidFill>
                  <a:srgbClr val="FF0000"/>
                </a:solidFill>
              </a:rPr>
              <a:t>RemoteRef</a:t>
            </a:r>
            <a:r>
              <a:rPr lang="en-US" i="1" dirty="0" smtClean="0"/>
              <a:t>, </a:t>
            </a:r>
            <a:r>
              <a:rPr lang="en-US" dirty="0" smtClean="0"/>
              <a:t>which represents references for </a:t>
            </a:r>
            <a:r>
              <a:rPr lang="en-US" dirty="0" smtClean="0">
                <a:solidFill>
                  <a:srgbClr val="FF0000"/>
                </a:solidFill>
              </a:rPr>
              <a:t>remote servers</a:t>
            </a:r>
            <a:r>
              <a:rPr lang="en-US" dirty="0" smtClean="0"/>
              <a:t>. This class provides methods for getting the </a:t>
            </a:r>
            <a:r>
              <a:rPr lang="en-US" dirty="0" smtClean="0">
                <a:solidFill>
                  <a:srgbClr val="FF0000"/>
                </a:solidFill>
              </a:rPr>
              <a:t>Internet address </a:t>
            </a:r>
            <a:r>
              <a:rPr lang="en-US" dirty="0" smtClean="0"/>
              <a:t>and </a:t>
            </a:r>
            <a:r>
              <a:rPr lang="en-US" dirty="0" smtClean="0">
                <a:solidFill>
                  <a:srgbClr val="FF0000"/>
                </a:solidFill>
              </a:rPr>
              <a:t>port</a:t>
            </a:r>
            <a:r>
              <a:rPr lang="en-US" dirty="0" smtClean="0"/>
              <a:t> of the associated server.</a:t>
            </a:r>
          </a:p>
          <a:p>
            <a:pPr algn="just"/>
            <a:r>
              <a:rPr lang="en-US" dirty="0" smtClean="0"/>
              <a:t>The caller of </a:t>
            </a:r>
            <a:r>
              <a:rPr lang="en-US" i="1" dirty="0" err="1" smtClean="0"/>
              <a:t>doOperation</a:t>
            </a:r>
            <a:r>
              <a:rPr lang="en-US" i="1" dirty="0" smtClean="0"/>
              <a:t> is </a:t>
            </a:r>
            <a:r>
              <a:rPr lang="en-US" i="1" dirty="0" smtClean="0">
                <a:solidFill>
                  <a:srgbClr val="FF0000"/>
                </a:solidFill>
              </a:rPr>
              <a:t>blocked </a:t>
            </a:r>
            <a:r>
              <a:rPr lang="en-US" i="1" dirty="0" smtClean="0"/>
              <a:t>until the server performs the requested </a:t>
            </a:r>
            <a:r>
              <a:rPr lang="en-US" dirty="0" smtClean="0"/>
              <a:t>operation and transmits a reply message to the client process.</a:t>
            </a:r>
          </a:p>
          <a:p>
            <a:pPr algn="just"/>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Building client and server programs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To produce client and server programs that use the </a:t>
            </a:r>
            <a:r>
              <a:rPr lang="en-US" i="1" dirty="0" smtClean="0"/>
              <a:t>Remote interfaces Shape and </a:t>
            </a:r>
            <a:r>
              <a:rPr lang="en-US" i="1" dirty="0" err="1" smtClean="0"/>
              <a:t>ShapeList</a:t>
            </a:r>
            <a:r>
              <a:rPr lang="en-US" i="1" dirty="0" smtClean="0"/>
              <a:t>.</a:t>
            </a:r>
          </a:p>
          <a:p>
            <a:pPr algn="just"/>
            <a:r>
              <a:rPr lang="en-US" b="1" dirty="0" smtClean="0">
                <a:solidFill>
                  <a:srgbClr val="FF0000"/>
                </a:solidFill>
              </a:rPr>
              <a:t>Server program</a:t>
            </a:r>
          </a:p>
          <a:p>
            <a:pPr algn="just"/>
            <a:r>
              <a:rPr lang="en-US" dirty="0" smtClean="0"/>
              <a:t>The server is a whiteboard server: it represents each shape as a remote object instantiated by a </a:t>
            </a:r>
            <a:r>
              <a:rPr lang="en-US" dirty="0" smtClean="0">
                <a:solidFill>
                  <a:srgbClr val="FF0000"/>
                </a:solidFill>
              </a:rPr>
              <a:t>servant</a:t>
            </a:r>
            <a:r>
              <a:rPr lang="en-US" dirty="0" smtClean="0"/>
              <a:t> that implements the </a:t>
            </a:r>
            <a:r>
              <a:rPr lang="en-US" i="1" dirty="0" smtClean="0">
                <a:solidFill>
                  <a:srgbClr val="FF0000"/>
                </a:solidFill>
              </a:rPr>
              <a:t>Shape interface </a:t>
            </a:r>
            <a:r>
              <a:rPr lang="en-US" i="1" dirty="0" smtClean="0"/>
              <a:t>and holds the state </a:t>
            </a:r>
            <a:r>
              <a:rPr lang="en-US" dirty="0" smtClean="0"/>
              <a:t>of a graphical object as well as its version number; it represents its collection of shapes by using another servant that implements the </a:t>
            </a:r>
            <a:r>
              <a:rPr lang="en-US" i="1" dirty="0" err="1" smtClean="0"/>
              <a:t>ShapeList</a:t>
            </a:r>
            <a:r>
              <a:rPr lang="en-US" i="1" dirty="0" smtClean="0"/>
              <a:t> interface and holds a collection </a:t>
            </a:r>
            <a:r>
              <a:rPr lang="en-US" dirty="0" smtClean="0"/>
              <a:t>of shapes in a </a:t>
            </a:r>
            <a:r>
              <a:rPr lang="en-US" i="1" dirty="0" smtClean="0"/>
              <a:t>Vector.</a:t>
            </a:r>
            <a:endParaRPr lang="en-US" b="1" dirty="0" smtClean="0">
              <a:solidFill>
                <a:srgbClr val="FF0000"/>
              </a:solidFill>
            </a:endParaRPr>
          </a:p>
          <a:p>
            <a:pPr algn="just"/>
            <a:endParaRPr lang="en-US"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pPr algn="just"/>
            <a:r>
              <a:rPr lang="en-US" dirty="0" smtClean="0"/>
              <a:t>The server program consists of a </a:t>
            </a:r>
            <a:r>
              <a:rPr lang="en-US" i="1" dirty="0" smtClean="0"/>
              <a:t>main method and a servant class to implement </a:t>
            </a:r>
            <a:r>
              <a:rPr lang="en-US" dirty="0" smtClean="0"/>
              <a:t>each of its remote interfaces. </a:t>
            </a:r>
          </a:p>
          <a:p>
            <a:pPr algn="just"/>
            <a:r>
              <a:rPr lang="en-US" dirty="0" smtClean="0"/>
              <a:t>The </a:t>
            </a:r>
            <a:r>
              <a:rPr lang="en-US" i="1" dirty="0" smtClean="0"/>
              <a:t>main method of the server class is shown in Figure, </a:t>
            </a:r>
            <a:r>
              <a:rPr lang="en-US" dirty="0" smtClean="0"/>
              <a:t>with the key steps contained in the lines marked 1 to 4:</a:t>
            </a:r>
          </a:p>
          <a:p>
            <a:pPr algn="just"/>
            <a:r>
              <a:rPr lang="en-US" dirty="0" smtClean="0"/>
              <a:t>In line 1, the server creates an instance of </a:t>
            </a:r>
            <a:r>
              <a:rPr lang="en-US" i="1" dirty="0" err="1" smtClean="0"/>
              <a:t>ShapeListServant</a:t>
            </a:r>
            <a:r>
              <a:rPr lang="en-US" i="1" dirty="0" smtClean="0"/>
              <a:t>.</a:t>
            </a:r>
          </a:p>
          <a:p>
            <a:pPr algn="just"/>
            <a:r>
              <a:rPr lang="en-US" dirty="0" smtClean="0"/>
              <a:t>Lines 2 and 3 use the method </a:t>
            </a:r>
            <a:r>
              <a:rPr lang="en-US" i="1" dirty="0" err="1" smtClean="0"/>
              <a:t>exportObject</a:t>
            </a:r>
            <a:r>
              <a:rPr lang="en-US" i="1" dirty="0" smtClean="0"/>
              <a:t> (defined on </a:t>
            </a:r>
            <a:r>
              <a:rPr lang="en-US" i="1" dirty="0" err="1" smtClean="0"/>
              <a:t>UnicastRemoteObject</a:t>
            </a:r>
            <a:r>
              <a:rPr lang="en-US" i="1" dirty="0" smtClean="0"/>
              <a:t>) to </a:t>
            </a:r>
            <a:r>
              <a:rPr lang="en-US" dirty="0" smtClean="0"/>
              <a:t>make this object available to the RMI runtime, thereby making it available to receive incoming invocations. </a:t>
            </a:r>
          </a:p>
          <a:p>
            <a:pPr algn="just"/>
            <a:r>
              <a:rPr lang="en-US" dirty="0" smtClean="0"/>
              <a:t>The second parameter of </a:t>
            </a:r>
            <a:r>
              <a:rPr lang="en-US" i="1" dirty="0" err="1" smtClean="0"/>
              <a:t>exportObject</a:t>
            </a:r>
            <a:r>
              <a:rPr lang="en-US" i="1" dirty="0" smtClean="0"/>
              <a:t> specifies the </a:t>
            </a:r>
            <a:r>
              <a:rPr lang="en-US" dirty="0" smtClean="0"/>
              <a:t>TCP port to be used for incoming invocations.</a:t>
            </a:r>
          </a:p>
          <a:p>
            <a:pPr algn="just"/>
            <a:r>
              <a:rPr lang="en-US" dirty="0" smtClean="0"/>
              <a:t>Finally, line 4 binds the remote object to a name in the </a:t>
            </a:r>
            <a:r>
              <a:rPr lang="en-US" dirty="0" err="1" smtClean="0"/>
              <a:t>RMIregistry</a:t>
            </a:r>
            <a:r>
              <a:rPr lang="en-US" dirty="0" smtClean="0"/>
              <a:t>. Note that the value bound to the name is a remote object reference, and its type is the type of its remote interface – </a:t>
            </a:r>
            <a:r>
              <a:rPr lang="en-US" i="1" dirty="0" err="1" smtClean="0"/>
              <a:t>ShapeList</a:t>
            </a:r>
            <a:r>
              <a:rPr lang="en-US" i="1" dirty="0" smtClean="0"/>
              <a:t>.</a:t>
            </a:r>
            <a:endParaRPr lang="en-US" dirty="0" smtClean="0"/>
          </a:p>
          <a:p>
            <a:pPr algn="just"/>
            <a:endParaRPr lang="en-US" i="1" dirty="0" smtClean="0"/>
          </a:p>
          <a:p>
            <a:pPr algn="just"/>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533400"/>
            <a:ext cx="7532510" cy="60960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a:t>
            </a:r>
            <a:r>
              <a:rPr lang="en-US" i="1" dirty="0" smtClean="0"/>
              <a:t>main method of a server needs to create a security manager to enable Java </a:t>
            </a:r>
            <a:r>
              <a:rPr lang="en-US" dirty="0" smtClean="0"/>
              <a:t>security to apply the protection appropriate for an RMI server. </a:t>
            </a:r>
          </a:p>
          <a:p>
            <a:pPr algn="just"/>
            <a:r>
              <a:rPr lang="en-US" dirty="0" smtClean="0"/>
              <a:t>A default security manager called </a:t>
            </a:r>
            <a:r>
              <a:rPr lang="en-US" i="1" dirty="0" err="1" smtClean="0"/>
              <a:t>RMISecurityManager</a:t>
            </a:r>
            <a:r>
              <a:rPr lang="en-US" i="1" dirty="0" smtClean="0"/>
              <a:t> is provided.</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Consider the method </a:t>
            </a:r>
            <a:r>
              <a:rPr lang="en-US" i="1" dirty="0" err="1" smtClean="0"/>
              <a:t>newShape</a:t>
            </a:r>
            <a:r>
              <a:rPr lang="en-US" i="1" dirty="0" smtClean="0"/>
              <a:t> in Figure  (line 1), which could be </a:t>
            </a:r>
            <a:r>
              <a:rPr lang="en-US" dirty="0" smtClean="0"/>
              <a:t>called a factory method because it allows the client to request the creation of a servant.</a:t>
            </a:r>
          </a:p>
          <a:p>
            <a:r>
              <a:rPr lang="en-US" dirty="0" smtClean="0"/>
              <a:t>It uses the constructor of </a:t>
            </a:r>
            <a:r>
              <a:rPr lang="en-US" i="1" dirty="0" err="1" smtClean="0"/>
              <a:t>ShapeServant</a:t>
            </a:r>
            <a:r>
              <a:rPr lang="en-US" i="1" dirty="0" smtClean="0"/>
              <a:t>, which creates a new servant containing the </a:t>
            </a:r>
            <a:r>
              <a:rPr lang="en-US" i="1" dirty="0" err="1" smtClean="0"/>
              <a:t>GraphicalObject</a:t>
            </a:r>
            <a:r>
              <a:rPr lang="en-US" i="1" dirty="0" smtClean="0"/>
              <a:t> and version number passed as arguments. </a:t>
            </a:r>
          </a:p>
          <a:p>
            <a:r>
              <a:rPr lang="en-US" i="1" dirty="0" smtClean="0"/>
              <a:t>The type of the return value </a:t>
            </a:r>
            <a:r>
              <a:rPr lang="en-US" dirty="0" smtClean="0"/>
              <a:t>of </a:t>
            </a:r>
            <a:r>
              <a:rPr lang="en-US" i="1" dirty="0" err="1" smtClean="0"/>
              <a:t>newShape</a:t>
            </a:r>
            <a:r>
              <a:rPr lang="en-US" i="1" dirty="0" smtClean="0"/>
              <a:t> is Shape – the interface implemented by the new servant. Before returning, </a:t>
            </a:r>
            <a:r>
              <a:rPr lang="en-US" dirty="0" smtClean="0"/>
              <a:t>the method </a:t>
            </a:r>
            <a:r>
              <a:rPr lang="en-US" i="1" dirty="0" err="1" smtClean="0"/>
              <a:t>newShape</a:t>
            </a:r>
            <a:r>
              <a:rPr lang="en-US" i="1" dirty="0" smtClean="0"/>
              <a:t> adds the new shape to its vector that contains the list of shapes </a:t>
            </a:r>
            <a:r>
              <a:rPr lang="en-US" dirty="0" smtClean="0"/>
              <a:t>(line 2).</a:t>
            </a:r>
          </a:p>
          <a:p>
            <a:pPr>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66540" y="0"/>
            <a:ext cx="8472660" cy="5739606"/>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b="1" dirty="0" smtClean="0">
                <a:solidFill>
                  <a:srgbClr val="FF0000"/>
                </a:solidFill>
              </a:rPr>
              <a:t>Client program</a:t>
            </a:r>
          </a:p>
          <a:p>
            <a:pPr algn="just"/>
            <a:r>
              <a:rPr lang="en-US" dirty="0" smtClean="0"/>
              <a:t>Any client program needs to get started by using a binder to look up a remote object reference. </a:t>
            </a:r>
          </a:p>
          <a:p>
            <a:pPr algn="just"/>
            <a:r>
              <a:rPr lang="en-US" dirty="0" smtClean="0"/>
              <a:t>Our client sets a security manager and then looks up a remote object reference for the remote object using the </a:t>
            </a:r>
            <a:r>
              <a:rPr lang="en-US" i="1" dirty="0" smtClean="0"/>
              <a:t>lookup operation of the </a:t>
            </a:r>
            <a:r>
              <a:rPr lang="en-US" i="1" dirty="0" err="1" smtClean="0"/>
              <a:t>RMIregistry</a:t>
            </a:r>
            <a:r>
              <a:rPr lang="en-US" i="1" dirty="0" smtClean="0"/>
              <a:t> (line 1).</a:t>
            </a:r>
          </a:p>
          <a:p>
            <a:pPr algn="just"/>
            <a:r>
              <a:rPr lang="en-US" dirty="0" smtClean="0"/>
              <a:t>In our example, the client invokes the method </a:t>
            </a:r>
            <a:r>
              <a:rPr lang="en-US" i="1" dirty="0" err="1" smtClean="0"/>
              <a:t>allShapes</a:t>
            </a:r>
            <a:r>
              <a:rPr lang="en-US" i="1" dirty="0" smtClean="0"/>
              <a:t> in the remote </a:t>
            </a:r>
            <a:r>
              <a:rPr lang="en-US" dirty="0" smtClean="0"/>
              <a:t>object (line 2) and receives a vector of remote object references to all of the shapes currently stored in the server.</a:t>
            </a:r>
            <a:endParaRPr lang="en-US" b="1" dirty="0" smtClean="0">
              <a:solidFill>
                <a:srgbClr val="FF0000"/>
              </a:solidFill>
            </a:endParaRP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Each time the user finishes drawing a graphical object, it will invoke the method </a:t>
            </a:r>
            <a:r>
              <a:rPr lang="en-US" i="1" dirty="0" err="1" smtClean="0"/>
              <a:t>newShape</a:t>
            </a:r>
            <a:r>
              <a:rPr lang="en-US" i="1" dirty="0" smtClean="0"/>
              <a:t> in the server, passing </a:t>
            </a:r>
            <a:r>
              <a:rPr lang="en-US" dirty="0" smtClean="0"/>
              <a:t>the new graphical object as its argument. </a:t>
            </a:r>
          </a:p>
          <a:p>
            <a:pPr algn="just"/>
            <a:r>
              <a:rPr lang="en-US" dirty="0" smtClean="0"/>
              <a:t>The client will keep a record of the latest version number at the server, and from time to time it will invoke </a:t>
            </a:r>
            <a:r>
              <a:rPr lang="en-US" i="1" dirty="0" err="1" smtClean="0"/>
              <a:t>getVersion</a:t>
            </a:r>
            <a:r>
              <a:rPr lang="en-US" i="1" dirty="0" smtClean="0"/>
              <a:t> at the </a:t>
            </a:r>
            <a:r>
              <a:rPr lang="en-US" dirty="0" smtClean="0"/>
              <a:t>server to find out whether any new shapes have been added by other users.</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94027" y="0"/>
            <a:ext cx="8721373" cy="5706269"/>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solidFill>
                  <a:srgbClr val="FF0000"/>
                </a:solidFill>
              </a:rPr>
              <a:t>Callbacks </a:t>
            </a:r>
          </a:p>
          <a:p>
            <a:pPr algn="just"/>
            <a:r>
              <a:rPr lang="en-US" dirty="0" smtClean="0"/>
              <a:t>The general idea behind callbacks is that instead of clients polling the server to find out whether some event has occurred, the server should inform its clients whenever that event occurs. </a:t>
            </a:r>
          </a:p>
          <a:p>
            <a:pPr algn="just"/>
            <a:r>
              <a:rPr lang="en-US" dirty="0" smtClean="0"/>
              <a:t>The term </a:t>
            </a:r>
            <a:r>
              <a:rPr lang="en-US" i="1" dirty="0" smtClean="0"/>
              <a:t>callback is used to refer to a server’s action of </a:t>
            </a:r>
            <a:r>
              <a:rPr lang="en-US" dirty="0" smtClean="0"/>
              <a:t>notifying clients about an event. Callbacks can be implemented in RMI as follows: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i="1" dirty="0" err="1" smtClean="0">
                <a:solidFill>
                  <a:srgbClr val="FF0000"/>
                </a:solidFill>
              </a:rPr>
              <a:t>getRequest</a:t>
            </a:r>
            <a:r>
              <a:rPr lang="en-US" i="1" dirty="0" smtClean="0"/>
              <a:t> is used by a server process to acquire service requests.</a:t>
            </a:r>
            <a:endParaRPr lang="en-US" dirty="0" smtClean="0"/>
          </a:p>
          <a:p>
            <a:pPr algn="just"/>
            <a:r>
              <a:rPr lang="en-US" dirty="0" smtClean="0"/>
              <a:t>When the server has invoked the specified operation, it then uses </a:t>
            </a:r>
            <a:r>
              <a:rPr lang="en-US" i="1" dirty="0" err="1" smtClean="0">
                <a:solidFill>
                  <a:srgbClr val="FF0000"/>
                </a:solidFill>
              </a:rPr>
              <a:t>sendReply</a:t>
            </a:r>
            <a:r>
              <a:rPr lang="en-US" i="1" dirty="0" smtClean="0"/>
              <a:t> </a:t>
            </a:r>
            <a:r>
              <a:rPr lang="en-US" dirty="0" smtClean="0"/>
              <a:t>to send the </a:t>
            </a:r>
            <a:r>
              <a:rPr lang="en-US" dirty="0" smtClean="0">
                <a:solidFill>
                  <a:srgbClr val="FF0000"/>
                </a:solidFill>
              </a:rPr>
              <a:t>reply message to the client</a:t>
            </a:r>
            <a:r>
              <a:rPr lang="en-US" dirty="0" smtClean="0"/>
              <a:t>. </a:t>
            </a:r>
          </a:p>
          <a:p>
            <a:pPr algn="just"/>
            <a:r>
              <a:rPr lang="en-US" dirty="0" smtClean="0"/>
              <a:t>When the reply message is received by the client the original </a:t>
            </a:r>
            <a:r>
              <a:rPr lang="en-US" i="1" dirty="0" err="1" smtClean="0"/>
              <a:t>doOperation</a:t>
            </a:r>
            <a:r>
              <a:rPr lang="en-US" i="1" dirty="0" smtClean="0"/>
              <a:t> is </a:t>
            </a:r>
            <a:r>
              <a:rPr lang="en-US" i="1" dirty="0" smtClean="0">
                <a:solidFill>
                  <a:srgbClr val="FF0000"/>
                </a:solidFill>
              </a:rPr>
              <a:t>unblocked</a:t>
            </a:r>
            <a:r>
              <a:rPr lang="en-US" i="1" dirty="0" smtClean="0"/>
              <a:t> and execution of the client program continues.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7500" lnSpcReduction="20000"/>
          </a:bodyPr>
          <a:lstStyle/>
          <a:p>
            <a:r>
              <a:rPr lang="en-US" dirty="0" smtClean="0"/>
              <a:t>We illustrate the use of callbacks in the context of the whiteboard application. </a:t>
            </a:r>
          </a:p>
          <a:p>
            <a:r>
              <a:rPr lang="en-US" dirty="0" smtClean="0"/>
              <a:t>The </a:t>
            </a:r>
            <a:r>
              <a:rPr lang="en-US" i="1" dirty="0" err="1" smtClean="0"/>
              <a:t>WhiteboardCallback</a:t>
            </a:r>
            <a:r>
              <a:rPr lang="en-US" i="1" dirty="0" smtClean="0"/>
              <a:t> interface could be defined as follows:</a:t>
            </a:r>
          </a:p>
          <a:p>
            <a:pPr>
              <a:buNone/>
            </a:pPr>
            <a:r>
              <a:rPr lang="en-US" i="1" dirty="0" smtClean="0">
                <a:solidFill>
                  <a:srgbClr val="FF0000"/>
                </a:solidFill>
              </a:rPr>
              <a:t>public interface </a:t>
            </a:r>
            <a:r>
              <a:rPr lang="en-US" i="1" dirty="0" err="1" smtClean="0">
                <a:solidFill>
                  <a:srgbClr val="FF0000"/>
                </a:solidFill>
              </a:rPr>
              <a:t>WhiteboardCallback</a:t>
            </a:r>
            <a:r>
              <a:rPr lang="en-US" i="1" dirty="0" smtClean="0">
                <a:solidFill>
                  <a:srgbClr val="FF0000"/>
                </a:solidFill>
              </a:rPr>
              <a:t> implements Remote {</a:t>
            </a:r>
          </a:p>
          <a:p>
            <a:pPr>
              <a:buNone/>
            </a:pPr>
            <a:r>
              <a:rPr lang="en-US" i="1" dirty="0" smtClean="0">
                <a:solidFill>
                  <a:srgbClr val="FF0000"/>
                </a:solidFill>
              </a:rPr>
              <a:t>void callback(</a:t>
            </a:r>
            <a:r>
              <a:rPr lang="en-US" i="1" dirty="0" err="1" smtClean="0">
                <a:solidFill>
                  <a:srgbClr val="FF0000"/>
                </a:solidFill>
              </a:rPr>
              <a:t>int</a:t>
            </a:r>
            <a:r>
              <a:rPr lang="en-US" i="1" dirty="0" smtClean="0">
                <a:solidFill>
                  <a:srgbClr val="FF0000"/>
                </a:solidFill>
              </a:rPr>
              <a:t> version) throws </a:t>
            </a:r>
            <a:r>
              <a:rPr lang="en-US" i="1" dirty="0" err="1" smtClean="0">
                <a:solidFill>
                  <a:srgbClr val="FF0000"/>
                </a:solidFill>
              </a:rPr>
              <a:t>RemoteException</a:t>
            </a:r>
            <a:r>
              <a:rPr lang="en-US" i="1" dirty="0" smtClean="0">
                <a:solidFill>
                  <a:srgbClr val="FF0000"/>
                </a:solidFill>
              </a:rPr>
              <a:t>;</a:t>
            </a:r>
          </a:p>
          <a:p>
            <a:pPr>
              <a:buNone/>
            </a:pPr>
            <a:r>
              <a:rPr lang="en-US" i="1" dirty="0" smtClean="0">
                <a:solidFill>
                  <a:srgbClr val="FF0000"/>
                </a:solidFill>
              </a:rPr>
              <a:t>};</a:t>
            </a:r>
          </a:p>
          <a:p>
            <a:r>
              <a:rPr lang="en-US" dirty="0" smtClean="0"/>
              <a:t>This interface is implemented as a remote object by the client, enabling the server to send the client a version number whenever a new object is added. </a:t>
            </a:r>
          </a:p>
          <a:p>
            <a:r>
              <a:rPr lang="en-US" dirty="0" smtClean="0"/>
              <a:t>But before the server can do this, the client needs to inform the server about its callback object. </a:t>
            </a:r>
          </a:p>
          <a:p>
            <a:r>
              <a:rPr lang="en-US" dirty="0" smtClean="0"/>
              <a:t>To make this possible, the </a:t>
            </a:r>
            <a:r>
              <a:rPr lang="en-US" i="1" dirty="0" err="1" smtClean="0"/>
              <a:t>ShapeList</a:t>
            </a:r>
            <a:r>
              <a:rPr lang="en-US" i="1" dirty="0" smtClean="0"/>
              <a:t> interface requires additional methods such as register and  deregister, defined as follows:</a:t>
            </a:r>
          </a:p>
          <a:p>
            <a:pPr>
              <a:buNone/>
            </a:pPr>
            <a:r>
              <a:rPr lang="en-US" i="1" dirty="0" err="1" smtClean="0">
                <a:solidFill>
                  <a:srgbClr val="FF0000"/>
                </a:solidFill>
              </a:rPr>
              <a:t>int</a:t>
            </a:r>
            <a:r>
              <a:rPr lang="en-US" i="1" dirty="0" smtClean="0">
                <a:solidFill>
                  <a:srgbClr val="FF0000"/>
                </a:solidFill>
              </a:rPr>
              <a:t> register(</a:t>
            </a:r>
            <a:r>
              <a:rPr lang="en-US" i="1" dirty="0" err="1" smtClean="0">
                <a:solidFill>
                  <a:srgbClr val="FF0000"/>
                </a:solidFill>
              </a:rPr>
              <a:t>WhiteboardCallback</a:t>
            </a:r>
            <a:r>
              <a:rPr lang="en-US" i="1" dirty="0" smtClean="0">
                <a:solidFill>
                  <a:srgbClr val="FF0000"/>
                </a:solidFill>
              </a:rPr>
              <a:t> callback) throws </a:t>
            </a:r>
            <a:r>
              <a:rPr lang="en-US" i="1" dirty="0" err="1" smtClean="0">
                <a:solidFill>
                  <a:srgbClr val="FF0000"/>
                </a:solidFill>
              </a:rPr>
              <a:t>RemoteException</a:t>
            </a:r>
            <a:r>
              <a:rPr lang="en-US" i="1" dirty="0" smtClean="0">
                <a:solidFill>
                  <a:srgbClr val="FF0000"/>
                </a:solidFill>
              </a:rPr>
              <a:t>;</a:t>
            </a:r>
          </a:p>
          <a:p>
            <a:pPr>
              <a:buNone/>
            </a:pPr>
            <a:r>
              <a:rPr lang="en-US" i="1" dirty="0" smtClean="0">
                <a:solidFill>
                  <a:srgbClr val="FF0000"/>
                </a:solidFill>
              </a:rPr>
              <a:t>void deregister(</a:t>
            </a:r>
            <a:r>
              <a:rPr lang="en-US" i="1" dirty="0" err="1" smtClean="0">
                <a:solidFill>
                  <a:srgbClr val="FF0000"/>
                </a:solidFill>
              </a:rPr>
              <a:t>int</a:t>
            </a:r>
            <a:r>
              <a:rPr lang="en-US" i="1" dirty="0" smtClean="0">
                <a:solidFill>
                  <a:srgbClr val="FF0000"/>
                </a:solidFill>
              </a:rPr>
              <a:t> </a:t>
            </a:r>
            <a:r>
              <a:rPr lang="en-US" i="1" dirty="0" err="1" smtClean="0">
                <a:solidFill>
                  <a:srgbClr val="FF0000"/>
                </a:solidFill>
              </a:rPr>
              <a:t>callbackId</a:t>
            </a:r>
            <a:r>
              <a:rPr lang="en-US" i="1" dirty="0" smtClean="0">
                <a:solidFill>
                  <a:srgbClr val="FF0000"/>
                </a:solidFill>
              </a:rPr>
              <a:t>) throws </a:t>
            </a:r>
            <a:r>
              <a:rPr lang="en-US" i="1" dirty="0" err="1" smtClean="0">
                <a:solidFill>
                  <a:srgbClr val="FF0000"/>
                </a:solidFill>
              </a:rPr>
              <a:t>RemoteException</a:t>
            </a:r>
            <a:r>
              <a:rPr lang="en-US" i="1" dirty="0" smtClean="0">
                <a:solidFill>
                  <a:srgbClr val="FF0000"/>
                </a:solidFill>
              </a:rPr>
              <a:t>;</a:t>
            </a:r>
            <a:endParaRPr lang="en-US" dirty="0">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a:t>
            </a:r>
            <a:r>
              <a:rPr lang="en-US" i="1" dirty="0" smtClean="0"/>
              <a:t>register method returns an integer (the </a:t>
            </a:r>
            <a:r>
              <a:rPr lang="en-US" i="1" dirty="0" err="1" smtClean="0"/>
              <a:t>callbackId</a:t>
            </a:r>
            <a:r>
              <a:rPr lang="en-US" i="1" dirty="0" smtClean="0"/>
              <a:t>) referring to the </a:t>
            </a:r>
            <a:r>
              <a:rPr lang="en-US" dirty="0" smtClean="0"/>
              <a:t>registration. </a:t>
            </a:r>
          </a:p>
          <a:p>
            <a:pPr algn="just"/>
            <a:r>
              <a:rPr lang="en-US" dirty="0" smtClean="0"/>
              <a:t>When the client is finished it should call </a:t>
            </a:r>
            <a:r>
              <a:rPr lang="en-US" i="1" dirty="0" smtClean="0"/>
              <a:t>deregister to inform the server it </a:t>
            </a:r>
            <a:r>
              <a:rPr lang="en-US" dirty="0" smtClean="0"/>
              <a:t>no longer requires callbacks. </a:t>
            </a:r>
          </a:p>
          <a:p>
            <a:pPr algn="just"/>
            <a:r>
              <a:rPr lang="en-US" dirty="0" smtClean="0"/>
              <a:t>The server is responsible for keeping a list of interested clients and notifying all of them each time its version number increases.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61346" y="609600"/>
            <a:ext cx="8073053" cy="495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The </a:t>
            </a:r>
            <a:r>
              <a:rPr lang="en-US" dirty="0" smtClean="0">
                <a:solidFill>
                  <a:srgbClr val="FF0000"/>
                </a:solidFill>
              </a:rPr>
              <a:t>first field </a:t>
            </a:r>
            <a:r>
              <a:rPr lang="en-US" dirty="0" smtClean="0"/>
              <a:t>indicates whether the message is a </a:t>
            </a:r>
            <a:r>
              <a:rPr lang="en-US" i="1" dirty="0" smtClean="0">
                <a:solidFill>
                  <a:srgbClr val="FF0000"/>
                </a:solidFill>
              </a:rPr>
              <a:t>Request or a Reply </a:t>
            </a:r>
            <a:r>
              <a:rPr lang="en-US" dirty="0" smtClean="0"/>
              <a:t>message. </a:t>
            </a:r>
          </a:p>
          <a:p>
            <a:pPr algn="just"/>
            <a:r>
              <a:rPr lang="en-US" dirty="0" smtClean="0"/>
              <a:t>The </a:t>
            </a:r>
            <a:r>
              <a:rPr lang="en-US" dirty="0" smtClean="0">
                <a:solidFill>
                  <a:srgbClr val="FF0000"/>
                </a:solidFill>
              </a:rPr>
              <a:t>second field</a:t>
            </a:r>
            <a:r>
              <a:rPr lang="en-US" dirty="0" smtClean="0"/>
              <a:t>, </a:t>
            </a:r>
            <a:r>
              <a:rPr lang="en-US" i="1" dirty="0" err="1" smtClean="0">
                <a:solidFill>
                  <a:srgbClr val="FF0000"/>
                </a:solidFill>
              </a:rPr>
              <a:t>requestId</a:t>
            </a:r>
            <a:r>
              <a:rPr lang="en-US" i="1" dirty="0" smtClean="0"/>
              <a:t>, contains a message identifier. A </a:t>
            </a:r>
            <a:r>
              <a:rPr lang="en-US" i="1" dirty="0" err="1" smtClean="0"/>
              <a:t>doOperation</a:t>
            </a:r>
            <a:r>
              <a:rPr lang="en-US" i="1" dirty="0" smtClean="0"/>
              <a:t> in </a:t>
            </a:r>
            <a:r>
              <a:rPr lang="en-US" dirty="0" smtClean="0"/>
              <a:t>the client generates a </a:t>
            </a:r>
            <a:r>
              <a:rPr lang="en-US" i="1" dirty="0" err="1" smtClean="0"/>
              <a:t>requestId</a:t>
            </a:r>
            <a:r>
              <a:rPr lang="en-US" i="1" dirty="0" smtClean="0"/>
              <a:t> for each request message, and the server copies these IDs </a:t>
            </a:r>
            <a:r>
              <a:rPr lang="en-US" dirty="0" smtClean="0"/>
              <a:t>into the corresponding reply messages. This enables </a:t>
            </a:r>
            <a:r>
              <a:rPr lang="en-US" i="1" dirty="0" err="1" smtClean="0"/>
              <a:t>doOperation</a:t>
            </a:r>
            <a:r>
              <a:rPr lang="en-US" i="1" dirty="0" smtClean="0"/>
              <a:t> to check that a reply </a:t>
            </a:r>
            <a:r>
              <a:rPr lang="en-US" dirty="0" smtClean="0"/>
              <a:t>message is the result of the current request, not a delayed earlier call. </a:t>
            </a:r>
          </a:p>
          <a:p>
            <a:pPr algn="just"/>
            <a:r>
              <a:rPr lang="en-US" dirty="0" smtClean="0"/>
              <a:t>The </a:t>
            </a:r>
            <a:r>
              <a:rPr lang="en-US" dirty="0" smtClean="0">
                <a:solidFill>
                  <a:srgbClr val="FF0000"/>
                </a:solidFill>
              </a:rPr>
              <a:t>third field </a:t>
            </a:r>
            <a:r>
              <a:rPr lang="en-US" dirty="0" smtClean="0"/>
              <a:t>is a </a:t>
            </a:r>
            <a:r>
              <a:rPr lang="en-US" dirty="0" smtClean="0">
                <a:solidFill>
                  <a:srgbClr val="FF0000"/>
                </a:solidFill>
              </a:rPr>
              <a:t>remote reference</a:t>
            </a:r>
            <a:r>
              <a:rPr lang="en-US" dirty="0" smtClean="0"/>
              <a:t>.</a:t>
            </a:r>
          </a:p>
          <a:p>
            <a:pPr algn="just"/>
            <a:r>
              <a:rPr lang="en-US" dirty="0" smtClean="0"/>
              <a:t> The </a:t>
            </a:r>
            <a:r>
              <a:rPr lang="en-US" dirty="0" smtClean="0">
                <a:solidFill>
                  <a:srgbClr val="FF0000"/>
                </a:solidFill>
              </a:rPr>
              <a:t>fourth field </a:t>
            </a:r>
            <a:r>
              <a:rPr lang="en-US" dirty="0" smtClean="0"/>
              <a:t>is an </a:t>
            </a:r>
            <a:r>
              <a:rPr lang="en-US" dirty="0" smtClean="0">
                <a:solidFill>
                  <a:srgbClr val="FF0000"/>
                </a:solidFill>
              </a:rPr>
              <a:t>identifier for the operation </a:t>
            </a:r>
            <a:r>
              <a:rPr lang="en-US" dirty="0" smtClean="0"/>
              <a:t>to be invoked.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FF0000"/>
                </a:solidFill>
              </a:rPr>
              <a:t>Styles of exchange protocols</a:t>
            </a:r>
          </a:p>
          <a:p>
            <a:pPr algn="just"/>
            <a:r>
              <a:rPr lang="en-US" dirty="0" smtClean="0"/>
              <a:t>Three protocols, that produce differing </a:t>
            </a:r>
            <a:r>
              <a:rPr lang="en-US" dirty="0" err="1" smtClean="0"/>
              <a:t>behaviours</a:t>
            </a:r>
            <a:r>
              <a:rPr lang="en-US" dirty="0" smtClean="0"/>
              <a:t> in the presence of communication failures are used for implementing various types of request behaviour.</a:t>
            </a:r>
          </a:p>
          <a:p>
            <a:r>
              <a:rPr lang="en-US" dirty="0" smtClean="0"/>
              <a:t>the </a:t>
            </a:r>
            <a:r>
              <a:rPr lang="en-US" i="1" dirty="0" smtClean="0"/>
              <a:t>request (R) protocol;</a:t>
            </a:r>
          </a:p>
          <a:p>
            <a:r>
              <a:rPr lang="en-US" dirty="0" smtClean="0"/>
              <a:t>the </a:t>
            </a:r>
            <a:r>
              <a:rPr lang="en-US" i="1" dirty="0" smtClean="0"/>
              <a:t>request-reply (RR) protocol;</a:t>
            </a:r>
          </a:p>
          <a:p>
            <a:r>
              <a:rPr lang="en-US" dirty="0" smtClean="0"/>
              <a:t>the </a:t>
            </a:r>
            <a:r>
              <a:rPr lang="en-US" i="1" dirty="0" smtClean="0"/>
              <a:t>request-reply-acknowledge reply (RRA) protocol.</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457200" y="914400"/>
            <a:ext cx="8077200" cy="44957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t>In the </a:t>
            </a:r>
            <a:r>
              <a:rPr lang="en-US" dirty="0" smtClean="0">
                <a:solidFill>
                  <a:srgbClr val="FF0000"/>
                </a:solidFill>
              </a:rPr>
              <a:t>R protocol</a:t>
            </a:r>
            <a:r>
              <a:rPr lang="en-US" dirty="0" smtClean="0"/>
              <a:t>, a </a:t>
            </a:r>
            <a:r>
              <a:rPr lang="en-US" dirty="0" smtClean="0">
                <a:solidFill>
                  <a:srgbClr val="FF0000"/>
                </a:solidFill>
              </a:rPr>
              <a:t>single </a:t>
            </a:r>
            <a:r>
              <a:rPr lang="en-US" i="1" dirty="0" smtClean="0">
                <a:solidFill>
                  <a:srgbClr val="FF0000"/>
                </a:solidFill>
              </a:rPr>
              <a:t>Request message </a:t>
            </a:r>
            <a:r>
              <a:rPr lang="en-US" i="1" dirty="0" smtClean="0"/>
              <a:t>is sent by the client to the server. </a:t>
            </a:r>
          </a:p>
          <a:p>
            <a:pPr algn="just"/>
            <a:r>
              <a:rPr lang="en-US" i="1" dirty="0" smtClean="0"/>
              <a:t>The </a:t>
            </a:r>
            <a:r>
              <a:rPr lang="en-US" i="1" dirty="0" smtClean="0">
                <a:solidFill>
                  <a:srgbClr val="FF0000"/>
                </a:solidFill>
              </a:rPr>
              <a:t>R protocol </a:t>
            </a:r>
            <a:r>
              <a:rPr lang="en-US" i="1" dirty="0" smtClean="0"/>
              <a:t>may be used </a:t>
            </a:r>
            <a:r>
              <a:rPr lang="en-US" dirty="0" smtClean="0"/>
              <a:t>when there is </a:t>
            </a:r>
            <a:r>
              <a:rPr lang="en-US" dirty="0" smtClean="0">
                <a:solidFill>
                  <a:srgbClr val="FF0000"/>
                </a:solidFill>
              </a:rPr>
              <a:t>no value to be returned from the remote operation </a:t>
            </a:r>
            <a:r>
              <a:rPr lang="en-US" dirty="0" smtClean="0"/>
              <a:t>and the client requires </a:t>
            </a:r>
            <a:r>
              <a:rPr lang="en-US" dirty="0" smtClean="0">
                <a:solidFill>
                  <a:srgbClr val="FF0000"/>
                </a:solidFill>
              </a:rPr>
              <a:t>no confirmation </a:t>
            </a:r>
            <a:r>
              <a:rPr lang="en-US" dirty="0" smtClean="0"/>
              <a:t>that the operation has been executed. </a:t>
            </a:r>
          </a:p>
          <a:p>
            <a:pPr algn="just"/>
            <a:r>
              <a:rPr lang="en-US" dirty="0" smtClean="0"/>
              <a:t>The client may proceed immediately after the request message is sent as there is no need to wait for a reply message. </a:t>
            </a:r>
          </a:p>
          <a:p>
            <a:pPr algn="just"/>
            <a:r>
              <a:rPr lang="en-US" dirty="0" smtClean="0"/>
              <a:t>This protocol is implemented over UDP </a:t>
            </a:r>
            <a:r>
              <a:rPr lang="en-US" dirty="0" err="1" smtClean="0"/>
              <a:t>datagrams</a:t>
            </a:r>
            <a:r>
              <a:rPr lang="en-US" dirty="0" smtClean="0"/>
              <a:t> and therefore suffers from the same communication failures.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a:t>
            </a:r>
            <a:r>
              <a:rPr lang="en-US" dirty="0" smtClean="0">
                <a:solidFill>
                  <a:srgbClr val="FF0000"/>
                </a:solidFill>
              </a:rPr>
              <a:t>RR protocol </a:t>
            </a:r>
            <a:r>
              <a:rPr lang="en-US" dirty="0" smtClean="0"/>
              <a:t>is useful for most </a:t>
            </a:r>
            <a:r>
              <a:rPr lang="en-US" dirty="0" smtClean="0">
                <a:solidFill>
                  <a:srgbClr val="FF0000"/>
                </a:solidFill>
              </a:rPr>
              <a:t>client- server</a:t>
            </a:r>
            <a:r>
              <a:rPr lang="en-US" dirty="0" smtClean="0"/>
              <a:t> exchanges because it is based on the </a:t>
            </a:r>
            <a:r>
              <a:rPr lang="en-US" dirty="0" smtClean="0">
                <a:solidFill>
                  <a:srgbClr val="FF0000"/>
                </a:solidFill>
              </a:rPr>
              <a:t>request-reply </a:t>
            </a:r>
            <a:r>
              <a:rPr lang="en-US" dirty="0" smtClean="0"/>
              <a:t>protocol. </a:t>
            </a:r>
          </a:p>
          <a:p>
            <a:pPr algn="just"/>
            <a:r>
              <a:rPr lang="en-US" dirty="0" smtClean="0"/>
              <a:t>Special </a:t>
            </a:r>
            <a:r>
              <a:rPr lang="en-US" dirty="0" smtClean="0">
                <a:solidFill>
                  <a:srgbClr val="FF0000"/>
                </a:solidFill>
              </a:rPr>
              <a:t>acknowledgement messages are not required</a:t>
            </a:r>
            <a:r>
              <a:rPr lang="en-US" dirty="0" smtClean="0"/>
              <a:t>, because a server’s reply message is regarded as an acknowledgement of the client’s request message.</a:t>
            </a:r>
          </a:p>
          <a:p>
            <a:pPr algn="just"/>
            <a:r>
              <a:rPr lang="en-US" dirty="0" smtClean="0"/>
              <a:t> Similarly, a subsequent call from a client may be regarded as an acknowledgement of a server’s reply message.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a:t>
            </a:r>
            <a:r>
              <a:rPr lang="en-US" dirty="0" smtClean="0">
                <a:solidFill>
                  <a:srgbClr val="FF0000"/>
                </a:solidFill>
              </a:rPr>
              <a:t>RRA protocol </a:t>
            </a:r>
            <a:r>
              <a:rPr lang="en-US" dirty="0" smtClean="0"/>
              <a:t>is based on the exchange of three messages: </a:t>
            </a:r>
            <a:r>
              <a:rPr lang="en-US" dirty="0" smtClean="0">
                <a:solidFill>
                  <a:srgbClr val="FF0000"/>
                </a:solidFill>
              </a:rPr>
              <a:t>request-reply acknowledge</a:t>
            </a:r>
          </a:p>
          <a:p>
            <a:pPr algn="just">
              <a:buNone/>
            </a:pPr>
            <a:r>
              <a:rPr lang="en-US" dirty="0" smtClean="0"/>
              <a:t>reply. </a:t>
            </a:r>
          </a:p>
          <a:p>
            <a:pPr algn="just"/>
            <a:r>
              <a:rPr lang="en-US" dirty="0" smtClean="0"/>
              <a:t>The </a:t>
            </a:r>
            <a:r>
              <a:rPr lang="en-US" i="1" dirty="0" smtClean="0">
                <a:solidFill>
                  <a:srgbClr val="FF0000"/>
                </a:solidFill>
              </a:rPr>
              <a:t>Acknowledge reply </a:t>
            </a:r>
            <a:r>
              <a:rPr lang="en-US" i="1" dirty="0" smtClean="0"/>
              <a:t>message contains the </a:t>
            </a:r>
            <a:r>
              <a:rPr lang="en-US" i="1" dirty="0" err="1" smtClean="0"/>
              <a:t>requestId</a:t>
            </a:r>
            <a:r>
              <a:rPr lang="en-US" i="1" dirty="0" smtClean="0"/>
              <a:t> from the </a:t>
            </a:r>
            <a:r>
              <a:rPr lang="en-US" dirty="0" smtClean="0"/>
              <a:t>reply message being acknowledged.</a:t>
            </a:r>
          </a:p>
          <a:p>
            <a:pPr algn="just"/>
            <a:r>
              <a:rPr lang="en-US" dirty="0" smtClean="0"/>
              <a:t> This will enable the server to discard entries from its history.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Remote procedure call</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concept of a </a:t>
            </a:r>
            <a:r>
              <a:rPr lang="en-US" dirty="0" smtClean="0">
                <a:solidFill>
                  <a:srgbClr val="FF0000"/>
                </a:solidFill>
              </a:rPr>
              <a:t>remote procedure call </a:t>
            </a:r>
            <a:r>
              <a:rPr lang="en-US" dirty="0" smtClean="0"/>
              <a:t>(RPC) represents a major intellectual breakthrough in distributed computing, with the goal of making the programming of distributed systems look similar, to conventional programming – that is, achieving a high level of distribution transparency.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ctr">
              <a:buNone/>
            </a:pPr>
            <a:r>
              <a:rPr lang="en-US" b="1" dirty="0" smtClean="0">
                <a:solidFill>
                  <a:srgbClr val="FF0000"/>
                </a:solidFill>
              </a:rPr>
              <a:t>UNIT-III:</a:t>
            </a:r>
          </a:p>
          <a:p>
            <a:r>
              <a:rPr lang="en-US" dirty="0" smtClean="0">
                <a:solidFill>
                  <a:srgbClr val="FF0000"/>
                </a:solidFill>
              </a:rPr>
              <a:t>Distributed Objects and Remote Invocation:</a:t>
            </a:r>
          </a:p>
          <a:p>
            <a:r>
              <a:rPr lang="en-US" dirty="0" smtClean="0">
                <a:solidFill>
                  <a:srgbClr val="FF0000"/>
                </a:solidFill>
              </a:rPr>
              <a:t> </a:t>
            </a:r>
            <a:r>
              <a:rPr lang="en-US" dirty="0" smtClean="0"/>
              <a:t>Introduction</a:t>
            </a:r>
          </a:p>
          <a:p>
            <a:r>
              <a:rPr lang="en-US" dirty="0" smtClean="0"/>
              <a:t> Communication between Distributed Objects Object Model</a:t>
            </a:r>
          </a:p>
          <a:p>
            <a:r>
              <a:rPr lang="en-US" dirty="0" smtClean="0"/>
              <a:t>Distributed Object Modal</a:t>
            </a:r>
          </a:p>
          <a:p>
            <a:r>
              <a:rPr lang="en-US" dirty="0" smtClean="0"/>
              <a:t>Design Issues for RMI</a:t>
            </a:r>
          </a:p>
          <a:p>
            <a:r>
              <a:rPr lang="en-US" dirty="0" smtClean="0"/>
              <a:t>Implementation of RMI</a:t>
            </a:r>
          </a:p>
          <a:p>
            <a:r>
              <a:rPr lang="en-US" dirty="0" smtClean="0"/>
              <a:t>Distributed Garbage Collection</a:t>
            </a:r>
          </a:p>
          <a:p>
            <a:r>
              <a:rPr lang="en-US" dirty="0" smtClean="0"/>
              <a:t>Remote Procedure Call</a:t>
            </a:r>
          </a:p>
          <a:p>
            <a:r>
              <a:rPr lang="en-US" dirty="0" smtClean="0"/>
              <a:t> Events and Notifications</a:t>
            </a:r>
          </a:p>
          <a:p>
            <a:r>
              <a:rPr lang="en-US" dirty="0" smtClean="0"/>
              <a:t> Case Study: JAVA RMI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solidFill>
                  <a:srgbClr val="FF0000"/>
                </a:solidFill>
              </a:rPr>
              <a:t>Design issues for RPC</a:t>
            </a:r>
          </a:p>
          <a:p>
            <a:pPr algn="just"/>
            <a:r>
              <a:rPr lang="en-US" dirty="0" smtClean="0"/>
              <a:t>Before looking at the implementation of RPC systems, we look at three issues that are important in understanding this concept:</a:t>
            </a:r>
          </a:p>
          <a:p>
            <a:pPr algn="just"/>
            <a:r>
              <a:rPr lang="en-US" dirty="0" smtClean="0"/>
              <a:t>The style of programming promoted by RPC – programming with interfaces;</a:t>
            </a:r>
          </a:p>
          <a:p>
            <a:pPr algn="just"/>
            <a:r>
              <a:rPr lang="en-US" dirty="0" smtClean="0"/>
              <a:t>The call semantics associated with RPC;</a:t>
            </a:r>
          </a:p>
          <a:p>
            <a:pPr algn="just"/>
            <a:r>
              <a:rPr lang="en-US" dirty="0" smtClean="0"/>
              <a:t>The key issue of transparency and how it relates to remote procedure calls.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85000" lnSpcReduction="20000"/>
          </a:bodyPr>
          <a:lstStyle/>
          <a:p>
            <a:r>
              <a:rPr lang="en-US" dirty="0" smtClean="0">
                <a:solidFill>
                  <a:srgbClr val="FF0000"/>
                </a:solidFill>
              </a:rPr>
              <a:t>Implementation of RPC</a:t>
            </a:r>
          </a:p>
          <a:p>
            <a:pPr algn="just"/>
            <a:r>
              <a:rPr lang="en-US" dirty="0" smtClean="0"/>
              <a:t>The software components required to implement RPC are shown in Figure. </a:t>
            </a:r>
          </a:p>
          <a:p>
            <a:pPr algn="just"/>
            <a:r>
              <a:rPr lang="en-US" dirty="0" smtClean="0"/>
              <a:t>The client that accesses a service includes </a:t>
            </a:r>
            <a:r>
              <a:rPr lang="en-US" dirty="0" smtClean="0">
                <a:solidFill>
                  <a:srgbClr val="FF0000"/>
                </a:solidFill>
              </a:rPr>
              <a:t>one </a:t>
            </a:r>
            <a:r>
              <a:rPr lang="en-US" i="1" dirty="0" smtClean="0">
                <a:solidFill>
                  <a:srgbClr val="FF0000"/>
                </a:solidFill>
              </a:rPr>
              <a:t>stub procedure</a:t>
            </a:r>
            <a:r>
              <a:rPr lang="en-US" i="1" dirty="0" smtClean="0"/>
              <a:t> for each procedure in the </a:t>
            </a:r>
            <a:r>
              <a:rPr lang="en-US" dirty="0" smtClean="0"/>
              <a:t>service interface.</a:t>
            </a:r>
          </a:p>
          <a:p>
            <a:pPr algn="just"/>
            <a:r>
              <a:rPr lang="en-US" dirty="0" smtClean="0"/>
              <a:t> The </a:t>
            </a:r>
            <a:r>
              <a:rPr lang="en-US" dirty="0" smtClean="0">
                <a:solidFill>
                  <a:srgbClr val="FF0000"/>
                </a:solidFill>
              </a:rPr>
              <a:t>stub procedure </a:t>
            </a:r>
            <a:r>
              <a:rPr lang="en-US" dirty="0" smtClean="0"/>
              <a:t>behaves like a </a:t>
            </a:r>
            <a:r>
              <a:rPr lang="en-US" dirty="0" smtClean="0">
                <a:solidFill>
                  <a:srgbClr val="FF0000"/>
                </a:solidFill>
              </a:rPr>
              <a:t>local procedure </a:t>
            </a:r>
            <a:r>
              <a:rPr lang="en-US" dirty="0" smtClean="0"/>
              <a:t>to the client, but instead of executing the call, it </a:t>
            </a:r>
            <a:r>
              <a:rPr lang="en-US" dirty="0" smtClean="0">
                <a:solidFill>
                  <a:srgbClr val="FF0000"/>
                </a:solidFill>
              </a:rPr>
              <a:t>marshals</a:t>
            </a:r>
            <a:r>
              <a:rPr lang="en-US" dirty="0" smtClean="0"/>
              <a:t> the procedure identifier and the arguments into a request message, which it sends via its communication module to the server. </a:t>
            </a:r>
          </a:p>
          <a:p>
            <a:pPr algn="just"/>
            <a:r>
              <a:rPr lang="en-US" dirty="0" smtClean="0"/>
              <a:t>When the reply message arrives, it </a:t>
            </a:r>
            <a:r>
              <a:rPr lang="en-US" dirty="0" err="1" smtClean="0">
                <a:solidFill>
                  <a:srgbClr val="FF0000"/>
                </a:solidFill>
              </a:rPr>
              <a:t>unmarshals</a:t>
            </a:r>
            <a:r>
              <a:rPr lang="en-US" dirty="0" smtClean="0"/>
              <a:t> the results. The server process contains a </a:t>
            </a:r>
            <a:r>
              <a:rPr lang="en-US" dirty="0" smtClean="0">
                <a:solidFill>
                  <a:srgbClr val="FF0000"/>
                </a:solidFill>
              </a:rPr>
              <a:t>dispatcher</a:t>
            </a:r>
            <a:r>
              <a:rPr lang="en-US" dirty="0" smtClean="0"/>
              <a:t> together with one </a:t>
            </a:r>
            <a:r>
              <a:rPr lang="en-US" dirty="0" smtClean="0">
                <a:solidFill>
                  <a:srgbClr val="FF0000"/>
                </a:solidFill>
              </a:rPr>
              <a:t>server stub procedure </a:t>
            </a:r>
            <a:r>
              <a:rPr lang="en-US" dirty="0" smtClean="0"/>
              <a:t>and one service procedure for each procedure in the service interface. </a:t>
            </a:r>
          </a:p>
          <a:p>
            <a:pPr algn="just"/>
            <a:r>
              <a:rPr lang="en-US" dirty="0" smtClean="0"/>
              <a:t>The dispatcher selects one of the server stub procedures according to the procedure identifier in the request message.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t>The </a:t>
            </a:r>
            <a:r>
              <a:rPr lang="en-US" dirty="0" smtClean="0">
                <a:solidFill>
                  <a:srgbClr val="FF0000"/>
                </a:solidFill>
              </a:rPr>
              <a:t>server stub procedure </a:t>
            </a:r>
            <a:r>
              <a:rPr lang="en-US" dirty="0" smtClean="0"/>
              <a:t>then </a:t>
            </a:r>
            <a:r>
              <a:rPr lang="en-US" dirty="0" err="1" smtClean="0">
                <a:solidFill>
                  <a:srgbClr val="FF0000"/>
                </a:solidFill>
              </a:rPr>
              <a:t>unmarshals</a:t>
            </a:r>
            <a:r>
              <a:rPr lang="en-US" dirty="0" smtClean="0"/>
              <a:t> the arguments in the request message, calls the corresponding </a:t>
            </a:r>
            <a:r>
              <a:rPr lang="en-US" dirty="0" smtClean="0">
                <a:solidFill>
                  <a:srgbClr val="FF0000"/>
                </a:solidFill>
              </a:rPr>
              <a:t>service procedure </a:t>
            </a:r>
            <a:r>
              <a:rPr lang="en-US" dirty="0" smtClean="0"/>
              <a:t>and marshals the return values for the reply message. </a:t>
            </a:r>
          </a:p>
          <a:p>
            <a:pPr algn="just"/>
            <a:r>
              <a:rPr lang="en-US" dirty="0" smtClean="0"/>
              <a:t>The service procedures implement the procedures in the service interface. </a:t>
            </a:r>
          </a:p>
          <a:p>
            <a:pPr algn="just"/>
            <a:r>
              <a:rPr lang="en-US" dirty="0" smtClean="0"/>
              <a:t>The client and server stub procedures and the dispatcher can be generated automatically by an interface compiler from the interface definition of the service.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57200" y="533400"/>
            <a:ext cx="8229600" cy="53339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solidFill>
                  <a:srgbClr val="FF0000"/>
                </a:solidFill>
              </a:rPr>
              <a:t>Interfaces in distributed systems</a:t>
            </a:r>
            <a:r>
              <a:rPr lang="en-US" dirty="0" smtClean="0"/>
              <a:t>: In a distributed program, the modules can run in separate processes. </a:t>
            </a:r>
          </a:p>
          <a:p>
            <a:pPr algn="just"/>
            <a:r>
              <a:rPr lang="en-US" dirty="0" smtClean="0"/>
              <a:t>In the client-server model, in particular, each server provides a set of procedures that are available for use by clients.</a:t>
            </a:r>
          </a:p>
          <a:p>
            <a:pPr algn="just"/>
            <a:r>
              <a:rPr lang="en-US" dirty="0" smtClean="0"/>
              <a:t>It is not possible for a client module running in one process to access the variables in a module in another process. Therefore the service interface cannot specify direct access to variables.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The </a:t>
            </a:r>
            <a:r>
              <a:rPr lang="en-US" dirty="0" smtClean="0">
                <a:solidFill>
                  <a:srgbClr val="FF0000"/>
                </a:solidFill>
              </a:rPr>
              <a:t>parameter-passing mechanisms </a:t>
            </a:r>
            <a:r>
              <a:rPr lang="en-US" dirty="0" smtClean="0"/>
              <a:t>used in local procedure calls – for example, </a:t>
            </a:r>
            <a:r>
              <a:rPr lang="en-US" dirty="0" smtClean="0">
                <a:solidFill>
                  <a:srgbClr val="FF0000"/>
                </a:solidFill>
              </a:rPr>
              <a:t>call by value and call by reference</a:t>
            </a:r>
            <a:r>
              <a:rPr lang="en-US" dirty="0" smtClean="0"/>
              <a:t>, are not suitable when the caller and procedure are in different processes.</a:t>
            </a:r>
          </a:p>
          <a:p>
            <a:pPr algn="just"/>
            <a:r>
              <a:rPr lang="en-US" dirty="0" smtClean="0"/>
              <a:t> In particular, call by reference is not supported. Rather, the specification of a procedure in the interface of a module in a distributed program describes the parameters as </a:t>
            </a:r>
            <a:r>
              <a:rPr lang="en-US" i="1" dirty="0" smtClean="0">
                <a:solidFill>
                  <a:srgbClr val="FF0000"/>
                </a:solidFill>
              </a:rPr>
              <a:t>input or output.</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0000"/>
                </a:solidFill>
              </a:rPr>
              <a:t>Interface definition languages:</a:t>
            </a:r>
          </a:p>
          <a:p>
            <a:pPr algn="just"/>
            <a:r>
              <a:rPr lang="en-US" i="1" dirty="0" smtClean="0"/>
              <a:t>Interface definition languages (IDLs) are designed to </a:t>
            </a:r>
            <a:r>
              <a:rPr lang="en-US" dirty="0" smtClean="0"/>
              <a:t>allow procedures implemented in different languages to invoke one another.</a:t>
            </a:r>
          </a:p>
          <a:p>
            <a:pPr algn="just"/>
            <a:r>
              <a:rPr lang="en-US" dirty="0" smtClean="0"/>
              <a:t> An IDL provides a notation for defining interfaces in which each of the parameters of an operation may be described as for input or output in addition to having its type specified.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762000" y="527866"/>
            <a:ext cx="7893462" cy="556813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Figure shows a simple example of CORBA IDL. </a:t>
            </a:r>
          </a:p>
          <a:p>
            <a:pPr algn="just"/>
            <a:r>
              <a:rPr lang="en-US" dirty="0" smtClean="0"/>
              <a:t>The </a:t>
            </a:r>
            <a:r>
              <a:rPr lang="en-US" i="1" dirty="0" smtClean="0">
                <a:solidFill>
                  <a:srgbClr val="FF0000"/>
                </a:solidFill>
              </a:rPr>
              <a:t>Person structure </a:t>
            </a:r>
            <a:r>
              <a:rPr lang="en-US" i="1" dirty="0" smtClean="0"/>
              <a:t>is the </a:t>
            </a:r>
            <a:r>
              <a:rPr lang="en-US" dirty="0" smtClean="0"/>
              <a:t>same as the one used to illustrate marshalling .</a:t>
            </a:r>
          </a:p>
          <a:p>
            <a:pPr algn="just"/>
            <a:r>
              <a:rPr lang="en-US" dirty="0" smtClean="0"/>
              <a:t> The interface named </a:t>
            </a:r>
            <a:r>
              <a:rPr lang="en-US" i="1" dirty="0" err="1" smtClean="0">
                <a:solidFill>
                  <a:srgbClr val="FF0000"/>
                </a:solidFill>
              </a:rPr>
              <a:t>PersonList</a:t>
            </a:r>
            <a:r>
              <a:rPr lang="en-US" i="1" dirty="0" smtClean="0"/>
              <a:t> specifies the methods available for RMI in a remote object that implements </a:t>
            </a:r>
            <a:r>
              <a:rPr lang="en-US" dirty="0" smtClean="0"/>
              <a:t>that interface. </a:t>
            </a:r>
          </a:p>
          <a:p>
            <a:pPr algn="just"/>
            <a:r>
              <a:rPr lang="en-US" dirty="0" smtClean="0"/>
              <a:t>For example, the method </a:t>
            </a:r>
            <a:r>
              <a:rPr lang="en-US" i="1" dirty="0" err="1" smtClean="0">
                <a:solidFill>
                  <a:srgbClr val="FF0000"/>
                </a:solidFill>
              </a:rPr>
              <a:t>addPerson</a:t>
            </a:r>
            <a:r>
              <a:rPr lang="en-US" i="1" dirty="0" smtClean="0"/>
              <a:t> specifies its argument </a:t>
            </a:r>
            <a:r>
              <a:rPr lang="en-US" i="1" dirty="0" smtClean="0">
                <a:solidFill>
                  <a:srgbClr val="FF0000"/>
                </a:solidFill>
              </a:rPr>
              <a:t>as in</a:t>
            </a:r>
            <a:r>
              <a:rPr lang="en-US" i="1" dirty="0" smtClean="0"/>
              <a:t>, meaning </a:t>
            </a:r>
            <a:r>
              <a:rPr lang="en-US" dirty="0" smtClean="0"/>
              <a:t>that it is an </a:t>
            </a:r>
            <a:r>
              <a:rPr lang="en-US" i="1" dirty="0" smtClean="0"/>
              <a:t>input argument, and the method </a:t>
            </a:r>
            <a:r>
              <a:rPr lang="en-US" i="1" dirty="0" err="1" smtClean="0"/>
              <a:t>getPerson</a:t>
            </a:r>
            <a:r>
              <a:rPr lang="en-US" i="1" dirty="0" smtClean="0"/>
              <a:t> that retrieves an instance of Person by name specifies its second argument as out, meaning that it is an output </a:t>
            </a:r>
            <a:r>
              <a:rPr lang="en-US" dirty="0" smtClean="0"/>
              <a:t>argument.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Remote method invocation</a:t>
            </a:r>
            <a:endParaRPr lang="en-US" dirty="0">
              <a:solidFill>
                <a:srgbClr val="FF0000"/>
              </a:solidFill>
            </a:endParaRP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lgn="just"/>
            <a:r>
              <a:rPr lang="en-US" i="1" dirty="0" smtClean="0"/>
              <a:t>Remote method invocation (RMI) is closely related to RPC but extended into the world </a:t>
            </a:r>
            <a:r>
              <a:rPr lang="en-US" dirty="0" smtClean="0"/>
              <a:t>of distributed objects. In RMI, a calling object can invoke a method in a potentially remote object.</a:t>
            </a:r>
          </a:p>
          <a:p>
            <a:r>
              <a:rPr lang="en-US" dirty="0" smtClean="0"/>
              <a:t>The commonalities between RMI and RPC are as follows:</a:t>
            </a:r>
          </a:p>
          <a:p>
            <a:pPr algn="just"/>
            <a:r>
              <a:rPr lang="en-US" dirty="0" smtClean="0"/>
              <a:t>They both support </a:t>
            </a:r>
            <a:r>
              <a:rPr lang="en-US" dirty="0" smtClean="0">
                <a:solidFill>
                  <a:srgbClr val="FF0000"/>
                </a:solidFill>
              </a:rPr>
              <a:t>programming with interfaces</a:t>
            </a:r>
            <a:r>
              <a:rPr lang="en-US" dirty="0" smtClean="0"/>
              <a:t>, with the resultant benefits.</a:t>
            </a:r>
          </a:p>
          <a:p>
            <a:pPr algn="just"/>
            <a:r>
              <a:rPr lang="en-US" dirty="0" smtClean="0"/>
              <a:t>They are both typically constructed on top of request-reply protocols and can offer a range of call semantics such as </a:t>
            </a:r>
            <a:r>
              <a:rPr lang="en-US" i="1" dirty="0" smtClean="0">
                <a:solidFill>
                  <a:srgbClr val="FF0000"/>
                </a:solidFill>
              </a:rPr>
              <a:t>at-least-once and at-most-once.</a:t>
            </a:r>
          </a:p>
          <a:p>
            <a:pPr algn="just"/>
            <a:r>
              <a:rPr lang="en-US" dirty="0" smtClean="0"/>
              <a:t>They both offer a similar level of </a:t>
            </a:r>
            <a:r>
              <a:rPr lang="en-US" dirty="0" smtClean="0">
                <a:solidFill>
                  <a:srgbClr val="FF0000"/>
                </a:solidFill>
              </a:rPr>
              <a:t>transparency</a:t>
            </a:r>
            <a:r>
              <a:rPr lang="en-US" dirty="0" smtClean="0"/>
              <a:t> – that is, local and remote calls employ the same syntax but remote interfaces typically expose the distributed nature of the underlying call.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p:txBody>
          <a:bodyPr/>
          <a:lstStyle/>
          <a:p>
            <a:pPr algn="just"/>
            <a:r>
              <a:rPr lang="en-US" dirty="0" smtClean="0"/>
              <a:t>This chapter is concerned with how processes communicate in a distributed system, examining, in particular, the </a:t>
            </a:r>
            <a:r>
              <a:rPr lang="en-US" dirty="0" smtClean="0">
                <a:solidFill>
                  <a:srgbClr val="FF0000"/>
                </a:solidFill>
              </a:rPr>
              <a:t>remote invocation</a:t>
            </a:r>
            <a:r>
              <a:rPr lang="en-US" dirty="0" smtClean="0"/>
              <a:t> paradigms.</a:t>
            </a:r>
          </a:p>
          <a:p>
            <a:pPr algn="just"/>
            <a:r>
              <a:rPr lang="en-US" dirty="0" smtClean="0"/>
              <a:t> </a:t>
            </a:r>
            <a:r>
              <a:rPr lang="en-US" i="1" dirty="0" smtClean="0"/>
              <a:t>Request-reply protocols</a:t>
            </a:r>
          </a:p>
          <a:p>
            <a:pPr algn="just"/>
            <a:r>
              <a:rPr lang="en-US" i="1" dirty="0" smtClean="0"/>
              <a:t>Remote procedure call (RPC)</a:t>
            </a:r>
          </a:p>
          <a:p>
            <a:r>
              <a:rPr lang="en-US" i="1" dirty="0" smtClean="0"/>
              <a:t>Remote method invocation (RMI)</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The following differences lead to added expressiveness when it comes to the programming of complex distributed applications and services.</a:t>
            </a:r>
          </a:p>
          <a:p>
            <a:pPr algn="just"/>
            <a:r>
              <a:rPr lang="en-US" dirty="0" smtClean="0"/>
              <a:t>The programmer is able to use the full expressive power of </a:t>
            </a:r>
            <a:r>
              <a:rPr lang="en-US" dirty="0" smtClean="0">
                <a:solidFill>
                  <a:srgbClr val="FF0000"/>
                </a:solidFill>
              </a:rPr>
              <a:t>object-oriented programming</a:t>
            </a:r>
            <a:r>
              <a:rPr lang="en-US" dirty="0" smtClean="0"/>
              <a:t> in the development of distributed systems software, including the use of </a:t>
            </a:r>
            <a:r>
              <a:rPr lang="en-US" dirty="0" smtClean="0">
                <a:solidFill>
                  <a:srgbClr val="FF0000"/>
                </a:solidFill>
              </a:rPr>
              <a:t>objects</a:t>
            </a:r>
            <a:r>
              <a:rPr lang="en-US" dirty="0" smtClean="0"/>
              <a:t>, </a:t>
            </a:r>
            <a:r>
              <a:rPr lang="en-US" dirty="0" smtClean="0">
                <a:solidFill>
                  <a:srgbClr val="FF0000"/>
                </a:solidFill>
              </a:rPr>
              <a:t>classes and inheritance.</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t>Building on the concept of </a:t>
            </a:r>
            <a:r>
              <a:rPr lang="en-US" dirty="0" smtClean="0">
                <a:solidFill>
                  <a:srgbClr val="FF0000"/>
                </a:solidFill>
              </a:rPr>
              <a:t>object identity </a:t>
            </a:r>
            <a:r>
              <a:rPr lang="en-US" dirty="0" smtClean="0"/>
              <a:t>in object-oriented systems, all objects in an RMI-based system have </a:t>
            </a:r>
            <a:r>
              <a:rPr lang="en-US" dirty="0" smtClean="0">
                <a:solidFill>
                  <a:srgbClr val="FF0000"/>
                </a:solidFill>
              </a:rPr>
              <a:t>unique object references </a:t>
            </a:r>
            <a:r>
              <a:rPr lang="en-US" dirty="0" smtClean="0"/>
              <a:t>(whether they are local or remote), such object references can also be </a:t>
            </a:r>
            <a:r>
              <a:rPr lang="en-US" dirty="0" smtClean="0">
                <a:solidFill>
                  <a:srgbClr val="FF0000"/>
                </a:solidFill>
              </a:rPr>
              <a:t>passed as parameters</a:t>
            </a:r>
            <a:r>
              <a:rPr lang="en-US" dirty="0" smtClean="0"/>
              <a:t>, thus offering significantly richer parameter-passing semantics than in RPC.</a:t>
            </a:r>
          </a:p>
          <a:p>
            <a:pPr algn="just"/>
            <a:r>
              <a:rPr lang="en-US" dirty="0" smtClean="0"/>
              <a:t>The remote end, on receiving an object reference, can then access this object using </a:t>
            </a:r>
            <a:r>
              <a:rPr lang="en-US" dirty="0" smtClean="0">
                <a:solidFill>
                  <a:srgbClr val="FF0000"/>
                </a:solidFill>
              </a:rPr>
              <a:t>remote method invocation</a:t>
            </a:r>
            <a:r>
              <a:rPr lang="en-US" dirty="0" smtClean="0"/>
              <a:t>, instead of having to transmit the object value across the network.</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Design issues for RMI</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smtClean="0">
                <a:solidFill>
                  <a:srgbClr val="FF0000"/>
                </a:solidFill>
              </a:rPr>
              <a:t>The object model</a:t>
            </a:r>
          </a:p>
          <a:p>
            <a:pPr algn="just"/>
            <a:r>
              <a:rPr lang="en-US" dirty="0" smtClean="0"/>
              <a:t>An object-oriented program, consists of a collection of </a:t>
            </a:r>
            <a:r>
              <a:rPr lang="en-US" dirty="0" smtClean="0">
                <a:solidFill>
                  <a:srgbClr val="FF0000"/>
                </a:solidFill>
              </a:rPr>
              <a:t>interacting objects</a:t>
            </a:r>
            <a:r>
              <a:rPr lang="en-US" dirty="0" smtClean="0"/>
              <a:t>, each of which consists of a </a:t>
            </a:r>
            <a:r>
              <a:rPr lang="en-US" dirty="0" smtClean="0">
                <a:solidFill>
                  <a:srgbClr val="FF0000"/>
                </a:solidFill>
              </a:rPr>
              <a:t>set of data </a:t>
            </a:r>
            <a:r>
              <a:rPr lang="en-US" dirty="0" smtClean="0"/>
              <a:t>and a </a:t>
            </a:r>
            <a:r>
              <a:rPr lang="en-US" dirty="0" smtClean="0">
                <a:solidFill>
                  <a:srgbClr val="FF0000"/>
                </a:solidFill>
              </a:rPr>
              <a:t>set of methods</a:t>
            </a:r>
            <a:r>
              <a:rPr lang="en-US" dirty="0" smtClean="0"/>
              <a:t>.</a:t>
            </a:r>
          </a:p>
          <a:p>
            <a:pPr algn="just"/>
            <a:r>
              <a:rPr lang="en-US" dirty="0" smtClean="0"/>
              <a:t>An object communicates with other objects by invoking their methods, generally passing arguments and receiving results. </a:t>
            </a:r>
          </a:p>
          <a:p>
            <a:pPr algn="just"/>
            <a:r>
              <a:rPr lang="en-US" dirty="0" smtClean="0"/>
              <a:t>Objects can </a:t>
            </a:r>
            <a:r>
              <a:rPr lang="en-US" dirty="0" smtClean="0">
                <a:solidFill>
                  <a:srgbClr val="FF0000"/>
                </a:solidFill>
              </a:rPr>
              <a:t>encapsulate</a:t>
            </a:r>
            <a:r>
              <a:rPr lang="en-US" dirty="0" smtClean="0"/>
              <a:t> their data and the code of their methods.</a:t>
            </a:r>
          </a:p>
          <a:p>
            <a:pPr algn="just"/>
            <a:r>
              <a:rPr lang="en-US" dirty="0" smtClean="0"/>
              <a:t>But for use in a </a:t>
            </a:r>
            <a:r>
              <a:rPr lang="en-US" dirty="0" smtClean="0">
                <a:solidFill>
                  <a:srgbClr val="FF0000"/>
                </a:solidFill>
              </a:rPr>
              <a:t>distributed object system</a:t>
            </a:r>
            <a:r>
              <a:rPr lang="en-US" dirty="0" smtClean="0"/>
              <a:t>, an object’s data should be accessible only via its methods.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solidFill>
                  <a:srgbClr val="FF0000"/>
                </a:solidFill>
              </a:rPr>
              <a:t>Interfaces:</a:t>
            </a:r>
            <a:r>
              <a:rPr lang="en-US" dirty="0" smtClean="0"/>
              <a:t> An interface provides a definition of the signatures of a set of methods (that is, the types of their arguments, return values and exceptions) without specifying their implementation.</a:t>
            </a:r>
          </a:p>
          <a:p>
            <a:pPr algn="just"/>
            <a:r>
              <a:rPr lang="en-US" dirty="0" smtClean="0"/>
              <a:t>In Java, a class may implement several interfaces, and the methods of an interface may be implemented by any class.</a:t>
            </a:r>
          </a:p>
          <a:p>
            <a:pPr algn="just"/>
            <a:r>
              <a:rPr lang="en-US" dirty="0" smtClean="0"/>
              <a:t> An interface also defines types that can be used to declare the type of variables or of the parameters and return values of methods.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solidFill>
                  <a:srgbClr val="FF0000"/>
                </a:solidFill>
              </a:rPr>
              <a:t>Actions :</a:t>
            </a:r>
            <a:r>
              <a:rPr lang="en-US" dirty="0" smtClean="0"/>
              <a:t> Action in an object-oriented program is initiated by an </a:t>
            </a:r>
            <a:r>
              <a:rPr lang="en-US" dirty="0" smtClean="0">
                <a:solidFill>
                  <a:srgbClr val="FF0000"/>
                </a:solidFill>
              </a:rPr>
              <a:t>object invoking a method in another object.</a:t>
            </a:r>
          </a:p>
          <a:p>
            <a:pPr algn="just"/>
            <a:r>
              <a:rPr lang="en-US" dirty="0" smtClean="0"/>
              <a:t>An invocation can include additional information (</a:t>
            </a:r>
            <a:r>
              <a:rPr lang="en-US" dirty="0" smtClean="0">
                <a:solidFill>
                  <a:srgbClr val="FF0000"/>
                </a:solidFill>
              </a:rPr>
              <a:t>arguments</a:t>
            </a:r>
            <a:r>
              <a:rPr lang="en-US" dirty="0" smtClean="0"/>
              <a:t>) needed to carry out the method. </a:t>
            </a:r>
          </a:p>
          <a:p>
            <a:pPr algn="just"/>
            <a:r>
              <a:rPr lang="en-US" dirty="0" smtClean="0"/>
              <a:t>The receiver executes the appropriate method and then </a:t>
            </a:r>
            <a:r>
              <a:rPr lang="en-US" dirty="0" smtClean="0">
                <a:solidFill>
                  <a:srgbClr val="FF0000"/>
                </a:solidFill>
              </a:rPr>
              <a:t>returns</a:t>
            </a:r>
            <a:r>
              <a:rPr lang="en-US" dirty="0" smtClean="0"/>
              <a:t> control to the </a:t>
            </a:r>
            <a:r>
              <a:rPr lang="en-US" dirty="0" smtClean="0">
                <a:solidFill>
                  <a:srgbClr val="FF0000"/>
                </a:solidFill>
              </a:rPr>
              <a:t>invoking object</a:t>
            </a:r>
            <a:r>
              <a:rPr lang="en-US" dirty="0" smtClean="0"/>
              <a:t>, sometimes supplying a result.</a:t>
            </a:r>
          </a:p>
          <a:p>
            <a:pPr algn="just"/>
            <a:r>
              <a:rPr lang="en-US" dirty="0" smtClean="0"/>
              <a:t>As an invocation can lead to </a:t>
            </a:r>
            <a:r>
              <a:rPr lang="en-US" dirty="0" smtClean="0">
                <a:solidFill>
                  <a:srgbClr val="FF0000"/>
                </a:solidFill>
              </a:rPr>
              <a:t>further invocations </a:t>
            </a:r>
            <a:r>
              <a:rPr lang="en-US" dirty="0" smtClean="0"/>
              <a:t>of methods in other objects, an action is </a:t>
            </a:r>
            <a:r>
              <a:rPr lang="en-US" dirty="0" smtClean="0">
                <a:solidFill>
                  <a:srgbClr val="FF0000"/>
                </a:solidFill>
              </a:rPr>
              <a:t>a chain of related method invocations</a:t>
            </a:r>
            <a:r>
              <a:rPr lang="en-US" dirty="0" smtClean="0"/>
              <a:t>, each of which eventually returns.</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solidFill>
                  <a:srgbClr val="FF0000"/>
                </a:solidFill>
              </a:rPr>
              <a:t>Exceptions:</a:t>
            </a:r>
            <a:r>
              <a:rPr lang="en-US" dirty="0" smtClean="0"/>
              <a:t> Programs can encounter many </a:t>
            </a:r>
            <a:r>
              <a:rPr lang="en-US" dirty="0" smtClean="0">
                <a:solidFill>
                  <a:srgbClr val="FF0000"/>
                </a:solidFill>
              </a:rPr>
              <a:t>sorts of errors </a:t>
            </a:r>
            <a:r>
              <a:rPr lang="en-US" dirty="0" smtClean="0"/>
              <a:t>and </a:t>
            </a:r>
            <a:r>
              <a:rPr lang="en-US" dirty="0" smtClean="0">
                <a:solidFill>
                  <a:srgbClr val="FF0000"/>
                </a:solidFill>
              </a:rPr>
              <a:t>unexpected conditions</a:t>
            </a:r>
            <a:r>
              <a:rPr lang="en-US" dirty="0" smtClean="0"/>
              <a:t> of varying seriousness. During the execution of a method, many different problems may be discovered.</a:t>
            </a:r>
          </a:p>
          <a:p>
            <a:pPr algn="just"/>
            <a:r>
              <a:rPr lang="en-US" dirty="0" smtClean="0"/>
              <a:t>Exceptions provide a clean way to deal with error conditions without complicating the code. </a:t>
            </a:r>
          </a:p>
          <a:p>
            <a:pPr algn="just"/>
            <a:r>
              <a:rPr lang="en-US" dirty="0" smtClean="0"/>
              <a:t>In addition, each method heading explicitly lists as exceptions the error conditions it might encounter, allowing users of the method to deal with them.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 block of code may be defined to </a:t>
            </a:r>
            <a:r>
              <a:rPr lang="en-US" i="1" dirty="0" smtClean="0">
                <a:solidFill>
                  <a:srgbClr val="FF0000"/>
                </a:solidFill>
              </a:rPr>
              <a:t>throw</a:t>
            </a:r>
            <a:r>
              <a:rPr lang="en-US" i="1" dirty="0" smtClean="0"/>
              <a:t> </a:t>
            </a:r>
            <a:r>
              <a:rPr lang="en-US" i="1" dirty="0" smtClean="0">
                <a:solidFill>
                  <a:srgbClr val="FF0000"/>
                </a:solidFill>
              </a:rPr>
              <a:t>an</a:t>
            </a:r>
            <a:r>
              <a:rPr lang="en-US" i="1" dirty="0" smtClean="0"/>
              <a:t> </a:t>
            </a:r>
            <a:r>
              <a:rPr lang="en-US" i="1" dirty="0" smtClean="0">
                <a:solidFill>
                  <a:srgbClr val="FF0000"/>
                </a:solidFill>
              </a:rPr>
              <a:t>exception</a:t>
            </a:r>
            <a:r>
              <a:rPr lang="en-US" i="1" dirty="0" smtClean="0"/>
              <a:t> whenever </a:t>
            </a:r>
            <a:r>
              <a:rPr lang="en-US" dirty="0" smtClean="0"/>
              <a:t>particular unexpected conditions or errors arise.</a:t>
            </a:r>
          </a:p>
          <a:p>
            <a:r>
              <a:rPr lang="en-US" dirty="0" smtClean="0"/>
              <a:t> This means that control passes to another block of code that </a:t>
            </a:r>
            <a:r>
              <a:rPr lang="en-US" i="1" dirty="0" smtClean="0">
                <a:solidFill>
                  <a:srgbClr val="FF0000"/>
                </a:solidFill>
              </a:rPr>
              <a:t>catches the exception</a:t>
            </a:r>
            <a:r>
              <a:rPr lang="en-US" i="1"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solidFill>
                  <a:srgbClr val="FF0000"/>
                </a:solidFill>
              </a:rPr>
              <a:t>Garbage collection: </a:t>
            </a:r>
            <a:r>
              <a:rPr lang="en-US" dirty="0" smtClean="0"/>
              <a:t>It is necessary to provide a means of </a:t>
            </a:r>
            <a:r>
              <a:rPr lang="en-US" dirty="0" smtClean="0">
                <a:solidFill>
                  <a:srgbClr val="FF0000"/>
                </a:solidFill>
              </a:rPr>
              <a:t>freeing the space </a:t>
            </a:r>
            <a:r>
              <a:rPr lang="en-US" dirty="0" smtClean="0"/>
              <a:t>occupied by objects when they are </a:t>
            </a:r>
            <a:r>
              <a:rPr lang="en-US" dirty="0" smtClean="0">
                <a:solidFill>
                  <a:srgbClr val="FF0000"/>
                </a:solidFill>
              </a:rPr>
              <a:t>no longer needed</a:t>
            </a:r>
            <a:r>
              <a:rPr lang="en-US" dirty="0" smtClean="0"/>
              <a:t>.</a:t>
            </a:r>
          </a:p>
          <a:p>
            <a:pPr algn="just"/>
            <a:r>
              <a:rPr lang="en-US" dirty="0" smtClean="0"/>
              <a:t> A language such as </a:t>
            </a:r>
            <a:r>
              <a:rPr lang="en-US" dirty="0" smtClean="0">
                <a:solidFill>
                  <a:srgbClr val="FF0000"/>
                </a:solidFill>
              </a:rPr>
              <a:t>Java</a:t>
            </a:r>
            <a:r>
              <a:rPr lang="en-US" dirty="0" smtClean="0"/>
              <a:t>, that can </a:t>
            </a:r>
            <a:r>
              <a:rPr lang="en-US" dirty="0" smtClean="0">
                <a:solidFill>
                  <a:srgbClr val="FF0000"/>
                </a:solidFill>
              </a:rPr>
              <a:t>detect automatically</a:t>
            </a:r>
            <a:r>
              <a:rPr lang="en-US" dirty="0" smtClean="0"/>
              <a:t> when an object is no longer accessible </a:t>
            </a:r>
            <a:r>
              <a:rPr lang="en-US" dirty="0" smtClean="0">
                <a:solidFill>
                  <a:srgbClr val="FF0000"/>
                </a:solidFill>
              </a:rPr>
              <a:t>recovers the space </a:t>
            </a:r>
            <a:r>
              <a:rPr lang="en-US" dirty="0" smtClean="0"/>
              <a:t>and makes it </a:t>
            </a:r>
            <a:r>
              <a:rPr lang="en-US" dirty="0" smtClean="0">
                <a:solidFill>
                  <a:srgbClr val="FF0000"/>
                </a:solidFill>
              </a:rPr>
              <a:t>available for allocation to other objects</a:t>
            </a:r>
            <a:r>
              <a:rPr lang="en-US" dirty="0" smtClean="0"/>
              <a:t>. This process is called </a:t>
            </a:r>
            <a:r>
              <a:rPr lang="en-US" i="1" dirty="0" smtClean="0">
                <a:solidFill>
                  <a:srgbClr val="FF0000"/>
                </a:solidFill>
              </a:rPr>
              <a:t>garbage collection</a:t>
            </a:r>
            <a:r>
              <a:rPr lang="en-US" i="1" dirty="0" smtClean="0"/>
              <a:t>.</a:t>
            </a:r>
          </a:p>
          <a:p>
            <a:pPr algn="just"/>
            <a:r>
              <a:rPr lang="en-US" dirty="0" smtClean="0"/>
              <a:t>When a language (for example, C++) does not support garbage collection, the programmer has to cope with the freeing of space allocated to objects.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Distributed objects</a:t>
            </a:r>
            <a:endParaRPr lang="en-US" dirty="0"/>
          </a:p>
        </p:txBody>
      </p:sp>
      <p:sp>
        <p:nvSpPr>
          <p:cNvPr id="3" name="Content Placeholder 2"/>
          <p:cNvSpPr>
            <a:spLocks noGrp="1"/>
          </p:cNvSpPr>
          <p:nvPr>
            <p:ph idx="1"/>
          </p:nvPr>
        </p:nvSpPr>
        <p:spPr/>
        <p:txBody>
          <a:bodyPr>
            <a:normAutofit/>
          </a:bodyPr>
          <a:lstStyle/>
          <a:p>
            <a:pPr algn="just"/>
            <a:r>
              <a:rPr lang="en-US" dirty="0" smtClean="0"/>
              <a:t>Distributed object systems may adopt the </a:t>
            </a:r>
            <a:r>
              <a:rPr lang="en-US" dirty="0" smtClean="0">
                <a:solidFill>
                  <a:srgbClr val="FF0000"/>
                </a:solidFill>
              </a:rPr>
              <a:t>client-server architecture</a:t>
            </a:r>
            <a:r>
              <a:rPr lang="en-US" dirty="0" smtClean="0"/>
              <a:t>. In this case, objects are </a:t>
            </a:r>
            <a:r>
              <a:rPr lang="en-US" dirty="0" smtClean="0">
                <a:solidFill>
                  <a:srgbClr val="FF0000"/>
                </a:solidFill>
              </a:rPr>
              <a:t>managed by servers </a:t>
            </a:r>
            <a:r>
              <a:rPr lang="en-US" dirty="0" smtClean="0"/>
              <a:t>and their </a:t>
            </a:r>
            <a:r>
              <a:rPr lang="en-US" dirty="0" smtClean="0">
                <a:solidFill>
                  <a:srgbClr val="FF0000"/>
                </a:solidFill>
              </a:rPr>
              <a:t>clients invoke their methods</a:t>
            </a:r>
            <a:r>
              <a:rPr lang="en-US" dirty="0" smtClean="0"/>
              <a:t> using remote method invocation.</a:t>
            </a:r>
          </a:p>
          <a:p>
            <a:pPr algn="just"/>
            <a:r>
              <a:rPr lang="en-US" dirty="0" smtClean="0"/>
              <a:t>In RMI, the client’s request to invoke a method of an object is sent in a message to the server managing the object.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invocation is carried out by executing a method of the object at the server and the result is returned to the client in another message. </a:t>
            </a:r>
          </a:p>
          <a:p>
            <a:pPr algn="just"/>
            <a:r>
              <a:rPr lang="en-US" dirty="0" smtClean="0"/>
              <a:t>To allow for chains of related invocations, objects in servers are allowed to become clients of objects in other servers.</a:t>
            </a:r>
          </a:p>
          <a:p>
            <a:pPr algn="just"/>
            <a:r>
              <a:rPr lang="en-US" dirty="0" smtClean="0"/>
              <a:t>Having client and server objects in different processes enforces </a:t>
            </a:r>
            <a:r>
              <a:rPr lang="en-US" i="1" dirty="0" smtClean="0">
                <a:solidFill>
                  <a:srgbClr val="FF0000"/>
                </a:solidFill>
              </a:rPr>
              <a:t>encapsulation.</a:t>
            </a:r>
          </a:p>
          <a:p>
            <a:pPr algn="just"/>
            <a:r>
              <a:rPr lang="en-US" dirty="0" smtClean="0"/>
              <a:t>That is, the state of an object can be accessed only by the methods of the object, which means that it is </a:t>
            </a:r>
            <a:r>
              <a:rPr lang="en-US" dirty="0" smtClean="0">
                <a:solidFill>
                  <a:srgbClr val="FF0000"/>
                </a:solidFill>
              </a:rPr>
              <a:t>not possible </a:t>
            </a:r>
            <a:r>
              <a:rPr lang="en-US" dirty="0" smtClean="0"/>
              <a:t>for </a:t>
            </a:r>
            <a:r>
              <a:rPr lang="en-US" dirty="0" smtClean="0">
                <a:solidFill>
                  <a:srgbClr val="FF0000"/>
                </a:solidFill>
              </a:rPr>
              <a:t>unauthorized methods </a:t>
            </a:r>
            <a:r>
              <a:rPr lang="en-US" dirty="0" smtClean="0"/>
              <a:t>to act on the state.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0934" y="762000"/>
            <a:ext cx="8155866" cy="50292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possibility of </a:t>
            </a:r>
            <a:r>
              <a:rPr lang="en-US" dirty="0" smtClean="0">
                <a:solidFill>
                  <a:srgbClr val="FF0000"/>
                </a:solidFill>
              </a:rPr>
              <a:t>concurrent RMIs </a:t>
            </a:r>
            <a:r>
              <a:rPr lang="en-US" dirty="0" smtClean="0"/>
              <a:t>from objects in different computers implies that an </a:t>
            </a:r>
            <a:r>
              <a:rPr lang="en-US" dirty="0" smtClean="0">
                <a:solidFill>
                  <a:srgbClr val="FF0000"/>
                </a:solidFill>
              </a:rPr>
              <a:t>object may be accessed concurrently</a:t>
            </a:r>
            <a:r>
              <a:rPr lang="en-US" dirty="0" smtClean="0"/>
              <a:t>.</a:t>
            </a:r>
          </a:p>
          <a:p>
            <a:pPr algn="just"/>
            <a:r>
              <a:rPr lang="en-US" dirty="0" smtClean="0"/>
              <a:t>Therefore the possibility of </a:t>
            </a:r>
            <a:r>
              <a:rPr lang="en-US" dirty="0" smtClean="0">
                <a:solidFill>
                  <a:srgbClr val="FF0000"/>
                </a:solidFill>
              </a:rPr>
              <a:t>conflicting accesses arises. </a:t>
            </a:r>
          </a:p>
          <a:p>
            <a:pPr algn="just"/>
            <a:r>
              <a:rPr lang="en-US" dirty="0" smtClean="0"/>
              <a:t>The fact that the </a:t>
            </a:r>
            <a:r>
              <a:rPr lang="en-US" dirty="0" smtClean="0">
                <a:solidFill>
                  <a:srgbClr val="FF0000"/>
                </a:solidFill>
              </a:rPr>
              <a:t>data of an object </a:t>
            </a:r>
            <a:r>
              <a:rPr lang="en-US" dirty="0" smtClean="0"/>
              <a:t>is accessed only by its own methods allows objects to provide methods for </a:t>
            </a:r>
            <a:r>
              <a:rPr lang="en-US" dirty="0" smtClean="0">
                <a:solidFill>
                  <a:srgbClr val="FF0000"/>
                </a:solidFill>
              </a:rPr>
              <a:t>protecting themselves </a:t>
            </a:r>
            <a:r>
              <a:rPr lang="en-US" dirty="0" smtClean="0"/>
              <a:t>against </a:t>
            </a:r>
            <a:r>
              <a:rPr lang="en-US" dirty="0" smtClean="0">
                <a:solidFill>
                  <a:srgbClr val="FF0000"/>
                </a:solidFill>
              </a:rPr>
              <a:t>incorrect accesses</a:t>
            </a:r>
            <a:r>
              <a:rPr lang="en-US" dirty="0" smtClean="0"/>
              <a:t>.</a:t>
            </a:r>
          </a:p>
          <a:p>
            <a:pPr algn="just"/>
            <a:r>
              <a:rPr lang="en-US" dirty="0" smtClean="0"/>
              <a:t>For example, they may use </a:t>
            </a:r>
            <a:r>
              <a:rPr lang="en-US" dirty="0" smtClean="0">
                <a:solidFill>
                  <a:srgbClr val="FF0000"/>
                </a:solidFill>
              </a:rPr>
              <a:t>synchronization</a:t>
            </a:r>
            <a:r>
              <a:rPr lang="en-US" dirty="0" smtClean="0"/>
              <a:t> primitives such as condition variables to protect access to their instance variables.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distributed object model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object model to make it applicable to distributed objects. Each </a:t>
            </a:r>
            <a:r>
              <a:rPr lang="en-US" dirty="0" smtClean="0">
                <a:solidFill>
                  <a:srgbClr val="FF0000"/>
                </a:solidFill>
              </a:rPr>
              <a:t>process</a:t>
            </a:r>
            <a:r>
              <a:rPr lang="en-US" dirty="0" smtClean="0"/>
              <a:t> contains a </a:t>
            </a:r>
            <a:r>
              <a:rPr lang="en-US" dirty="0" smtClean="0">
                <a:solidFill>
                  <a:srgbClr val="FF0000"/>
                </a:solidFill>
              </a:rPr>
              <a:t>collection of objects</a:t>
            </a:r>
            <a:r>
              <a:rPr lang="en-US" dirty="0" smtClean="0"/>
              <a:t>, some of which can receive both </a:t>
            </a:r>
            <a:r>
              <a:rPr lang="en-US" dirty="0" smtClean="0">
                <a:solidFill>
                  <a:srgbClr val="FF0000"/>
                </a:solidFill>
              </a:rPr>
              <a:t>local and remote invocations</a:t>
            </a:r>
            <a:r>
              <a:rPr lang="en-US" dirty="0" smtClean="0"/>
              <a:t>, whereas the other </a:t>
            </a:r>
            <a:r>
              <a:rPr lang="en-US" dirty="0" smtClean="0">
                <a:solidFill>
                  <a:srgbClr val="FF0000"/>
                </a:solidFill>
              </a:rPr>
              <a:t>objects can receive only local invocations</a:t>
            </a:r>
            <a:r>
              <a:rPr lang="en-US" dirty="0" smtClean="0"/>
              <a:t>.</a:t>
            </a:r>
          </a:p>
          <a:p>
            <a:pPr algn="just"/>
            <a:r>
              <a:rPr lang="en-US" dirty="0" smtClean="0"/>
              <a:t>Method invocations between objects in different processes, whether in the same computer or not, are known as remote method invocations. Method invocations between objects in the same process are local method invocations.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 y="685800"/>
            <a:ext cx="9067800" cy="487679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t>We refer to objects that can receive remote invocations as </a:t>
            </a:r>
            <a:r>
              <a:rPr lang="en-US" i="1" dirty="0" smtClean="0"/>
              <a:t>remote objects. In </a:t>
            </a:r>
            <a:r>
              <a:rPr lang="en-US" dirty="0" smtClean="0"/>
              <a:t>Figure, the objects </a:t>
            </a:r>
            <a:r>
              <a:rPr lang="en-US" dirty="0" smtClean="0">
                <a:solidFill>
                  <a:srgbClr val="FF0000"/>
                </a:solidFill>
              </a:rPr>
              <a:t>B and F are remote objects</a:t>
            </a:r>
            <a:r>
              <a:rPr lang="en-US" dirty="0" smtClean="0"/>
              <a:t>. </a:t>
            </a:r>
          </a:p>
          <a:p>
            <a:pPr algn="just"/>
            <a:r>
              <a:rPr lang="en-US" dirty="0" smtClean="0"/>
              <a:t>All </a:t>
            </a:r>
            <a:r>
              <a:rPr lang="en-US" dirty="0" smtClean="0">
                <a:solidFill>
                  <a:srgbClr val="FF0000"/>
                </a:solidFill>
              </a:rPr>
              <a:t>objects can receive local invocations</a:t>
            </a:r>
            <a:r>
              <a:rPr lang="en-US" dirty="0" smtClean="0"/>
              <a:t>, although they can receive them only from other </a:t>
            </a:r>
            <a:r>
              <a:rPr lang="en-US" dirty="0" smtClean="0">
                <a:solidFill>
                  <a:srgbClr val="FF0000"/>
                </a:solidFill>
              </a:rPr>
              <a:t>objects that hold references </a:t>
            </a:r>
            <a:r>
              <a:rPr lang="en-US" dirty="0" smtClean="0"/>
              <a:t>to them. </a:t>
            </a:r>
          </a:p>
          <a:p>
            <a:pPr algn="just"/>
            <a:r>
              <a:rPr lang="en-US" dirty="0" smtClean="0"/>
              <a:t>For example, object C must have a reference to object E so that it can invoke one of its methods.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The following two fundamental concepts are at </a:t>
            </a:r>
            <a:r>
              <a:rPr lang="en-US" dirty="0" smtClean="0">
                <a:solidFill>
                  <a:srgbClr val="FF0000"/>
                </a:solidFill>
              </a:rPr>
              <a:t>the heart of the distributed object model</a:t>
            </a:r>
            <a:r>
              <a:rPr lang="en-US" dirty="0" smtClean="0"/>
              <a:t>:</a:t>
            </a:r>
          </a:p>
          <a:p>
            <a:pPr algn="just"/>
            <a:r>
              <a:rPr lang="en-US" i="1" dirty="0" smtClean="0">
                <a:solidFill>
                  <a:srgbClr val="FF0000"/>
                </a:solidFill>
              </a:rPr>
              <a:t>Remote object references</a:t>
            </a:r>
            <a:r>
              <a:rPr lang="en-US" i="1" dirty="0" smtClean="0"/>
              <a:t>: Other objects can invoke the methods of a remote object </a:t>
            </a:r>
            <a:r>
              <a:rPr lang="en-US" dirty="0" smtClean="0"/>
              <a:t>if they have access to its </a:t>
            </a:r>
            <a:r>
              <a:rPr lang="en-US" i="1" dirty="0" smtClean="0"/>
              <a:t>remote object reference. For example, a remote object </a:t>
            </a:r>
            <a:r>
              <a:rPr lang="en-US" dirty="0" smtClean="0"/>
              <a:t>reference for B in Figure  must be available to A.</a:t>
            </a:r>
          </a:p>
          <a:p>
            <a:pPr algn="just"/>
            <a:r>
              <a:rPr lang="en-US" i="1" dirty="0" smtClean="0">
                <a:solidFill>
                  <a:srgbClr val="FF0000"/>
                </a:solidFill>
              </a:rPr>
              <a:t>Remote interfaces</a:t>
            </a:r>
            <a:r>
              <a:rPr lang="en-US" i="1" dirty="0" smtClean="0"/>
              <a:t>: Every remote object has a remote interface that specifies which </a:t>
            </a:r>
            <a:r>
              <a:rPr lang="en-US" dirty="0" smtClean="0"/>
              <a:t>of its methods can be invoked remotely. For example, the objects B and F in Figure  must have remote interfaces.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solidFill>
                  <a:srgbClr val="FF0000"/>
                </a:solidFill>
              </a:rPr>
              <a:t>Remote object references:</a:t>
            </a:r>
          </a:p>
          <a:p>
            <a:pPr algn="just"/>
            <a:r>
              <a:rPr lang="en-US" dirty="0" smtClean="0"/>
              <a:t>The notion of </a:t>
            </a:r>
            <a:r>
              <a:rPr lang="en-US" dirty="0" smtClean="0">
                <a:solidFill>
                  <a:srgbClr val="FF0000"/>
                </a:solidFill>
              </a:rPr>
              <a:t>object reference </a:t>
            </a:r>
            <a:r>
              <a:rPr lang="en-US" dirty="0" smtClean="0"/>
              <a:t>is extended to allow </a:t>
            </a:r>
            <a:r>
              <a:rPr lang="en-US" dirty="0" smtClean="0">
                <a:solidFill>
                  <a:srgbClr val="FF0000"/>
                </a:solidFill>
              </a:rPr>
              <a:t>any object </a:t>
            </a:r>
            <a:r>
              <a:rPr lang="en-US" dirty="0" smtClean="0"/>
              <a:t>that can </a:t>
            </a:r>
            <a:r>
              <a:rPr lang="en-US" dirty="0" smtClean="0">
                <a:solidFill>
                  <a:srgbClr val="FF0000"/>
                </a:solidFill>
              </a:rPr>
              <a:t>receive an RMI </a:t>
            </a:r>
            <a:r>
              <a:rPr lang="en-US" dirty="0" smtClean="0"/>
              <a:t>to have a </a:t>
            </a:r>
            <a:r>
              <a:rPr lang="en-US" dirty="0" smtClean="0">
                <a:solidFill>
                  <a:srgbClr val="FF0000"/>
                </a:solidFill>
              </a:rPr>
              <a:t>remote object reference</a:t>
            </a:r>
            <a:r>
              <a:rPr lang="en-US" dirty="0" smtClean="0"/>
              <a:t>. </a:t>
            </a:r>
          </a:p>
          <a:p>
            <a:pPr algn="just"/>
            <a:r>
              <a:rPr lang="en-US" dirty="0" smtClean="0"/>
              <a:t>A </a:t>
            </a:r>
            <a:r>
              <a:rPr lang="en-US" dirty="0" smtClean="0">
                <a:solidFill>
                  <a:srgbClr val="FF0000"/>
                </a:solidFill>
              </a:rPr>
              <a:t>remote object reference </a:t>
            </a:r>
            <a:r>
              <a:rPr lang="en-US" dirty="0" smtClean="0"/>
              <a:t>is </a:t>
            </a:r>
            <a:r>
              <a:rPr lang="en-US" dirty="0" smtClean="0">
                <a:solidFill>
                  <a:srgbClr val="FF0000"/>
                </a:solidFill>
              </a:rPr>
              <a:t>an identifier </a:t>
            </a:r>
            <a:r>
              <a:rPr lang="en-US" dirty="0" smtClean="0"/>
              <a:t>that can be used </a:t>
            </a:r>
            <a:r>
              <a:rPr lang="en-US" dirty="0" smtClean="0">
                <a:solidFill>
                  <a:srgbClr val="FF0000"/>
                </a:solidFill>
              </a:rPr>
              <a:t>throughout</a:t>
            </a:r>
            <a:r>
              <a:rPr lang="en-US" dirty="0" smtClean="0"/>
              <a:t> a </a:t>
            </a:r>
            <a:r>
              <a:rPr lang="en-US" dirty="0" smtClean="0">
                <a:solidFill>
                  <a:srgbClr val="FF0000"/>
                </a:solidFill>
              </a:rPr>
              <a:t>distributed system </a:t>
            </a:r>
            <a:r>
              <a:rPr lang="en-US" dirty="0" smtClean="0"/>
              <a:t>to refer to a particular </a:t>
            </a:r>
            <a:r>
              <a:rPr lang="en-US" dirty="0" smtClean="0">
                <a:solidFill>
                  <a:srgbClr val="FF0000"/>
                </a:solidFill>
              </a:rPr>
              <a:t>unique remote object</a:t>
            </a:r>
            <a:r>
              <a:rPr lang="en-US" dirty="0" smtClean="0"/>
              <a:t>.</a:t>
            </a:r>
          </a:p>
          <a:p>
            <a:pPr algn="just"/>
            <a:r>
              <a:rPr lang="en-US" dirty="0" smtClean="0"/>
              <a:t>To </a:t>
            </a:r>
            <a:r>
              <a:rPr lang="en-US" dirty="0" smtClean="0">
                <a:solidFill>
                  <a:srgbClr val="FF0000"/>
                </a:solidFill>
              </a:rPr>
              <a:t>construct</a:t>
            </a:r>
            <a:r>
              <a:rPr lang="en-US" dirty="0" smtClean="0"/>
              <a:t> a </a:t>
            </a:r>
            <a:r>
              <a:rPr lang="en-US" dirty="0" smtClean="0">
                <a:solidFill>
                  <a:srgbClr val="FF0000"/>
                </a:solidFill>
              </a:rPr>
              <a:t>remote object reference </a:t>
            </a:r>
            <a:r>
              <a:rPr lang="en-US" dirty="0" smtClean="0"/>
              <a:t>by concatenating the </a:t>
            </a:r>
            <a:r>
              <a:rPr lang="en-US" dirty="0" smtClean="0">
                <a:solidFill>
                  <a:srgbClr val="FF0000"/>
                </a:solidFill>
              </a:rPr>
              <a:t>Internet address </a:t>
            </a:r>
            <a:r>
              <a:rPr lang="en-US" dirty="0" smtClean="0"/>
              <a:t>of its host computer and the </a:t>
            </a:r>
            <a:r>
              <a:rPr lang="en-US" dirty="0" smtClean="0">
                <a:solidFill>
                  <a:srgbClr val="FF0000"/>
                </a:solidFill>
              </a:rPr>
              <a:t>port number </a:t>
            </a:r>
            <a:r>
              <a:rPr lang="en-US" dirty="0" smtClean="0"/>
              <a:t>of the process that created it with the </a:t>
            </a:r>
            <a:r>
              <a:rPr lang="en-US" dirty="0" smtClean="0">
                <a:solidFill>
                  <a:srgbClr val="FF0000"/>
                </a:solidFill>
              </a:rPr>
              <a:t>time of its creation </a:t>
            </a:r>
            <a:r>
              <a:rPr lang="en-US" dirty="0" smtClean="0"/>
              <a:t>and a </a:t>
            </a:r>
            <a:r>
              <a:rPr lang="en-US" dirty="0" smtClean="0">
                <a:solidFill>
                  <a:srgbClr val="FF0000"/>
                </a:solidFill>
              </a:rPr>
              <a:t>local object number</a:t>
            </a:r>
            <a:r>
              <a:rPr lang="en-US" dirty="0" smtClean="0"/>
              <a:t>.</a:t>
            </a:r>
          </a:p>
          <a:p>
            <a:pPr algn="just"/>
            <a:r>
              <a:rPr lang="en-US" dirty="0" smtClean="0"/>
              <a:t> The local object number is incremented each time an object is created in that process.</a:t>
            </a:r>
          </a:p>
          <a:p>
            <a:pPr algn="just"/>
            <a:endParaRPr lang="en-US" dirty="0" smtClean="0">
              <a:solidFill>
                <a:srgbClr val="FF0000"/>
              </a:solidFill>
            </a:endParaRPr>
          </a:p>
          <a:p>
            <a:pPr algn="just"/>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38" y="990600"/>
            <a:ext cx="9052562" cy="4267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smtClean="0"/>
              <a:t>The port number and time together produce a unique process identifier on that computer.</a:t>
            </a:r>
          </a:p>
          <a:p>
            <a:pPr algn="just"/>
            <a:r>
              <a:rPr lang="en-US" dirty="0" smtClean="0"/>
              <a:t>The simplest implementations of RMI, remote objects live only in the process that created them and survive only as long as that process continues to run. </a:t>
            </a:r>
          </a:p>
          <a:p>
            <a:pPr algn="just"/>
            <a:r>
              <a:rPr lang="en-US" dirty="0" smtClean="0"/>
              <a:t>In such cases, the remote object reference can be used as the address of the remote object.</a:t>
            </a:r>
          </a:p>
          <a:p>
            <a:pPr algn="just"/>
            <a:r>
              <a:rPr lang="en-US" dirty="0" smtClean="0"/>
              <a:t>In other words, </a:t>
            </a:r>
            <a:r>
              <a:rPr lang="en-US" dirty="0" smtClean="0">
                <a:solidFill>
                  <a:srgbClr val="FF0000"/>
                </a:solidFill>
              </a:rPr>
              <a:t>invocation messages </a:t>
            </a:r>
            <a:r>
              <a:rPr lang="en-US" dirty="0" smtClean="0"/>
              <a:t>are sent to the </a:t>
            </a:r>
            <a:r>
              <a:rPr lang="en-US" dirty="0" smtClean="0">
                <a:solidFill>
                  <a:srgbClr val="FF0000"/>
                </a:solidFill>
              </a:rPr>
              <a:t>Internet address </a:t>
            </a:r>
            <a:r>
              <a:rPr lang="en-US" dirty="0" smtClean="0"/>
              <a:t>in the remote reference and to the </a:t>
            </a:r>
            <a:r>
              <a:rPr lang="en-US" dirty="0" smtClean="0">
                <a:solidFill>
                  <a:srgbClr val="FF0000"/>
                </a:solidFill>
              </a:rPr>
              <a:t>process</a:t>
            </a:r>
            <a:r>
              <a:rPr lang="en-US" dirty="0" smtClean="0"/>
              <a:t> on that computer using the </a:t>
            </a:r>
            <a:r>
              <a:rPr lang="en-US" dirty="0" smtClean="0">
                <a:solidFill>
                  <a:srgbClr val="FF0000"/>
                </a:solidFill>
              </a:rPr>
              <a:t>given port </a:t>
            </a:r>
            <a:r>
              <a:rPr lang="en-US" dirty="0" smtClean="0"/>
              <a:t>number.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gn="just"/>
            <a:r>
              <a:rPr lang="en-US" dirty="0" smtClean="0"/>
              <a:t>The remote object to receive a remote method invocation is specified by the invoker as a remote object reference.</a:t>
            </a:r>
          </a:p>
          <a:p>
            <a:pPr algn="just"/>
            <a:r>
              <a:rPr lang="en-US" dirty="0" smtClean="0"/>
              <a:t>Remote object references may be passed as arguments and results of remote method invocations.</a:t>
            </a:r>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solidFill>
                  <a:srgbClr val="FF0000"/>
                </a:solidFill>
              </a:rPr>
              <a:t>Remote interfaces:</a:t>
            </a:r>
          </a:p>
          <a:p>
            <a:pPr algn="just"/>
            <a:r>
              <a:rPr lang="en-US" dirty="0" smtClean="0"/>
              <a:t>The class of a remote object implements the methods of its remote interface .</a:t>
            </a:r>
          </a:p>
          <a:p>
            <a:pPr algn="just"/>
            <a:r>
              <a:rPr lang="en-US" dirty="0" smtClean="0"/>
              <a:t>Objects in other processes can invoke only the methods that belong to its remote interface as shown in Figure.</a:t>
            </a:r>
          </a:p>
          <a:p>
            <a:pPr algn="just"/>
            <a:r>
              <a:rPr lang="en-US" dirty="0" smtClean="0"/>
              <a:t>Local objects can invoke the methods in the remote interface as well as other methods implemented by a remote object.</a:t>
            </a:r>
          </a:p>
          <a:p>
            <a:pPr algn="just"/>
            <a:r>
              <a:rPr lang="en-US" dirty="0" smtClean="0"/>
              <a:t>The CORBA system provides an interface definition language (IDL), which is used for defining remote interfaces.</a:t>
            </a:r>
          </a:p>
          <a:p>
            <a:pPr algn="just"/>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Request-reply protocols</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This form of communication is designed to support the roles and message exchanges in typical </a:t>
            </a:r>
            <a:r>
              <a:rPr lang="en-US" dirty="0" smtClean="0">
                <a:solidFill>
                  <a:srgbClr val="FF0000"/>
                </a:solidFill>
              </a:rPr>
              <a:t>client-server interactions</a:t>
            </a:r>
            <a:r>
              <a:rPr lang="en-US" dirty="0" smtClean="0"/>
              <a:t>.</a:t>
            </a:r>
          </a:p>
          <a:p>
            <a:pPr algn="just"/>
            <a:r>
              <a:rPr lang="en-US" dirty="0" smtClean="0"/>
              <a:t> In the normal case, </a:t>
            </a:r>
            <a:r>
              <a:rPr lang="en-US" dirty="0" smtClean="0">
                <a:solidFill>
                  <a:srgbClr val="FF0000"/>
                </a:solidFill>
              </a:rPr>
              <a:t>request-reply communication </a:t>
            </a:r>
            <a:r>
              <a:rPr lang="en-US" dirty="0" smtClean="0"/>
              <a:t>is </a:t>
            </a:r>
            <a:r>
              <a:rPr lang="en-US" dirty="0" smtClean="0">
                <a:solidFill>
                  <a:srgbClr val="FF0000"/>
                </a:solidFill>
              </a:rPr>
              <a:t>synchronous</a:t>
            </a:r>
            <a:r>
              <a:rPr lang="en-US" dirty="0" smtClean="0"/>
              <a:t> because the client process blocks until the reply arrives from the server.</a:t>
            </a:r>
          </a:p>
          <a:p>
            <a:pPr algn="just"/>
            <a:r>
              <a:rPr lang="en-US" dirty="0" smtClean="0"/>
              <a:t> It can also be </a:t>
            </a:r>
            <a:r>
              <a:rPr lang="en-US" dirty="0" smtClean="0">
                <a:solidFill>
                  <a:srgbClr val="FF0000"/>
                </a:solidFill>
              </a:rPr>
              <a:t>reliable</a:t>
            </a:r>
            <a:r>
              <a:rPr lang="en-US" dirty="0" smtClean="0"/>
              <a:t> because the reply from the server is effectively an acknowledgement  to the client. </a:t>
            </a:r>
          </a:p>
          <a:p>
            <a:pPr algn="just"/>
            <a:r>
              <a:rPr lang="en-US" dirty="0" smtClean="0">
                <a:solidFill>
                  <a:srgbClr val="FF0000"/>
                </a:solidFill>
              </a:rPr>
              <a:t>Asynchronous request-reply communication </a:t>
            </a:r>
            <a:r>
              <a:rPr lang="en-US" dirty="0" smtClean="0"/>
              <a:t>is an alternative that may be useful in situations where </a:t>
            </a:r>
            <a:r>
              <a:rPr lang="en-US" dirty="0" smtClean="0">
                <a:solidFill>
                  <a:srgbClr val="FF0000"/>
                </a:solidFill>
              </a:rPr>
              <a:t>clients can afford to retrieve replies later.</a:t>
            </a:r>
            <a:endParaRPr lang="en-US"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838200"/>
            <a:ext cx="8229600" cy="5181599"/>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smtClean="0"/>
              <a:t>The classes of </a:t>
            </a:r>
            <a:r>
              <a:rPr lang="en-US" dirty="0" smtClean="0">
                <a:solidFill>
                  <a:srgbClr val="FF0000"/>
                </a:solidFill>
              </a:rPr>
              <a:t>remote objects </a:t>
            </a:r>
            <a:r>
              <a:rPr lang="en-US" dirty="0" smtClean="0"/>
              <a:t>and the client programs may be </a:t>
            </a:r>
            <a:r>
              <a:rPr lang="en-US" dirty="0" smtClean="0">
                <a:solidFill>
                  <a:srgbClr val="FF0000"/>
                </a:solidFill>
              </a:rPr>
              <a:t>implemented</a:t>
            </a:r>
            <a:r>
              <a:rPr lang="en-US" dirty="0" smtClean="0"/>
              <a:t> in </a:t>
            </a:r>
            <a:r>
              <a:rPr lang="en-US" dirty="0" smtClean="0">
                <a:solidFill>
                  <a:srgbClr val="FF0000"/>
                </a:solidFill>
              </a:rPr>
              <a:t>any language</a:t>
            </a:r>
            <a:r>
              <a:rPr lang="en-US" dirty="0" smtClean="0"/>
              <a:t> for which an </a:t>
            </a:r>
            <a:r>
              <a:rPr lang="en-US" dirty="0" smtClean="0">
                <a:solidFill>
                  <a:srgbClr val="FF0000"/>
                </a:solidFill>
              </a:rPr>
              <a:t>IDL compiler </a:t>
            </a:r>
            <a:r>
              <a:rPr lang="en-US" dirty="0" smtClean="0"/>
              <a:t>is available, such as C++, Java or Python. </a:t>
            </a:r>
          </a:p>
          <a:p>
            <a:pPr algn="just"/>
            <a:r>
              <a:rPr lang="en-US" dirty="0" smtClean="0"/>
              <a:t>CORBA clients need not use the same language as the remote object in order to invoke its methods remotely.</a:t>
            </a:r>
          </a:p>
          <a:p>
            <a:pPr algn="just"/>
            <a:r>
              <a:rPr lang="en-US" dirty="0" smtClean="0"/>
              <a:t>In Java RMI, </a:t>
            </a:r>
            <a:r>
              <a:rPr lang="en-US" dirty="0" smtClean="0">
                <a:solidFill>
                  <a:srgbClr val="FF0000"/>
                </a:solidFill>
              </a:rPr>
              <a:t>remote interfaces </a:t>
            </a:r>
            <a:r>
              <a:rPr lang="en-US" dirty="0" smtClean="0"/>
              <a:t>are defined in the same way as any other Java interface. They acquire their ability to be remote interfaces by </a:t>
            </a:r>
            <a:r>
              <a:rPr lang="en-US" dirty="0" smtClean="0">
                <a:solidFill>
                  <a:srgbClr val="FF0000"/>
                </a:solidFill>
              </a:rPr>
              <a:t>extending an interface </a:t>
            </a:r>
            <a:r>
              <a:rPr lang="en-US" dirty="0" smtClean="0"/>
              <a:t>named </a:t>
            </a:r>
            <a:r>
              <a:rPr lang="en-US" i="1" dirty="0" smtClean="0">
                <a:solidFill>
                  <a:srgbClr val="FF0000"/>
                </a:solidFill>
              </a:rPr>
              <a:t>Remote</a:t>
            </a:r>
            <a:r>
              <a:rPr lang="en-US" i="1"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solidFill>
                  <a:srgbClr val="FF0000"/>
                </a:solidFill>
              </a:rPr>
              <a:t>Actions in a distributed object system</a:t>
            </a:r>
          </a:p>
          <a:p>
            <a:pPr algn="just"/>
            <a:r>
              <a:rPr lang="en-US" dirty="0" smtClean="0"/>
              <a:t>In the non-distributed case, an action is initiated by a method invocation, which may result in further invocations on methods in other objects.</a:t>
            </a:r>
          </a:p>
          <a:p>
            <a:pPr algn="just"/>
            <a:r>
              <a:rPr lang="en-US" dirty="0" smtClean="0"/>
              <a:t>But in the distributed case, the objects involved in a chain of related invocations may be located in different processes or different computers.</a:t>
            </a:r>
          </a:p>
          <a:p>
            <a:pPr algn="just"/>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t>When an </a:t>
            </a:r>
            <a:r>
              <a:rPr lang="en-US" dirty="0" smtClean="0">
                <a:solidFill>
                  <a:srgbClr val="FF0000"/>
                </a:solidFill>
              </a:rPr>
              <a:t>invocation crosses the boundary </a:t>
            </a:r>
            <a:r>
              <a:rPr lang="en-US" dirty="0" smtClean="0"/>
              <a:t>of a process or computer, </a:t>
            </a:r>
            <a:r>
              <a:rPr lang="en-US" dirty="0" smtClean="0">
                <a:solidFill>
                  <a:srgbClr val="FF0000"/>
                </a:solidFill>
              </a:rPr>
              <a:t>RMI</a:t>
            </a:r>
            <a:r>
              <a:rPr lang="en-US" dirty="0" smtClean="0"/>
              <a:t> is used, and the </a:t>
            </a:r>
            <a:r>
              <a:rPr lang="en-US" dirty="0" smtClean="0">
                <a:solidFill>
                  <a:srgbClr val="FF0000"/>
                </a:solidFill>
              </a:rPr>
              <a:t>remote reference </a:t>
            </a:r>
            <a:r>
              <a:rPr lang="en-US" dirty="0" smtClean="0"/>
              <a:t>of the object must be available to the </a:t>
            </a:r>
            <a:r>
              <a:rPr lang="en-US" dirty="0" smtClean="0">
                <a:solidFill>
                  <a:srgbClr val="FF0000"/>
                </a:solidFill>
              </a:rPr>
              <a:t>invoker</a:t>
            </a:r>
            <a:r>
              <a:rPr lang="en-US" dirty="0" smtClean="0"/>
              <a:t>.</a:t>
            </a:r>
          </a:p>
          <a:p>
            <a:pPr algn="just"/>
            <a:r>
              <a:rPr lang="en-US" dirty="0" smtClean="0"/>
              <a:t>In Figure, </a:t>
            </a:r>
            <a:r>
              <a:rPr lang="en-US" dirty="0" smtClean="0">
                <a:solidFill>
                  <a:srgbClr val="FF0000"/>
                </a:solidFill>
              </a:rPr>
              <a:t>object A</a:t>
            </a:r>
            <a:r>
              <a:rPr lang="en-US" dirty="0" smtClean="0"/>
              <a:t> needs to </a:t>
            </a:r>
            <a:r>
              <a:rPr lang="en-US" dirty="0" smtClean="0">
                <a:solidFill>
                  <a:srgbClr val="FF0000"/>
                </a:solidFill>
              </a:rPr>
              <a:t>hold</a:t>
            </a:r>
            <a:r>
              <a:rPr lang="en-US" dirty="0" smtClean="0"/>
              <a:t> a </a:t>
            </a:r>
            <a:r>
              <a:rPr lang="en-US" dirty="0" smtClean="0">
                <a:solidFill>
                  <a:srgbClr val="FF0000"/>
                </a:solidFill>
              </a:rPr>
              <a:t>remote object reference</a:t>
            </a:r>
            <a:r>
              <a:rPr lang="en-US" dirty="0" smtClean="0"/>
              <a:t> to </a:t>
            </a:r>
            <a:r>
              <a:rPr lang="en-US" dirty="0" smtClean="0">
                <a:solidFill>
                  <a:srgbClr val="FF0000"/>
                </a:solidFill>
              </a:rPr>
              <a:t>object B</a:t>
            </a:r>
            <a:r>
              <a:rPr lang="en-US" dirty="0" smtClean="0"/>
              <a:t>.</a:t>
            </a:r>
          </a:p>
          <a:p>
            <a:pPr algn="just"/>
            <a:r>
              <a:rPr lang="en-US" dirty="0" smtClean="0"/>
              <a:t> Remote object references may be obtained as the results of remote method invocations. </a:t>
            </a:r>
          </a:p>
          <a:p>
            <a:pPr algn="just"/>
            <a:r>
              <a:rPr lang="en-US" dirty="0" smtClean="0"/>
              <a:t>For example, object A in Figure  might obtain a remote reference to object F from object B.</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 y="685800"/>
            <a:ext cx="9067800" cy="4876799"/>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Distributed applications may provide </a:t>
            </a:r>
            <a:r>
              <a:rPr lang="en-US" dirty="0" smtClean="0">
                <a:solidFill>
                  <a:srgbClr val="FF0000"/>
                </a:solidFill>
              </a:rPr>
              <a:t>remote objects</a:t>
            </a:r>
            <a:r>
              <a:rPr lang="en-US" dirty="0" smtClean="0"/>
              <a:t> with methods for </a:t>
            </a:r>
            <a:r>
              <a:rPr lang="en-US" dirty="0" smtClean="0">
                <a:solidFill>
                  <a:srgbClr val="FF0000"/>
                </a:solidFill>
              </a:rPr>
              <a:t>instantiating objects </a:t>
            </a:r>
            <a:r>
              <a:rPr lang="en-US" dirty="0" smtClean="0"/>
              <a:t>that can be </a:t>
            </a:r>
            <a:r>
              <a:rPr lang="en-US" dirty="0" smtClean="0">
                <a:solidFill>
                  <a:srgbClr val="FF0000"/>
                </a:solidFill>
              </a:rPr>
              <a:t>accessed by RMI</a:t>
            </a:r>
            <a:r>
              <a:rPr lang="en-US" dirty="0" smtClean="0"/>
              <a:t>, thus effectively providing the effect of </a:t>
            </a:r>
            <a:r>
              <a:rPr lang="en-US" dirty="0" smtClean="0">
                <a:solidFill>
                  <a:srgbClr val="FF0000"/>
                </a:solidFill>
              </a:rPr>
              <a:t>remote instantiation of objects. </a:t>
            </a:r>
          </a:p>
          <a:p>
            <a:pPr algn="just"/>
            <a:r>
              <a:rPr lang="en-US" dirty="0" smtClean="0"/>
              <a:t>For example, if the </a:t>
            </a:r>
            <a:r>
              <a:rPr lang="en-US" dirty="0" smtClean="0">
                <a:solidFill>
                  <a:srgbClr val="FF0000"/>
                </a:solidFill>
              </a:rPr>
              <a:t>object L</a:t>
            </a:r>
            <a:r>
              <a:rPr lang="en-US" dirty="0" smtClean="0"/>
              <a:t> in Figure contains a method for </a:t>
            </a:r>
            <a:r>
              <a:rPr lang="en-US" dirty="0" smtClean="0">
                <a:solidFill>
                  <a:srgbClr val="FF0000"/>
                </a:solidFill>
              </a:rPr>
              <a:t>creating remote objects</a:t>
            </a:r>
            <a:r>
              <a:rPr lang="en-US" dirty="0" smtClean="0"/>
              <a:t>, then the </a:t>
            </a:r>
            <a:r>
              <a:rPr lang="en-US" dirty="0" smtClean="0">
                <a:solidFill>
                  <a:srgbClr val="FF0000"/>
                </a:solidFill>
              </a:rPr>
              <a:t>remote invocations </a:t>
            </a:r>
            <a:r>
              <a:rPr lang="en-US" dirty="0" smtClean="0"/>
              <a:t>from </a:t>
            </a:r>
            <a:r>
              <a:rPr lang="en-US" dirty="0" smtClean="0">
                <a:solidFill>
                  <a:srgbClr val="FF0000"/>
                </a:solidFill>
              </a:rPr>
              <a:t>C and K </a:t>
            </a:r>
            <a:r>
              <a:rPr lang="en-US" dirty="0" smtClean="0"/>
              <a:t>could lead to the </a:t>
            </a:r>
            <a:r>
              <a:rPr lang="en-US" dirty="0" smtClean="0">
                <a:solidFill>
                  <a:srgbClr val="FF0000"/>
                </a:solidFill>
              </a:rPr>
              <a:t>instantiation</a:t>
            </a:r>
            <a:r>
              <a:rPr lang="en-US" dirty="0" smtClean="0"/>
              <a:t> of </a:t>
            </a:r>
            <a:r>
              <a:rPr lang="en-US" dirty="0" smtClean="0">
                <a:solidFill>
                  <a:srgbClr val="FF0000"/>
                </a:solidFill>
              </a:rPr>
              <a:t>the objects M and N</a:t>
            </a:r>
            <a:r>
              <a:rPr lang="en-US" dirty="0" smtClean="0"/>
              <a:t>, respectively.</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609600"/>
            <a:ext cx="8077200" cy="50292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solidFill>
                  <a:srgbClr val="FF0000"/>
                </a:solidFill>
              </a:rPr>
              <a:t>Garbage collection in a distributed-object system:</a:t>
            </a:r>
          </a:p>
          <a:p>
            <a:pPr algn="just"/>
            <a:r>
              <a:rPr lang="en-US" dirty="0" smtClean="0">
                <a:solidFill>
                  <a:srgbClr val="FF0000"/>
                </a:solidFill>
              </a:rPr>
              <a:t>Distributed garbage collection </a:t>
            </a:r>
            <a:r>
              <a:rPr lang="en-US" dirty="0" smtClean="0"/>
              <a:t>is generally achieved by cooperation between the existing </a:t>
            </a:r>
            <a:r>
              <a:rPr lang="en-US" dirty="0" smtClean="0">
                <a:solidFill>
                  <a:srgbClr val="FF0000"/>
                </a:solidFill>
              </a:rPr>
              <a:t>local garbage collector </a:t>
            </a:r>
            <a:r>
              <a:rPr lang="en-US" dirty="0" smtClean="0"/>
              <a:t>and an </a:t>
            </a:r>
            <a:r>
              <a:rPr lang="en-US" dirty="0" smtClean="0">
                <a:solidFill>
                  <a:srgbClr val="FF0000"/>
                </a:solidFill>
              </a:rPr>
              <a:t>added module that carries out a form of distributed garbage </a:t>
            </a:r>
            <a:r>
              <a:rPr lang="en-US" dirty="0" smtClean="0"/>
              <a:t>collection, usually based on </a:t>
            </a:r>
            <a:r>
              <a:rPr lang="en-US" dirty="0" smtClean="0">
                <a:solidFill>
                  <a:srgbClr val="FF0000"/>
                </a:solidFill>
              </a:rPr>
              <a:t>reference counting</a:t>
            </a:r>
            <a:r>
              <a:rPr lang="en-US" dirty="0" smtClean="0"/>
              <a:t>.</a:t>
            </a:r>
          </a:p>
          <a:p>
            <a:pPr algn="just"/>
            <a:r>
              <a:rPr lang="en-US" dirty="0" smtClean="0"/>
              <a:t>If </a:t>
            </a:r>
            <a:r>
              <a:rPr lang="en-US" dirty="0" smtClean="0">
                <a:solidFill>
                  <a:srgbClr val="FF0000"/>
                </a:solidFill>
              </a:rPr>
              <a:t>garbage collection is not available</a:t>
            </a:r>
            <a:r>
              <a:rPr lang="en-US" dirty="0" smtClean="0"/>
              <a:t>, then remote objects that are no longer required </a:t>
            </a:r>
            <a:r>
              <a:rPr lang="en-US" dirty="0" smtClean="0">
                <a:solidFill>
                  <a:srgbClr val="FF0000"/>
                </a:solidFill>
              </a:rPr>
              <a:t>should be deleted</a:t>
            </a:r>
            <a:r>
              <a:rPr lang="en-US" dirty="0" smtClean="0"/>
              <a:t>.</a:t>
            </a:r>
            <a:endParaRPr lang="en-US" dirty="0" smtClean="0">
              <a:solidFill>
                <a:srgbClr val="FF0000"/>
              </a:solidFill>
            </a:endParaRP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solidFill>
                  <a:srgbClr val="FF0000"/>
                </a:solidFill>
              </a:rPr>
              <a:t>Exceptions:</a:t>
            </a:r>
            <a:r>
              <a:rPr lang="en-US" dirty="0" smtClean="0"/>
              <a:t> </a:t>
            </a:r>
          </a:p>
          <a:p>
            <a:pPr algn="just"/>
            <a:r>
              <a:rPr lang="en-US" dirty="0" smtClean="0"/>
              <a:t>Any remote invocation may fail for reasons related to the invoked object being in a different process or computer from the invoker.</a:t>
            </a:r>
          </a:p>
          <a:p>
            <a:r>
              <a:rPr lang="en-US" dirty="0" smtClean="0"/>
              <a:t>the process containing the remote object may have crashed or may be too busy to reply, or the invocation or result message may be lost.</a:t>
            </a:r>
          </a:p>
          <a:p>
            <a:r>
              <a:rPr lang="en-US" dirty="0" smtClean="0"/>
              <a:t> Therefore, remote method invocation should be able to raise exceptions.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solidFill>
                  <a:srgbClr val="FF0000"/>
                </a:solidFill>
              </a:rPr>
              <a:t>CORBA IDL </a:t>
            </a:r>
            <a:r>
              <a:rPr lang="en-US" dirty="0" smtClean="0"/>
              <a:t>provides a notation for specifying </a:t>
            </a:r>
            <a:r>
              <a:rPr lang="en-US" dirty="0" smtClean="0">
                <a:solidFill>
                  <a:srgbClr val="FF0000"/>
                </a:solidFill>
              </a:rPr>
              <a:t>application-level exceptions</a:t>
            </a:r>
            <a:r>
              <a:rPr lang="en-US" dirty="0" smtClean="0"/>
              <a:t>, and the underlying system generates standard exceptions when errors due to distribution occur.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2203" y="761810"/>
            <a:ext cx="8776997" cy="464838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Implementation of RMI</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US" dirty="0" smtClean="0"/>
              <a:t>Several separate </a:t>
            </a:r>
            <a:r>
              <a:rPr lang="en-US" dirty="0" smtClean="0">
                <a:solidFill>
                  <a:srgbClr val="FF0000"/>
                </a:solidFill>
              </a:rPr>
              <a:t>objects</a:t>
            </a:r>
            <a:r>
              <a:rPr lang="en-US" dirty="0" smtClean="0"/>
              <a:t> and </a:t>
            </a:r>
            <a:r>
              <a:rPr lang="en-US" dirty="0" smtClean="0">
                <a:solidFill>
                  <a:srgbClr val="FF0000"/>
                </a:solidFill>
              </a:rPr>
              <a:t>modules </a:t>
            </a:r>
            <a:r>
              <a:rPr lang="en-US" dirty="0" smtClean="0"/>
              <a:t>are involved in achieving a </a:t>
            </a:r>
            <a:r>
              <a:rPr lang="en-US" dirty="0" smtClean="0">
                <a:solidFill>
                  <a:srgbClr val="FF0000"/>
                </a:solidFill>
              </a:rPr>
              <a:t>remote method invocation</a:t>
            </a:r>
            <a:r>
              <a:rPr lang="en-US" dirty="0" smtClean="0"/>
              <a:t>. </a:t>
            </a:r>
          </a:p>
          <a:p>
            <a:pPr algn="just"/>
            <a:r>
              <a:rPr lang="en-US" dirty="0" smtClean="0"/>
              <a:t>These are shown in Figure , in which an application-level </a:t>
            </a:r>
            <a:r>
              <a:rPr lang="en-US" dirty="0" smtClean="0">
                <a:solidFill>
                  <a:srgbClr val="FF0000"/>
                </a:solidFill>
              </a:rPr>
              <a:t>object A</a:t>
            </a:r>
            <a:r>
              <a:rPr lang="en-US" dirty="0" smtClean="0"/>
              <a:t> invokes a method in a remote application-level </a:t>
            </a:r>
            <a:r>
              <a:rPr lang="en-US" dirty="0" smtClean="0">
                <a:solidFill>
                  <a:srgbClr val="FF0000"/>
                </a:solidFill>
              </a:rPr>
              <a:t>object B</a:t>
            </a:r>
            <a:r>
              <a:rPr lang="en-US" dirty="0" smtClean="0"/>
              <a:t> for which it holds a remote object reference.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853" y="609600"/>
            <a:ext cx="9172853" cy="5029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dirty="0" smtClean="0">
                <a:solidFill>
                  <a:srgbClr val="FF0000"/>
                </a:solidFill>
              </a:rPr>
              <a:t>Communication module</a:t>
            </a:r>
          </a:p>
          <a:p>
            <a:pPr algn="just"/>
            <a:r>
              <a:rPr lang="en-US" dirty="0" smtClean="0"/>
              <a:t>The two cooperating communication modules carry out the </a:t>
            </a:r>
            <a:r>
              <a:rPr lang="en-US" dirty="0" smtClean="0">
                <a:solidFill>
                  <a:srgbClr val="FF0000"/>
                </a:solidFill>
              </a:rPr>
              <a:t>request-reply protocol</a:t>
            </a:r>
            <a:r>
              <a:rPr lang="en-US" dirty="0" smtClean="0"/>
              <a:t>, which transmits </a:t>
            </a:r>
            <a:r>
              <a:rPr lang="en-US" i="1" dirty="0" smtClean="0">
                <a:solidFill>
                  <a:srgbClr val="FF0000"/>
                </a:solidFill>
              </a:rPr>
              <a:t>request and reply messages </a:t>
            </a:r>
            <a:r>
              <a:rPr lang="en-US" i="1" dirty="0" smtClean="0"/>
              <a:t>between the client </a:t>
            </a:r>
            <a:r>
              <a:rPr lang="en-US" dirty="0" smtClean="0"/>
              <a:t>and server.</a:t>
            </a:r>
          </a:p>
          <a:p>
            <a:pPr algn="just"/>
            <a:r>
              <a:rPr lang="en-US" dirty="0" smtClean="0"/>
              <a:t>The communication module uses only the first three items, which specify the </a:t>
            </a:r>
            <a:r>
              <a:rPr lang="en-US" dirty="0" smtClean="0">
                <a:solidFill>
                  <a:srgbClr val="FF0000"/>
                </a:solidFill>
              </a:rPr>
              <a:t>message type</a:t>
            </a:r>
            <a:r>
              <a:rPr lang="en-US" dirty="0" smtClean="0"/>
              <a:t>, its </a:t>
            </a:r>
            <a:r>
              <a:rPr lang="en-US" i="1" dirty="0" err="1" smtClean="0">
                <a:solidFill>
                  <a:srgbClr val="FF0000"/>
                </a:solidFill>
              </a:rPr>
              <a:t>requestId</a:t>
            </a:r>
            <a:r>
              <a:rPr lang="en-US" i="1" dirty="0" smtClean="0"/>
              <a:t> and the remote </a:t>
            </a:r>
            <a:r>
              <a:rPr lang="en-US" i="1" dirty="0" smtClean="0">
                <a:solidFill>
                  <a:srgbClr val="FF0000"/>
                </a:solidFill>
              </a:rPr>
              <a:t>reference of the object</a:t>
            </a:r>
            <a:r>
              <a:rPr lang="en-US" i="1" dirty="0" smtClean="0"/>
              <a:t> to be invoked.</a:t>
            </a:r>
          </a:p>
          <a:p>
            <a:pPr algn="just"/>
            <a:r>
              <a:rPr lang="en-US" dirty="0" smtClean="0"/>
              <a:t>The </a:t>
            </a:r>
            <a:r>
              <a:rPr lang="en-US" i="1" dirty="0" err="1" smtClean="0"/>
              <a:t>operationId</a:t>
            </a:r>
            <a:r>
              <a:rPr lang="en-US" i="1" dirty="0" smtClean="0"/>
              <a:t> and </a:t>
            </a:r>
            <a:r>
              <a:rPr lang="en-US" dirty="0" smtClean="0"/>
              <a:t>all the marshalling and </a:t>
            </a:r>
            <a:r>
              <a:rPr lang="en-US" dirty="0" err="1" smtClean="0"/>
              <a:t>unmarshalling</a:t>
            </a:r>
            <a:r>
              <a:rPr lang="en-US" dirty="0" smtClean="0"/>
              <a:t> are the concern of the RMI software.</a:t>
            </a:r>
          </a:p>
          <a:p>
            <a:pPr algn="just"/>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61346" y="609600"/>
            <a:ext cx="8073053" cy="49530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a:t>
            </a:r>
            <a:r>
              <a:rPr lang="en-US" dirty="0" smtClean="0">
                <a:solidFill>
                  <a:srgbClr val="FF0000"/>
                </a:solidFill>
              </a:rPr>
              <a:t>communication module </a:t>
            </a:r>
            <a:r>
              <a:rPr lang="en-US" dirty="0" smtClean="0"/>
              <a:t>in the </a:t>
            </a:r>
            <a:r>
              <a:rPr lang="en-US" dirty="0" smtClean="0">
                <a:solidFill>
                  <a:srgbClr val="FF0000"/>
                </a:solidFill>
              </a:rPr>
              <a:t>server</a:t>
            </a:r>
            <a:r>
              <a:rPr lang="en-US" dirty="0" smtClean="0"/>
              <a:t> selects the </a:t>
            </a:r>
            <a:r>
              <a:rPr lang="en-US" dirty="0" smtClean="0">
                <a:solidFill>
                  <a:srgbClr val="FF0000"/>
                </a:solidFill>
              </a:rPr>
              <a:t>dispatcher</a:t>
            </a:r>
            <a:r>
              <a:rPr lang="en-US" dirty="0" smtClean="0"/>
              <a:t> for the class of the object to be invoked, passing on its local reference, which it gets from the remote reference module in return for the remote object identifier in the </a:t>
            </a:r>
            <a:r>
              <a:rPr lang="en-US" i="1" dirty="0" smtClean="0"/>
              <a:t>request message.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solidFill>
                  <a:srgbClr val="FF0000"/>
                </a:solidFill>
              </a:rPr>
              <a:t>Remote reference module</a:t>
            </a:r>
          </a:p>
          <a:p>
            <a:pPr algn="just"/>
            <a:r>
              <a:rPr lang="en-US" dirty="0" smtClean="0"/>
              <a:t>A remote reference module is responsible for </a:t>
            </a:r>
            <a:r>
              <a:rPr lang="en-US" dirty="0" smtClean="0">
                <a:solidFill>
                  <a:srgbClr val="FF0000"/>
                </a:solidFill>
              </a:rPr>
              <a:t>translating</a:t>
            </a:r>
            <a:r>
              <a:rPr lang="en-US" dirty="0" smtClean="0"/>
              <a:t> between </a:t>
            </a:r>
            <a:r>
              <a:rPr lang="en-US" dirty="0" smtClean="0">
                <a:solidFill>
                  <a:srgbClr val="FF0000"/>
                </a:solidFill>
              </a:rPr>
              <a:t>local and remote </a:t>
            </a:r>
            <a:r>
              <a:rPr lang="en-US" dirty="0" smtClean="0"/>
              <a:t>object references and for creating remote object references.</a:t>
            </a:r>
          </a:p>
          <a:p>
            <a:pPr algn="just"/>
            <a:r>
              <a:rPr lang="en-US" dirty="0" smtClean="0"/>
              <a:t>To support its responsibilities, the </a:t>
            </a:r>
            <a:r>
              <a:rPr lang="en-US" dirty="0" smtClean="0">
                <a:solidFill>
                  <a:srgbClr val="FF0000"/>
                </a:solidFill>
              </a:rPr>
              <a:t>remote reference module</a:t>
            </a:r>
            <a:r>
              <a:rPr lang="en-US" dirty="0" smtClean="0"/>
              <a:t> in each process has a </a:t>
            </a:r>
            <a:r>
              <a:rPr lang="en-US" i="1" dirty="0" smtClean="0">
                <a:solidFill>
                  <a:srgbClr val="FF0000"/>
                </a:solidFill>
              </a:rPr>
              <a:t>remote object table </a:t>
            </a:r>
            <a:r>
              <a:rPr lang="en-US" i="1" dirty="0" smtClean="0"/>
              <a:t>that records the correspondence between </a:t>
            </a:r>
            <a:r>
              <a:rPr lang="en-US" i="1" dirty="0" smtClean="0">
                <a:solidFill>
                  <a:srgbClr val="FF0000"/>
                </a:solidFill>
              </a:rPr>
              <a:t>local object references</a:t>
            </a:r>
            <a:r>
              <a:rPr lang="en-US" i="1" dirty="0" smtClean="0"/>
              <a:t> in that </a:t>
            </a:r>
            <a:r>
              <a:rPr lang="en-US" dirty="0" smtClean="0"/>
              <a:t>process and </a:t>
            </a:r>
            <a:r>
              <a:rPr lang="en-US" dirty="0" smtClean="0">
                <a:solidFill>
                  <a:srgbClr val="FF0000"/>
                </a:solidFill>
              </a:rPr>
              <a:t>remote object references.</a:t>
            </a:r>
            <a:endParaRPr lang="en-US"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table includes:</a:t>
            </a:r>
          </a:p>
          <a:p>
            <a:pPr algn="just"/>
            <a:r>
              <a:rPr lang="en-US" dirty="0" smtClean="0"/>
              <a:t>An entry for all the remote objects held by the process. For example, in Figure  the remote object B will be recorded in the table at the server.</a:t>
            </a:r>
          </a:p>
          <a:p>
            <a:pPr algn="just"/>
            <a:r>
              <a:rPr lang="en-US" dirty="0" smtClean="0"/>
              <a:t>An entry for each local proxy. For example, in Figure the proxy for B will be recorded in the table at the client.</a:t>
            </a:r>
          </a:p>
          <a:p>
            <a:pPr algn="just"/>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92500" lnSpcReduction="10000"/>
          </a:bodyPr>
          <a:lstStyle/>
          <a:p>
            <a:pPr algn="just"/>
            <a:r>
              <a:rPr lang="en-US" dirty="0" smtClean="0"/>
              <a:t>When a </a:t>
            </a:r>
            <a:r>
              <a:rPr lang="en-US" dirty="0" smtClean="0">
                <a:solidFill>
                  <a:srgbClr val="FF0000"/>
                </a:solidFill>
              </a:rPr>
              <a:t>remote object </a:t>
            </a:r>
            <a:r>
              <a:rPr lang="en-US" dirty="0" smtClean="0"/>
              <a:t>is to be passed as an </a:t>
            </a:r>
            <a:r>
              <a:rPr lang="en-US" dirty="0" smtClean="0">
                <a:solidFill>
                  <a:srgbClr val="FF0000"/>
                </a:solidFill>
              </a:rPr>
              <a:t>argument</a:t>
            </a:r>
            <a:r>
              <a:rPr lang="en-US" dirty="0" smtClean="0"/>
              <a:t> or a result for the </a:t>
            </a:r>
            <a:r>
              <a:rPr lang="en-US" dirty="0" smtClean="0">
                <a:solidFill>
                  <a:srgbClr val="FF0000"/>
                </a:solidFill>
              </a:rPr>
              <a:t>first time</a:t>
            </a:r>
            <a:r>
              <a:rPr lang="en-US" dirty="0" smtClean="0"/>
              <a:t>, the remote reference module is asked to create a remote object reference, which it </a:t>
            </a:r>
            <a:r>
              <a:rPr lang="en-US" dirty="0" smtClean="0">
                <a:solidFill>
                  <a:srgbClr val="FF0000"/>
                </a:solidFill>
              </a:rPr>
              <a:t>adds to </a:t>
            </a:r>
            <a:r>
              <a:rPr lang="en-US" dirty="0" smtClean="0"/>
              <a:t>its </a:t>
            </a:r>
            <a:r>
              <a:rPr lang="en-US" dirty="0" smtClean="0">
                <a:solidFill>
                  <a:srgbClr val="FF0000"/>
                </a:solidFill>
              </a:rPr>
              <a:t>table</a:t>
            </a:r>
            <a:r>
              <a:rPr lang="en-US" dirty="0" smtClean="0"/>
              <a:t>.</a:t>
            </a:r>
          </a:p>
          <a:p>
            <a:pPr algn="just"/>
            <a:r>
              <a:rPr lang="en-US" dirty="0" smtClean="0"/>
              <a:t>When a remote object reference arrives in a </a:t>
            </a:r>
            <a:r>
              <a:rPr lang="en-US" i="1" dirty="0" smtClean="0">
                <a:solidFill>
                  <a:srgbClr val="FF0000"/>
                </a:solidFill>
              </a:rPr>
              <a:t>request or reply message</a:t>
            </a:r>
            <a:r>
              <a:rPr lang="en-US" i="1" dirty="0" smtClean="0"/>
              <a:t>, the remote </a:t>
            </a:r>
            <a:r>
              <a:rPr lang="en-US" dirty="0" smtClean="0"/>
              <a:t>reference module is asked for the corresponding local object reference, which may refer either to </a:t>
            </a:r>
            <a:r>
              <a:rPr lang="en-US" dirty="0" smtClean="0">
                <a:solidFill>
                  <a:srgbClr val="FF0000"/>
                </a:solidFill>
              </a:rPr>
              <a:t>a proxy </a:t>
            </a:r>
            <a:r>
              <a:rPr lang="en-US" dirty="0" smtClean="0"/>
              <a:t>or to a remote object.</a:t>
            </a:r>
          </a:p>
          <a:p>
            <a:pPr algn="just"/>
            <a:r>
              <a:rPr lang="en-US" dirty="0" smtClean="0"/>
              <a:t>The remote object reference is not in the table, the RMI software </a:t>
            </a:r>
            <a:r>
              <a:rPr lang="en-US" dirty="0" smtClean="0">
                <a:solidFill>
                  <a:srgbClr val="FF0000"/>
                </a:solidFill>
              </a:rPr>
              <a:t>creates a new proxy </a:t>
            </a:r>
            <a:r>
              <a:rPr lang="en-US" dirty="0" smtClean="0"/>
              <a:t>and asks the remote reference module to </a:t>
            </a:r>
            <a:r>
              <a:rPr lang="en-US" dirty="0" smtClean="0">
                <a:solidFill>
                  <a:srgbClr val="FF0000"/>
                </a:solidFill>
              </a:rPr>
              <a:t>add it to the table</a:t>
            </a:r>
            <a:r>
              <a:rPr lang="en-US" dirty="0" smtClean="0"/>
              <a: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solidFill>
                  <a:srgbClr val="FF0000"/>
                </a:solidFill>
              </a:rPr>
              <a:t>Servants</a:t>
            </a:r>
            <a:r>
              <a:rPr lang="en-US" b="1" dirty="0" smtClean="0"/>
              <a:t> </a:t>
            </a:r>
          </a:p>
          <a:p>
            <a:pPr algn="just"/>
            <a:r>
              <a:rPr lang="en-US" dirty="0" smtClean="0"/>
              <a:t>A </a:t>
            </a:r>
            <a:r>
              <a:rPr lang="en-US" i="1" dirty="0" smtClean="0">
                <a:solidFill>
                  <a:srgbClr val="FF0000"/>
                </a:solidFill>
              </a:rPr>
              <a:t>servant is an instance </a:t>
            </a:r>
            <a:r>
              <a:rPr lang="en-US" i="1" dirty="0" smtClean="0"/>
              <a:t>of a class that provides </a:t>
            </a:r>
            <a:r>
              <a:rPr lang="en-US" i="1" dirty="0" smtClean="0">
                <a:solidFill>
                  <a:srgbClr val="FF0000"/>
                </a:solidFill>
              </a:rPr>
              <a:t>the body of a remote object</a:t>
            </a:r>
            <a:r>
              <a:rPr lang="en-US" i="1" dirty="0" smtClean="0"/>
              <a:t>.</a:t>
            </a:r>
          </a:p>
          <a:p>
            <a:pPr algn="just"/>
            <a:r>
              <a:rPr lang="en-US" dirty="0" smtClean="0"/>
              <a:t>It is the servant that eventually handles the remote requests passed on by the corresponding skeleton. </a:t>
            </a:r>
          </a:p>
          <a:p>
            <a:pPr algn="just"/>
            <a:r>
              <a:rPr lang="en-US" dirty="0" smtClean="0"/>
              <a:t>Servants live within a </a:t>
            </a:r>
            <a:r>
              <a:rPr lang="en-US" dirty="0" smtClean="0">
                <a:solidFill>
                  <a:srgbClr val="FF0000"/>
                </a:solidFill>
              </a:rPr>
              <a:t>server process</a:t>
            </a:r>
            <a:r>
              <a:rPr lang="en-US" dirty="0" smtClean="0"/>
              <a:t>.</a:t>
            </a:r>
          </a:p>
          <a:p>
            <a:pPr algn="just"/>
            <a:r>
              <a:rPr lang="en-US" dirty="0" smtClean="0"/>
              <a:t> They are created when remote objects are instantiated and remain in use until they are no longer needed, finally being garbage collected or deleted.</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smtClean="0">
                <a:solidFill>
                  <a:srgbClr val="FF0000"/>
                </a:solidFill>
              </a:rPr>
              <a:t>The RMI software</a:t>
            </a:r>
          </a:p>
          <a:p>
            <a:pPr algn="just"/>
            <a:r>
              <a:rPr lang="en-US" dirty="0" smtClean="0"/>
              <a:t>This consists of a layer of software between the application-level objects and the communication and remote reference modules.</a:t>
            </a:r>
          </a:p>
          <a:p>
            <a:pPr algn="just"/>
            <a:r>
              <a:rPr lang="en-US" dirty="0" smtClean="0"/>
              <a:t> The roles of the middleware objects shown in Figure are as follows:</a:t>
            </a:r>
          </a:p>
          <a:p>
            <a:pPr algn="just"/>
            <a:r>
              <a:rPr lang="en-US" i="1" dirty="0" smtClean="0">
                <a:solidFill>
                  <a:srgbClr val="FF0000"/>
                </a:solidFill>
              </a:rPr>
              <a:t>Proxy:</a:t>
            </a:r>
            <a:r>
              <a:rPr lang="en-US" i="1" dirty="0" smtClean="0"/>
              <a:t> The role of a proxy is to make remote method invocation transparent to </a:t>
            </a:r>
            <a:r>
              <a:rPr lang="en-US" dirty="0" smtClean="0"/>
              <a:t>clients by behaving like a local object to the invoker; but instead of executing an invocation, it forwards it in a message to a remote object.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dirty="0" smtClean="0"/>
              <a:t>The client-server exchanges are described in the following paragraphs in terms of the </a:t>
            </a:r>
            <a:r>
              <a:rPr lang="en-US" i="1" dirty="0" smtClean="0"/>
              <a:t>send and receive operations in the Java API for UDP </a:t>
            </a:r>
            <a:r>
              <a:rPr lang="en-US" i="1" dirty="0" err="1" smtClean="0"/>
              <a:t>datagrams</a:t>
            </a:r>
            <a:r>
              <a:rPr lang="en-US" i="1" dirty="0" smtClean="0"/>
              <a:t>, although many </a:t>
            </a:r>
            <a:r>
              <a:rPr lang="en-US" dirty="0" smtClean="0"/>
              <a:t>current implementations use TCP streams. </a:t>
            </a:r>
          </a:p>
          <a:p>
            <a:pPr algn="just"/>
            <a:r>
              <a:rPr lang="en-US" dirty="0" smtClean="0"/>
              <a:t>A protocol built over </a:t>
            </a:r>
            <a:r>
              <a:rPr lang="en-US" dirty="0" err="1" smtClean="0"/>
              <a:t>datagrams</a:t>
            </a:r>
            <a:r>
              <a:rPr lang="en-US" dirty="0" smtClean="0"/>
              <a:t> avoids unnecessary overheads associated with the TCP stream protocol.</a:t>
            </a:r>
          </a:p>
          <a:p>
            <a:pPr algn="just"/>
            <a:r>
              <a:rPr lang="en-US" dirty="0" smtClean="0"/>
              <a:t>Acknowledgements are redundant, since requests are followed by replies.</a:t>
            </a:r>
          </a:p>
          <a:p>
            <a:pPr algn="just"/>
            <a:r>
              <a:rPr lang="en-US" dirty="0" smtClean="0"/>
              <a:t>Establishing a connection involves two extra pairs of messages in addition to the pair required for a request and a reply.</a:t>
            </a:r>
          </a:p>
          <a:p>
            <a:pPr algn="just"/>
            <a:r>
              <a:rPr lang="en-US" dirty="0" smtClean="0"/>
              <a:t>Flow control is redundant for the majority of invocations, which pass only small arguments and results.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lgn="just"/>
            <a:r>
              <a:rPr lang="en-US" dirty="0" smtClean="0"/>
              <a:t>It hides the details of the remote object reference, the marshalling of arguments, </a:t>
            </a:r>
            <a:r>
              <a:rPr lang="en-US" dirty="0" err="1" smtClean="0"/>
              <a:t>unmarshalling</a:t>
            </a:r>
            <a:r>
              <a:rPr lang="en-US" dirty="0" smtClean="0"/>
              <a:t> of results and sending and receiving of messages from the client.</a:t>
            </a:r>
          </a:p>
          <a:p>
            <a:pPr algn="just"/>
            <a:r>
              <a:rPr lang="en-US" dirty="0" smtClean="0"/>
              <a:t>The class of a proxy implements the methods in the remote interface of the remote object it represents, which ensures that remote method invocations are suitable for the type of the remote object.</a:t>
            </a:r>
          </a:p>
          <a:p>
            <a:pPr algn="just"/>
            <a:r>
              <a:rPr lang="en-US" dirty="0" smtClean="0"/>
              <a:t>Each method of the proxy marshals a reference to the target object, its own </a:t>
            </a:r>
            <a:r>
              <a:rPr lang="en-US" i="1" dirty="0" err="1" smtClean="0"/>
              <a:t>operationId</a:t>
            </a:r>
            <a:r>
              <a:rPr lang="en-US" i="1" dirty="0" smtClean="0"/>
              <a:t> and </a:t>
            </a:r>
            <a:r>
              <a:rPr lang="en-US" dirty="0" smtClean="0"/>
              <a:t>its arguments into a </a:t>
            </a:r>
            <a:r>
              <a:rPr lang="en-US" i="1" dirty="0" smtClean="0"/>
              <a:t>request message and sends it to the target.</a:t>
            </a:r>
          </a:p>
          <a:p>
            <a:pPr algn="just"/>
            <a:r>
              <a:rPr lang="en-US" i="1" dirty="0" smtClean="0"/>
              <a:t> It then awaits the reply </a:t>
            </a:r>
            <a:r>
              <a:rPr lang="en-US" dirty="0" smtClean="0"/>
              <a:t>message, </a:t>
            </a:r>
            <a:r>
              <a:rPr lang="en-US" dirty="0" err="1" smtClean="0"/>
              <a:t>unmarshals</a:t>
            </a:r>
            <a:r>
              <a:rPr lang="en-US" dirty="0" smtClean="0"/>
              <a:t> it and returns the results to the invoker.</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i="1" dirty="0" smtClean="0">
                <a:solidFill>
                  <a:srgbClr val="FF0000"/>
                </a:solidFill>
              </a:rPr>
              <a:t>Dispatcher:</a:t>
            </a:r>
            <a:r>
              <a:rPr lang="en-US" i="1" dirty="0" smtClean="0"/>
              <a:t> </a:t>
            </a:r>
          </a:p>
          <a:p>
            <a:pPr algn="just"/>
            <a:r>
              <a:rPr lang="en-US" i="1" dirty="0" smtClean="0"/>
              <a:t>A server has one dispatcher and one skeleton for each class </a:t>
            </a:r>
            <a:r>
              <a:rPr lang="en-US" dirty="0" smtClean="0"/>
              <a:t>representing a remote object. </a:t>
            </a:r>
          </a:p>
          <a:p>
            <a:pPr algn="just"/>
            <a:r>
              <a:rPr lang="en-US" dirty="0" smtClean="0"/>
              <a:t>In our example, the server has a dispatcher and a skeleton for the class of remote object B. </a:t>
            </a:r>
          </a:p>
          <a:p>
            <a:pPr algn="just"/>
            <a:r>
              <a:rPr lang="en-US" dirty="0" smtClean="0"/>
              <a:t>The dispatcher receives </a:t>
            </a:r>
            <a:r>
              <a:rPr lang="en-US" i="1" dirty="0" smtClean="0"/>
              <a:t>request messages </a:t>
            </a:r>
            <a:r>
              <a:rPr lang="en-US" dirty="0" smtClean="0"/>
              <a:t>from the communication module.</a:t>
            </a:r>
          </a:p>
          <a:p>
            <a:pPr algn="just"/>
            <a:r>
              <a:rPr lang="en-US" dirty="0" smtClean="0"/>
              <a:t> It uses the </a:t>
            </a:r>
            <a:r>
              <a:rPr lang="en-US" i="1" dirty="0" err="1" smtClean="0"/>
              <a:t>operationId</a:t>
            </a:r>
            <a:r>
              <a:rPr lang="en-US" i="1" dirty="0" smtClean="0"/>
              <a:t> to select the appropriate </a:t>
            </a:r>
            <a:r>
              <a:rPr lang="en-US" dirty="0" smtClean="0"/>
              <a:t>method in the skeleton, passing on the </a:t>
            </a:r>
            <a:r>
              <a:rPr lang="en-US" i="1" dirty="0" smtClean="0"/>
              <a:t>request message.</a:t>
            </a:r>
          </a:p>
          <a:p>
            <a:pPr algn="just"/>
            <a:r>
              <a:rPr lang="en-US" i="1" dirty="0" smtClean="0"/>
              <a:t> The dispatcher and the proxy </a:t>
            </a:r>
            <a:r>
              <a:rPr lang="en-US" dirty="0" smtClean="0"/>
              <a:t>use the same allocation of </a:t>
            </a:r>
            <a:r>
              <a:rPr lang="en-US" i="1" dirty="0" err="1" smtClean="0"/>
              <a:t>operationIds</a:t>
            </a:r>
            <a:r>
              <a:rPr lang="en-US" i="1" dirty="0" smtClean="0"/>
              <a:t> to the methods of the remote interface.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i="1" dirty="0" smtClean="0">
                <a:solidFill>
                  <a:srgbClr val="FF0000"/>
                </a:solidFill>
              </a:rPr>
              <a:t>Skeleton: </a:t>
            </a:r>
            <a:r>
              <a:rPr lang="en-US" i="1" dirty="0" smtClean="0"/>
              <a:t>The class of a remote object has a skeleton, which implements the methods </a:t>
            </a:r>
            <a:r>
              <a:rPr lang="en-US" dirty="0" smtClean="0"/>
              <a:t>in the remote interface. They are implemented quite differently from the methods in the servant that incarnates a remote object.</a:t>
            </a:r>
          </a:p>
          <a:p>
            <a:pPr algn="just"/>
            <a:r>
              <a:rPr lang="en-US" dirty="0" smtClean="0"/>
              <a:t>A skeleton method </a:t>
            </a:r>
            <a:r>
              <a:rPr lang="en-US" dirty="0" err="1" smtClean="0"/>
              <a:t>unmarshals</a:t>
            </a:r>
            <a:r>
              <a:rPr lang="en-US" dirty="0" smtClean="0"/>
              <a:t> the arguments in the </a:t>
            </a:r>
            <a:r>
              <a:rPr lang="en-US" i="1" dirty="0" smtClean="0"/>
              <a:t>request message and invokes the corresponding method in the </a:t>
            </a:r>
            <a:r>
              <a:rPr lang="en-US" dirty="0" smtClean="0"/>
              <a:t>servant.</a:t>
            </a:r>
          </a:p>
          <a:p>
            <a:pPr algn="just"/>
            <a:r>
              <a:rPr lang="en-US" dirty="0" smtClean="0"/>
              <a:t> It waits for the invocation to complete and then marshals the result, together with any exceptions, in a </a:t>
            </a:r>
            <a:r>
              <a:rPr lang="en-US" i="1" dirty="0" smtClean="0"/>
              <a:t>reply message to the sending proxy’s method.</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Dynamic invocation: An alternative to proxies</a:t>
            </a:r>
            <a:endParaRPr lang="en-US" i="1" dirty="0" smtClean="0"/>
          </a:p>
          <a:p>
            <a:pPr algn="just"/>
            <a:r>
              <a:rPr lang="en-US" i="1" dirty="0" smtClean="0"/>
              <a:t>Dynamic invocation gives the client access to a generic representation of a remote invocation like </a:t>
            </a:r>
            <a:r>
              <a:rPr lang="en-US" dirty="0" smtClean="0"/>
              <a:t>the </a:t>
            </a:r>
            <a:r>
              <a:rPr lang="en-US" i="1" dirty="0" err="1" smtClean="0"/>
              <a:t>doOperation</a:t>
            </a:r>
            <a:r>
              <a:rPr lang="en-US" i="1" dirty="0" smtClean="0"/>
              <a:t> method , which is available as part of the </a:t>
            </a:r>
            <a:r>
              <a:rPr lang="en-US" dirty="0" smtClean="0"/>
              <a:t>infrastructure for RMI .</a:t>
            </a:r>
          </a:p>
          <a:p>
            <a:pPr algn="just"/>
            <a:r>
              <a:rPr lang="en-US" dirty="0" smtClean="0"/>
              <a:t> The client will supply the remote object reference, the name of the method and the arguments to </a:t>
            </a:r>
            <a:r>
              <a:rPr lang="en-US" i="1" dirty="0" err="1" smtClean="0"/>
              <a:t>doOperation</a:t>
            </a:r>
            <a:r>
              <a:rPr lang="en-US" i="1" dirty="0" smtClean="0"/>
              <a:t> and then wait to </a:t>
            </a:r>
            <a:r>
              <a:rPr lang="en-US" dirty="0" smtClean="0"/>
              <a:t>receive the results.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solidFill>
                  <a:srgbClr val="FF0000"/>
                </a:solidFill>
              </a:rPr>
              <a:t>Dynamic skeletons: </a:t>
            </a:r>
            <a:r>
              <a:rPr lang="en-US" dirty="0" smtClean="0"/>
              <a:t>It is clear that a server will need to host remote objects whose interfaces were not known at compile time. </a:t>
            </a:r>
          </a:p>
          <a:p>
            <a:pPr algn="just"/>
            <a:r>
              <a:rPr lang="en-US" dirty="0" smtClean="0"/>
              <a:t>For example, a client may supply a new type of shape to the shared whiteboard server for it to store. </a:t>
            </a:r>
          </a:p>
          <a:p>
            <a:pPr algn="just"/>
            <a:r>
              <a:rPr lang="en-US" dirty="0" smtClean="0"/>
              <a:t>A server with dynamic skeletons would be able to deal with this situation.</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FF0000"/>
                </a:solidFill>
              </a:rPr>
              <a:t>Server and client programs</a:t>
            </a:r>
          </a:p>
          <a:p>
            <a:pPr algn="just"/>
            <a:r>
              <a:rPr lang="en-US" dirty="0" smtClean="0"/>
              <a:t>The server program contains the classes for the </a:t>
            </a:r>
            <a:r>
              <a:rPr lang="en-US" dirty="0" smtClean="0">
                <a:solidFill>
                  <a:srgbClr val="FF0000"/>
                </a:solidFill>
              </a:rPr>
              <a:t>dispatchers and skeletons</a:t>
            </a:r>
            <a:r>
              <a:rPr lang="en-US" dirty="0" smtClean="0"/>
              <a:t>, together with the implementations of the classes of all of the servants that it supports.</a:t>
            </a:r>
          </a:p>
          <a:p>
            <a:pPr algn="just"/>
            <a:r>
              <a:rPr lang="en-US" dirty="0" smtClean="0"/>
              <a:t> In addition, the server program contains an </a:t>
            </a:r>
            <a:r>
              <a:rPr lang="en-US" i="1" dirty="0" smtClean="0"/>
              <a:t>initialization </a:t>
            </a:r>
            <a:r>
              <a:rPr lang="en-US" dirty="0" smtClean="0"/>
              <a:t>section.</a:t>
            </a:r>
          </a:p>
          <a:p>
            <a:pPr algn="just"/>
            <a:r>
              <a:rPr lang="en-US" dirty="0" smtClean="0"/>
              <a:t>The initialization section is responsible for creating and initializing at least one of the servants to be hosted by the server.</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FF0000"/>
                </a:solidFill>
              </a:rPr>
              <a:t>Factory methods:</a:t>
            </a:r>
          </a:p>
          <a:p>
            <a:pPr algn="just"/>
            <a:r>
              <a:rPr lang="en-US" dirty="0" smtClean="0"/>
              <a:t>The term </a:t>
            </a:r>
            <a:r>
              <a:rPr lang="en-US" i="1" dirty="0" smtClean="0"/>
              <a:t>factory method is sometimes used </a:t>
            </a:r>
            <a:r>
              <a:rPr lang="en-US" dirty="0" smtClean="0"/>
              <a:t>to refer to a method that creates servants, and a </a:t>
            </a:r>
            <a:r>
              <a:rPr lang="en-US" i="1" dirty="0" smtClean="0"/>
              <a:t>factory object is an object with factory </a:t>
            </a:r>
            <a:r>
              <a:rPr lang="en-US" dirty="0" smtClean="0"/>
              <a:t>methods. </a:t>
            </a:r>
          </a:p>
          <a:p>
            <a:pPr algn="just"/>
            <a:r>
              <a:rPr lang="en-US" dirty="0" smtClean="0"/>
              <a:t>Any remote object that needs to be able to create new remote objects on demand for clients must provide methods in its remote interface for this purpose.</a:t>
            </a:r>
          </a:p>
          <a:p>
            <a:pPr algn="just"/>
            <a:r>
              <a:rPr lang="en-US" dirty="0" smtClean="0"/>
              <a:t> Such methods are called factory methods.</a:t>
            </a:r>
            <a:endParaRPr lang="en-US" b="1" dirty="0" smtClean="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smtClean="0">
                <a:solidFill>
                  <a:srgbClr val="FF0000"/>
                </a:solidFill>
              </a:rPr>
              <a:t>The binder:</a:t>
            </a:r>
            <a:endParaRPr lang="en-US" dirty="0" smtClean="0">
              <a:solidFill>
                <a:srgbClr val="FF0000"/>
              </a:solidFill>
            </a:endParaRPr>
          </a:p>
          <a:p>
            <a:pPr algn="just"/>
            <a:r>
              <a:rPr lang="en-US" dirty="0" smtClean="0"/>
              <a:t>A </a:t>
            </a:r>
            <a:r>
              <a:rPr lang="en-US" i="1" dirty="0" smtClean="0"/>
              <a:t>binder in a </a:t>
            </a:r>
            <a:r>
              <a:rPr lang="en-US" dirty="0" smtClean="0"/>
              <a:t>distributed system is a separate service that maintains a table containing mappings from textual names to remote object references.</a:t>
            </a:r>
          </a:p>
          <a:p>
            <a:pPr algn="just"/>
            <a:r>
              <a:rPr lang="en-US" dirty="0" smtClean="0"/>
              <a:t> It is used by servers to register their remote objects by name and by clients to look them up.</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smtClean="0">
                <a:solidFill>
                  <a:srgbClr val="FF0000"/>
                </a:solidFill>
              </a:rPr>
              <a:t>Server threads </a:t>
            </a:r>
          </a:p>
          <a:p>
            <a:pPr algn="just"/>
            <a:r>
              <a:rPr lang="en-US" dirty="0" smtClean="0"/>
              <a:t>Whenever an object executes a remote invocation, that execution may lead to further invocations of methods in other remote objects, which may take some time to return. </a:t>
            </a:r>
          </a:p>
          <a:p>
            <a:pPr algn="just"/>
            <a:r>
              <a:rPr lang="en-US" dirty="0" smtClean="0"/>
              <a:t>To avoid the execution of one remote invocation delaying the execution of another, servers generally allocate a separate thread for the execution of each remote invocation. </a:t>
            </a:r>
          </a:p>
          <a:p>
            <a:pPr algn="just"/>
            <a:r>
              <a:rPr lang="en-US" dirty="0" smtClean="0"/>
              <a:t>When this is the case, the designer of the implementation of a remote object must allow for the effects on its state of concurrent executions.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Distributed garbage collection</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aim of a </a:t>
            </a:r>
            <a:r>
              <a:rPr lang="en-US" dirty="0" smtClean="0">
                <a:solidFill>
                  <a:srgbClr val="FF0000"/>
                </a:solidFill>
              </a:rPr>
              <a:t>distributed garbage collector </a:t>
            </a:r>
            <a:r>
              <a:rPr lang="en-US" dirty="0" smtClean="0"/>
              <a:t>is to ensure that if a </a:t>
            </a:r>
            <a:r>
              <a:rPr lang="en-US" dirty="0" smtClean="0">
                <a:solidFill>
                  <a:srgbClr val="FF0000"/>
                </a:solidFill>
              </a:rPr>
              <a:t>local or remote </a:t>
            </a:r>
            <a:r>
              <a:rPr lang="en-US" dirty="0" smtClean="0">
                <a:solidFill>
                  <a:srgbClr val="FF0000"/>
                </a:solidFill>
              </a:rPr>
              <a:t>reference </a:t>
            </a:r>
            <a:r>
              <a:rPr lang="en-US" dirty="0" smtClean="0"/>
              <a:t>to </a:t>
            </a:r>
            <a:r>
              <a:rPr lang="en-US" dirty="0" smtClean="0"/>
              <a:t>an object is </a:t>
            </a:r>
            <a:r>
              <a:rPr lang="en-US" dirty="0" smtClean="0">
                <a:solidFill>
                  <a:srgbClr val="FF0000"/>
                </a:solidFill>
              </a:rPr>
              <a:t>still held anywhere </a:t>
            </a:r>
            <a:r>
              <a:rPr lang="en-US" dirty="0" smtClean="0"/>
              <a:t>in a set of distributed objects, the object itself </a:t>
            </a:r>
            <a:r>
              <a:rPr lang="en-US" dirty="0" smtClean="0"/>
              <a:t>will </a:t>
            </a:r>
            <a:r>
              <a:rPr lang="en-US" dirty="0" smtClean="0">
                <a:solidFill>
                  <a:srgbClr val="FF0000"/>
                </a:solidFill>
              </a:rPr>
              <a:t>continue </a:t>
            </a:r>
            <a:r>
              <a:rPr lang="en-US" dirty="0" smtClean="0">
                <a:solidFill>
                  <a:srgbClr val="FF0000"/>
                </a:solidFill>
              </a:rPr>
              <a:t>to exist</a:t>
            </a:r>
            <a:r>
              <a:rPr lang="en-US" dirty="0" smtClean="0"/>
              <a:t>, but as soon as </a:t>
            </a:r>
            <a:r>
              <a:rPr lang="en-US" dirty="0" smtClean="0">
                <a:solidFill>
                  <a:srgbClr val="FF0000"/>
                </a:solidFill>
              </a:rPr>
              <a:t>no object any longer holds a reference</a:t>
            </a:r>
            <a:r>
              <a:rPr lang="en-US" dirty="0" smtClean="0"/>
              <a:t> to it, the </a:t>
            </a:r>
            <a:r>
              <a:rPr lang="en-US" dirty="0" smtClean="0"/>
              <a:t>object will </a:t>
            </a:r>
            <a:r>
              <a:rPr lang="en-US" dirty="0" smtClean="0"/>
              <a:t>be collected and the </a:t>
            </a:r>
            <a:r>
              <a:rPr lang="en-US" dirty="0" smtClean="0">
                <a:solidFill>
                  <a:srgbClr val="FF0000"/>
                </a:solidFill>
              </a:rPr>
              <a:t>memory it uses recovered.</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The request-reply protocol</a:t>
            </a:r>
          </a:p>
          <a:p>
            <a:pPr algn="just"/>
            <a:r>
              <a:rPr lang="en-US" dirty="0" smtClean="0"/>
              <a:t>The protocol we describe here is based on the communication primitives, </a:t>
            </a:r>
            <a:r>
              <a:rPr lang="en-US" i="1" dirty="0" err="1" smtClean="0">
                <a:solidFill>
                  <a:srgbClr val="FF0000"/>
                </a:solidFill>
              </a:rPr>
              <a:t>doOperation</a:t>
            </a:r>
            <a:r>
              <a:rPr lang="en-US" i="1" dirty="0" smtClean="0"/>
              <a:t>, </a:t>
            </a:r>
            <a:r>
              <a:rPr lang="en-US" i="1" dirty="0" err="1" smtClean="0">
                <a:solidFill>
                  <a:srgbClr val="FF0000"/>
                </a:solidFill>
              </a:rPr>
              <a:t>getRequest</a:t>
            </a:r>
            <a:r>
              <a:rPr lang="en-US" i="1" dirty="0" smtClean="0"/>
              <a:t> and </a:t>
            </a:r>
            <a:r>
              <a:rPr lang="en-US" i="1" dirty="0" err="1" smtClean="0">
                <a:solidFill>
                  <a:srgbClr val="FF0000"/>
                </a:solidFill>
              </a:rPr>
              <a:t>sendReply</a:t>
            </a:r>
            <a:r>
              <a:rPr lang="en-US" i="1" dirty="0" smtClean="0"/>
              <a:t>.</a:t>
            </a:r>
          </a:p>
          <a:p>
            <a:pPr algn="just"/>
            <a:r>
              <a:rPr lang="en-US" dirty="0" smtClean="0"/>
              <a:t>The </a:t>
            </a:r>
            <a:r>
              <a:rPr lang="en-US" i="1" dirty="0" err="1" smtClean="0">
                <a:solidFill>
                  <a:srgbClr val="FF0000"/>
                </a:solidFill>
              </a:rPr>
              <a:t>doOperation</a:t>
            </a:r>
            <a:r>
              <a:rPr lang="en-US" i="1" dirty="0" smtClean="0"/>
              <a:t> method is used by clients to </a:t>
            </a:r>
            <a:r>
              <a:rPr lang="en-US" i="1" dirty="0" smtClean="0">
                <a:solidFill>
                  <a:srgbClr val="FF0000"/>
                </a:solidFill>
              </a:rPr>
              <a:t>invoke remote operations</a:t>
            </a:r>
            <a:r>
              <a:rPr lang="en-US" i="1" dirty="0" smtClean="0"/>
              <a:t>. </a:t>
            </a:r>
          </a:p>
          <a:p>
            <a:pPr algn="just"/>
            <a:r>
              <a:rPr lang="en-US" dirty="0" smtClean="0"/>
              <a:t>The client calling </a:t>
            </a:r>
            <a:r>
              <a:rPr lang="en-US" i="1" dirty="0" err="1" smtClean="0">
                <a:solidFill>
                  <a:srgbClr val="FF0000"/>
                </a:solidFill>
              </a:rPr>
              <a:t>doOperation</a:t>
            </a:r>
            <a:r>
              <a:rPr lang="en-US" i="1" dirty="0" smtClean="0"/>
              <a:t> </a:t>
            </a:r>
            <a:r>
              <a:rPr lang="en-US" i="1" dirty="0" smtClean="0">
                <a:solidFill>
                  <a:srgbClr val="FF0000"/>
                </a:solidFill>
              </a:rPr>
              <a:t>marshals </a:t>
            </a:r>
            <a:r>
              <a:rPr lang="en-US" i="1" dirty="0" smtClean="0"/>
              <a:t>the </a:t>
            </a:r>
            <a:r>
              <a:rPr lang="en-US" dirty="0" smtClean="0"/>
              <a:t>arguments into an </a:t>
            </a:r>
            <a:r>
              <a:rPr lang="en-US" dirty="0" smtClean="0">
                <a:solidFill>
                  <a:srgbClr val="FF0000"/>
                </a:solidFill>
              </a:rPr>
              <a:t>array of bytes </a:t>
            </a:r>
            <a:r>
              <a:rPr lang="en-US" dirty="0" smtClean="0"/>
              <a:t>and </a:t>
            </a:r>
            <a:r>
              <a:rPr lang="en-US" dirty="0" err="1" smtClean="0">
                <a:solidFill>
                  <a:srgbClr val="FF0000"/>
                </a:solidFill>
              </a:rPr>
              <a:t>unmarshals</a:t>
            </a:r>
            <a:r>
              <a:rPr lang="en-US" dirty="0" smtClean="0"/>
              <a:t> the results from the array of bytes that is returned.</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853" y="609600"/>
            <a:ext cx="9172853" cy="50292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Each server process maintains a set of the names of the processes that hold </a:t>
            </a:r>
            <a:r>
              <a:rPr lang="en-US" dirty="0" smtClean="0"/>
              <a:t>remote object </a:t>
            </a:r>
            <a:r>
              <a:rPr lang="en-US" dirty="0" smtClean="0"/>
              <a:t>references for each of its remote </a:t>
            </a:r>
            <a:r>
              <a:rPr lang="en-US" dirty="0" smtClean="0"/>
              <a:t>objects.</a:t>
            </a:r>
          </a:p>
          <a:p>
            <a:pPr algn="just"/>
            <a:r>
              <a:rPr lang="en-US" dirty="0" smtClean="0"/>
              <a:t>For </a:t>
            </a:r>
            <a:r>
              <a:rPr lang="en-US" dirty="0" smtClean="0"/>
              <a:t>example, </a:t>
            </a:r>
            <a:r>
              <a:rPr lang="en-US" i="1" dirty="0" err="1" smtClean="0"/>
              <a:t>B.holders</a:t>
            </a:r>
            <a:r>
              <a:rPr lang="en-US" i="1" dirty="0" smtClean="0"/>
              <a:t> is the </a:t>
            </a:r>
            <a:r>
              <a:rPr lang="en-US" i="1" dirty="0" smtClean="0"/>
              <a:t>set </a:t>
            </a:r>
            <a:r>
              <a:rPr lang="en-US" dirty="0" smtClean="0"/>
              <a:t>of </a:t>
            </a:r>
            <a:r>
              <a:rPr lang="en-US" dirty="0" smtClean="0"/>
              <a:t>client processes (virtual machines) that have proxies for object </a:t>
            </a:r>
            <a:r>
              <a:rPr lang="en-US" i="1" dirty="0" smtClean="0"/>
              <a:t>B. (In </a:t>
            </a:r>
            <a:r>
              <a:rPr lang="en-US" i="1" dirty="0" smtClean="0"/>
              <a:t>Figure </a:t>
            </a:r>
            <a:r>
              <a:rPr lang="en-US" dirty="0" smtClean="0"/>
              <a:t> </a:t>
            </a:r>
            <a:r>
              <a:rPr lang="en-US" dirty="0" smtClean="0"/>
              <a:t>this set will include the client process illustrated.) </a:t>
            </a:r>
            <a:endParaRPr lang="en-US" dirty="0" smtClean="0"/>
          </a:p>
          <a:p>
            <a:pPr algn="just"/>
            <a:r>
              <a:rPr lang="en-US" dirty="0" smtClean="0"/>
              <a:t>This </a:t>
            </a:r>
            <a:r>
              <a:rPr lang="en-US" dirty="0" smtClean="0"/>
              <a:t>set can be held in </a:t>
            </a:r>
            <a:r>
              <a:rPr lang="en-US" dirty="0" smtClean="0"/>
              <a:t>an additional </a:t>
            </a:r>
            <a:r>
              <a:rPr lang="en-US" dirty="0" smtClean="0"/>
              <a:t>column in the remote object table.</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When a client </a:t>
            </a:r>
            <a:r>
              <a:rPr lang="en-US" i="1" dirty="0" smtClean="0"/>
              <a:t>C first receives a remote reference to a particular remote object, B</a:t>
            </a:r>
            <a:r>
              <a:rPr lang="en-US" i="1" dirty="0" smtClean="0"/>
              <a:t>, </a:t>
            </a:r>
            <a:r>
              <a:rPr lang="en-US" dirty="0" smtClean="0"/>
              <a:t>it </a:t>
            </a:r>
            <a:r>
              <a:rPr lang="en-US" dirty="0" smtClean="0"/>
              <a:t>makes an </a:t>
            </a:r>
            <a:r>
              <a:rPr lang="en-US" i="1" dirty="0" err="1" smtClean="0"/>
              <a:t>addRef</a:t>
            </a:r>
            <a:r>
              <a:rPr lang="en-US" i="1" dirty="0" smtClean="0"/>
              <a:t>(B) invocation to the server of that remote object and </a:t>
            </a:r>
            <a:r>
              <a:rPr lang="en-US" i="1" dirty="0" smtClean="0"/>
              <a:t>then </a:t>
            </a:r>
            <a:r>
              <a:rPr lang="en-US" dirty="0" smtClean="0"/>
              <a:t>creates </a:t>
            </a:r>
            <a:r>
              <a:rPr lang="en-US" dirty="0" smtClean="0"/>
              <a:t>a proxy; the server adds </a:t>
            </a:r>
            <a:r>
              <a:rPr lang="en-US" i="1" dirty="0" smtClean="0"/>
              <a:t>C to </a:t>
            </a:r>
            <a:r>
              <a:rPr lang="en-US" i="1" dirty="0" err="1" smtClean="0"/>
              <a:t>B.holders</a:t>
            </a:r>
            <a:r>
              <a:rPr lang="en-US" i="1" dirty="0" smtClean="0"/>
              <a:t>.</a:t>
            </a:r>
          </a:p>
          <a:p>
            <a:pPr algn="just"/>
            <a:r>
              <a:rPr lang="en-US" dirty="0" smtClean="0"/>
              <a:t>When a client </a:t>
            </a:r>
            <a:r>
              <a:rPr lang="en-US" i="1" dirty="0" smtClean="0"/>
              <a:t>C’s garbage collector notices that a proxy for remote object B is </a:t>
            </a:r>
            <a:r>
              <a:rPr lang="en-US" i="1" dirty="0" smtClean="0"/>
              <a:t>no </a:t>
            </a:r>
            <a:r>
              <a:rPr lang="en-US" dirty="0" smtClean="0"/>
              <a:t>longer </a:t>
            </a:r>
            <a:r>
              <a:rPr lang="en-US" dirty="0" smtClean="0"/>
              <a:t>reachable, it makes a </a:t>
            </a:r>
            <a:r>
              <a:rPr lang="en-US" i="1" dirty="0" err="1" smtClean="0"/>
              <a:t>removeRef</a:t>
            </a:r>
            <a:r>
              <a:rPr lang="en-US" i="1" dirty="0" smtClean="0"/>
              <a:t>(B) invocation to the corresponding </a:t>
            </a:r>
            <a:r>
              <a:rPr lang="en-US" i="1" dirty="0" smtClean="0"/>
              <a:t>server </a:t>
            </a:r>
            <a:r>
              <a:rPr lang="en-US" dirty="0" smtClean="0"/>
              <a:t>and </a:t>
            </a:r>
            <a:r>
              <a:rPr lang="en-US" dirty="0" smtClean="0"/>
              <a:t>then deletes the proxy; the server removes </a:t>
            </a:r>
            <a:r>
              <a:rPr lang="en-US" i="1" dirty="0" smtClean="0"/>
              <a:t>C from </a:t>
            </a:r>
            <a:r>
              <a:rPr lang="en-US" i="1" dirty="0" err="1" smtClean="0"/>
              <a:t>B.holders</a:t>
            </a:r>
            <a:r>
              <a:rPr lang="en-US" i="1" dirty="0" smtClean="0"/>
              <a:t>.</a:t>
            </a:r>
          </a:p>
          <a:p>
            <a:pPr algn="just"/>
            <a:r>
              <a:rPr lang="en-US" dirty="0" smtClean="0"/>
              <a:t>When </a:t>
            </a:r>
            <a:r>
              <a:rPr lang="en-US" i="1" dirty="0" err="1" smtClean="0"/>
              <a:t>B.holders</a:t>
            </a:r>
            <a:r>
              <a:rPr lang="en-US" i="1" dirty="0" smtClean="0"/>
              <a:t> is empty, the server’s local garbage collector will reclaim </a:t>
            </a:r>
            <a:r>
              <a:rPr lang="en-US" i="1" dirty="0" smtClean="0"/>
              <a:t>the </a:t>
            </a:r>
            <a:r>
              <a:rPr lang="en-US" dirty="0" smtClean="0"/>
              <a:t>space </a:t>
            </a:r>
            <a:r>
              <a:rPr lang="en-US" dirty="0" smtClean="0"/>
              <a:t>occupied by </a:t>
            </a:r>
            <a:r>
              <a:rPr lang="en-US" i="1" dirty="0" smtClean="0"/>
              <a:t>B unless there are any local holders.</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Case study: Java RMI</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Java RMI extends the Java object model to provide support for distributed objects in the Java language.</a:t>
            </a:r>
          </a:p>
          <a:p>
            <a:pPr algn="just"/>
            <a:r>
              <a:rPr lang="en-US" dirty="0" smtClean="0"/>
              <a:t>It allows objects to invoke methods on remote objects using the same syntax as for local invocations.</a:t>
            </a:r>
          </a:p>
          <a:p>
            <a:pPr algn="just"/>
            <a:r>
              <a:rPr lang="en-US" dirty="0" smtClean="0"/>
              <a:t>The </a:t>
            </a:r>
            <a:r>
              <a:rPr lang="en-US" dirty="0" err="1" smtClean="0"/>
              <a:t>implementor</a:t>
            </a:r>
            <a:r>
              <a:rPr lang="en-US" dirty="0" smtClean="0"/>
              <a:t> of a remote object is aware that it is remote because it must implement the </a:t>
            </a:r>
            <a:r>
              <a:rPr lang="en-US" i="1" dirty="0" smtClean="0"/>
              <a:t>Remote interface.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The programming of distributed applications in Java RMI should be relatively simple because it is a single-language system – remote interfaces are defined in the Java language.</a:t>
            </a:r>
          </a:p>
          <a:p>
            <a:pPr algn="just"/>
            <a:r>
              <a:rPr lang="en-US" dirty="0" smtClean="0"/>
              <a:t>If a multiple-language system such as CORBA is used, the programmer needs to learn an IDL and to understand how it maps onto the implementation language.</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FF0000"/>
                </a:solidFill>
              </a:rPr>
              <a:t>Remote interfaces in Java RMI</a:t>
            </a:r>
          </a:p>
          <a:p>
            <a:pPr algn="just"/>
            <a:r>
              <a:rPr lang="en-US" dirty="0" smtClean="0"/>
              <a:t>Remote interfaces are defined by extending an interface called </a:t>
            </a:r>
            <a:r>
              <a:rPr lang="en-US" i="1" dirty="0" smtClean="0">
                <a:solidFill>
                  <a:srgbClr val="FF0000"/>
                </a:solidFill>
              </a:rPr>
              <a:t>Remote</a:t>
            </a:r>
            <a:r>
              <a:rPr lang="en-US" i="1" dirty="0" smtClean="0"/>
              <a:t> provided in the </a:t>
            </a:r>
            <a:r>
              <a:rPr lang="en-US" i="1" dirty="0" smtClean="0">
                <a:solidFill>
                  <a:srgbClr val="FF0000"/>
                </a:solidFill>
              </a:rPr>
              <a:t>java.rmi package</a:t>
            </a:r>
            <a:r>
              <a:rPr lang="en-US" i="1" dirty="0" smtClean="0"/>
              <a:t>.</a:t>
            </a:r>
          </a:p>
          <a:p>
            <a:r>
              <a:rPr lang="en-US" dirty="0" smtClean="0"/>
              <a:t>The methods must throw </a:t>
            </a:r>
            <a:r>
              <a:rPr lang="en-US" i="1" dirty="0" err="1" smtClean="0"/>
              <a:t>RemoteException</a:t>
            </a:r>
            <a:r>
              <a:rPr lang="en-US" i="1" dirty="0" smtClean="0"/>
              <a:t>, but application-specific exceptions may also be thrown.</a:t>
            </a:r>
          </a:p>
          <a:p>
            <a:endParaRPr lang="en-US" b="1" dirty="0" smtClean="0">
              <a:solidFill>
                <a:srgbClr val="FF0000"/>
              </a:solidFill>
            </a:endParaRP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92500" lnSpcReduction="20000"/>
          </a:bodyPr>
          <a:lstStyle/>
          <a:p>
            <a:pPr>
              <a:buNone/>
            </a:pPr>
            <a:r>
              <a:rPr lang="en-US" dirty="0" smtClean="0">
                <a:solidFill>
                  <a:srgbClr val="FF0000"/>
                </a:solidFill>
              </a:rPr>
              <a:t>Java Remote interfaces Shape and </a:t>
            </a:r>
            <a:r>
              <a:rPr lang="en-US" dirty="0" err="1" smtClean="0">
                <a:solidFill>
                  <a:srgbClr val="FF0000"/>
                </a:solidFill>
              </a:rPr>
              <a:t>ShapeList</a:t>
            </a:r>
            <a:endParaRPr lang="en-US" dirty="0" smtClean="0">
              <a:solidFill>
                <a:srgbClr val="FF0000"/>
              </a:solidFill>
            </a:endParaRPr>
          </a:p>
          <a:p>
            <a:pPr>
              <a:buNone/>
            </a:pPr>
            <a:r>
              <a:rPr lang="en-US" i="1" dirty="0" smtClean="0"/>
              <a:t>import java.rmi.*;</a:t>
            </a:r>
          </a:p>
          <a:p>
            <a:pPr>
              <a:buNone/>
            </a:pPr>
            <a:r>
              <a:rPr lang="en-US" i="1" dirty="0" smtClean="0"/>
              <a:t>import </a:t>
            </a:r>
            <a:r>
              <a:rPr lang="en-US" i="1" dirty="0" err="1" smtClean="0"/>
              <a:t>java.util.Vector</a:t>
            </a:r>
            <a:r>
              <a:rPr lang="en-US" i="1" dirty="0" smtClean="0"/>
              <a:t>;</a:t>
            </a:r>
          </a:p>
          <a:p>
            <a:pPr>
              <a:buNone/>
            </a:pPr>
            <a:r>
              <a:rPr lang="en-US" i="1" dirty="0" smtClean="0"/>
              <a:t>public interface </a:t>
            </a:r>
            <a:r>
              <a:rPr lang="en-US" i="1" dirty="0" smtClean="0">
                <a:solidFill>
                  <a:srgbClr val="FF0000"/>
                </a:solidFill>
              </a:rPr>
              <a:t>Shape</a:t>
            </a:r>
            <a:r>
              <a:rPr lang="en-US" i="1" dirty="0" smtClean="0"/>
              <a:t> extends Remote {</a:t>
            </a:r>
          </a:p>
          <a:p>
            <a:pPr>
              <a:buNone/>
            </a:pPr>
            <a:r>
              <a:rPr lang="en-US" i="1" dirty="0" err="1" smtClean="0"/>
              <a:t>int</a:t>
            </a:r>
            <a:r>
              <a:rPr lang="en-US" i="1" dirty="0" smtClean="0"/>
              <a:t> </a:t>
            </a:r>
            <a:r>
              <a:rPr lang="en-US" i="1" dirty="0" err="1" smtClean="0"/>
              <a:t>getVersion</a:t>
            </a:r>
            <a:r>
              <a:rPr lang="en-US" i="1" dirty="0" smtClean="0"/>
              <a:t>() throws </a:t>
            </a:r>
            <a:r>
              <a:rPr lang="en-US" i="1" dirty="0" err="1" smtClean="0"/>
              <a:t>RemoteException</a:t>
            </a:r>
            <a:r>
              <a:rPr lang="en-US" i="1" dirty="0" smtClean="0"/>
              <a:t>;</a:t>
            </a:r>
          </a:p>
          <a:p>
            <a:pPr>
              <a:buNone/>
            </a:pPr>
            <a:r>
              <a:rPr lang="en-US" i="1" dirty="0" err="1" smtClean="0"/>
              <a:t>GraphicalObject</a:t>
            </a:r>
            <a:r>
              <a:rPr lang="en-US" i="1" dirty="0" smtClean="0"/>
              <a:t> </a:t>
            </a:r>
            <a:r>
              <a:rPr lang="en-US" i="1" dirty="0" err="1" smtClean="0"/>
              <a:t>getAllState</a:t>
            </a:r>
            <a:r>
              <a:rPr lang="en-US" i="1" dirty="0" smtClean="0"/>
              <a:t>() throws </a:t>
            </a:r>
            <a:r>
              <a:rPr lang="en-US" i="1" dirty="0" err="1" smtClean="0"/>
              <a:t>RemoteException</a:t>
            </a:r>
            <a:r>
              <a:rPr lang="en-US" i="1" dirty="0" smtClean="0"/>
              <a:t>; 1</a:t>
            </a:r>
          </a:p>
          <a:p>
            <a:pPr>
              <a:buNone/>
            </a:pPr>
            <a:r>
              <a:rPr lang="en-US" i="1" dirty="0" smtClean="0"/>
              <a:t>}</a:t>
            </a:r>
          </a:p>
          <a:p>
            <a:pPr>
              <a:buNone/>
            </a:pPr>
            <a:r>
              <a:rPr lang="en-US" i="1" dirty="0" smtClean="0"/>
              <a:t>public interface </a:t>
            </a:r>
            <a:r>
              <a:rPr lang="en-US" i="1" dirty="0" err="1" smtClean="0">
                <a:solidFill>
                  <a:srgbClr val="FF0000"/>
                </a:solidFill>
              </a:rPr>
              <a:t>ShapeList</a:t>
            </a:r>
            <a:r>
              <a:rPr lang="en-US" i="1" dirty="0" smtClean="0"/>
              <a:t> extends Remote {</a:t>
            </a:r>
          </a:p>
          <a:p>
            <a:pPr>
              <a:buNone/>
            </a:pPr>
            <a:r>
              <a:rPr lang="en-US" i="1" dirty="0" smtClean="0"/>
              <a:t>Shape </a:t>
            </a:r>
            <a:r>
              <a:rPr lang="en-US" i="1" dirty="0" err="1" smtClean="0"/>
              <a:t>newShape</a:t>
            </a:r>
            <a:r>
              <a:rPr lang="en-US" i="1" dirty="0" smtClean="0"/>
              <a:t>(</a:t>
            </a:r>
            <a:r>
              <a:rPr lang="en-US" i="1" dirty="0" err="1" smtClean="0"/>
              <a:t>GraphicalObject</a:t>
            </a:r>
            <a:r>
              <a:rPr lang="en-US" i="1" dirty="0" smtClean="0"/>
              <a:t> g) throws </a:t>
            </a:r>
            <a:r>
              <a:rPr lang="en-US" i="1" dirty="0" err="1" smtClean="0"/>
              <a:t>RemoteException</a:t>
            </a:r>
            <a:r>
              <a:rPr lang="en-US" i="1" dirty="0" smtClean="0"/>
              <a:t>; 2</a:t>
            </a:r>
          </a:p>
          <a:p>
            <a:pPr>
              <a:buNone/>
            </a:pPr>
            <a:r>
              <a:rPr lang="en-US" i="1" dirty="0" smtClean="0"/>
              <a:t>Vector </a:t>
            </a:r>
            <a:r>
              <a:rPr lang="en-US" i="1" dirty="0" err="1" smtClean="0"/>
              <a:t>allShapes</a:t>
            </a:r>
            <a:r>
              <a:rPr lang="en-US" i="1" dirty="0" smtClean="0"/>
              <a:t>() throws </a:t>
            </a:r>
            <a:r>
              <a:rPr lang="en-US" i="1" dirty="0" err="1" smtClean="0"/>
              <a:t>RemoteException</a:t>
            </a:r>
            <a:r>
              <a:rPr lang="en-US" i="1" dirty="0" smtClean="0"/>
              <a:t>;</a:t>
            </a:r>
          </a:p>
          <a:p>
            <a:pPr>
              <a:buNone/>
            </a:pPr>
            <a:r>
              <a:rPr lang="en-US" i="1" dirty="0" err="1" smtClean="0"/>
              <a:t>int</a:t>
            </a:r>
            <a:r>
              <a:rPr lang="en-US" i="1" dirty="0" smtClean="0"/>
              <a:t> </a:t>
            </a:r>
            <a:r>
              <a:rPr lang="en-US" i="1" dirty="0" err="1" smtClean="0"/>
              <a:t>getVersion</a:t>
            </a:r>
            <a:r>
              <a:rPr lang="en-US" i="1" dirty="0" smtClean="0"/>
              <a:t>() throws </a:t>
            </a:r>
            <a:r>
              <a:rPr lang="en-US" i="1" dirty="0" err="1" smtClean="0"/>
              <a:t>RemoteException</a:t>
            </a:r>
            <a:r>
              <a:rPr lang="en-US" i="1" dirty="0" smtClean="0"/>
              <a:t>;</a:t>
            </a:r>
          </a:p>
          <a:p>
            <a:pPr>
              <a:buNone/>
            </a:pPr>
            <a:r>
              <a:rPr lang="en-US" i="1" dirty="0" smtClean="0"/>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An example of two remote interfaces called </a:t>
            </a:r>
            <a:r>
              <a:rPr lang="en-US" i="1" dirty="0" smtClean="0">
                <a:solidFill>
                  <a:srgbClr val="FF0000"/>
                </a:solidFill>
              </a:rPr>
              <a:t>Shape</a:t>
            </a:r>
            <a:r>
              <a:rPr lang="en-US" i="1" dirty="0" smtClean="0"/>
              <a:t> and </a:t>
            </a:r>
            <a:r>
              <a:rPr lang="en-US" i="1" dirty="0" err="1" smtClean="0">
                <a:solidFill>
                  <a:srgbClr val="FF0000"/>
                </a:solidFill>
              </a:rPr>
              <a:t>ShapeList</a:t>
            </a:r>
            <a:r>
              <a:rPr lang="en-US" i="1" dirty="0" smtClean="0"/>
              <a:t>. </a:t>
            </a:r>
          </a:p>
          <a:p>
            <a:pPr algn="just"/>
            <a:r>
              <a:rPr lang="en-US" i="1" dirty="0" smtClean="0"/>
              <a:t>In this example, </a:t>
            </a:r>
            <a:r>
              <a:rPr lang="en-US" i="1" dirty="0" err="1" smtClean="0">
                <a:solidFill>
                  <a:srgbClr val="FF0000"/>
                </a:solidFill>
              </a:rPr>
              <a:t>GraphicalObject</a:t>
            </a:r>
            <a:r>
              <a:rPr lang="en-US" i="1" dirty="0" smtClean="0"/>
              <a:t> is a class that holds the state of a </a:t>
            </a:r>
            <a:r>
              <a:rPr lang="en-US" i="1" dirty="0" smtClean="0">
                <a:solidFill>
                  <a:srgbClr val="FF0000"/>
                </a:solidFill>
              </a:rPr>
              <a:t>graphical object </a:t>
            </a:r>
            <a:r>
              <a:rPr lang="en-US" i="1" dirty="0" smtClean="0"/>
              <a:t>– for example, its </a:t>
            </a:r>
            <a:r>
              <a:rPr lang="en-US" dirty="0" smtClean="0"/>
              <a:t>type, its position, enclosing rectangle, line </a:t>
            </a:r>
            <a:r>
              <a:rPr lang="en-US" dirty="0" err="1" smtClean="0"/>
              <a:t>colour</a:t>
            </a:r>
            <a:r>
              <a:rPr lang="en-US" dirty="0" smtClean="0"/>
              <a:t> and fill </a:t>
            </a:r>
            <a:r>
              <a:rPr lang="en-US" dirty="0" err="1" smtClean="0"/>
              <a:t>colour</a:t>
            </a:r>
            <a:r>
              <a:rPr lang="en-US" dirty="0" smtClean="0"/>
              <a:t> – and provides operations for accessing and updating its state.</a:t>
            </a:r>
          </a:p>
          <a:p>
            <a:pPr algn="just"/>
            <a:r>
              <a:rPr lang="en-US" dirty="0" smtClean="0"/>
              <a:t>Consider the </a:t>
            </a:r>
            <a:r>
              <a:rPr lang="en-US" dirty="0" smtClean="0">
                <a:solidFill>
                  <a:srgbClr val="FF0000"/>
                </a:solidFill>
              </a:rPr>
              <a:t>interface </a:t>
            </a:r>
            <a:r>
              <a:rPr lang="en-US" i="1" dirty="0" smtClean="0">
                <a:solidFill>
                  <a:srgbClr val="FF0000"/>
                </a:solidFill>
              </a:rPr>
              <a:t>Shape </a:t>
            </a:r>
            <a:r>
              <a:rPr lang="en-US" i="1" dirty="0" smtClean="0"/>
              <a:t>first: the </a:t>
            </a:r>
            <a:r>
              <a:rPr lang="en-US" i="1" dirty="0" err="1" smtClean="0">
                <a:solidFill>
                  <a:srgbClr val="FF0000"/>
                </a:solidFill>
              </a:rPr>
              <a:t>getVersion</a:t>
            </a:r>
            <a:r>
              <a:rPr lang="en-US" i="1" dirty="0" smtClean="0"/>
              <a:t> method returns </a:t>
            </a:r>
            <a:r>
              <a:rPr lang="en-US" dirty="0" smtClean="0"/>
              <a:t>an integer, whereas the </a:t>
            </a:r>
            <a:r>
              <a:rPr lang="en-US" i="1" dirty="0" err="1" smtClean="0">
                <a:solidFill>
                  <a:srgbClr val="FF0000"/>
                </a:solidFill>
              </a:rPr>
              <a:t>getAllState</a:t>
            </a:r>
            <a:r>
              <a:rPr lang="en-US" i="1" dirty="0" smtClean="0"/>
              <a:t> method returns an instance of the class </a:t>
            </a:r>
            <a:r>
              <a:rPr lang="en-US" i="1" dirty="0" err="1" smtClean="0"/>
              <a:t>GraphicalObject</a:t>
            </a:r>
            <a:r>
              <a:rPr lang="en-US" i="1" dirty="0" smtClean="0"/>
              <a: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Now consider the interface </a:t>
            </a:r>
            <a:r>
              <a:rPr lang="en-US" i="1" dirty="0" err="1" smtClean="0">
                <a:solidFill>
                  <a:srgbClr val="FF0000"/>
                </a:solidFill>
              </a:rPr>
              <a:t>ShapeList</a:t>
            </a:r>
            <a:r>
              <a:rPr lang="en-US" i="1" dirty="0" smtClean="0"/>
              <a:t>: its </a:t>
            </a:r>
            <a:r>
              <a:rPr lang="en-US" i="1" dirty="0" err="1" smtClean="0"/>
              <a:t>newShape</a:t>
            </a:r>
            <a:r>
              <a:rPr lang="en-US" i="1" dirty="0" smtClean="0"/>
              <a:t> method passes an </a:t>
            </a:r>
            <a:r>
              <a:rPr lang="en-US" dirty="0" smtClean="0"/>
              <a:t>instance of </a:t>
            </a:r>
            <a:r>
              <a:rPr lang="en-US" i="1" dirty="0" err="1" smtClean="0"/>
              <a:t>GraphicalObject</a:t>
            </a:r>
            <a:r>
              <a:rPr lang="en-US" i="1" dirty="0" smtClean="0"/>
              <a:t> as its argument but returns an object with a remote </a:t>
            </a:r>
            <a:r>
              <a:rPr lang="en-US" dirty="0" smtClean="0"/>
              <a:t>interface (that is, a remote object) as its result.</a:t>
            </a:r>
          </a:p>
          <a:p>
            <a:pPr algn="just"/>
            <a:r>
              <a:rPr lang="en-US" dirty="0" smtClean="0"/>
              <a:t>Both ordinary objects and remote objects can appear as arguments and results in a remote interface.</a:t>
            </a:r>
          </a:p>
          <a:p>
            <a:pPr algn="just"/>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solidFill>
                  <a:srgbClr val="FF0000"/>
                </a:solidFill>
              </a:rPr>
              <a:t>Parameter and result passing</a:t>
            </a:r>
          </a:p>
          <a:p>
            <a:pPr algn="just"/>
            <a:r>
              <a:rPr lang="en-US" dirty="0" smtClean="0"/>
              <a:t>In Java RMI, the parameters of a method are assumed to be </a:t>
            </a:r>
            <a:r>
              <a:rPr lang="en-US" i="1" dirty="0" smtClean="0">
                <a:solidFill>
                  <a:srgbClr val="FF0000"/>
                </a:solidFill>
              </a:rPr>
              <a:t>input parameters </a:t>
            </a:r>
            <a:r>
              <a:rPr lang="en-US" i="1" dirty="0" smtClean="0"/>
              <a:t>and the </a:t>
            </a:r>
            <a:r>
              <a:rPr lang="en-US" i="1" dirty="0" smtClean="0">
                <a:solidFill>
                  <a:srgbClr val="FF0000"/>
                </a:solidFill>
              </a:rPr>
              <a:t>result of a method </a:t>
            </a:r>
            <a:r>
              <a:rPr lang="en-US" i="1" dirty="0" smtClean="0"/>
              <a:t>is a </a:t>
            </a:r>
            <a:r>
              <a:rPr lang="en-US" i="1" dirty="0" smtClean="0">
                <a:solidFill>
                  <a:srgbClr val="FF0000"/>
                </a:solidFill>
              </a:rPr>
              <a:t>single output parameter</a:t>
            </a:r>
            <a:r>
              <a:rPr lang="en-US" i="1" dirty="0" smtClean="0"/>
              <a:t>.</a:t>
            </a:r>
          </a:p>
          <a:p>
            <a:r>
              <a:rPr lang="en-US" dirty="0" smtClean="0"/>
              <a:t>Any object that is </a:t>
            </a:r>
            <a:r>
              <a:rPr lang="en-US" dirty="0" err="1" smtClean="0">
                <a:solidFill>
                  <a:srgbClr val="FF0000"/>
                </a:solidFill>
              </a:rPr>
              <a:t>serializable</a:t>
            </a:r>
            <a:r>
              <a:rPr lang="en-US" dirty="0" smtClean="0"/>
              <a:t> – that is, that implements the </a:t>
            </a:r>
            <a:r>
              <a:rPr lang="en-US" i="1" dirty="0" err="1" smtClean="0">
                <a:solidFill>
                  <a:srgbClr val="FF0000"/>
                </a:solidFill>
              </a:rPr>
              <a:t>Serializable</a:t>
            </a:r>
            <a:r>
              <a:rPr lang="en-US" i="1" dirty="0" smtClean="0">
                <a:solidFill>
                  <a:srgbClr val="FF0000"/>
                </a:solidFill>
              </a:rPr>
              <a:t> </a:t>
            </a:r>
            <a:r>
              <a:rPr lang="en-US" dirty="0" smtClean="0">
                <a:solidFill>
                  <a:srgbClr val="FF0000"/>
                </a:solidFill>
              </a:rPr>
              <a:t>interface </a:t>
            </a:r>
            <a:r>
              <a:rPr lang="en-US" dirty="0" smtClean="0"/>
              <a:t>– can be passed as an argument or result in Java RMI.</a:t>
            </a:r>
          </a:p>
          <a:p>
            <a:endParaRPr lang="en-US" b="1" dirty="0" smtClean="0">
              <a:solidFill>
                <a:srgbClr val="FF000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04087" y="533400"/>
            <a:ext cx="8635113" cy="51054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i="1" dirty="0" smtClean="0">
                <a:solidFill>
                  <a:srgbClr val="FF0000"/>
                </a:solidFill>
              </a:rPr>
              <a:t>Passing remote objects: </a:t>
            </a:r>
          </a:p>
          <a:p>
            <a:pPr algn="just"/>
            <a:r>
              <a:rPr lang="en-US" i="1" dirty="0" smtClean="0"/>
              <a:t>When the type of a parameter or result value is defined as </a:t>
            </a:r>
            <a:r>
              <a:rPr lang="en-US" dirty="0" smtClean="0"/>
              <a:t>a remote interface, the corresponding argument or result is always passed as a remote object reference. </a:t>
            </a:r>
          </a:p>
          <a:p>
            <a:pPr algn="just"/>
            <a:r>
              <a:rPr lang="en-US" dirty="0" smtClean="0"/>
              <a:t>For example, in the code, line 2, the return value of the method </a:t>
            </a:r>
            <a:r>
              <a:rPr lang="en-US" i="1" dirty="0" err="1" smtClean="0">
                <a:solidFill>
                  <a:srgbClr val="FF0000"/>
                </a:solidFill>
              </a:rPr>
              <a:t>newShape</a:t>
            </a:r>
            <a:r>
              <a:rPr lang="en-US" i="1" dirty="0" smtClean="0"/>
              <a:t> is defined as </a:t>
            </a:r>
            <a:r>
              <a:rPr lang="en-US" i="1" dirty="0" smtClean="0">
                <a:solidFill>
                  <a:srgbClr val="FF0000"/>
                </a:solidFill>
              </a:rPr>
              <a:t>Shape </a:t>
            </a:r>
            <a:r>
              <a:rPr lang="en-US" i="1" dirty="0" smtClean="0"/>
              <a:t>– a remote interface. </a:t>
            </a:r>
          </a:p>
          <a:p>
            <a:pPr algn="just"/>
            <a:r>
              <a:rPr lang="en-US" i="1" dirty="0" smtClean="0"/>
              <a:t>When a remote object reference </a:t>
            </a:r>
            <a:r>
              <a:rPr lang="en-US" dirty="0" smtClean="0"/>
              <a:t>is received, it can be used to make RMI calls on the remote object to which it refers.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i="1" dirty="0" smtClean="0">
                <a:solidFill>
                  <a:srgbClr val="FF0000"/>
                </a:solidFill>
              </a:rPr>
              <a:t>Passing non-remote objects: </a:t>
            </a:r>
          </a:p>
          <a:p>
            <a:pPr algn="just"/>
            <a:r>
              <a:rPr lang="en-US" i="1" dirty="0" smtClean="0"/>
              <a:t>All </a:t>
            </a:r>
            <a:r>
              <a:rPr lang="en-US" i="1" dirty="0" err="1" smtClean="0"/>
              <a:t>serializable</a:t>
            </a:r>
            <a:r>
              <a:rPr lang="en-US" i="1" dirty="0" smtClean="0"/>
              <a:t> non-remote objects are copied and </a:t>
            </a:r>
            <a:r>
              <a:rPr lang="en-US" dirty="0" smtClean="0"/>
              <a:t>passed by value. </a:t>
            </a:r>
          </a:p>
          <a:p>
            <a:pPr algn="just"/>
            <a:r>
              <a:rPr lang="en-US" dirty="0" smtClean="0"/>
              <a:t>For example, in the code(lines 2 and 1) the argument of </a:t>
            </a:r>
            <a:r>
              <a:rPr lang="en-US" i="1" dirty="0" err="1" smtClean="0"/>
              <a:t>newShape</a:t>
            </a:r>
            <a:r>
              <a:rPr lang="en-US" i="1" dirty="0" smtClean="0"/>
              <a:t> and the return value of </a:t>
            </a:r>
            <a:r>
              <a:rPr lang="en-US" i="1" dirty="0" err="1" smtClean="0"/>
              <a:t>getAllState</a:t>
            </a:r>
            <a:r>
              <a:rPr lang="en-US" i="1" dirty="0" smtClean="0"/>
              <a:t> are both of type </a:t>
            </a:r>
            <a:r>
              <a:rPr lang="en-US" i="1" dirty="0" err="1" smtClean="0"/>
              <a:t>GraphicalObject</a:t>
            </a:r>
            <a:r>
              <a:rPr lang="en-US" i="1" dirty="0" smtClean="0"/>
              <a:t>, </a:t>
            </a:r>
            <a:r>
              <a:rPr lang="en-US" dirty="0" smtClean="0"/>
              <a:t>which is </a:t>
            </a:r>
            <a:r>
              <a:rPr lang="en-US" dirty="0" err="1" smtClean="0"/>
              <a:t>serializable</a:t>
            </a:r>
            <a:r>
              <a:rPr lang="en-US" dirty="0" smtClean="0"/>
              <a:t> and is passed by value. </a:t>
            </a:r>
          </a:p>
          <a:p>
            <a:pPr algn="just"/>
            <a:r>
              <a:rPr lang="en-US" dirty="0" smtClean="0"/>
              <a:t>When an object is passed by value, a new object is created in the receiver’s process. The methods of this new object can be invoked locally, possibly causing its state to differ from the state of the original object in the sender’s process.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In our example, the client uses the method </a:t>
            </a:r>
            <a:r>
              <a:rPr lang="en-US" i="1" dirty="0" err="1" smtClean="0">
                <a:solidFill>
                  <a:srgbClr val="FF0000"/>
                </a:solidFill>
              </a:rPr>
              <a:t>newShape</a:t>
            </a:r>
            <a:r>
              <a:rPr lang="en-US" i="1" dirty="0" smtClean="0"/>
              <a:t> to pass an instance of </a:t>
            </a:r>
            <a:r>
              <a:rPr lang="en-US" i="1" dirty="0" err="1" smtClean="0">
                <a:solidFill>
                  <a:srgbClr val="FF0000"/>
                </a:solidFill>
              </a:rPr>
              <a:t>GraphicalObject</a:t>
            </a:r>
            <a:r>
              <a:rPr lang="en-US" i="1" dirty="0" smtClean="0"/>
              <a:t> to the server; the server makes a </a:t>
            </a:r>
            <a:r>
              <a:rPr lang="en-US" i="1" dirty="0" smtClean="0">
                <a:solidFill>
                  <a:srgbClr val="FF0000"/>
                </a:solidFill>
              </a:rPr>
              <a:t>remote</a:t>
            </a:r>
            <a:r>
              <a:rPr lang="en-US" i="1" dirty="0" smtClean="0"/>
              <a:t> object of </a:t>
            </a:r>
            <a:r>
              <a:rPr lang="en-US" i="1" dirty="0" smtClean="0">
                <a:solidFill>
                  <a:srgbClr val="FF0000"/>
                </a:solidFill>
              </a:rPr>
              <a:t>type Shape </a:t>
            </a:r>
            <a:r>
              <a:rPr lang="en-US" dirty="0" smtClean="0"/>
              <a:t>containing the state of the </a:t>
            </a:r>
            <a:r>
              <a:rPr lang="en-US" i="1" dirty="0" err="1" smtClean="0"/>
              <a:t>GraphicalObject</a:t>
            </a:r>
            <a:r>
              <a:rPr lang="en-US" i="1" dirty="0" smtClean="0"/>
              <a:t> and returns a remote object reference to it.</a:t>
            </a:r>
          </a:p>
          <a:p>
            <a:pPr algn="just"/>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0717" y="1066800"/>
            <a:ext cx="8336083" cy="51054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arguments and return values in a remote invocation are serialized to a stream using the method described, with the following modifications:</a:t>
            </a:r>
          </a:p>
          <a:p>
            <a:r>
              <a:rPr lang="en-US" dirty="0" smtClean="0"/>
              <a:t>1. Whenever an object that implements the </a:t>
            </a:r>
            <a:r>
              <a:rPr lang="en-US" i="1" dirty="0" smtClean="0"/>
              <a:t>Remote interface is serialized, it is </a:t>
            </a:r>
            <a:r>
              <a:rPr lang="en-US" dirty="0" smtClean="0"/>
              <a:t>replaced by its remote object reference, which contains the name of its (the remote object’s) class.</a:t>
            </a:r>
          </a:p>
          <a:p>
            <a:pPr algn="just"/>
            <a:r>
              <a:rPr lang="en-US" dirty="0" smtClean="0"/>
              <a:t>2. When any object is serialized, its class information is annotated with the location of the class (as a URL), enabling the class to be downloaded by the receiver.</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FF0000"/>
                </a:solidFill>
              </a:rPr>
              <a:t>Downloading of classes</a:t>
            </a:r>
          </a:p>
          <a:p>
            <a:pPr algn="just"/>
            <a:r>
              <a:rPr lang="en-US" dirty="0" smtClean="0"/>
              <a:t>Java is designed to allow classes to be downloaded from one virtual machine to another. This is particularly relevant to distributed objects that communicate by means of remote invocation.</a:t>
            </a:r>
          </a:p>
          <a:p>
            <a:pPr algn="just"/>
            <a:r>
              <a:rPr lang="en-US" dirty="0" smtClean="0"/>
              <a:t>We have seen that non-remote objects are passed by value and remote objects are passed by reference as arguments and results of RMIs.</a:t>
            </a:r>
            <a:endParaRPr lang="en-US"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If the recipient does not already possess the class of an object passed by value, its code is downloaded automatically.</a:t>
            </a:r>
          </a:p>
          <a:p>
            <a:pPr algn="just"/>
            <a:r>
              <a:rPr lang="en-US" dirty="0" smtClean="0"/>
              <a:t> Similarly, if the recipient of a remote object reference does not already possess the class for a proxy, its code is downloaded automatically.</a:t>
            </a:r>
          </a:p>
          <a:p>
            <a:pPr algn="just"/>
            <a:r>
              <a:rPr lang="en-US" dirty="0" smtClean="0"/>
              <a:t>This has two advantages:</a:t>
            </a:r>
          </a:p>
          <a:p>
            <a:pPr algn="just">
              <a:buNone/>
            </a:pPr>
            <a:r>
              <a:rPr lang="en-US" dirty="0" smtClean="0"/>
              <a:t>1. There is no need for every user to keep the same set of classes in their working environment.</a:t>
            </a:r>
          </a:p>
          <a:p>
            <a:pPr algn="just">
              <a:buNone/>
            </a:pPr>
            <a:r>
              <a:rPr lang="en-US" dirty="0" smtClean="0"/>
              <a:t>2. Both client and server programs can make transparent use of instances of new classes whenever they are added.</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r>
              <a:rPr lang="en-US" dirty="0" smtClean="0"/>
              <a:t>consider the whiteboard program and suppose that its initial implementation of </a:t>
            </a:r>
            <a:r>
              <a:rPr lang="en-US" i="1" dirty="0" err="1" smtClean="0"/>
              <a:t>GraphicalObject</a:t>
            </a:r>
            <a:r>
              <a:rPr lang="en-US" i="1" dirty="0" smtClean="0"/>
              <a:t> does not allow for text.</a:t>
            </a:r>
          </a:p>
          <a:p>
            <a:pPr algn="just"/>
            <a:r>
              <a:rPr lang="en-US" i="1" dirty="0" smtClean="0"/>
              <a:t> A client with a textual </a:t>
            </a:r>
            <a:r>
              <a:rPr lang="en-US" dirty="0" smtClean="0"/>
              <a:t>object can implement a subclass of </a:t>
            </a:r>
            <a:r>
              <a:rPr lang="en-US" i="1" dirty="0" err="1" smtClean="0"/>
              <a:t>GraphicalObject</a:t>
            </a:r>
            <a:r>
              <a:rPr lang="en-US" i="1" dirty="0" smtClean="0"/>
              <a:t> that deals with text and pass an </a:t>
            </a:r>
            <a:r>
              <a:rPr lang="en-US" dirty="0" smtClean="0"/>
              <a:t>instance to the server as an argument of the </a:t>
            </a:r>
            <a:r>
              <a:rPr lang="en-US" i="1" dirty="0" err="1" smtClean="0"/>
              <a:t>newShape</a:t>
            </a:r>
            <a:r>
              <a:rPr lang="en-US" i="1" dirty="0" smtClean="0"/>
              <a:t> method.</a:t>
            </a:r>
          </a:p>
          <a:p>
            <a:pPr algn="just"/>
            <a:r>
              <a:rPr lang="en-US" i="1" dirty="0" smtClean="0"/>
              <a:t> After that, other clients </a:t>
            </a:r>
            <a:r>
              <a:rPr lang="en-US" dirty="0" smtClean="0"/>
              <a:t>may retrieve the instance using the </a:t>
            </a:r>
            <a:r>
              <a:rPr lang="en-US" i="1" dirty="0" err="1" smtClean="0"/>
              <a:t>getAllState</a:t>
            </a:r>
            <a:r>
              <a:rPr lang="en-US" i="1" dirty="0" smtClean="0"/>
              <a:t> method. </a:t>
            </a:r>
          </a:p>
          <a:p>
            <a:pPr algn="just"/>
            <a:r>
              <a:rPr lang="en-US" i="1" dirty="0" smtClean="0"/>
              <a:t>The code of the new class will </a:t>
            </a:r>
            <a:r>
              <a:rPr lang="en-US" dirty="0" smtClean="0"/>
              <a:t>be downloaded automatically from the first client to the server and then to other clients as needed.</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err="1" smtClean="0"/>
              <a:t>RMIregistry</a:t>
            </a:r>
            <a:endParaRPr lang="en-US" b="1" dirty="0" smtClean="0"/>
          </a:p>
          <a:p>
            <a:r>
              <a:rPr lang="en-US" dirty="0" smtClean="0"/>
              <a:t>The </a:t>
            </a:r>
            <a:r>
              <a:rPr lang="en-US" dirty="0" err="1" smtClean="0"/>
              <a:t>RMIregistry</a:t>
            </a:r>
            <a:r>
              <a:rPr lang="en-US" dirty="0" smtClean="0"/>
              <a:t> is the binder for Java RMI.</a:t>
            </a:r>
          </a:p>
          <a:p>
            <a:r>
              <a:rPr lang="en-US" dirty="0" smtClean="0"/>
              <a:t>An instance of </a:t>
            </a:r>
            <a:r>
              <a:rPr lang="en-US" dirty="0" err="1" smtClean="0"/>
              <a:t>RMIregistry</a:t>
            </a:r>
            <a:r>
              <a:rPr lang="en-US" dirty="0" smtClean="0"/>
              <a:t> should normally run on every server computer that hosts remote objects.</a:t>
            </a:r>
          </a:p>
          <a:p>
            <a:r>
              <a:rPr lang="en-US" dirty="0" smtClean="0"/>
              <a:t> It maintains a table mapping textual, URL-style names to references to remote objects hosted on that computer.</a:t>
            </a:r>
          </a:p>
          <a:p>
            <a:r>
              <a:rPr lang="en-US" i="1" dirty="0" smtClean="0"/>
              <a:t>//</a:t>
            </a:r>
            <a:r>
              <a:rPr lang="en-US" i="1" dirty="0" err="1" smtClean="0"/>
              <a:t>computerName:port</a:t>
            </a:r>
            <a:r>
              <a:rPr lang="en-US" i="1" dirty="0" smtClean="0"/>
              <a:t>/</a:t>
            </a:r>
            <a:r>
              <a:rPr lang="en-US" i="1" dirty="0" err="1" smtClean="0"/>
              <a:t>objectName</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t>It is necessary to run an instance of the </a:t>
            </a:r>
            <a:r>
              <a:rPr lang="en-US" dirty="0" err="1" smtClean="0"/>
              <a:t>RMIregistry</a:t>
            </a:r>
            <a:r>
              <a:rPr lang="en-US" dirty="0" smtClean="0"/>
              <a:t> in the networked environment and then use the class </a:t>
            </a:r>
            <a:r>
              <a:rPr lang="en-US" i="1" dirty="0" err="1" smtClean="0"/>
              <a:t>LocateRegistry</a:t>
            </a:r>
            <a:r>
              <a:rPr lang="en-US" i="1" dirty="0" smtClean="0"/>
              <a:t>, which is in </a:t>
            </a:r>
            <a:r>
              <a:rPr lang="en-US" i="1" dirty="0" err="1" smtClean="0"/>
              <a:t>java.rmi.registry</a:t>
            </a:r>
            <a:r>
              <a:rPr lang="en-US" i="1" dirty="0" smtClean="0"/>
              <a:t>, to discover this registry.</a:t>
            </a:r>
          </a:p>
          <a:p>
            <a:pPr algn="just"/>
            <a:r>
              <a:rPr lang="en-US" dirty="0" smtClean="0"/>
              <a:t>More specifically, this class contains a </a:t>
            </a:r>
            <a:r>
              <a:rPr lang="en-US" i="1" dirty="0" err="1" smtClean="0"/>
              <a:t>getRegistry</a:t>
            </a:r>
            <a:r>
              <a:rPr lang="en-US" i="1" dirty="0" smtClean="0"/>
              <a:t> method that returns an object of type Registry representing the remote binding service:</a:t>
            </a:r>
          </a:p>
          <a:p>
            <a:pPr algn="just"/>
            <a:r>
              <a:rPr lang="en-US" i="1" dirty="0" smtClean="0">
                <a:solidFill>
                  <a:srgbClr val="FF0000"/>
                </a:solidFill>
              </a:rPr>
              <a:t>public static Registry </a:t>
            </a:r>
            <a:r>
              <a:rPr lang="en-US" i="1" dirty="0" err="1" smtClean="0">
                <a:solidFill>
                  <a:srgbClr val="FF0000"/>
                </a:solidFill>
              </a:rPr>
              <a:t>getRegistry</a:t>
            </a:r>
            <a:r>
              <a:rPr lang="en-US" i="1" dirty="0" smtClean="0">
                <a:solidFill>
                  <a:srgbClr val="FF0000"/>
                </a:solidFill>
              </a:rPr>
              <a:t>() throws </a:t>
            </a:r>
            <a:r>
              <a:rPr lang="en-US" i="1" dirty="0" err="1" smtClean="0">
                <a:solidFill>
                  <a:srgbClr val="FF0000"/>
                </a:solidFill>
              </a:rPr>
              <a:t>RemoteException</a:t>
            </a:r>
            <a:endParaRPr lang="en-US" i="1" dirty="0" smtClean="0">
              <a:solidFill>
                <a:srgbClr val="FF0000"/>
              </a:solidFill>
            </a:endParaRPr>
          </a:p>
          <a:p>
            <a:pPr algn="just"/>
            <a:r>
              <a:rPr lang="en-US" dirty="0" smtClean="0"/>
              <a:t>Following this, it is then necessary to issue a call of </a:t>
            </a:r>
            <a:r>
              <a:rPr lang="en-US" i="1" dirty="0" smtClean="0"/>
              <a:t>rebind on this returned Registry </a:t>
            </a:r>
            <a:r>
              <a:rPr lang="en-US" dirty="0" smtClean="0"/>
              <a:t>object to establish a connection with the remote </a:t>
            </a:r>
            <a:r>
              <a:rPr lang="en-US" dirty="0" err="1" smtClean="0"/>
              <a:t>RMIregistry</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6630</Words>
  <Application>Microsoft Office PowerPoint</Application>
  <PresentationFormat>On-screen Show (4:3)</PresentationFormat>
  <Paragraphs>354</Paragraphs>
  <Slides>111</Slides>
  <Notes>1</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  VASIREDDY VENKATADRI INSTITUTE OF TECHNOLOGY (Autonomous)  Department of Computer Science and Engineering </vt:lpstr>
      <vt:lpstr>Slide 2</vt:lpstr>
      <vt:lpstr>Introduction</vt:lpstr>
      <vt:lpstr>Slide 4</vt:lpstr>
      <vt:lpstr>Request-reply protocols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Remote procedure call</vt:lpstr>
      <vt:lpstr>Slide 20</vt:lpstr>
      <vt:lpstr>Slide 21</vt:lpstr>
      <vt:lpstr>Slide 22</vt:lpstr>
      <vt:lpstr>Slide 23</vt:lpstr>
      <vt:lpstr>Slide 24</vt:lpstr>
      <vt:lpstr>Slide 25</vt:lpstr>
      <vt:lpstr>Slide 26</vt:lpstr>
      <vt:lpstr>Slide 27</vt:lpstr>
      <vt:lpstr>Slide 28</vt:lpstr>
      <vt:lpstr>Remote method invocation</vt:lpstr>
      <vt:lpstr>Slide 30</vt:lpstr>
      <vt:lpstr>Slide 31</vt:lpstr>
      <vt:lpstr>Design issues for RMI</vt:lpstr>
      <vt:lpstr>Slide 33</vt:lpstr>
      <vt:lpstr>Slide 34</vt:lpstr>
      <vt:lpstr>Slide 35</vt:lpstr>
      <vt:lpstr>Slide 36</vt:lpstr>
      <vt:lpstr>Slide 37</vt:lpstr>
      <vt:lpstr>Distributed objects</vt:lpstr>
      <vt:lpstr>Slide 39</vt:lpstr>
      <vt:lpstr>Slide 40</vt:lpstr>
      <vt:lpstr>The distributed object model</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Implementation of RMI</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Distributed garbage collection</vt:lpstr>
      <vt:lpstr>Slide 80</vt:lpstr>
      <vt:lpstr>Slide 81</vt:lpstr>
      <vt:lpstr>Slide 82</vt:lpstr>
      <vt:lpstr>Case study: Java RMI</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Building client and server programs</vt:lpstr>
      <vt:lpstr>Slide 101</vt:lpstr>
      <vt:lpstr>Slide 102</vt:lpstr>
      <vt:lpstr>Slide 103</vt:lpstr>
      <vt:lpstr>Slide 104</vt:lpstr>
      <vt:lpstr>Slide 105</vt:lpstr>
      <vt:lpstr>Slide 106</vt:lpstr>
      <vt:lpstr>Slide 107</vt:lpstr>
      <vt:lpstr>Slide 108</vt:lpstr>
      <vt:lpstr>Slide 109</vt:lpstr>
      <vt:lpstr>Slide 110</vt:lpstr>
      <vt:lpstr>Slide 111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VASIREDDY VENKATADRI INSTITUTE OF TECHNOLOGY (Autonomous)  Department of Computer Science and Engineering </dc:title>
  <dc:creator>N.Brahma Naidu</dc:creator>
  <cp:lastModifiedBy>N.Brahma Naidu</cp:lastModifiedBy>
  <cp:revision>131</cp:revision>
  <dcterms:created xsi:type="dcterms:W3CDTF">2006-08-16T00:00:00Z</dcterms:created>
  <dcterms:modified xsi:type="dcterms:W3CDTF">2021-04-27T12:27:52Z</dcterms:modified>
</cp:coreProperties>
</file>