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12/16/2020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12/16/2020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12/16/2020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12/16/2020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12/16/2020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05200"/>
            <a:ext cx="7406640" cy="990600"/>
          </a:xfrm>
        </p:spPr>
        <p:txBody>
          <a:bodyPr/>
          <a:lstStyle/>
          <a:p>
            <a:r>
              <a:rPr lang="en-US" dirty="0" smtClean="0"/>
              <a:t>Capital Budgeting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b="1" dirty="0" smtClean="0"/>
              <a:t/>
            </a:r>
            <a:br>
              <a:rPr lang="en-US" b="1" dirty="0" smtClean="0"/>
            </a:br>
            <a:r>
              <a:rPr lang="en-US" b="1" dirty="0" smtClean="0"/>
              <a:t>Capital </a:t>
            </a:r>
            <a:r>
              <a:rPr lang="en-US" b="1" dirty="0" smtClean="0"/>
              <a:t>budgeting process: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lvl="0" algn="just">
              <a:buNone/>
            </a:pPr>
            <a:r>
              <a:rPr lang="en-US" b="1" dirty="0" smtClean="0"/>
              <a:t>1.Identification </a:t>
            </a:r>
            <a:r>
              <a:rPr lang="en-US" b="1" dirty="0" smtClean="0"/>
              <a:t>of investment proposals : </a:t>
            </a:r>
          </a:p>
          <a:p>
            <a:pPr algn="just"/>
            <a:r>
              <a:rPr lang="en-US" dirty="0" smtClean="0"/>
              <a:t>First step in capital budgeting process is the conception of a profit making idea.  </a:t>
            </a:r>
            <a:endParaRPr lang="en-US" dirty="0" smtClean="0"/>
          </a:p>
          <a:p>
            <a:pPr algn="just"/>
            <a:r>
              <a:rPr lang="en-US" dirty="0" smtClean="0"/>
              <a:t>Generally </a:t>
            </a:r>
            <a:r>
              <a:rPr lang="en-US" dirty="0" smtClean="0"/>
              <a:t>capital budgeting decisions are originated from different departments like production, marketing, R&amp;D and other departments of the firm.  </a:t>
            </a:r>
            <a:endParaRPr lang="en-US" dirty="0" smtClean="0"/>
          </a:p>
          <a:p>
            <a:pPr algn="just"/>
            <a:r>
              <a:rPr lang="en-US" dirty="0" smtClean="0"/>
              <a:t>The </a:t>
            </a:r>
            <a:r>
              <a:rPr lang="en-US" dirty="0" smtClean="0"/>
              <a:t>investment proposals so originated may involve.</a:t>
            </a:r>
          </a:p>
          <a:p>
            <a:pPr algn="just">
              <a:buFont typeface="Wingdings" pitchFamily="2" charset="2"/>
              <a:buChar char="Ø"/>
            </a:pPr>
            <a:r>
              <a:rPr lang="en-US" dirty="0" smtClean="0"/>
              <a:t>Proposals to add a new product to the product line.</a:t>
            </a:r>
          </a:p>
          <a:p>
            <a:pPr lvl="0" algn="just">
              <a:buFont typeface="Wingdings" pitchFamily="2" charset="2"/>
              <a:buChar char="Ø"/>
            </a:pPr>
            <a:r>
              <a:rPr lang="en-US" dirty="0" smtClean="0"/>
              <a:t>Proposals to expand existing capacity in existing product lines and</a:t>
            </a:r>
          </a:p>
          <a:p>
            <a:pPr algn="just">
              <a:buFont typeface="Wingdings" pitchFamily="2" charset="2"/>
              <a:buChar char="Ø"/>
            </a:pPr>
            <a:r>
              <a:rPr lang="en-US" dirty="0" smtClean="0"/>
              <a:t>Modernization of plants &amp; machinery proposal.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b="1" dirty="0" smtClean="0"/>
              <a:t/>
            </a:r>
            <a:br>
              <a:rPr lang="en-US" b="1" dirty="0" smtClean="0"/>
            </a:br>
            <a:r>
              <a:rPr lang="en-US" b="1" dirty="0" smtClean="0"/>
              <a:t>Capital </a:t>
            </a:r>
            <a:r>
              <a:rPr lang="en-US" b="1" dirty="0" smtClean="0"/>
              <a:t>budgeting process:</a:t>
            </a:r>
            <a:r>
              <a:rPr lang="en-US" dirty="0" smtClean="0"/>
              <a:t/>
            </a:r>
            <a:br>
              <a:rPr lang="en-US" dirty="0" smtClean="0"/>
            </a:br>
            <a:endParaRPr lang="en-US" dirty="0"/>
          </a:p>
        </p:txBody>
      </p:sp>
      <p:sp>
        <p:nvSpPr>
          <p:cNvPr id="3" name="Content Placeholder 2"/>
          <p:cNvSpPr>
            <a:spLocks noGrp="1"/>
          </p:cNvSpPr>
          <p:nvPr>
            <p:ph idx="1"/>
          </p:nvPr>
        </p:nvSpPr>
        <p:spPr>
          <a:xfrm>
            <a:off x="1143000" y="1447800"/>
            <a:ext cx="7790688" cy="4800600"/>
          </a:xfrm>
        </p:spPr>
        <p:txBody>
          <a:bodyPr>
            <a:normAutofit fontScale="92500" lnSpcReduction="10000"/>
          </a:bodyPr>
          <a:lstStyle/>
          <a:p>
            <a:pPr lvl="0" algn="just">
              <a:buNone/>
            </a:pPr>
            <a:r>
              <a:rPr lang="en-US" b="1" dirty="0" smtClean="0"/>
              <a:t>2. Screening </a:t>
            </a:r>
            <a:r>
              <a:rPr lang="en-US" b="1" dirty="0" smtClean="0"/>
              <a:t>the proposals</a:t>
            </a:r>
          </a:p>
          <a:p>
            <a:pPr algn="just"/>
            <a:r>
              <a:rPr lang="en-US" dirty="0" smtClean="0"/>
              <a:t>Each investment proposal is subject to a preliminary screening process in order to assess whether it is technically feasible; resources required are available and expected returns are adequate to compensate for the risk involved in the execution and implementation of the proposed project</a:t>
            </a:r>
            <a:r>
              <a:rPr lang="en-US" dirty="0" smtClean="0"/>
              <a:t>.</a:t>
            </a:r>
          </a:p>
          <a:p>
            <a:pPr algn="just"/>
            <a:r>
              <a:rPr lang="en-US" dirty="0" smtClean="0"/>
              <a:t>Comparison </a:t>
            </a:r>
            <a:r>
              <a:rPr lang="en-US" dirty="0" smtClean="0"/>
              <a:t>of the proposals with other projects according to criteria of the firm is also done at this stage.</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b="1" dirty="0" smtClean="0"/>
              <a:t/>
            </a:r>
            <a:br>
              <a:rPr lang="en-US" b="1" dirty="0" smtClean="0"/>
            </a:br>
            <a:r>
              <a:rPr lang="en-US" b="1" dirty="0" smtClean="0"/>
              <a:t>Capital </a:t>
            </a:r>
            <a:r>
              <a:rPr lang="en-US" b="1" dirty="0" smtClean="0"/>
              <a:t>budgeting process:</a:t>
            </a:r>
            <a:r>
              <a:rPr lang="en-US" dirty="0" smtClean="0"/>
              <a:t/>
            </a:r>
            <a:br>
              <a:rPr lang="en-US" dirty="0" smtClean="0"/>
            </a:br>
            <a:endParaRPr lang="en-US" dirty="0"/>
          </a:p>
        </p:txBody>
      </p:sp>
      <p:sp>
        <p:nvSpPr>
          <p:cNvPr id="3" name="Content Placeholder 2"/>
          <p:cNvSpPr>
            <a:spLocks noGrp="1"/>
          </p:cNvSpPr>
          <p:nvPr>
            <p:ph idx="1"/>
          </p:nvPr>
        </p:nvSpPr>
        <p:spPr>
          <a:xfrm>
            <a:off x="1143000" y="990600"/>
            <a:ext cx="7790688" cy="5638800"/>
          </a:xfrm>
        </p:spPr>
        <p:txBody>
          <a:bodyPr>
            <a:normAutofit fontScale="62500" lnSpcReduction="20000"/>
          </a:bodyPr>
          <a:lstStyle/>
          <a:p>
            <a:pPr lvl="0" algn="just">
              <a:buNone/>
            </a:pPr>
            <a:r>
              <a:rPr lang="en-US" dirty="0" smtClean="0"/>
              <a:t>3</a:t>
            </a:r>
            <a:r>
              <a:rPr lang="en-US" b="1" dirty="0" smtClean="0"/>
              <a:t>. Evaluation </a:t>
            </a:r>
            <a:r>
              <a:rPr lang="en-US" b="1" dirty="0" smtClean="0"/>
              <a:t>of various proposals</a:t>
            </a:r>
          </a:p>
          <a:p>
            <a:pPr algn="just"/>
            <a:r>
              <a:rPr lang="en-US" dirty="0" smtClean="0"/>
              <a:t>The next step is evaluating the profitability of various proposals by applying capital budgeting appraisal techniques like payback period, ARR, NPV, IRR etc. project where profitability is more should be given preference. </a:t>
            </a:r>
            <a:endParaRPr lang="en-US" dirty="0" smtClean="0"/>
          </a:p>
          <a:p>
            <a:pPr algn="just"/>
            <a:r>
              <a:rPr lang="en-US" dirty="0" smtClean="0"/>
              <a:t>The </a:t>
            </a:r>
            <a:r>
              <a:rPr lang="en-US" dirty="0" smtClean="0"/>
              <a:t>various proposals of investments may be classified </a:t>
            </a:r>
            <a:r>
              <a:rPr lang="en-US" dirty="0" smtClean="0"/>
              <a:t>as:</a:t>
            </a:r>
          </a:p>
          <a:p>
            <a:pPr algn="just">
              <a:buNone/>
            </a:pPr>
            <a:r>
              <a:rPr lang="en-US" dirty="0" smtClean="0"/>
              <a:t>A) Mutually </a:t>
            </a:r>
            <a:r>
              <a:rPr lang="en-US" dirty="0" smtClean="0"/>
              <a:t>exclusive proposals</a:t>
            </a:r>
          </a:p>
          <a:p>
            <a:pPr algn="just">
              <a:buNone/>
            </a:pPr>
            <a:r>
              <a:rPr lang="en-US" dirty="0" smtClean="0"/>
              <a:t>    Mutually </a:t>
            </a:r>
            <a:r>
              <a:rPr lang="en-US" dirty="0" smtClean="0"/>
              <a:t>exclusive projects are those projects when one project cannot be taken up simultaneously with the other project. Acceptance of one project automatically excludes the other project.</a:t>
            </a:r>
          </a:p>
          <a:p>
            <a:pPr marL="596646" lvl="0" indent="-514350" algn="just">
              <a:buNone/>
            </a:pPr>
            <a:r>
              <a:rPr lang="en-US" dirty="0" smtClean="0"/>
              <a:t>B) Independent </a:t>
            </a:r>
            <a:r>
              <a:rPr lang="en-US" dirty="0" smtClean="0"/>
              <a:t>Proposals: </a:t>
            </a:r>
            <a:endParaRPr lang="en-US" dirty="0" smtClean="0"/>
          </a:p>
          <a:p>
            <a:pPr marL="596646" lvl="0" indent="-514350" algn="just">
              <a:buNone/>
            </a:pPr>
            <a:r>
              <a:rPr lang="en-US" dirty="0" smtClean="0"/>
              <a:t> </a:t>
            </a:r>
            <a:r>
              <a:rPr lang="en-US" dirty="0" smtClean="0"/>
              <a:t>      Proposals </a:t>
            </a:r>
            <a:r>
              <a:rPr lang="en-US" dirty="0" smtClean="0"/>
              <a:t>which do not compete with one another and may be either accepted or rejected on the basis of minimum return on investment required.</a:t>
            </a:r>
          </a:p>
          <a:p>
            <a:pPr lvl="0" algn="just">
              <a:buNone/>
            </a:pPr>
            <a:r>
              <a:rPr lang="en-US" dirty="0" smtClean="0"/>
              <a:t>C) Contingent </a:t>
            </a:r>
            <a:r>
              <a:rPr lang="en-US" dirty="0" smtClean="0"/>
              <a:t>or Dependent Proposals: </a:t>
            </a:r>
            <a:endParaRPr lang="en-US" dirty="0" smtClean="0"/>
          </a:p>
          <a:p>
            <a:pPr lvl="0" algn="just">
              <a:buNone/>
            </a:pPr>
            <a:r>
              <a:rPr lang="en-US" dirty="0" smtClean="0"/>
              <a:t> </a:t>
            </a:r>
            <a:r>
              <a:rPr lang="en-US" dirty="0" smtClean="0"/>
              <a:t>    Acceptance </a:t>
            </a:r>
            <a:r>
              <a:rPr lang="en-US" dirty="0" smtClean="0"/>
              <a:t>of one proposal depends upon the acceptance of one or more other proposals.  Ex: - proposal to setting up factory in a remote area, a concern have to invest in roads, houses, hospitals for the staff.  Thus building a factory also requires investment in facilities for employees. The total investment will be treated as a single investment. </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rmAutofit fontScale="90000"/>
          </a:bodyPr>
          <a:lstStyle/>
          <a:p>
            <a:r>
              <a:rPr lang="en-US" b="1" dirty="0" smtClean="0"/>
              <a:t/>
            </a:r>
            <a:br>
              <a:rPr lang="en-US" b="1" dirty="0" smtClean="0"/>
            </a:br>
            <a:r>
              <a:rPr lang="en-US" b="1" dirty="0" smtClean="0"/>
              <a:t>Capital </a:t>
            </a:r>
            <a:r>
              <a:rPr lang="en-US" b="1" dirty="0" smtClean="0"/>
              <a:t>budgeting process:</a:t>
            </a:r>
            <a:r>
              <a:rPr lang="en-US" dirty="0" smtClean="0"/>
              <a:t/>
            </a:r>
            <a:br>
              <a:rPr lang="en-US" dirty="0" smtClean="0"/>
            </a:br>
            <a:endParaRPr lang="en-US" dirty="0"/>
          </a:p>
        </p:txBody>
      </p:sp>
      <p:sp>
        <p:nvSpPr>
          <p:cNvPr id="3" name="Content Placeholder 2"/>
          <p:cNvSpPr>
            <a:spLocks noGrp="1"/>
          </p:cNvSpPr>
          <p:nvPr>
            <p:ph idx="1"/>
          </p:nvPr>
        </p:nvSpPr>
        <p:spPr>
          <a:xfrm>
            <a:off x="1066800" y="1447800"/>
            <a:ext cx="7866888" cy="5029200"/>
          </a:xfrm>
        </p:spPr>
        <p:txBody>
          <a:bodyPr>
            <a:normAutofit fontScale="70000" lnSpcReduction="20000"/>
          </a:bodyPr>
          <a:lstStyle/>
          <a:p>
            <a:pPr lvl="0" algn="just">
              <a:buNone/>
            </a:pPr>
            <a:r>
              <a:rPr lang="en-US" b="1" dirty="0" smtClean="0"/>
              <a:t>4. Establishing </a:t>
            </a:r>
            <a:r>
              <a:rPr lang="en-US" b="1" dirty="0" smtClean="0"/>
              <a:t>Priorities</a:t>
            </a:r>
          </a:p>
          <a:p>
            <a:pPr algn="just"/>
            <a:r>
              <a:rPr lang="en-US" dirty="0" smtClean="0"/>
              <a:t>After technical evaluation and financial evaluation of various proposals, the unprofitable proposals are rejected.  </a:t>
            </a:r>
            <a:endParaRPr lang="en-US" dirty="0" smtClean="0"/>
          </a:p>
          <a:p>
            <a:pPr algn="just"/>
            <a:r>
              <a:rPr lang="en-US" dirty="0" smtClean="0"/>
              <a:t>The </a:t>
            </a:r>
            <a:r>
              <a:rPr lang="en-US" dirty="0" smtClean="0"/>
              <a:t>accepted proposals are put in priority, proposals are to be ranked on the basis of profitability and riskless, urgency etc.</a:t>
            </a:r>
          </a:p>
          <a:p>
            <a:pPr lvl="0" algn="just">
              <a:buNone/>
            </a:pPr>
            <a:r>
              <a:rPr lang="en-US" b="1" dirty="0" smtClean="0"/>
              <a:t>5. Final </a:t>
            </a:r>
            <a:r>
              <a:rPr lang="en-US" b="1" dirty="0" smtClean="0"/>
              <a:t>Approval</a:t>
            </a:r>
          </a:p>
          <a:p>
            <a:pPr algn="just"/>
            <a:r>
              <a:rPr lang="en-US" dirty="0" smtClean="0"/>
              <a:t>Proposals evaluated are sent to the top management (owners or representatives of owners) along with a detailed report, both of capital expenditure and sources of capital.  </a:t>
            </a:r>
            <a:endParaRPr lang="en-US" dirty="0" smtClean="0"/>
          </a:p>
          <a:p>
            <a:pPr algn="just"/>
            <a:r>
              <a:rPr lang="en-US" dirty="0" smtClean="0"/>
              <a:t>Manager </a:t>
            </a:r>
            <a:r>
              <a:rPr lang="en-US" dirty="0" smtClean="0"/>
              <a:t>in charge of finance will have to present several alternative capital expenditure budgets. </a:t>
            </a:r>
            <a:endParaRPr lang="en-US" dirty="0" smtClean="0"/>
          </a:p>
          <a:p>
            <a:pPr algn="just"/>
            <a:r>
              <a:rPr lang="en-US" dirty="0" smtClean="0"/>
              <a:t>After </a:t>
            </a:r>
            <a:r>
              <a:rPr lang="en-US" dirty="0" smtClean="0"/>
              <a:t>selecting proposals, funds necessary/required are allotted. </a:t>
            </a:r>
            <a:endParaRPr lang="en-US" dirty="0" smtClean="0"/>
          </a:p>
          <a:p>
            <a:pPr algn="just"/>
            <a:r>
              <a:rPr lang="en-US" dirty="0" smtClean="0"/>
              <a:t> </a:t>
            </a:r>
            <a:r>
              <a:rPr lang="en-US" dirty="0" smtClean="0"/>
              <a:t>Projects are then sent to the budget committee for incorporating them in the capital budget.</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b="1" dirty="0" smtClean="0"/>
              <a:t>Capital budgeting process:</a:t>
            </a:r>
            <a:r>
              <a:rPr lang="en-US" dirty="0" smtClean="0"/>
              <a:t/>
            </a:r>
            <a:br>
              <a:rPr lang="en-US" dirty="0" smtClean="0"/>
            </a:br>
            <a:endParaRPr lang="en-US" dirty="0"/>
          </a:p>
        </p:txBody>
      </p:sp>
      <p:sp>
        <p:nvSpPr>
          <p:cNvPr id="3" name="Content Placeholder 2"/>
          <p:cNvSpPr>
            <a:spLocks noGrp="1"/>
          </p:cNvSpPr>
          <p:nvPr>
            <p:ph idx="1"/>
          </p:nvPr>
        </p:nvSpPr>
        <p:spPr>
          <a:xfrm>
            <a:off x="1143000" y="838200"/>
            <a:ext cx="7790688" cy="5410200"/>
          </a:xfrm>
        </p:spPr>
        <p:txBody>
          <a:bodyPr>
            <a:normAutofit fontScale="70000" lnSpcReduction="20000"/>
          </a:bodyPr>
          <a:lstStyle/>
          <a:p>
            <a:pPr lvl="0" algn="just">
              <a:buNone/>
            </a:pPr>
            <a:r>
              <a:rPr lang="en-US" b="1" dirty="0" smtClean="0"/>
              <a:t>6. Implementation </a:t>
            </a:r>
            <a:r>
              <a:rPr lang="en-US" b="1" dirty="0" smtClean="0"/>
              <a:t>of proposals </a:t>
            </a:r>
          </a:p>
          <a:p>
            <a:pPr algn="just"/>
            <a:r>
              <a:rPr lang="en-US" dirty="0" smtClean="0"/>
              <a:t>At this stage resources allocation and assigning responsibilities for completing project within the given time frame and cost limit so to avoid unnecessary delays and cost over runs are to looked into.  </a:t>
            </a:r>
            <a:endParaRPr lang="en-US" dirty="0" smtClean="0"/>
          </a:p>
          <a:p>
            <a:pPr algn="just"/>
            <a:r>
              <a:rPr lang="en-US" dirty="0" smtClean="0"/>
              <a:t>Net </a:t>
            </a:r>
            <a:r>
              <a:rPr lang="en-US" dirty="0" smtClean="0"/>
              <a:t>work techniques used in the project management such CPM and PERT can also applied for effective management.</a:t>
            </a:r>
          </a:p>
          <a:p>
            <a:pPr lvl="0" algn="just">
              <a:buNone/>
            </a:pPr>
            <a:r>
              <a:rPr lang="en-US" b="1" dirty="0" smtClean="0"/>
              <a:t>7. Performance </a:t>
            </a:r>
            <a:r>
              <a:rPr lang="en-US" b="1" dirty="0" smtClean="0"/>
              <a:t>review</a:t>
            </a:r>
          </a:p>
          <a:p>
            <a:pPr algn="just"/>
            <a:r>
              <a:rPr lang="en-US" dirty="0" smtClean="0"/>
              <a:t>Evaluation of the performance of the project after it has been fully implemented control of unnecessary expenditure; ensuring funds are spent in accordance with the allocation made in the capital budget to be kept in mind at this stage.  </a:t>
            </a:r>
            <a:endParaRPr lang="en-US" dirty="0" smtClean="0"/>
          </a:p>
          <a:p>
            <a:pPr algn="just"/>
            <a:r>
              <a:rPr lang="en-US" dirty="0" smtClean="0"/>
              <a:t>The </a:t>
            </a:r>
            <a:r>
              <a:rPr lang="en-US" dirty="0" smtClean="0"/>
              <a:t>unfavorable variances, if any should be looked into and causes of the same be identified so that corrective action may be taken in future.</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b="1" dirty="0" smtClean="0"/>
              <a:t/>
            </a:r>
            <a:br>
              <a:rPr lang="en-US" b="1" dirty="0" smtClean="0"/>
            </a:br>
            <a:r>
              <a:rPr lang="en-US" b="1" dirty="0" smtClean="0"/>
              <a:t>Methods </a:t>
            </a:r>
            <a:r>
              <a:rPr lang="en-US" b="1" dirty="0" smtClean="0"/>
              <a:t>of capital budgeting:</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buNone/>
            </a:pPr>
            <a:r>
              <a:rPr lang="en-US" b="1" dirty="0" smtClean="0"/>
              <a:t>1.Traditional </a:t>
            </a:r>
            <a:r>
              <a:rPr lang="en-US" b="1" dirty="0" smtClean="0"/>
              <a:t>methods</a:t>
            </a:r>
          </a:p>
          <a:p>
            <a:pPr lvl="0"/>
            <a:r>
              <a:rPr lang="en-US" dirty="0" smtClean="0"/>
              <a:t>Payback period method</a:t>
            </a:r>
          </a:p>
          <a:p>
            <a:pPr lvl="0"/>
            <a:r>
              <a:rPr lang="en-US" dirty="0" smtClean="0"/>
              <a:t>Average or account rate of return(ARR)</a:t>
            </a:r>
          </a:p>
          <a:p>
            <a:pPr lvl="0">
              <a:buNone/>
            </a:pPr>
            <a:r>
              <a:rPr lang="en-US" b="1" dirty="0" smtClean="0"/>
              <a:t>2. Modern </a:t>
            </a:r>
            <a:r>
              <a:rPr lang="en-US" b="1" dirty="0" smtClean="0"/>
              <a:t>or Discounted cash flow method</a:t>
            </a:r>
          </a:p>
          <a:p>
            <a:pPr lvl="0"/>
            <a:r>
              <a:rPr lang="en-US" dirty="0" smtClean="0"/>
              <a:t>Net present value method(NPV)</a:t>
            </a:r>
          </a:p>
          <a:p>
            <a:pPr lvl="0"/>
            <a:r>
              <a:rPr lang="en-US" dirty="0" smtClean="0"/>
              <a:t>Profitability index method</a:t>
            </a:r>
          </a:p>
          <a:p>
            <a:pPr lvl="0"/>
            <a:r>
              <a:rPr lang="en-US" dirty="0" smtClean="0"/>
              <a:t>Internal rate of return(IRR)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b="1" i="1" dirty="0" smtClean="0"/>
              <a:t>Payback period method</a:t>
            </a:r>
            <a:r>
              <a:rPr lang="en-US" dirty="0" smtClean="0"/>
              <a:t>:</a:t>
            </a:r>
            <a:endParaRPr lang="en-US" dirty="0"/>
          </a:p>
        </p:txBody>
      </p:sp>
      <p:sp>
        <p:nvSpPr>
          <p:cNvPr id="3" name="Content Placeholder 2"/>
          <p:cNvSpPr>
            <a:spLocks noGrp="1"/>
          </p:cNvSpPr>
          <p:nvPr>
            <p:ph idx="1"/>
          </p:nvPr>
        </p:nvSpPr>
        <p:spPr>
          <a:xfrm>
            <a:off x="1066800" y="914400"/>
            <a:ext cx="7866888" cy="5334000"/>
          </a:xfrm>
        </p:spPr>
        <p:txBody>
          <a:bodyPr>
            <a:normAutofit fontScale="70000" lnSpcReduction="20000"/>
          </a:bodyPr>
          <a:lstStyle/>
          <a:p>
            <a:pPr algn="just"/>
            <a:r>
              <a:rPr lang="en-US" dirty="0" smtClean="0"/>
              <a:t>it </a:t>
            </a:r>
            <a:r>
              <a:rPr lang="en-US" dirty="0" smtClean="0"/>
              <a:t>refers to time period to recover the initial investment of the project. </a:t>
            </a:r>
            <a:endParaRPr lang="en-US" dirty="0" smtClean="0"/>
          </a:p>
          <a:p>
            <a:pPr algn="just"/>
            <a:r>
              <a:rPr lang="en-US" dirty="0" smtClean="0"/>
              <a:t>It </a:t>
            </a:r>
            <a:r>
              <a:rPr lang="en-US" dirty="0" smtClean="0"/>
              <a:t>is the number of years and months required to recover investment. </a:t>
            </a:r>
            <a:endParaRPr lang="en-US" dirty="0" smtClean="0"/>
          </a:p>
          <a:p>
            <a:pPr algn="just"/>
            <a:r>
              <a:rPr lang="en-US" dirty="0" smtClean="0"/>
              <a:t>Payback </a:t>
            </a:r>
            <a:r>
              <a:rPr lang="en-US" dirty="0" smtClean="0"/>
              <a:t>period thus refers to the number of years required for the proposals cumulative cash inflows to be equal to its cash outflows.</a:t>
            </a:r>
          </a:p>
          <a:p>
            <a:pPr algn="just"/>
            <a:r>
              <a:rPr lang="en-US" dirty="0" smtClean="0"/>
              <a:t>Calculation:</a:t>
            </a:r>
          </a:p>
          <a:p>
            <a:pPr lvl="0" algn="just">
              <a:buNone/>
            </a:pPr>
            <a:r>
              <a:rPr lang="en-US" dirty="0" smtClean="0"/>
              <a:t>1. If </a:t>
            </a:r>
            <a:r>
              <a:rPr lang="en-US" dirty="0" smtClean="0"/>
              <a:t>annual cash inflow is constant or even:</a:t>
            </a:r>
          </a:p>
          <a:p>
            <a:pPr algn="just">
              <a:buNone/>
            </a:pPr>
            <a:r>
              <a:rPr lang="en-US" dirty="0" smtClean="0"/>
              <a:t>                                     </a:t>
            </a:r>
            <a:r>
              <a:rPr lang="en-US" dirty="0" smtClean="0"/>
              <a:t>Original investment                                       </a:t>
            </a:r>
          </a:p>
          <a:p>
            <a:pPr algn="just">
              <a:buNone/>
            </a:pPr>
            <a:r>
              <a:rPr lang="en-US" dirty="0" smtClean="0"/>
              <a:t>           Payback </a:t>
            </a:r>
            <a:r>
              <a:rPr lang="en-US" dirty="0" smtClean="0"/>
              <a:t>period =                    	</a:t>
            </a:r>
          </a:p>
          <a:p>
            <a:pPr algn="just">
              <a:buNone/>
            </a:pPr>
            <a:r>
              <a:rPr lang="en-US" dirty="0" smtClean="0"/>
              <a:t>                                      </a:t>
            </a:r>
            <a:r>
              <a:rPr lang="en-US" dirty="0" smtClean="0"/>
              <a:t>Annual cash inflow</a:t>
            </a:r>
          </a:p>
          <a:p>
            <a:pPr algn="just">
              <a:buNone/>
            </a:pPr>
            <a:r>
              <a:rPr lang="en-US" dirty="0" smtClean="0"/>
              <a:t> </a:t>
            </a:r>
          </a:p>
          <a:p>
            <a:pPr lvl="0" algn="just">
              <a:buNone/>
            </a:pPr>
            <a:r>
              <a:rPr lang="en-US" dirty="0" smtClean="0"/>
              <a:t>2. If </a:t>
            </a:r>
            <a:r>
              <a:rPr lang="en-US" dirty="0" smtClean="0"/>
              <a:t>cash flow is not constant or uneven: under this method payback period is calculated by adding up the cash inflows until the total equal to the initial investment (outlay) in the project.</a:t>
            </a:r>
          </a:p>
          <a:p>
            <a:pPr algn="just"/>
            <a:endParaRPr lang="en-US" dirty="0"/>
          </a:p>
        </p:txBody>
      </p:sp>
      <p:cxnSp>
        <p:nvCxnSpPr>
          <p:cNvPr id="5" name="Straight Connector 4"/>
          <p:cNvCxnSpPr/>
          <p:nvPr/>
        </p:nvCxnSpPr>
        <p:spPr>
          <a:xfrm>
            <a:off x="4114800" y="4191000"/>
            <a:ext cx="2133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b="1" i="1" dirty="0" smtClean="0"/>
              <a:t>Payback period method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Advantages of PBP:</a:t>
            </a:r>
          </a:p>
          <a:p>
            <a:pPr lvl="0"/>
            <a:r>
              <a:rPr lang="en-US" dirty="0" smtClean="0"/>
              <a:t>Easy to calculate and simple to understand</a:t>
            </a:r>
          </a:p>
          <a:p>
            <a:pPr lvl="0"/>
            <a:r>
              <a:rPr lang="en-US" dirty="0" smtClean="0"/>
              <a:t>Reducing chances of loss</a:t>
            </a:r>
          </a:p>
          <a:p>
            <a:pPr lvl="0"/>
            <a:r>
              <a:rPr lang="en-US" dirty="0" smtClean="0"/>
              <a:t>Small funds required</a:t>
            </a:r>
          </a:p>
          <a:p>
            <a:pPr lvl="0"/>
            <a:r>
              <a:rPr lang="en-US" dirty="0" smtClean="0"/>
              <a:t>Quick return</a:t>
            </a:r>
          </a:p>
          <a:p>
            <a:pPr>
              <a:buNone/>
            </a:pPr>
            <a:r>
              <a:rPr lang="en-US" b="1" dirty="0" smtClean="0"/>
              <a:t>Disadvantages of PBP:</a:t>
            </a:r>
          </a:p>
          <a:p>
            <a:pPr lvl="0"/>
            <a:r>
              <a:rPr lang="en-US" dirty="0" smtClean="0"/>
              <a:t>Avoiding cash inflows</a:t>
            </a:r>
          </a:p>
          <a:p>
            <a:pPr lvl="0"/>
            <a:r>
              <a:rPr lang="en-US" dirty="0" smtClean="0"/>
              <a:t>Avoiding time value of money</a:t>
            </a:r>
          </a:p>
          <a:p>
            <a:pPr lvl="0"/>
            <a:r>
              <a:rPr lang="en-US" dirty="0" smtClean="0"/>
              <a:t>Over emphasis on liquidity</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b="1" i="1" dirty="0" smtClean="0"/>
              <a:t>ARR:</a:t>
            </a:r>
            <a:endParaRPr lang="en-US" dirty="0"/>
          </a:p>
        </p:txBody>
      </p:sp>
      <p:sp>
        <p:nvSpPr>
          <p:cNvPr id="3" name="Content Placeholder 2"/>
          <p:cNvSpPr>
            <a:spLocks noGrp="1"/>
          </p:cNvSpPr>
          <p:nvPr>
            <p:ph idx="1"/>
          </p:nvPr>
        </p:nvSpPr>
        <p:spPr>
          <a:xfrm>
            <a:off x="1066800" y="914400"/>
            <a:ext cx="7866888" cy="5334000"/>
          </a:xfrm>
        </p:spPr>
        <p:txBody>
          <a:bodyPr>
            <a:normAutofit fontScale="62500" lnSpcReduction="20000"/>
          </a:bodyPr>
          <a:lstStyle/>
          <a:p>
            <a:pPr algn="just"/>
            <a:r>
              <a:rPr lang="en-US" dirty="0" smtClean="0"/>
              <a:t>it </a:t>
            </a:r>
            <a:r>
              <a:rPr lang="en-US" dirty="0" smtClean="0"/>
              <a:t>is also known as accounting rate of return OR average rate of return. </a:t>
            </a:r>
            <a:endParaRPr lang="en-US" dirty="0" smtClean="0"/>
          </a:p>
          <a:p>
            <a:pPr algn="just"/>
            <a:r>
              <a:rPr lang="en-US" dirty="0" smtClean="0"/>
              <a:t>This </a:t>
            </a:r>
            <a:r>
              <a:rPr lang="en-US" dirty="0" smtClean="0"/>
              <a:t>method is based on the accounting information rather than cash inflow. </a:t>
            </a:r>
            <a:endParaRPr lang="en-US" dirty="0" smtClean="0"/>
          </a:p>
          <a:p>
            <a:pPr algn="just"/>
            <a:r>
              <a:rPr lang="en-US" dirty="0" smtClean="0"/>
              <a:t>It </a:t>
            </a:r>
            <a:r>
              <a:rPr lang="en-US" dirty="0" smtClean="0"/>
              <a:t>is the ratio of annual profits after taxes to the average investment is known as average rate of return. </a:t>
            </a:r>
            <a:endParaRPr lang="en-US" dirty="0" smtClean="0"/>
          </a:p>
          <a:p>
            <a:pPr algn="just"/>
            <a:r>
              <a:rPr lang="en-US" dirty="0" smtClean="0"/>
              <a:t>It </a:t>
            </a:r>
            <a:r>
              <a:rPr lang="en-US" dirty="0" smtClean="0"/>
              <a:t>is supposed to be equal to half of the original investment.</a:t>
            </a:r>
          </a:p>
          <a:p>
            <a:pPr algn="just">
              <a:buNone/>
            </a:pPr>
            <a:r>
              <a:rPr lang="en-US" dirty="0" smtClean="0"/>
              <a:t>                                </a:t>
            </a:r>
            <a:r>
              <a:rPr lang="en-US" dirty="0" smtClean="0"/>
              <a:t>Average annual profits after taxes                                   </a:t>
            </a:r>
          </a:p>
          <a:p>
            <a:pPr algn="just">
              <a:buNone/>
            </a:pPr>
            <a:r>
              <a:rPr lang="en-US" dirty="0" smtClean="0"/>
              <a:t>                </a:t>
            </a:r>
            <a:r>
              <a:rPr lang="en-US" dirty="0" smtClean="0"/>
              <a:t>ARR   =                    	</a:t>
            </a:r>
          </a:p>
          <a:p>
            <a:pPr algn="just">
              <a:buNone/>
            </a:pPr>
            <a:r>
              <a:rPr lang="en-US" dirty="0" smtClean="0"/>
              <a:t>                                </a:t>
            </a:r>
            <a:r>
              <a:rPr lang="en-US" dirty="0" smtClean="0"/>
              <a:t>Average investment or original investment</a:t>
            </a:r>
          </a:p>
          <a:p>
            <a:pPr algn="just">
              <a:buNone/>
            </a:pPr>
            <a:endParaRPr lang="en-US" dirty="0" smtClean="0"/>
          </a:p>
          <a:p>
            <a:pPr algn="just">
              <a:buNone/>
            </a:pPr>
            <a:r>
              <a:rPr lang="en-US" dirty="0" smtClean="0"/>
              <a:t>                                               </a:t>
            </a:r>
          </a:p>
          <a:p>
            <a:pPr algn="just">
              <a:buNone/>
            </a:pPr>
            <a:r>
              <a:rPr lang="en-US" dirty="0" smtClean="0"/>
              <a:t>                                        Total </a:t>
            </a:r>
            <a:r>
              <a:rPr lang="en-US" dirty="0" smtClean="0"/>
              <a:t>of annual profit earned over the </a:t>
            </a:r>
            <a:r>
              <a:rPr lang="en-US" dirty="0" smtClean="0"/>
              <a:t>duration</a:t>
            </a:r>
          </a:p>
          <a:p>
            <a:pPr algn="just">
              <a:buNone/>
            </a:pPr>
            <a:r>
              <a:rPr lang="en-US" dirty="0" smtClean="0"/>
              <a:t>              Average profit = </a:t>
            </a:r>
          </a:p>
          <a:p>
            <a:pPr algn="just">
              <a:buNone/>
            </a:pPr>
            <a:r>
              <a:rPr lang="en-US" dirty="0" smtClean="0"/>
              <a:t>                                                </a:t>
            </a:r>
            <a:r>
              <a:rPr lang="en-US" dirty="0" smtClean="0"/>
              <a:t>Number of years of project duration</a:t>
            </a:r>
            <a:r>
              <a:rPr lang="en-US" dirty="0" smtClean="0"/>
              <a:t>                                                                                           </a:t>
            </a:r>
          </a:p>
          <a:p>
            <a:pPr algn="just"/>
            <a:r>
              <a:rPr lang="en-US" dirty="0" smtClean="0"/>
              <a:t>Average investment = ½ (initial cost + installation expenses – salvage value) + salvage value + additional working capital if required.</a:t>
            </a:r>
          </a:p>
          <a:p>
            <a:pPr algn="just"/>
            <a:endParaRPr lang="en-US" dirty="0" smtClean="0"/>
          </a:p>
          <a:p>
            <a:pPr algn="just"/>
            <a:endParaRPr lang="en-US" dirty="0"/>
          </a:p>
        </p:txBody>
      </p:sp>
      <p:cxnSp>
        <p:nvCxnSpPr>
          <p:cNvPr id="5" name="Straight Connector 4"/>
          <p:cNvCxnSpPr/>
          <p:nvPr/>
        </p:nvCxnSpPr>
        <p:spPr>
          <a:xfrm>
            <a:off x="3429000" y="3124200"/>
            <a:ext cx="388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191000" y="4724400"/>
            <a:ext cx="4495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dirty="0" smtClean="0"/>
              <a:t>ARR</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Advantages:</a:t>
            </a:r>
          </a:p>
          <a:p>
            <a:pPr lvl="0"/>
            <a:r>
              <a:rPr lang="en-US" dirty="0" smtClean="0"/>
              <a:t>It is simple to understand and use</a:t>
            </a:r>
          </a:p>
          <a:p>
            <a:pPr lvl="0"/>
            <a:r>
              <a:rPr lang="en-US" dirty="0" smtClean="0"/>
              <a:t>Emphasis on profitability rather than on liquidity</a:t>
            </a:r>
          </a:p>
          <a:p>
            <a:pPr lvl="0"/>
            <a:r>
              <a:rPr lang="en-US" dirty="0" smtClean="0"/>
              <a:t>It considers the entire life the project</a:t>
            </a:r>
          </a:p>
          <a:p>
            <a:pPr lvl="0"/>
            <a:r>
              <a:rPr lang="en-US" dirty="0" smtClean="0"/>
              <a:t>In this method profit after taxes are considered</a:t>
            </a:r>
          </a:p>
          <a:p>
            <a:pPr>
              <a:buNone/>
            </a:pPr>
            <a:r>
              <a:rPr lang="en-US" b="1" dirty="0" smtClean="0"/>
              <a:t>Limitations:</a:t>
            </a:r>
          </a:p>
          <a:p>
            <a:pPr lvl="0"/>
            <a:r>
              <a:rPr lang="en-US" dirty="0" smtClean="0"/>
              <a:t>It ignores time value of money</a:t>
            </a:r>
          </a:p>
          <a:p>
            <a:pPr lvl="0"/>
            <a:r>
              <a:rPr lang="en-US" dirty="0" smtClean="0"/>
              <a:t>It gives equal weight to both near money and distant money</a:t>
            </a:r>
          </a:p>
          <a:p>
            <a:pPr lvl="0"/>
            <a:r>
              <a:rPr lang="en-US" dirty="0" smtClean="0"/>
              <a:t>Cash flows are not taken into account</a:t>
            </a:r>
          </a:p>
          <a:p>
            <a:pPr lvl="0"/>
            <a:r>
              <a:rPr lang="en-US" dirty="0" smtClean="0"/>
              <a:t>It does not consider the length of the project.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Capital?</a:t>
            </a:r>
            <a:endParaRPr lang="en-US" dirty="0"/>
          </a:p>
        </p:txBody>
      </p:sp>
      <p:sp>
        <p:nvSpPr>
          <p:cNvPr id="3" name="Content Placeholder 2"/>
          <p:cNvSpPr>
            <a:spLocks noGrp="1"/>
          </p:cNvSpPr>
          <p:nvPr>
            <p:ph idx="1"/>
          </p:nvPr>
        </p:nvSpPr>
        <p:spPr>
          <a:xfrm>
            <a:off x="1066800" y="1447800"/>
            <a:ext cx="7866888" cy="5105400"/>
          </a:xfrm>
        </p:spPr>
        <p:txBody>
          <a:bodyPr>
            <a:normAutofit fontScale="70000" lnSpcReduction="20000"/>
          </a:bodyPr>
          <a:lstStyle/>
          <a:p>
            <a:pPr algn="just"/>
            <a:r>
              <a:rPr lang="en-US" dirty="0" smtClean="0"/>
              <a:t>capital is lifeblood and nerve centre of an enterprise. </a:t>
            </a:r>
            <a:endParaRPr lang="en-US" dirty="0" smtClean="0"/>
          </a:p>
          <a:p>
            <a:pPr algn="just"/>
            <a:r>
              <a:rPr lang="en-US" dirty="0" smtClean="0"/>
              <a:t>Without </a:t>
            </a:r>
            <a:r>
              <a:rPr lang="en-US" dirty="0" smtClean="0"/>
              <a:t>enough capital, no enterprise can run its business smoothly and achieve business objectives. </a:t>
            </a:r>
            <a:endParaRPr lang="en-US" dirty="0" smtClean="0"/>
          </a:p>
          <a:p>
            <a:pPr algn="just"/>
            <a:r>
              <a:rPr lang="en-US" dirty="0" smtClean="0"/>
              <a:t>Thus </a:t>
            </a:r>
            <a:r>
              <a:rPr lang="en-US" dirty="0" smtClean="0"/>
              <a:t>the success of a business enterprise largely depends upon the proper estimation of total capital requirements.        </a:t>
            </a:r>
          </a:p>
          <a:p>
            <a:pPr algn="just"/>
            <a:r>
              <a:rPr lang="en-US" dirty="0" smtClean="0"/>
              <a:t> </a:t>
            </a:r>
            <a:r>
              <a:rPr lang="en-US" dirty="0" smtClean="0"/>
              <a:t>It </a:t>
            </a:r>
            <a:r>
              <a:rPr lang="en-US" dirty="0" smtClean="0"/>
              <a:t>has two forms short term and long term. </a:t>
            </a:r>
            <a:endParaRPr lang="en-US" dirty="0" smtClean="0"/>
          </a:p>
          <a:p>
            <a:pPr algn="just"/>
            <a:r>
              <a:rPr lang="en-US" dirty="0" smtClean="0"/>
              <a:t>It </a:t>
            </a:r>
            <a:r>
              <a:rPr lang="en-US" dirty="0" smtClean="0"/>
              <a:t>is basic necessity required for starting, running or carrying out the business. </a:t>
            </a:r>
            <a:endParaRPr lang="en-US" dirty="0" smtClean="0"/>
          </a:p>
          <a:p>
            <a:pPr algn="just"/>
            <a:r>
              <a:rPr lang="en-US" dirty="0" smtClean="0"/>
              <a:t>It </a:t>
            </a:r>
            <a:r>
              <a:rPr lang="en-US" dirty="0" smtClean="0"/>
              <a:t>can be defined in many </a:t>
            </a:r>
            <a:r>
              <a:rPr lang="en-US" dirty="0" smtClean="0"/>
              <a:t>ways. some </a:t>
            </a:r>
            <a:r>
              <a:rPr lang="en-US" dirty="0" smtClean="0"/>
              <a:t>people take it as wealth, while other takes it as property, it depends on the situation. </a:t>
            </a:r>
            <a:endParaRPr lang="en-US" dirty="0" smtClean="0"/>
          </a:p>
          <a:p>
            <a:pPr algn="just"/>
            <a:r>
              <a:rPr lang="en-US" dirty="0" smtClean="0"/>
              <a:t>It </a:t>
            </a:r>
            <a:r>
              <a:rPr lang="en-US" dirty="0" smtClean="0"/>
              <a:t>is invested by a proprietor in the business. it is also called owner’s equity. It is given by:</a:t>
            </a:r>
          </a:p>
          <a:p>
            <a:pPr algn="just"/>
            <a:r>
              <a:rPr lang="en-US" dirty="0" smtClean="0"/>
              <a:t>                                      Capital = assets - Liabilities     </a:t>
            </a:r>
          </a:p>
          <a:p>
            <a:pPr algn="just">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334962"/>
          </a:xfrm>
        </p:spPr>
        <p:txBody>
          <a:bodyPr>
            <a:normAutofit fontScale="90000"/>
          </a:bodyPr>
          <a:lstStyle/>
          <a:p>
            <a:r>
              <a:rPr lang="en-US" b="1" i="1" dirty="0" smtClean="0"/>
              <a:t>NPV:</a:t>
            </a:r>
            <a:endParaRPr lang="en-US" dirty="0"/>
          </a:p>
        </p:txBody>
      </p:sp>
      <p:sp>
        <p:nvSpPr>
          <p:cNvPr id="3" name="Content Placeholder 2"/>
          <p:cNvSpPr>
            <a:spLocks noGrp="1"/>
          </p:cNvSpPr>
          <p:nvPr>
            <p:ph idx="1"/>
          </p:nvPr>
        </p:nvSpPr>
        <p:spPr>
          <a:xfrm>
            <a:off x="1143000" y="533400"/>
            <a:ext cx="7790688" cy="6096000"/>
          </a:xfrm>
        </p:spPr>
        <p:txBody>
          <a:bodyPr>
            <a:normAutofit fontScale="47500" lnSpcReduction="20000"/>
          </a:bodyPr>
          <a:lstStyle/>
          <a:p>
            <a:pPr algn="just"/>
            <a:r>
              <a:rPr lang="en-US" dirty="0" smtClean="0"/>
              <a:t>The </a:t>
            </a:r>
            <a:r>
              <a:rPr lang="en-US" dirty="0" smtClean="0"/>
              <a:t>net present value method takes into consideration the time value of money. </a:t>
            </a:r>
            <a:endParaRPr lang="en-US" dirty="0" smtClean="0"/>
          </a:p>
          <a:p>
            <a:pPr algn="just"/>
            <a:r>
              <a:rPr lang="en-US" dirty="0" smtClean="0"/>
              <a:t>It </a:t>
            </a:r>
            <a:r>
              <a:rPr lang="en-US" dirty="0" smtClean="0"/>
              <a:t>is the classic economic method of evaluating the investment proposals. </a:t>
            </a:r>
            <a:endParaRPr lang="en-US" dirty="0" smtClean="0"/>
          </a:p>
          <a:p>
            <a:pPr algn="just"/>
            <a:r>
              <a:rPr lang="en-US" dirty="0" smtClean="0"/>
              <a:t>In </a:t>
            </a:r>
            <a:r>
              <a:rPr lang="en-US" dirty="0" smtClean="0"/>
              <a:t>this method cash inflows and cash outflows are discounted using the cost of capital as the discounting rate. </a:t>
            </a:r>
            <a:endParaRPr lang="en-US" dirty="0" smtClean="0"/>
          </a:p>
          <a:p>
            <a:pPr algn="just"/>
            <a:r>
              <a:rPr lang="en-US" dirty="0" smtClean="0"/>
              <a:t>If </a:t>
            </a:r>
            <a:r>
              <a:rPr lang="en-US" dirty="0" smtClean="0"/>
              <a:t>all cash outflows are made in the initial year, then their present value will be equal to the amount invested. Then the net present value is to be found out by subtracting the present value of cash outflows from the present value of cash inflows.</a:t>
            </a:r>
          </a:p>
          <a:p>
            <a:pPr algn="just"/>
            <a:r>
              <a:rPr lang="en-US" dirty="0" smtClean="0"/>
              <a:t> If the net present value is positive or at least equal to zero, the project can be accepted, if it is negative, the proposal has to be rejected. </a:t>
            </a:r>
            <a:endParaRPr lang="en-US" dirty="0" smtClean="0"/>
          </a:p>
          <a:p>
            <a:pPr algn="just"/>
            <a:r>
              <a:rPr lang="en-US" dirty="0" smtClean="0"/>
              <a:t>Among </a:t>
            </a:r>
            <a:r>
              <a:rPr lang="en-US" dirty="0" smtClean="0"/>
              <a:t>the various investment alternatives the project which gives </a:t>
            </a:r>
            <a:r>
              <a:rPr lang="en-US" dirty="0" smtClean="0"/>
              <a:t>the </a:t>
            </a:r>
            <a:r>
              <a:rPr lang="en-US" dirty="0" smtClean="0"/>
              <a:t>highest positive NPV should be selected</a:t>
            </a:r>
            <a:r>
              <a:rPr lang="en-US" dirty="0" smtClean="0"/>
              <a:t>.</a:t>
            </a:r>
          </a:p>
          <a:p>
            <a:r>
              <a:rPr lang="en-US" b="1" dirty="0" smtClean="0"/>
              <a:t>NPV = present value of cash inflows – investment</a:t>
            </a:r>
            <a:endParaRPr lang="en-US" dirty="0" smtClean="0"/>
          </a:p>
          <a:p>
            <a:r>
              <a:rPr lang="en-US" dirty="0" smtClean="0"/>
              <a:t>                                                                        CF</a:t>
            </a:r>
          </a:p>
          <a:p>
            <a:r>
              <a:rPr lang="en-US" dirty="0" smtClean="0"/>
              <a:t>                                          Present value =    	</a:t>
            </a:r>
          </a:p>
          <a:p>
            <a:r>
              <a:rPr lang="en-US" dirty="0" smtClean="0"/>
              <a:t>                                                                       (1+r)</a:t>
            </a:r>
            <a:r>
              <a:rPr lang="en-US" baseline="30000" dirty="0" smtClean="0"/>
              <a:t> n</a:t>
            </a:r>
            <a:endParaRPr lang="en-US" dirty="0" smtClean="0"/>
          </a:p>
          <a:p>
            <a:r>
              <a:rPr lang="en-US" dirty="0" smtClean="0"/>
              <a:t>          CF = cash inflow</a:t>
            </a:r>
          </a:p>
          <a:p>
            <a:r>
              <a:rPr lang="en-US" dirty="0" smtClean="0"/>
              <a:t>             r = discounting Rate</a:t>
            </a:r>
          </a:p>
          <a:p>
            <a:r>
              <a:rPr lang="en-US" dirty="0" smtClean="0"/>
              <a:t>            n = year</a:t>
            </a:r>
          </a:p>
          <a:p>
            <a:r>
              <a:rPr lang="en-US" dirty="0" smtClean="0"/>
              <a:t> </a:t>
            </a:r>
          </a:p>
          <a:p>
            <a:r>
              <a:rPr lang="en-US" dirty="0" smtClean="0"/>
              <a:t>               CF</a:t>
            </a:r>
            <a:r>
              <a:rPr lang="en-US" baseline="-25000" dirty="0" smtClean="0"/>
              <a:t>1</a:t>
            </a:r>
            <a:r>
              <a:rPr lang="en-US" dirty="0" smtClean="0"/>
              <a:t>    +     CF </a:t>
            </a:r>
            <a:r>
              <a:rPr lang="en-US" baseline="-25000" dirty="0" smtClean="0"/>
              <a:t>2</a:t>
            </a:r>
            <a:r>
              <a:rPr lang="en-US" dirty="0" smtClean="0"/>
              <a:t>     +     CF</a:t>
            </a:r>
            <a:r>
              <a:rPr lang="en-US" baseline="-25000" dirty="0" smtClean="0"/>
              <a:t> 3</a:t>
            </a:r>
            <a:r>
              <a:rPr lang="en-US" dirty="0" smtClean="0"/>
              <a:t>                    </a:t>
            </a:r>
            <a:r>
              <a:rPr lang="en-US" dirty="0" err="1" smtClean="0"/>
              <a:t>CF</a:t>
            </a:r>
            <a:r>
              <a:rPr lang="en-US" baseline="-25000" dirty="0" err="1" smtClean="0"/>
              <a:t>n</a:t>
            </a:r>
            <a:endParaRPr lang="en-US" dirty="0" smtClean="0"/>
          </a:p>
          <a:p>
            <a:r>
              <a:rPr lang="en-US" dirty="0" smtClean="0"/>
              <a:t>NPV =	</a:t>
            </a:r>
            <a:r>
              <a:rPr lang="en-US" dirty="0" smtClean="0"/>
              <a:t>    …………………………….</a:t>
            </a:r>
            <a:r>
              <a:rPr lang="en-US" dirty="0" smtClean="0"/>
              <a:t> +	            </a:t>
            </a:r>
            <a:r>
              <a:rPr lang="en-US" dirty="0" smtClean="0"/>
              <a:t>          </a:t>
            </a:r>
            <a:r>
              <a:rPr lang="en-US" dirty="0" smtClean="0"/>
              <a:t>- investment</a:t>
            </a:r>
          </a:p>
          <a:p>
            <a:r>
              <a:rPr lang="en-US" dirty="0" smtClean="0"/>
              <a:t>            (1+r)</a:t>
            </a:r>
            <a:r>
              <a:rPr lang="en-US" baseline="30000" dirty="0" smtClean="0"/>
              <a:t> 1 </a:t>
            </a:r>
            <a:r>
              <a:rPr lang="en-US" dirty="0" smtClean="0"/>
              <a:t>+     (1+r)</a:t>
            </a:r>
            <a:r>
              <a:rPr lang="en-US" baseline="30000" dirty="0" smtClean="0"/>
              <a:t> 2</a:t>
            </a:r>
            <a:r>
              <a:rPr lang="en-US" dirty="0" smtClean="0"/>
              <a:t>   + (1+r) </a:t>
            </a:r>
            <a:r>
              <a:rPr lang="en-US" baseline="30000" dirty="0" smtClean="0"/>
              <a:t>3 </a:t>
            </a:r>
            <a:r>
              <a:rPr lang="en-US" dirty="0" smtClean="0"/>
              <a:t>                 (1+r)</a:t>
            </a:r>
            <a:r>
              <a:rPr lang="en-US" baseline="30000" dirty="0" smtClean="0"/>
              <a:t> n</a:t>
            </a:r>
            <a:endParaRPr lang="en-US" dirty="0" smtClean="0"/>
          </a:p>
          <a:p>
            <a:pPr algn="just"/>
            <a:endParaRPr lang="en-US" dirty="0"/>
          </a:p>
        </p:txBody>
      </p:sp>
      <p:cxnSp>
        <p:nvCxnSpPr>
          <p:cNvPr id="5" name="Straight Connector 4"/>
          <p:cNvCxnSpPr/>
          <p:nvPr/>
        </p:nvCxnSpPr>
        <p:spPr>
          <a:xfrm>
            <a:off x="5334000" y="39624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562600" y="5791200"/>
            <a:ext cx="381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dirty="0" smtClean="0"/>
              <a:t>NPV</a:t>
            </a:r>
            <a:endParaRPr lang="en-US" dirty="0"/>
          </a:p>
        </p:txBody>
      </p:sp>
      <p:sp>
        <p:nvSpPr>
          <p:cNvPr id="3" name="Content Placeholder 2"/>
          <p:cNvSpPr>
            <a:spLocks noGrp="1"/>
          </p:cNvSpPr>
          <p:nvPr>
            <p:ph idx="1"/>
          </p:nvPr>
        </p:nvSpPr>
        <p:spPr>
          <a:xfrm>
            <a:off x="1143000" y="838200"/>
            <a:ext cx="7790688" cy="5638800"/>
          </a:xfrm>
        </p:spPr>
        <p:txBody>
          <a:bodyPr>
            <a:normAutofit fontScale="77500" lnSpcReduction="20000"/>
          </a:bodyPr>
          <a:lstStyle/>
          <a:p>
            <a:pPr>
              <a:buNone/>
            </a:pPr>
            <a:r>
              <a:rPr lang="en-US" b="1" dirty="0" smtClean="0"/>
              <a:t>Advantages </a:t>
            </a:r>
            <a:r>
              <a:rPr lang="en-US" b="1" dirty="0" smtClean="0"/>
              <a:t>of NPV:</a:t>
            </a:r>
          </a:p>
          <a:p>
            <a:pPr lvl="0"/>
            <a:r>
              <a:rPr lang="en-US" dirty="0" smtClean="0"/>
              <a:t>It considers time value of money</a:t>
            </a:r>
          </a:p>
          <a:p>
            <a:pPr lvl="0"/>
            <a:r>
              <a:rPr lang="en-US" dirty="0" smtClean="0"/>
              <a:t>It considers the earnings over the entire life of the project</a:t>
            </a:r>
          </a:p>
          <a:p>
            <a:pPr lvl="0"/>
            <a:r>
              <a:rPr lang="en-US" dirty="0" smtClean="0"/>
              <a:t>Helpful in comparing two projects requiring same amount of cash outflows.</a:t>
            </a:r>
          </a:p>
          <a:p>
            <a:pPr lvl="0"/>
            <a:r>
              <a:rPr lang="en-US" dirty="0" smtClean="0"/>
              <a:t>It is simple to find out the acceptable projects.</a:t>
            </a:r>
          </a:p>
          <a:p>
            <a:pPr>
              <a:buNone/>
            </a:pPr>
            <a:r>
              <a:rPr lang="en-US" b="1" dirty="0" smtClean="0"/>
              <a:t>Disadvantages of NPV:</a:t>
            </a:r>
          </a:p>
          <a:p>
            <a:pPr lvl="0"/>
            <a:r>
              <a:rPr lang="en-US" dirty="0" smtClean="0"/>
              <a:t>It is difficult to calculate</a:t>
            </a:r>
          </a:p>
          <a:p>
            <a:pPr lvl="0"/>
            <a:r>
              <a:rPr lang="en-US" dirty="0" smtClean="0"/>
              <a:t>Not helpful in comparing two projects with different cash outflows</a:t>
            </a:r>
          </a:p>
          <a:p>
            <a:pPr lvl="0"/>
            <a:r>
              <a:rPr lang="en-US" dirty="0" smtClean="0"/>
              <a:t>This method may be misleading in comparing the projects of unequal lives</a:t>
            </a:r>
          </a:p>
          <a:p>
            <a:pPr lvl="0"/>
            <a:r>
              <a:rPr lang="en-US" dirty="0" smtClean="0"/>
              <a:t>Unless the cost of capital in known, this method cannot be used.</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715962"/>
          </a:xfrm>
        </p:spPr>
        <p:txBody>
          <a:bodyPr>
            <a:normAutofit fontScale="90000"/>
          </a:bodyPr>
          <a:lstStyle/>
          <a:p>
            <a:r>
              <a:rPr lang="en-US" b="1" i="1" dirty="0" smtClean="0"/>
              <a:t>Profitability index or benefit cost ratio</a:t>
            </a:r>
            <a:r>
              <a:rPr lang="en-US" dirty="0" smtClean="0"/>
              <a:t>:</a:t>
            </a:r>
            <a:endParaRPr lang="en-US" dirty="0"/>
          </a:p>
        </p:txBody>
      </p:sp>
      <p:sp>
        <p:nvSpPr>
          <p:cNvPr id="3" name="Content Placeholder 2"/>
          <p:cNvSpPr>
            <a:spLocks noGrp="1"/>
          </p:cNvSpPr>
          <p:nvPr>
            <p:ph idx="1"/>
          </p:nvPr>
        </p:nvSpPr>
        <p:spPr>
          <a:xfrm>
            <a:off x="1066800" y="1066800"/>
            <a:ext cx="7866888" cy="5181600"/>
          </a:xfrm>
        </p:spPr>
        <p:txBody>
          <a:bodyPr>
            <a:normAutofit/>
          </a:bodyPr>
          <a:lstStyle/>
          <a:p>
            <a:pPr algn="just"/>
            <a:r>
              <a:rPr lang="en-US" dirty="0" smtClean="0"/>
              <a:t>this </a:t>
            </a:r>
            <a:r>
              <a:rPr lang="en-US" dirty="0" smtClean="0"/>
              <a:t>method is refinement of the net present value approach and gives a very good guide to profitability. </a:t>
            </a:r>
            <a:endParaRPr lang="en-US" dirty="0" smtClean="0"/>
          </a:p>
          <a:p>
            <a:pPr algn="just"/>
            <a:r>
              <a:rPr lang="en-US" dirty="0" smtClean="0"/>
              <a:t>It </a:t>
            </a:r>
            <a:r>
              <a:rPr lang="en-US" dirty="0" smtClean="0"/>
              <a:t>is the ratio of present value of cash inflows to the present value of cash outflow.</a:t>
            </a:r>
          </a:p>
          <a:p>
            <a:pPr algn="just">
              <a:buNone/>
            </a:pPr>
            <a:r>
              <a:rPr lang="en-US" dirty="0" smtClean="0"/>
              <a:t>                          Present </a:t>
            </a:r>
            <a:r>
              <a:rPr lang="en-US" dirty="0" smtClean="0"/>
              <a:t>value of cash inflow                                       </a:t>
            </a:r>
            <a:endParaRPr lang="en-US" dirty="0" smtClean="0"/>
          </a:p>
          <a:p>
            <a:pPr algn="just">
              <a:buNone/>
            </a:pPr>
            <a:r>
              <a:rPr lang="en-US" dirty="0" smtClean="0"/>
              <a:t>Profitability index =                     	</a:t>
            </a:r>
          </a:p>
          <a:p>
            <a:pPr algn="just">
              <a:buNone/>
            </a:pPr>
            <a:r>
              <a:rPr lang="en-US" dirty="0" smtClean="0"/>
              <a:t>                        Present </a:t>
            </a:r>
            <a:r>
              <a:rPr lang="en-US" dirty="0" smtClean="0"/>
              <a:t>value of cash outflow</a:t>
            </a:r>
          </a:p>
          <a:p>
            <a:pPr algn="just"/>
            <a:endParaRPr lang="en-US" dirty="0"/>
          </a:p>
        </p:txBody>
      </p:sp>
      <p:cxnSp>
        <p:nvCxnSpPr>
          <p:cNvPr id="5" name="Straight Connector 4"/>
          <p:cNvCxnSpPr/>
          <p:nvPr/>
        </p:nvCxnSpPr>
        <p:spPr>
          <a:xfrm>
            <a:off x="4572000" y="4495800"/>
            <a:ext cx="4267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1162"/>
          </a:xfrm>
        </p:spPr>
        <p:txBody>
          <a:bodyPr>
            <a:normAutofit fontScale="90000"/>
          </a:bodyPr>
          <a:lstStyle/>
          <a:p>
            <a:r>
              <a:rPr lang="en-US" b="1" i="1" dirty="0" smtClean="0"/>
              <a:t>IRR:</a:t>
            </a:r>
            <a:endParaRPr lang="en-US" dirty="0"/>
          </a:p>
        </p:txBody>
      </p:sp>
      <p:sp>
        <p:nvSpPr>
          <p:cNvPr id="3" name="Content Placeholder 2"/>
          <p:cNvSpPr>
            <a:spLocks noGrp="1"/>
          </p:cNvSpPr>
          <p:nvPr>
            <p:ph idx="1"/>
          </p:nvPr>
        </p:nvSpPr>
        <p:spPr>
          <a:xfrm>
            <a:off x="1066800" y="838200"/>
            <a:ext cx="7866888" cy="5867400"/>
          </a:xfrm>
        </p:spPr>
        <p:txBody>
          <a:bodyPr>
            <a:normAutofit fontScale="62500" lnSpcReduction="20000"/>
          </a:bodyPr>
          <a:lstStyle/>
          <a:p>
            <a:pPr algn="just"/>
            <a:r>
              <a:rPr lang="en-US" dirty="0" smtClean="0"/>
              <a:t>the </a:t>
            </a:r>
            <a:r>
              <a:rPr lang="en-US" dirty="0" smtClean="0"/>
              <a:t>internal rate of return for an investment proposal is that discount rate which equates the present value of future cash inflows with the present value of cash outflows of an investment.</a:t>
            </a:r>
          </a:p>
          <a:p>
            <a:pPr algn="just"/>
            <a:r>
              <a:rPr lang="en-US" dirty="0" smtClean="0"/>
              <a:t> In this method, internal rate of return and cash flows of a project are discounted at a suitable rate by hit and trial method, which equates the net present value so calculated to the amount of the investment.</a:t>
            </a:r>
          </a:p>
          <a:p>
            <a:pPr algn="just"/>
            <a:r>
              <a:rPr lang="en-US" dirty="0" smtClean="0"/>
              <a:t>   As the discount rate is determined internally, this method is called the internal rate of return method.</a:t>
            </a:r>
          </a:p>
          <a:p>
            <a:pPr algn="just">
              <a:buNone/>
            </a:pPr>
            <a:r>
              <a:rPr lang="en-US" b="1" dirty="0" smtClean="0"/>
              <a:t>Advantages:</a:t>
            </a:r>
          </a:p>
          <a:p>
            <a:pPr lvl="0" algn="just"/>
            <a:r>
              <a:rPr lang="en-US" dirty="0" smtClean="0"/>
              <a:t>It considers time value of money</a:t>
            </a:r>
          </a:p>
          <a:p>
            <a:pPr lvl="0" algn="just"/>
            <a:r>
              <a:rPr lang="en-US" dirty="0" smtClean="0"/>
              <a:t>The earnings over the entire life of the project is considered</a:t>
            </a:r>
          </a:p>
          <a:p>
            <a:pPr lvl="0" algn="just"/>
            <a:r>
              <a:rPr lang="en-US" dirty="0" smtClean="0"/>
              <a:t>Effective for comparing projects of different life periods with different timings of cash inflows.</a:t>
            </a:r>
          </a:p>
          <a:p>
            <a:pPr lvl="0" algn="just"/>
            <a:r>
              <a:rPr lang="en-US" dirty="0" smtClean="0"/>
              <a:t>It is more reliable technique of capital budgeting.</a:t>
            </a:r>
          </a:p>
          <a:p>
            <a:pPr algn="just">
              <a:buNone/>
            </a:pPr>
            <a:r>
              <a:rPr lang="en-US" b="1" dirty="0" smtClean="0"/>
              <a:t>Disadvantages:</a:t>
            </a:r>
          </a:p>
          <a:p>
            <a:pPr lvl="0" algn="just"/>
            <a:r>
              <a:rPr lang="en-US" dirty="0" smtClean="0"/>
              <a:t>This method is tedious and difficult to calculate</a:t>
            </a:r>
          </a:p>
          <a:p>
            <a:pPr lvl="0" algn="just"/>
            <a:r>
              <a:rPr lang="en-US" dirty="0" smtClean="0"/>
              <a:t>This method is on the assumption that the earnings are reinvested at the IRR which is not always true.</a:t>
            </a:r>
          </a:p>
          <a:p>
            <a:pPr algn="just"/>
            <a:r>
              <a:rPr lang="en-US" dirty="0" smtClean="0"/>
              <a:t> </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dirty="0" smtClean="0"/>
              <a:t/>
            </a:r>
            <a:br>
              <a:rPr lang="en-US" dirty="0" smtClean="0"/>
            </a:br>
            <a:r>
              <a:rPr lang="en-US" dirty="0" smtClean="0"/>
              <a:t>Need/significance </a:t>
            </a:r>
            <a:r>
              <a:rPr lang="en-US" dirty="0" smtClean="0"/>
              <a:t>of capital:</a:t>
            </a:r>
            <a:br>
              <a:rPr lang="en-US" dirty="0" smtClean="0"/>
            </a:br>
            <a:endParaRPr lang="en-US" dirty="0"/>
          </a:p>
        </p:txBody>
      </p:sp>
      <p:sp>
        <p:nvSpPr>
          <p:cNvPr id="3" name="Content Placeholder 2"/>
          <p:cNvSpPr>
            <a:spLocks noGrp="1"/>
          </p:cNvSpPr>
          <p:nvPr>
            <p:ph idx="1"/>
          </p:nvPr>
        </p:nvSpPr>
        <p:spPr>
          <a:xfrm>
            <a:off x="1066800" y="1066800"/>
            <a:ext cx="7866888" cy="5486400"/>
          </a:xfrm>
        </p:spPr>
        <p:txBody>
          <a:bodyPr>
            <a:normAutofit/>
          </a:bodyPr>
          <a:lstStyle/>
          <a:p>
            <a:pPr lvl="0"/>
            <a:r>
              <a:rPr lang="en-US" dirty="0" smtClean="0"/>
              <a:t>To start and promote a business</a:t>
            </a:r>
          </a:p>
          <a:p>
            <a:pPr lvl="0"/>
            <a:r>
              <a:rPr lang="en-US" dirty="0" smtClean="0"/>
              <a:t>To run day to day activities of the business</a:t>
            </a:r>
          </a:p>
          <a:p>
            <a:pPr lvl="0"/>
            <a:r>
              <a:rPr lang="en-US" dirty="0" smtClean="0"/>
              <a:t>To expand the business and diversify activities</a:t>
            </a:r>
          </a:p>
          <a:p>
            <a:pPr lvl="0"/>
            <a:r>
              <a:rPr lang="en-US" dirty="0" smtClean="0"/>
              <a:t>To replace the assets</a:t>
            </a:r>
          </a:p>
          <a:p>
            <a:pPr lvl="0"/>
            <a:r>
              <a:rPr lang="en-US" dirty="0" smtClean="0"/>
              <a:t>To meet unforeseen contingencies</a:t>
            </a:r>
          </a:p>
          <a:p>
            <a:pPr lvl="0"/>
            <a:r>
              <a:rPr lang="en-US" dirty="0" smtClean="0"/>
              <a:t>To pay taxes, dividends and interests</a:t>
            </a:r>
          </a:p>
          <a:p>
            <a:pPr lvl="0" algn="just"/>
            <a:r>
              <a:rPr lang="en-US" dirty="0" smtClean="0"/>
              <a:t>At the wind up, it is essential for meeting the requirements of liquidation etc.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dirty="0" smtClean="0"/>
              <a:t/>
            </a:r>
            <a:br>
              <a:rPr lang="en-US" dirty="0" smtClean="0"/>
            </a:br>
            <a:r>
              <a:rPr lang="en-US" dirty="0" smtClean="0"/>
              <a:t>Types </a:t>
            </a:r>
            <a:r>
              <a:rPr lang="en-US" dirty="0" smtClean="0"/>
              <a:t>of capital:</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Fixed </a:t>
            </a:r>
            <a:r>
              <a:rPr lang="en-US" dirty="0" smtClean="0"/>
              <a:t>capital</a:t>
            </a:r>
          </a:p>
          <a:p>
            <a:r>
              <a:rPr lang="en-US" dirty="0" smtClean="0"/>
              <a:t>Working capital.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capital budgeting?</a:t>
            </a:r>
            <a:endParaRPr lang="en-US" dirty="0"/>
          </a:p>
        </p:txBody>
      </p:sp>
      <p:sp>
        <p:nvSpPr>
          <p:cNvPr id="3" name="Content Placeholder 2"/>
          <p:cNvSpPr>
            <a:spLocks noGrp="1"/>
          </p:cNvSpPr>
          <p:nvPr>
            <p:ph idx="1"/>
          </p:nvPr>
        </p:nvSpPr>
        <p:spPr>
          <a:xfrm>
            <a:off x="1066800" y="1447800"/>
            <a:ext cx="7866888" cy="5181600"/>
          </a:xfrm>
        </p:spPr>
        <p:txBody>
          <a:bodyPr>
            <a:normAutofit fontScale="92500" lnSpcReduction="10000"/>
          </a:bodyPr>
          <a:lstStyle/>
          <a:p>
            <a:pPr algn="just"/>
            <a:r>
              <a:rPr lang="en-US" dirty="0" smtClean="0"/>
              <a:t>The term capital budgeting means planning for capital </a:t>
            </a:r>
            <a:r>
              <a:rPr lang="en-US" dirty="0" smtClean="0"/>
              <a:t>assets, Capital </a:t>
            </a:r>
            <a:r>
              <a:rPr lang="en-US" dirty="0" smtClean="0"/>
              <a:t>budgeting involves decisions on investment of a firm’s funds in long term activities in expectations of an expected flow of future benefits over a series of years.</a:t>
            </a:r>
          </a:p>
          <a:p>
            <a:pPr algn="just"/>
            <a:r>
              <a:rPr lang="en-US" dirty="0" smtClean="0"/>
              <a:t>Capital </a:t>
            </a:r>
            <a:r>
              <a:rPr lang="en-US" dirty="0" smtClean="0"/>
              <a:t>budgeting decision means a decision as to whether or not money should be invested in long term projects such as setting up of a factory or purchasing and installing machinery or creating additional capacities to manufacture.</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capital budgeting?</a:t>
            </a:r>
            <a:endParaRPr lang="en-US" dirty="0"/>
          </a:p>
        </p:txBody>
      </p:sp>
      <p:sp>
        <p:nvSpPr>
          <p:cNvPr id="3" name="Content Placeholder 2"/>
          <p:cNvSpPr>
            <a:spLocks noGrp="1"/>
          </p:cNvSpPr>
          <p:nvPr>
            <p:ph idx="1"/>
          </p:nvPr>
        </p:nvSpPr>
        <p:spPr>
          <a:xfrm>
            <a:off x="1143000" y="1447800"/>
            <a:ext cx="7790688" cy="5181600"/>
          </a:xfrm>
        </p:spPr>
        <p:txBody>
          <a:bodyPr>
            <a:normAutofit fontScale="92500" lnSpcReduction="10000"/>
          </a:bodyPr>
          <a:lstStyle/>
          <a:p>
            <a:pPr algn="just"/>
            <a:r>
              <a:rPr lang="en-US" dirty="0" smtClean="0"/>
              <a:t>It involves financial analysis of various proposals regarding capital expenditure to evaluate their on the financial condition of the company and to choose the best out of the various investment proposals.</a:t>
            </a:r>
          </a:p>
          <a:p>
            <a:pPr algn="just"/>
            <a:r>
              <a:rPr lang="en-US" dirty="0" smtClean="0"/>
              <a:t>Therefore </a:t>
            </a:r>
            <a:r>
              <a:rPr lang="en-US" dirty="0" smtClean="0"/>
              <a:t>capital budgeting is capital expenditure decisions concerning acquisition, extension, expansion, and development of fixed assets. </a:t>
            </a:r>
          </a:p>
          <a:p>
            <a:pPr algn="just"/>
            <a:r>
              <a:rPr lang="en-US" dirty="0" smtClean="0"/>
              <a:t>Capital budget refers to acquisition and development of fixes assets in operation.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txBody>
          <a:bodyPr>
            <a:normAutofit fontScale="90000"/>
          </a:bodyPr>
          <a:lstStyle/>
          <a:p>
            <a:r>
              <a:rPr lang="en-US" b="1" i="1" dirty="0" smtClean="0"/>
              <a:t/>
            </a:r>
            <a:br>
              <a:rPr lang="en-US" b="1" i="1" dirty="0" smtClean="0"/>
            </a:br>
            <a:r>
              <a:rPr lang="en-US" b="1" i="1" dirty="0" smtClean="0"/>
              <a:t>Nature/features </a:t>
            </a:r>
            <a:r>
              <a:rPr lang="en-US" b="1" i="1" dirty="0" smtClean="0"/>
              <a:t>of capital budgeting:</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It </a:t>
            </a:r>
            <a:r>
              <a:rPr lang="en-US" dirty="0" smtClean="0"/>
              <a:t>is concerned with long-term funds</a:t>
            </a:r>
          </a:p>
          <a:p>
            <a:pPr lvl="0"/>
            <a:r>
              <a:rPr lang="en-US" dirty="0" smtClean="0"/>
              <a:t>Involves heavy expenditure</a:t>
            </a:r>
          </a:p>
          <a:p>
            <a:pPr lvl="0"/>
            <a:r>
              <a:rPr lang="en-US" dirty="0" smtClean="0"/>
              <a:t>Affecting cost  structure</a:t>
            </a:r>
          </a:p>
          <a:p>
            <a:pPr lvl="0"/>
            <a:r>
              <a:rPr lang="en-US" dirty="0" smtClean="0"/>
              <a:t>High time lag between investment and return</a:t>
            </a:r>
          </a:p>
          <a:p>
            <a:pPr lvl="0"/>
            <a:r>
              <a:rPr lang="en-US" dirty="0" smtClean="0"/>
              <a:t>Involves considerable risk</a:t>
            </a:r>
          </a:p>
          <a:p>
            <a:pPr lvl="0"/>
            <a:r>
              <a:rPr lang="en-US" dirty="0" smtClean="0"/>
              <a:t>Determine the future course of action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Scope </a:t>
            </a:r>
            <a:r>
              <a:rPr lang="en-US" b="1" i="1" dirty="0" smtClean="0"/>
              <a:t>and importance of capital budgeting:</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lgn="just"/>
            <a:r>
              <a:rPr lang="en-US" dirty="0" smtClean="0"/>
              <a:t>Building </a:t>
            </a:r>
            <a:r>
              <a:rPr lang="en-US" dirty="0" smtClean="0"/>
              <a:t>competitive strength</a:t>
            </a:r>
          </a:p>
          <a:p>
            <a:pPr lvl="0" algn="just"/>
            <a:r>
              <a:rPr lang="en-US" dirty="0" smtClean="0"/>
              <a:t>Determining future destiny of the enterprise</a:t>
            </a:r>
          </a:p>
          <a:p>
            <a:pPr lvl="0" algn="just"/>
            <a:r>
              <a:rPr lang="en-US" dirty="0" smtClean="0"/>
              <a:t>Revenue yielding and cost reducing investment</a:t>
            </a:r>
          </a:p>
          <a:p>
            <a:pPr lvl="0" algn="just"/>
            <a:r>
              <a:rPr lang="en-US" dirty="0" smtClean="0"/>
              <a:t>Best possible utilization of resources</a:t>
            </a:r>
          </a:p>
          <a:p>
            <a:pPr lvl="0" algn="just"/>
            <a:r>
              <a:rPr lang="en-US" dirty="0" smtClean="0"/>
              <a:t>Generating and sustaining current assets.</a:t>
            </a:r>
          </a:p>
          <a:p>
            <a:pPr algn="just">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rmAutofit fontScale="90000"/>
          </a:bodyPr>
          <a:lstStyle/>
          <a:p>
            <a:r>
              <a:rPr lang="en-US" b="1" i="1" dirty="0" smtClean="0"/>
              <a:t/>
            </a:r>
            <a:br>
              <a:rPr lang="en-US" b="1" i="1" dirty="0" smtClean="0"/>
            </a:br>
            <a:r>
              <a:rPr lang="en-US" b="1" i="1" dirty="0" smtClean="0"/>
              <a:t>Capital </a:t>
            </a:r>
            <a:r>
              <a:rPr lang="en-US" b="1" i="1" dirty="0" smtClean="0"/>
              <a:t>budgeting decisions: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smtClean="0"/>
              <a:t>Modification </a:t>
            </a:r>
            <a:r>
              <a:rPr lang="en-US" dirty="0" smtClean="0"/>
              <a:t>and replacement of existing facilities</a:t>
            </a:r>
          </a:p>
          <a:p>
            <a:pPr lvl="0"/>
            <a:r>
              <a:rPr lang="en-US" dirty="0" smtClean="0"/>
              <a:t>General plant improvement</a:t>
            </a:r>
          </a:p>
          <a:p>
            <a:pPr lvl="0"/>
            <a:r>
              <a:rPr lang="en-US" dirty="0" smtClean="0"/>
              <a:t>Quality improvement</a:t>
            </a:r>
          </a:p>
          <a:p>
            <a:pPr lvl="0"/>
            <a:r>
              <a:rPr lang="en-US" dirty="0" smtClean="0"/>
              <a:t>Replacement of manual work by machinery</a:t>
            </a:r>
          </a:p>
          <a:p>
            <a:pPr lvl="0"/>
            <a:r>
              <a:rPr lang="en-US" dirty="0" smtClean="0"/>
              <a:t>Mechanization process</a:t>
            </a:r>
          </a:p>
          <a:p>
            <a:pPr lvl="0"/>
            <a:r>
              <a:rPr lang="en-US" dirty="0" smtClean="0"/>
              <a:t>Exploration</a:t>
            </a:r>
          </a:p>
          <a:p>
            <a:pPr lvl="0"/>
            <a:r>
              <a:rPr lang="en-US" dirty="0" smtClean="0"/>
              <a:t>Research and development</a:t>
            </a:r>
          </a:p>
          <a:p>
            <a:pPr lvl="0"/>
            <a:r>
              <a:rPr lang="en-US" dirty="0" smtClean="0"/>
              <a:t>Cost reduction</a:t>
            </a:r>
          </a:p>
          <a:p>
            <a:pPr lvl="0"/>
            <a:r>
              <a:rPr lang="en-US" dirty="0" smtClean="0"/>
              <a:t>New products or expansion of existing products</a:t>
            </a:r>
          </a:p>
          <a:p>
            <a:pPr lvl="0"/>
            <a:r>
              <a:rPr lang="en-US" dirty="0" smtClean="0"/>
              <a:t>Additional capacity.</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Unit-1 Managerial Economics</Template>
  <TotalTime>42</TotalTime>
  <Words>1787</Words>
  <Application>Microsoft Office PowerPoint</Application>
  <PresentationFormat>On-screen Show (4:3)</PresentationFormat>
  <Paragraphs>192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Solstice</vt:lpstr>
      <vt:lpstr>Capital Budgeting</vt:lpstr>
      <vt:lpstr>What is Capital?</vt:lpstr>
      <vt:lpstr> Need/significance of capital: </vt:lpstr>
      <vt:lpstr> Types of capital: </vt:lpstr>
      <vt:lpstr>What is capital budgeting?</vt:lpstr>
      <vt:lpstr>What is capital budgeting?</vt:lpstr>
      <vt:lpstr> Nature/features of capital budgeting: </vt:lpstr>
      <vt:lpstr> Scope and importance of capital budgeting: </vt:lpstr>
      <vt:lpstr> Capital budgeting decisions: </vt:lpstr>
      <vt:lpstr> Capital budgeting process: </vt:lpstr>
      <vt:lpstr> Capital budgeting process: </vt:lpstr>
      <vt:lpstr> Capital budgeting process: </vt:lpstr>
      <vt:lpstr> Capital budgeting process: </vt:lpstr>
      <vt:lpstr>Capital budgeting process: </vt:lpstr>
      <vt:lpstr> Methods of capital budgeting: </vt:lpstr>
      <vt:lpstr>Payback period method:</vt:lpstr>
      <vt:lpstr>Payback period method:</vt:lpstr>
      <vt:lpstr>ARR:</vt:lpstr>
      <vt:lpstr>ARR</vt:lpstr>
      <vt:lpstr>NPV:</vt:lpstr>
      <vt:lpstr>NPV</vt:lpstr>
      <vt:lpstr>Profitability index or benefit cost ratio:</vt:lpstr>
      <vt:lpstr>IRR: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Budgeting</dc:title>
  <dc:creator>Admin</dc:creator>
  <cp:lastModifiedBy>Admin</cp:lastModifiedBy>
  <cp:revision>27</cp:revision>
  <dcterms:created xsi:type="dcterms:W3CDTF">2006-08-16T00:00:00Z</dcterms:created>
  <dcterms:modified xsi:type="dcterms:W3CDTF">2020-12-16T12:58:22Z</dcterms:modified>
</cp:coreProperties>
</file>