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8" r:id="rId5"/>
    <p:sldId id="259" r:id="rId6"/>
    <p:sldId id="289" r:id="rId7"/>
    <p:sldId id="290" r:id="rId8"/>
    <p:sldId id="291" r:id="rId9"/>
    <p:sldId id="260" r:id="rId10"/>
    <p:sldId id="285" r:id="rId11"/>
    <p:sldId id="286" r:id="rId12"/>
    <p:sldId id="261" r:id="rId13"/>
    <p:sldId id="262" r:id="rId14"/>
    <p:sldId id="263" r:id="rId15"/>
    <p:sldId id="264" r:id="rId16"/>
    <p:sldId id="265" r:id="rId17"/>
    <p:sldId id="266" r:id="rId18"/>
    <p:sldId id="293" r:id="rId19"/>
    <p:sldId id="294" r:id="rId20"/>
    <p:sldId id="295" r:id="rId21"/>
    <p:sldId id="296" r:id="rId22"/>
    <p:sldId id="297" r:id="rId23"/>
    <p:sldId id="298" r:id="rId24"/>
    <p:sldId id="267" r:id="rId25"/>
    <p:sldId id="268" r:id="rId26"/>
    <p:sldId id="269" r:id="rId27"/>
    <p:sldId id="270" r:id="rId28"/>
    <p:sldId id="271" r:id="rId29"/>
    <p:sldId id="272" r:id="rId30"/>
    <p:sldId id="275" r:id="rId31"/>
    <p:sldId id="299" r:id="rId32"/>
    <p:sldId id="300" r:id="rId33"/>
    <p:sldId id="277" r:id="rId34"/>
    <p:sldId id="278" r:id="rId35"/>
    <p:sldId id="301" r:id="rId36"/>
    <p:sldId id="273" r:id="rId37"/>
    <p:sldId id="274" r:id="rId38"/>
    <p:sldId id="279" r:id="rId39"/>
    <p:sldId id="280" r:id="rId40"/>
    <p:sldId id="281" r:id="rId41"/>
    <p:sldId id="282" r:id="rId42"/>
    <p:sldId id="283" r:id="rId43"/>
    <p:sldId id="284" r:id="rId44"/>
    <p:sldId id="292"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4B667A-23E8-461E-834F-072F7D1CDA2D}" type="datetimeFigureOut">
              <a:rPr lang="en-IN" smtClean="0"/>
              <a:pPr/>
              <a:t>28-11-2020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2C542D-7E60-4506-A708-3257999A07C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4B667A-23E8-461E-834F-072F7D1CDA2D}" type="datetimeFigureOut">
              <a:rPr lang="en-IN" smtClean="0"/>
              <a:pPr/>
              <a:t>28-11-2020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2C542D-7E60-4506-A708-3257999A07C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4B667A-23E8-461E-834F-072F7D1CDA2D}" type="datetimeFigureOut">
              <a:rPr lang="en-IN" smtClean="0"/>
              <a:pPr/>
              <a:t>28-11-2020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2C542D-7E60-4506-A708-3257999A07C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4B667A-23E8-461E-834F-072F7D1CDA2D}" type="datetimeFigureOut">
              <a:rPr lang="en-IN" smtClean="0"/>
              <a:pPr/>
              <a:t>28-11-2020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2C542D-7E60-4506-A708-3257999A07C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4B667A-23E8-461E-834F-072F7D1CDA2D}" type="datetimeFigureOut">
              <a:rPr lang="en-IN" smtClean="0"/>
              <a:pPr/>
              <a:t>28-11-2020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2C542D-7E60-4506-A708-3257999A07C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4B667A-23E8-461E-834F-072F7D1CDA2D}" type="datetimeFigureOut">
              <a:rPr lang="en-IN" smtClean="0"/>
              <a:pPr/>
              <a:t>28-11-2020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2C542D-7E60-4506-A708-3257999A07C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4B667A-23E8-461E-834F-072F7D1CDA2D}" type="datetimeFigureOut">
              <a:rPr lang="en-IN" smtClean="0"/>
              <a:pPr/>
              <a:t>28-11-2020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2C542D-7E60-4506-A708-3257999A07C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4B667A-23E8-461E-834F-072F7D1CDA2D}" type="datetimeFigureOut">
              <a:rPr lang="en-IN" smtClean="0"/>
              <a:pPr/>
              <a:t>28-11-2020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2C542D-7E60-4506-A708-3257999A07C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4B667A-23E8-461E-834F-072F7D1CDA2D}" type="datetimeFigureOut">
              <a:rPr lang="en-IN" smtClean="0"/>
              <a:pPr/>
              <a:t>28-11-2020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2C542D-7E60-4506-A708-3257999A07C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4B667A-23E8-461E-834F-072F7D1CDA2D}" type="datetimeFigureOut">
              <a:rPr lang="en-IN" smtClean="0"/>
              <a:pPr/>
              <a:t>28-11-2020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2C542D-7E60-4506-A708-3257999A07C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4B667A-23E8-461E-834F-072F7D1CDA2D}" type="datetimeFigureOut">
              <a:rPr lang="en-IN" smtClean="0"/>
              <a:pPr/>
              <a:t>28-11-2020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2C542D-7E60-4506-A708-3257999A07C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4B667A-23E8-461E-834F-072F7D1CDA2D}" type="datetimeFigureOut">
              <a:rPr lang="en-IN" smtClean="0"/>
              <a:pPr/>
              <a:t>28-11-2020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C542D-7E60-4506-A708-3257999A07C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533399"/>
          </a:xfrm>
        </p:spPr>
        <p:txBody>
          <a:bodyPr>
            <a:normAutofit fontScale="90000"/>
          </a:bodyPr>
          <a:lstStyle/>
          <a:p>
            <a:pPr>
              <a:lnSpc>
                <a:spcPct val="115000"/>
              </a:lnSpc>
            </a:pPr>
            <a:r>
              <a:rPr lang="en-IN" sz="4900" b="1" u="sng" dirty="0" smtClean="0">
                <a:solidFill>
                  <a:srgbClr val="FFFF00"/>
                </a:solidFill>
                <a:latin typeface="Times New Roman" panose="02020603050405020304" pitchFamily="18" charset="0"/>
                <a:ea typeface="Calibri"/>
                <a:cs typeface="Times New Roman" panose="02020603050405020304" pitchFamily="18" charset="0"/>
              </a:rPr>
              <a:t/>
            </a:r>
            <a:br>
              <a:rPr lang="en-IN" sz="4900" b="1" u="sng" dirty="0" smtClean="0">
                <a:solidFill>
                  <a:srgbClr val="FFFF00"/>
                </a:solidFill>
                <a:latin typeface="Times New Roman" panose="02020603050405020304" pitchFamily="18" charset="0"/>
                <a:ea typeface="Calibri"/>
                <a:cs typeface="Times New Roman" panose="02020603050405020304" pitchFamily="18" charset="0"/>
              </a:rPr>
            </a:br>
            <a:r>
              <a:rPr lang="en-IN" sz="4900" b="1" u="sng" dirty="0" smtClean="0">
                <a:solidFill>
                  <a:srgbClr val="FFFF00"/>
                </a:solidFill>
                <a:latin typeface="Times New Roman" panose="02020603050405020304" pitchFamily="18" charset="0"/>
                <a:ea typeface="Calibri"/>
                <a:cs typeface="Times New Roman" panose="02020603050405020304" pitchFamily="18" charset="0"/>
              </a:rPr>
              <a:t>Financial </a:t>
            </a:r>
            <a:r>
              <a:rPr lang="en-IN" sz="4900" b="1" u="sng" dirty="0">
                <a:solidFill>
                  <a:srgbClr val="FFFF00"/>
                </a:solidFill>
                <a:latin typeface="Times New Roman" panose="02020603050405020304" pitchFamily="18" charset="0"/>
                <a:ea typeface="Calibri"/>
                <a:cs typeface="Times New Roman" panose="02020603050405020304" pitchFamily="18" charset="0"/>
              </a:rPr>
              <a:t>Accounting</a:t>
            </a:r>
            <a:r>
              <a:rPr lang="en-IN" sz="2800" dirty="0">
                <a:ea typeface="Calibri"/>
                <a:cs typeface="Times New Roman"/>
              </a:rPr>
              <a:t/>
            </a:r>
            <a:br>
              <a:rPr lang="en-IN" sz="2800" dirty="0">
                <a:ea typeface="Calibri"/>
                <a:cs typeface="Times New Roman"/>
              </a:rPr>
            </a:br>
            <a:endParaRPr lang="en-IN" dirty="0"/>
          </a:p>
        </p:txBody>
      </p:sp>
      <p:sp>
        <p:nvSpPr>
          <p:cNvPr id="3" name="Subtitle 2"/>
          <p:cNvSpPr>
            <a:spLocks noGrp="1"/>
          </p:cNvSpPr>
          <p:nvPr>
            <p:ph type="subTitle" idx="1"/>
          </p:nvPr>
        </p:nvSpPr>
        <p:spPr>
          <a:xfrm>
            <a:off x="323528" y="990600"/>
            <a:ext cx="8496944" cy="5534744"/>
          </a:xfrm>
        </p:spPr>
        <p:txBody>
          <a:bodyPr>
            <a:noAutofit/>
          </a:bodyPr>
          <a:lstStyle/>
          <a:p>
            <a:pPr algn="just">
              <a:lnSpc>
                <a:spcPct val="115000"/>
              </a:lnSpc>
              <a:spcAft>
                <a:spcPts val="0"/>
              </a:spcAft>
              <a:buFont typeface="Wingdings" pitchFamily="2" charset="2"/>
              <a:buChar char="Ø"/>
            </a:pPr>
            <a:r>
              <a:rPr lang="en-IN" sz="1800" dirty="0" smtClean="0">
                <a:solidFill>
                  <a:schemeClr val="bg2"/>
                </a:solidFill>
                <a:latin typeface="Times New Roman" panose="02020603050405020304" pitchFamily="18" charset="0"/>
                <a:ea typeface="Calibri"/>
                <a:cs typeface="Times New Roman" panose="02020603050405020304" pitchFamily="18" charset="0"/>
              </a:rPr>
              <a:t>Every business organization wants to know whether it has made profit or not at the end of a given period.</a:t>
            </a:r>
          </a:p>
          <a:p>
            <a:pPr algn="just">
              <a:lnSpc>
                <a:spcPct val="115000"/>
              </a:lnSpc>
              <a:spcAft>
                <a:spcPts val="0"/>
              </a:spcAft>
              <a:buFont typeface="Wingdings" pitchFamily="2" charset="2"/>
              <a:buChar char="Ø"/>
            </a:pPr>
            <a:r>
              <a:rPr lang="en-IN" sz="1800" dirty="0" smtClean="0">
                <a:solidFill>
                  <a:schemeClr val="bg2"/>
                </a:solidFill>
                <a:latin typeface="Times New Roman" panose="02020603050405020304" pitchFamily="18" charset="0"/>
                <a:ea typeface="Calibri"/>
                <a:cs typeface="Times New Roman" panose="02020603050405020304" pitchFamily="18" charset="0"/>
              </a:rPr>
              <a:t>For this purpose, it has to prepare a statement i.e., profit or loss.</a:t>
            </a:r>
          </a:p>
          <a:p>
            <a:pPr algn="just">
              <a:lnSpc>
                <a:spcPct val="115000"/>
              </a:lnSpc>
              <a:spcAft>
                <a:spcPts val="0"/>
              </a:spcAft>
              <a:buFont typeface="Wingdings" pitchFamily="2" charset="2"/>
              <a:buChar char="Ø"/>
            </a:pPr>
            <a:r>
              <a:rPr lang="en-IN" sz="1800" dirty="0" smtClean="0">
                <a:solidFill>
                  <a:schemeClr val="bg2"/>
                </a:solidFill>
                <a:latin typeface="Times New Roman" panose="02020603050405020304" pitchFamily="18" charset="0"/>
                <a:ea typeface="Calibri"/>
                <a:cs typeface="Times New Roman" panose="02020603050405020304" pitchFamily="18" charset="0"/>
              </a:rPr>
              <a:t>It also wants to know it owes(assets) and how much it owes(liabilities) to its suppliers and others.</a:t>
            </a:r>
          </a:p>
          <a:p>
            <a:pPr algn="just">
              <a:lnSpc>
                <a:spcPct val="115000"/>
              </a:lnSpc>
              <a:spcAft>
                <a:spcPts val="0"/>
              </a:spcAft>
              <a:buFont typeface="Wingdings" pitchFamily="2" charset="2"/>
              <a:buChar char="Ø"/>
            </a:pPr>
            <a:r>
              <a:rPr lang="en-IN" sz="1800" dirty="0" smtClean="0">
                <a:solidFill>
                  <a:schemeClr val="bg2"/>
                </a:solidFill>
                <a:latin typeface="Times New Roman" panose="02020603050405020304" pitchFamily="18" charset="0"/>
                <a:ea typeface="Calibri"/>
                <a:cs typeface="Times New Roman" panose="02020603050405020304" pitchFamily="18" charset="0"/>
              </a:rPr>
              <a:t>For this purpose it prepares a statement showing its assets and liabilities.</a:t>
            </a:r>
          </a:p>
          <a:p>
            <a:pPr algn="just">
              <a:lnSpc>
                <a:spcPct val="115000"/>
              </a:lnSpc>
              <a:spcAft>
                <a:spcPts val="0"/>
              </a:spcAft>
              <a:buFont typeface="Wingdings" pitchFamily="2" charset="2"/>
              <a:buChar char="Ø"/>
            </a:pPr>
            <a:r>
              <a:rPr lang="en-IN" sz="1800" dirty="0" smtClean="0">
                <a:solidFill>
                  <a:schemeClr val="bg2"/>
                </a:solidFill>
                <a:latin typeface="Times New Roman" panose="02020603050405020304" pitchFamily="18" charset="0"/>
                <a:ea typeface="Calibri"/>
                <a:cs typeface="Times New Roman" panose="02020603050405020304" pitchFamily="18" charset="0"/>
              </a:rPr>
              <a:t>In order to prepare these statements, the business organisation has to maintain a set of accounts.</a:t>
            </a:r>
          </a:p>
          <a:p>
            <a:pPr algn="just">
              <a:lnSpc>
                <a:spcPct val="115000"/>
              </a:lnSpc>
              <a:spcAft>
                <a:spcPts val="0"/>
              </a:spcAft>
              <a:buFont typeface="Wingdings" pitchFamily="2" charset="2"/>
              <a:buChar char="Ø"/>
            </a:pPr>
            <a:r>
              <a:rPr lang="en-IN" sz="1800" dirty="0" smtClean="0">
                <a:solidFill>
                  <a:schemeClr val="bg2"/>
                </a:solidFill>
                <a:latin typeface="Times New Roman" panose="02020603050405020304" pitchFamily="18" charset="0"/>
                <a:ea typeface="Calibri"/>
                <a:cs typeface="Times New Roman" panose="02020603050405020304" pitchFamily="18" charset="0"/>
              </a:rPr>
              <a:t>So in this we will explain</a:t>
            </a:r>
          </a:p>
          <a:p>
            <a:pPr algn="just">
              <a:lnSpc>
                <a:spcPct val="115000"/>
              </a:lnSpc>
              <a:spcAft>
                <a:spcPts val="0"/>
              </a:spcAft>
              <a:buFont typeface="Wingdings" pitchFamily="2" charset="2"/>
              <a:buChar char="Ø"/>
            </a:pPr>
            <a:r>
              <a:rPr lang="en-IN" sz="1800" dirty="0" smtClean="0">
                <a:solidFill>
                  <a:schemeClr val="bg2"/>
                </a:solidFill>
                <a:latin typeface="Times New Roman" panose="02020603050405020304" pitchFamily="18" charset="0"/>
                <a:ea typeface="Calibri"/>
                <a:cs typeface="Times New Roman" panose="02020603050405020304" pitchFamily="18" charset="0"/>
              </a:rPr>
              <a:t> The concept and significance of accounting,</a:t>
            </a:r>
          </a:p>
          <a:p>
            <a:pPr algn="just">
              <a:lnSpc>
                <a:spcPct val="115000"/>
              </a:lnSpc>
              <a:spcAft>
                <a:spcPts val="0"/>
              </a:spcAft>
              <a:buFont typeface="Wingdings" pitchFamily="2" charset="2"/>
              <a:buChar char="Ø"/>
            </a:pPr>
            <a:r>
              <a:rPr lang="en-IN" sz="1800" dirty="0" smtClean="0">
                <a:solidFill>
                  <a:schemeClr val="bg2"/>
                </a:solidFill>
                <a:latin typeface="Times New Roman" panose="02020603050405020304" pitchFamily="18" charset="0"/>
                <a:ea typeface="Calibri"/>
                <a:cs typeface="Times New Roman" panose="02020603050405020304" pitchFamily="18" charset="0"/>
              </a:rPr>
              <a:t>Accounting cycle,</a:t>
            </a:r>
          </a:p>
          <a:p>
            <a:pPr algn="just">
              <a:lnSpc>
                <a:spcPct val="115000"/>
              </a:lnSpc>
              <a:spcAft>
                <a:spcPts val="0"/>
              </a:spcAft>
              <a:buFont typeface="Wingdings" pitchFamily="2" charset="2"/>
              <a:buChar char="Ø"/>
            </a:pPr>
            <a:r>
              <a:rPr lang="en-IN" sz="1800" dirty="0" smtClean="0">
                <a:solidFill>
                  <a:schemeClr val="bg2"/>
                </a:solidFill>
                <a:latin typeface="Times New Roman" panose="02020603050405020304" pitchFamily="18" charset="0"/>
                <a:ea typeface="Calibri"/>
                <a:cs typeface="Times New Roman" panose="02020603050405020304" pitchFamily="18" charset="0"/>
              </a:rPr>
              <a:t>Key terms used in accounting,</a:t>
            </a:r>
          </a:p>
          <a:p>
            <a:pPr algn="just">
              <a:lnSpc>
                <a:spcPct val="115000"/>
              </a:lnSpc>
              <a:spcAft>
                <a:spcPts val="0"/>
              </a:spcAft>
              <a:buFont typeface="Wingdings" pitchFamily="2" charset="2"/>
              <a:buChar char="Ø"/>
            </a:pPr>
            <a:r>
              <a:rPr lang="en-IN" sz="1800" dirty="0" smtClean="0">
                <a:solidFill>
                  <a:schemeClr val="bg2"/>
                </a:solidFill>
                <a:latin typeface="Times New Roman" panose="02020603050405020304" pitchFamily="18" charset="0"/>
                <a:ea typeface="Calibri"/>
                <a:cs typeface="Times New Roman" panose="02020603050405020304" pitchFamily="18" charset="0"/>
              </a:rPr>
              <a:t>Accounting concepts,</a:t>
            </a:r>
          </a:p>
          <a:p>
            <a:pPr algn="just">
              <a:lnSpc>
                <a:spcPct val="115000"/>
              </a:lnSpc>
              <a:spcAft>
                <a:spcPts val="0"/>
              </a:spcAft>
              <a:buFont typeface="Wingdings" pitchFamily="2" charset="2"/>
              <a:buChar char="Ø"/>
            </a:pPr>
            <a:r>
              <a:rPr lang="en-IN" sz="1800" dirty="0" smtClean="0">
                <a:solidFill>
                  <a:schemeClr val="bg2"/>
                </a:solidFill>
                <a:latin typeface="Times New Roman" panose="02020603050405020304" pitchFamily="18" charset="0"/>
                <a:ea typeface="Calibri"/>
                <a:cs typeface="Times New Roman" panose="02020603050405020304" pitchFamily="18" charset="0"/>
              </a:rPr>
              <a:t>Double entry book-keeping,</a:t>
            </a:r>
          </a:p>
          <a:p>
            <a:pPr algn="just">
              <a:lnSpc>
                <a:spcPct val="115000"/>
              </a:lnSpc>
              <a:spcAft>
                <a:spcPts val="0"/>
              </a:spcAft>
              <a:buFont typeface="Wingdings" pitchFamily="2" charset="2"/>
              <a:buChar char="Ø"/>
            </a:pPr>
            <a:r>
              <a:rPr lang="en-IN" sz="1800" dirty="0" smtClean="0">
                <a:solidFill>
                  <a:schemeClr val="bg2"/>
                </a:solidFill>
                <a:latin typeface="Times New Roman" panose="02020603050405020304" pitchFamily="18" charset="0"/>
                <a:ea typeface="Calibri"/>
                <a:cs typeface="Times New Roman" panose="02020603050405020304" pitchFamily="18" charset="0"/>
              </a:rPr>
              <a:t>Types of accounts and rules governing the preparation of journal/ subsidiary books and  ledger accounts.</a:t>
            </a:r>
            <a:endParaRPr lang="en-IN" sz="1800" dirty="0">
              <a:solidFill>
                <a:schemeClr val="bg2"/>
              </a:solidFill>
            </a:endParaRPr>
          </a:p>
        </p:txBody>
      </p:sp>
    </p:spTree>
    <p:extLst>
      <p:ext uri="{BB962C8B-B14F-4D97-AF65-F5344CB8AC3E}">
        <p14:creationId xmlns:p14="http://schemas.microsoft.com/office/powerpoint/2010/main" xmlns="" val="70846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1000"/>
                                        <p:tgtEl>
                                          <p:spTgt spid="3">
                                            <p:txEl>
                                              <p:pRg st="6" end="6"/>
                                            </p:txEl>
                                          </p:spTgt>
                                        </p:tgtEl>
                                      </p:cBhvr>
                                    </p:animEffect>
                                    <p:anim calcmode="lin" valueType="num">
                                      <p:cBhvr>
                                        <p:cTn id="5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animEffect transition="in" filter="fade">
                                      <p:cBhvr>
                                        <p:cTn id="62" dur="1000"/>
                                        <p:tgtEl>
                                          <p:spTgt spid="3">
                                            <p:txEl>
                                              <p:pRg st="7" end="7"/>
                                            </p:txEl>
                                          </p:spTgt>
                                        </p:tgtEl>
                                      </p:cBhvr>
                                    </p:animEffect>
                                    <p:anim calcmode="lin" valueType="num">
                                      <p:cBhvr>
                                        <p:cTn id="6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animEffect transition="in" filter="fade">
                                      <p:cBhvr>
                                        <p:cTn id="69" dur="1000"/>
                                        <p:tgtEl>
                                          <p:spTgt spid="3">
                                            <p:txEl>
                                              <p:pRg st="8" end="8"/>
                                            </p:txEl>
                                          </p:spTgt>
                                        </p:tgtEl>
                                      </p:cBhvr>
                                    </p:animEffect>
                                    <p:anim calcmode="lin" valueType="num">
                                      <p:cBhvr>
                                        <p:cTn id="7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3">
                                            <p:txEl>
                                              <p:pRg st="9" end="9"/>
                                            </p:txEl>
                                          </p:spTgt>
                                        </p:tgtEl>
                                        <p:attrNameLst>
                                          <p:attrName>style.visibility</p:attrName>
                                        </p:attrNameLst>
                                      </p:cBhvr>
                                      <p:to>
                                        <p:strVal val="visible"/>
                                      </p:to>
                                    </p:set>
                                    <p:animEffect transition="in" filter="fade">
                                      <p:cBhvr>
                                        <p:cTn id="76" dur="1000"/>
                                        <p:tgtEl>
                                          <p:spTgt spid="3">
                                            <p:txEl>
                                              <p:pRg st="9" end="9"/>
                                            </p:txEl>
                                          </p:spTgt>
                                        </p:tgtEl>
                                      </p:cBhvr>
                                    </p:animEffect>
                                    <p:anim calcmode="lin" valueType="num">
                                      <p:cBhvr>
                                        <p:cTn id="7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3">
                                            <p:txEl>
                                              <p:pRg st="10" end="10"/>
                                            </p:txEl>
                                          </p:spTgt>
                                        </p:tgtEl>
                                        <p:attrNameLst>
                                          <p:attrName>style.visibility</p:attrName>
                                        </p:attrNameLst>
                                      </p:cBhvr>
                                      <p:to>
                                        <p:strVal val="visible"/>
                                      </p:to>
                                    </p:set>
                                    <p:animEffect transition="in" filter="fade">
                                      <p:cBhvr>
                                        <p:cTn id="83" dur="1000"/>
                                        <p:tgtEl>
                                          <p:spTgt spid="3">
                                            <p:txEl>
                                              <p:pRg st="10" end="10"/>
                                            </p:txEl>
                                          </p:spTgt>
                                        </p:tgtEl>
                                      </p:cBhvr>
                                    </p:animEffect>
                                    <p:anim calcmode="lin" valueType="num">
                                      <p:cBhvr>
                                        <p:cTn id="8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3">
                                            <p:txEl>
                                              <p:pRg st="11" end="11"/>
                                            </p:txEl>
                                          </p:spTgt>
                                        </p:tgtEl>
                                        <p:attrNameLst>
                                          <p:attrName>style.visibility</p:attrName>
                                        </p:attrNameLst>
                                      </p:cBhvr>
                                      <p:to>
                                        <p:strVal val="visible"/>
                                      </p:to>
                                    </p:set>
                                    <p:animEffect transition="in" filter="fade">
                                      <p:cBhvr>
                                        <p:cTn id="90" dur="1000"/>
                                        <p:tgtEl>
                                          <p:spTgt spid="3">
                                            <p:txEl>
                                              <p:pRg st="11" end="11"/>
                                            </p:txEl>
                                          </p:spTgt>
                                        </p:tgtEl>
                                      </p:cBhvr>
                                    </p:animEffect>
                                    <p:anim calcmode="lin" valueType="num">
                                      <p:cBhvr>
                                        <p:cTn id="9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9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568952" cy="6192688"/>
          </a:xfrm>
        </p:spPr>
        <p:txBody>
          <a:bodyPr>
            <a:normAutofit lnSpcReduction="10000"/>
          </a:bodyPr>
          <a:lstStyle/>
          <a:p>
            <a:pPr marL="0" indent="0" algn="just">
              <a:lnSpc>
                <a:spcPct val="115000"/>
              </a:lnSpc>
              <a:spcAft>
                <a:spcPts val="0"/>
              </a:spcAft>
              <a:buNone/>
            </a:pPr>
            <a:r>
              <a:rPr lang="en-IN" sz="2200" b="1" dirty="0">
                <a:solidFill>
                  <a:srgbClr val="FFFF00"/>
                </a:solidFill>
                <a:latin typeface="Times New Roman" panose="02020603050405020304" pitchFamily="18" charset="0"/>
                <a:ea typeface="Calibri"/>
                <a:cs typeface="Times New Roman" panose="02020603050405020304" pitchFamily="18" charset="0"/>
              </a:rPr>
              <a:t>1. Business Entity Concept: </a:t>
            </a:r>
            <a:r>
              <a:rPr lang="en-IN" sz="2200" dirty="0">
                <a:solidFill>
                  <a:schemeClr val="bg1"/>
                </a:solidFill>
                <a:latin typeface="Times New Roman" panose="02020603050405020304" pitchFamily="18" charset="0"/>
                <a:ea typeface="Calibri"/>
                <a:cs typeface="Times New Roman" panose="02020603050405020304" pitchFamily="18" charset="0"/>
              </a:rPr>
              <a:t>business is treated separated from the proprietor. All the transactions are recorded in the books of business and not in the books of the proprietor. The proprietor is also treated as a creditor of business. When he contributes</a:t>
            </a:r>
            <a:r>
              <a:rPr lang="en-IN" sz="2200" b="1" dirty="0">
                <a:solidFill>
                  <a:schemeClr val="bg1"/>
                </a:solidFill>
                <a:latin typeface="Times New Roman" panose="02020603050405020304" pitchFamily="18" charset="0"/>
                <a:ea typeface="Calibri"/>
                <a:cs typeface="Times New Roman" panose="02020603050405020304" pitchFamily="18" charset="0"/>
              </a:rPr>
              <a:t> </a:t>
            </a:r>
            <a:r>
              <a:rPr lang="en-IN" sz="2200" dirty="0">
                <a:solidFill>
                  <a:schemeClr val="bg1"/>
                </a:solidFill>
                <a:latin typeface="Times New Roman" panose="02020603050405020304" pitchFamily="18" charset="0"/>
                <a:ea typeface="Calibri"/>
                <a:cs typeface="Times New Roman" panose="02020603050405020304" pitchFamily="18" charset="0"/>
              </a:rPr>
              <a:t>capital, he is treated as person who has invested his amount in the business.</a:t>
            </a:r>
            <a:r>
              <a:rPr lang="en-IN" sz="2200" b="1" dirty="0">
                <a:solidFill>
                  <a:schemeClr val="bg1"/>
                </a:solidFill>
                <a:latin typeface="Times New Roman" panose="02020603050405020304" pitchFamily="18" charset="0"/>
                <a:ea typeface="Calibri"/>
                <a:cs typeface="Times New Roman" panose="02020603050405020304" pitchFamily="18" charset="0"/>
              </a:rPr>
              <a:t>	</a:t>
            </a:r>
            <a:endParaRPr lang="en-IN" sz="2200" dirty="0">
              <a:solidFill>
                <a:schemeClr val="bg1"/>
              </a:solidFill>
              <a:latin typeface="Times New Roman" panose="02020603050405020304" pitchFamily="18" charset="0"/>
              <a:ea typeface="Calibri"/>
              <a:cs typeface="Times New Roman" panose="02020603050405020304" pitchFamily="18" charset="0"/>
            </a:endParaRPr>
          </a:p>
          <a:p>
            <a:pPr marL="0" indent="0" algn="just">
              <a:lnSpc>
                <a:spcPct val="115000"/>
              </a:lnSpc>
              <a:spcAft>
                <a:spcPts val="0"/>
              </a:spcAft>
              <a:buNone/>
            </a:pPr>
            <a:r>
              <a:rPr lang="en-IN" sz="2200" b="1" dirty="0">
                <a:solidFill>
                  <a:srgbClr val="FFFF00"/>
                </a:solidFill>
                <a:latin typeface="Times New Roman" panose="02020603050405020304" pitchFamily="18" charset="0"/>
                <a:ea typeface="Calibri"/>
                <a:cs typeface="Times New Roman" panose="02020603050405020304" pitchFamily="18" charset="0"/>
              </a:rPr>
              <a:t>2. Money Measurement Concept:</a:t>
            </a:r>
            <a:r>
              <a:rPr lang="en-IN" sz="2200" dirty="0">
                <a:solidFill>
                  <a:srgbClr val="FFFF00"/>
                </a:solidFill>
                <a:latin typeface="Times New Roman" panose="02020603050405020304" pitchFamily="18" charset="0"/>
                <a:ea typeface="Calibri"/>
                <a:cs typeface="Times New Roman" panose="02020603050405020304" pitchFamily="18" charset="0"/>
              </a:rPr>
              <a:t> </a:t>
            </a:r>
            <a:r>
              <a:rPr lang="en-IN" sz="2200" dirty="0">
                <a:solidFill>
                  <a:schemeClr val="bg1"/>
                </a:solidFill>
                <a:latin typeface="Times New Roman" panose="02020603050405020304" pitchFamily="18" charset="0"/>
                <a:ea typeface="Calibri"/>
                <a:cs typeface="Times New Roman" panose="02020603050405020304" pitchFamily="18" charset="0"/>
              </a:rPr>
              <a:t>only those transactions are recorded in accounting which can be expressed in terms of money. Therefore, in the process of accounting only events which can be expressed and measured in terms of money are recorded.	</a:t>
            </a:r>
          </a:p>
          <a:p>
            <a:pPr marL="0" indent="0" algn="just">
              <a:lnSpc>
                <a:spcPct val="115000"/>
              </a:lnSpc>
              <a:spcAft>
                <a:spcPts val="0"/>
              </a:spcAft>
              <a:buNone/>
            </a:pPr>
            <a:r>
              <a:rPr lang="en-IN" sz="2200" b="1" dirty="0">
                <a:solidFill>
                  <a:srgbClr val="FFFF00"/>
                </a:solidFill>
                <a:latin typeface="Times New Roman" panose="02020603050405020304" pitchFamily="18" charset="0"/>
                <a:ea typeface="Calibri"/>
                <a:cs typeface="Times New Roman" panose="02020603050405020304" pitchFamily="18" charset="0"/>
              </a:rPr>
              <a:t>3. Cost Concept:</a:t>
            </a:r>
            <a:r>
              <a:rPr lang="en-IN" sz="2200" b="1" dirty="0">
                <a:solidFill>
                  <a:schemeClr val="bg1"/>
                </a:solidFill>
                <a:latin typeface="Times New Roman" panose="02020603050405020304" pitchFamily="18" charset="0"/>
                <a:ea typeface="Calibri"/>
                <a:cs typeface="Times New Roman" panose="02020603050405020304" pitchFamily="18" charset="0"/>
              </a:rPr>
              <a:t> </a:t>
            </a:r>
            <a:r>
              <a:rPr lang="en-IN" sz="2200" dirty="0">
                <a:solidFill>
                  <a:schemeClr val="bg1"/>
                </a:solidFill>
                <a:latin typeface="Times New Roman" panose="02020603050405020304" pitchFamily="18" charset="0"/>
                <a:ea typeface="Calibri"/>
                <a:cs typeface="Times New Roman" panose="02020603050405020304" pitchFamily="18" charset="0"/>
              </a:rPr>
              <a:t>according to this, an asset is recorded its cost in the books of account i.e., the price which is paid at the time of acquiring it. The market value or any other value of an asset is not considered. It is therefore called as “historical cost concept”. 	</a:t>
            </a:r>
            <a:r>
              <a:rPr lang="en-IN" sz="2200" b="1" dirty="0">
                <a:solidFill>
                  <a:schemeClr val="bg1"/>
                </a:solidFill>
                <a:latin typeface="Times New Roman" panose="02020603050405020304" pitchFamily="18" charset="0"/>
                <a:ea typeface="Calibri"/>
                <a:cs typeface="Times New Roman" panose="02020603050405020304" pitchFamily="18" charset="0"/>
              </a:rPr>
              <a:t>			</a:t>
            </a:r>
            <a:endParaRPr lang="en-IN" sz="2200" dirty="0">
              <a:solidFill>
                <a:schemeClr val="bg1"/>
              </a:solidFill>
              <a:latin typeface="Times New Roman" panose="02020603050405020304" pitchFamily="18" charset="0"/>
              <a:ea typeface="Calibri"/>
              <a:cs typeface="Times New Roman" panose="02020603050405020304" pitchFamily="18" charset="0"/>
            </a:endParaRPr>
          </a:p>
          <a:p>
            <a:pPr marL="0" indent="0" algn="just">
              <a:buNone/>
            </a:pPr>
            <a:r>
              <a:rPr lang="en-IN" sz="2200" b="1" dirty="0">
                <a:solidFill>
                  <a:srgbClr val="FFFF00"/>
                </a:solidFill>
                <a:latin typeface="Times New Roman" panose="02020603050405020304" pitchFamily="18" charset="0"/>
                <a:ea typeface="Calibri"/>
                <a:cs typeface="Times New Roman" panose="02020603050405020304" pitchFamily="18" charset="0"/>
              </a:rPr>
              <a:t>4. Going Concern Concept: </a:t>
            </a:r>
            <a:r>
              <a:rPr lang="en-IN" sz="2200" dirty="0">
                <a:solidFill>
                  <a:schemeClr val="bg1"/>
                </a:solidFill>
                <a:latin typeface="Times New Roman" panose="02020603050405020304" pitchFamily="18" charset="0"/>
                <a:ea typeface="Calibri"/>
                <a:cs typeface="Times New Roman" panose="02020603050405020304" pitchFamily="18" charset="0"/>
              </a:rPr>
              <a:t>it is assume that a business organisation will continue to operate for a considerably long period of time. This assumption is very important because sometimes money is spent by the business for a future benefit.</a:t>
            </a:r>
            <a:r>
              <a:rPr lang="en-IN" sz="2200" b="1" dirty="0">
                <a:solidFill>
                  <a:schemeClr val="bg1"/>
                </a:solidFill>
                <a:latin typeface="Times New Roman" panose="02020603050405020304" pitchFamily="18" charset="0"/>
                <a:ea typeface="Calibri"/>
                <a:cs typeface="Times New Roman" panose="02020603050405020304" pitchFamily="18" charset="0"/>
              </a:rPr>
              <a:t>		</a:t>
            </a:r>
            <a:endParaRPr lang="en-IN"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2996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640960" cy="6192688"/>
          </a:xfrm>
        </p:spPr>
        <p:txBody>
          <a:bodyPr>
            <a:noAutofit/>
          </a:bodyPr>
          <a:lstStyle/>
          <a:p>
            <a:pPr marL="0" indent="0" algn="just">
              <a:spcAft>
                <a:spcPts val="0"/>
              </a:spcAft>
              <a:buNone/>
            </a:pPr>
            <a:r>
              <a:rPr lang="en-IN" sz="2000" b="1" dirty="0">
                <a:solidFill>
                  <a:srgbClr val="FFFF00"/>
                </a:solidFill>
                <a:latin typeface="Times New Roman" panose="02020603050405020304" pitchFamily="18" charset="0"/>
                <a:ea typeface="Calibri"/>
                <a:cs typeface="Times New Roman" panose="02020603050405020304" pitchFamily="18" charset="0"/>
              </a:rPr>
              <a:t>5. Dual-aspect Concept: </a:t>
            </a:r>
            <a:r>
              <a:rPr lang="en-IN" sz="2000" dirty="0">
                <a:solidFill>
                  <a:schemeClr val="bg1"/>
                </a:solidFill>
                <a:latin typeface="Times New Roman" panose="02020603050405020304" pitchFamily="18" charset="0"/>
                <a:ea typeface="Calibri"/>
                <a:cs typeface="Times New Roman" panose="02020603050405020304" pitchFamily="18" charset="0"/>
              </a:rPr>
              <a:t>dual mean two. It implies that every transaction will have two aspects. These aspects are giving and receiving.</a:t>
            </a:r>
          </a:p>
          <a:p>
            <a:pPr marL="0" indent="0" algn="just">
              <a:spcAft>
                <a:spcPts val="0"/>
              </a:spcAft>
              <a:buNone/>
            </a:pPr>
            <a:r>
              <a:rPr lang="en-IN" sz="2000" b="1" dirty="0">
                <a:solidFill>
                  <a:srgbClr val="FFFF00"/>
                </a:solidFill>
                <a:latin typeface="Times New Roman" panose="02020603050405020304" pitchFamily="18" charset="0"/>
                <a:ea typeface="Calibri"/>
                <a:cs typeface="Times New Roman" panose="02020603050405020304" pitchFamily="18" charset="0"/>
              </a:rPr>
              <a:t>6. Realisation Concept: </a:t>
            </a:r>
            <a:r>
              <a:rPr lang="en-IN" sz="2000" dirty="0">
                <a:solidFill>
                  <a:schemeClr val="bg1"/>
                </a:solidFill>
                <a:latin typeface="Times New Roman" panose="02020603050405020304" pitchFamily="18" charset="0"/>
                <a:ea typeface="Calibri"/>
                <a:cs typeface="Times New Roman" panose="02020603050405020304" pitchFamily="18" charset="0"/>
              </a:rPr>
              <a:t>Every business unit spends money to purchase goods or to manufacture goods for sale. Profit cannot be made only by manufacture sales of goods either for cash or on credit is essential to make earning. Without realisation of sales proceeds, there can be no profit. Unearned/unrealised revenue should not be taken into account.</a:t>
            </a:r>
          </a:p>
          <a:p>
            <a:pPr marL="0" indent="0" algn="just">
              <a:spcAft>
                <a:spcPts val="0"/>
              </a:spcAft>
              <a:buNone/>
            </a:pPr>
            <a:r>
              <a:rPr lang="en-IN" sz="2000" b="1" dirty="0" smtClean="0">
                <a:solidFill>
                  <a:srgbClr val="FFFF00"/>
                </a:solidFill>
                <a:latin typeface="Times New Roman" panose="02020603050405020304" pitchFamily="18" charset="0"/>
                <a:ea typeface="Calibri"/>
                <a:cs typeface="Times New Roman" panose="02020603050405020304" pitchFamily="18" charset="0"/>
              </a:rPr>
              <a:t>7. Matching </a:t>
            </a:r>
            <a:r>
              <a:rPr lang="en-IN" sz="2000" b="1" dirty="0">
                <a:solidFill>
                  <a:srgbClr val="FFFF00"/>
                </a:solidFill>
                <a:latin typeface="Times New Roman" panose="02020603050405020304" pitchFamily="18" charset="0"/>
                <a:ea typeface="Calibri"/>
                <a:cs typeface="Times New Roman" panose="02020603050405020304" pitchFamily="18" charset="0"/>
              </a:rPr>
              <a:t>Concept: </a:t>
            </a:r>
            <a:r>
              <a:rPr lang="en-IN" sz="2000" dirty="0">
                <a:solidFill>
                  <a:schemeClr val="bg1"/>
                </a:solidFill>
                <a:latin typeface="Times New Roman" panose="02020603050405020304" pitchFamily="18" charset="0"/>
                <a:ea typeface="Calibri"/>
                <a:cs typeface="Times New Roman" panose="02020603050405020304" pitchFamily="18" charset="0"/>
              </a:rPr>
              <a:t>this concept tries to match the revenue and expenditure of an organisation pertaining to a particular period of time i.e., is one year. This will help the users of accounting to understand the functioning of the business in a clear manner.</a:t>
            </a:r>
          </a:p>
          <a:p>
            <a:pPr marL="0" indent="0" algn="just">
              <a:spcAft>
                <a:spcPts val="0"/>
              </a:spcAft>
              <a:buNone/>
            </a:pPr>
            <a:r>
              <a:rPr lang="en-IN" sz="2000" b="1" dirty="0">
                <a:solidFill>
                  <a:srgbClr val="FFFF00"/>
                </a:solidFill>
                <a:latin typeface="Times New Roman" panose="02020603050405020304" pitchFamily="18" charset="0"/>
                <a:ea typeface="Calibri"/>
                <a:cs typeface="Times New Roman" panose="02020603050405020304" pitchFamily="18" charset="0"/>
              </a:rPr>
              <a:t>8. Accounting Period Concept: </a:t>
            </a:r>
            <a:r>
              <a:rPr lang="en-IN" sz="2000" dirty="0">
                <a:solidFill>
                  <a:schemeClr val="bg1"/>
                </a:solidFill>
                <a:latin typeface="Times New Roman" panose="02020603050405020304" pitchFamily="18" charset="0"/>
                <a:ea typeface="Calibri"/>
                <a:cs typeface="Times New Roman" panose="02020603050405020304" pitchFamily="18" charset="0"/>
              </a:rPr>
              <a:t>business organisations are believed to have continued existence. But the performance of the organisation should be assessed regularly over a period of time. Normally one year is taken to assess the financial performance of the business.</a:t>
            </a:r>
          </a:p>
          <a:p>
            <a:pPr marL="0" indent="0" algn="just">
              <a:spcAft>
                <a:spcPts val="0"/>
              </a:spcAft>
              <a:buNone/>
            </a:pPr>
            <a:r>
              <a:rPr lang="en-IN" sz="2000" b="1" dirty="0">
                <a:solidFill>
                  <a:srgbClr val="FFFF00"/>
                </a:solidFill>
                <a:latin typeface="Times New Roman" panose="02020603050405020304" pitchFamily="18" charset="0"/>
                <a:ea typeface="Calibri"/>
                <a:cs typeface="Times New Roman" panose="02020603050405020304" pitchFamily="18" charset="0"/>
              </a:rPr>
              <a:t>9. Objective Evident Concept: </a:t>
            </a:r>
            <a:r>
              <a:rPr lang="en-IN" sz="2000" dirty="0">
                <a:solidFill>
                  <a:schemeClr val="bg1"/>
                </a:solidFill>
                <a:latin typeface="Times New Roman" panose="02020603050405020304" pitchFamily="18" charset="0"/>
                <a:ea typeface="Calibri"/>
                <a:cs typeface="Times New Roman" panose="02020603050405020304" pitchFamily="18" charset="0"/>
              </a:rPr>
              <a:t>This concept relates with the verification of accounting record with the outside evidence. Outside evidence means study of those documents and vouchers on the basis of which accounting record has been made.</a:t>
            </a:r>
          </a:p>
          <a:p>
            <a:pPr marL="0" indent="0">
              <a:buNone/>
            </a:pPr>
            <a:endParaRPr lang="en-IN" sz="2000" dirty="0">
              <a:solidFill>
                <a:schemeClr val="bg1"/>
              </a:solidFill>
            </a:endParaRPr>
          </a:p>
        </p:txBody>
      </p:sp>
    </p:spTree>
    <p:extLst>
      <p:ext uri="{BB962C8B-B14F-4D97-AF65-F5344CB8AC3E}">
        <p14:creationId xmlns:p14="http://schemas.microsoft.com/office/powerpoint/2010/main" xmlns="" val="355727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404664"/>
            <a:ext cx="8496944" cy="6192688"/>
          </a:xfrm>
        </p:spPr>
        <p:txBody>
          <a:bodyPr>
            <a:normAutofit fontScale="77500" lnSpcReduction="20000"/>
          </a:bodyPr>
          <a:lstStyle/>
          <a:p>
            <a:pPr algn="just">
              <a:lnSpc>
                <a:spcPct val="115000"/>
              </a:lnSpc>
              <a:spcAft>
                <a:spcPts val="0"/>
              </a:spcAft>
            </a:pPr>
            <a:r>
              <a:rPr lang="en-IN" sz="3600" b="1" u="sng" dirty="0">
                <a:solidFill>
                  <a:srgbClr val="FFFF00"/>
                </a:solidFill>
                <a:latin typeface="Times New Roman" panose="02020603050405020304" pitchFamily="18" charset="0"/>
                <a:ea typeface="Calibri"/>
                <a:cs typeface="Times New Roman" panose="02020603050405020304" pitchFamily="18" charset="0"/>
              </a:rPr>
              <a:t>Accounting conventions</a:t>
            </a:r>
            <a:r>
              <a:rPr lang="en-IN" sz="3600" b="1" dirty="0">
                <a:solidFill>
                  <a:srgbClr val="FFFF00"/>
                </a:solidFill>
                <a:latin typeface="Times New Roman" panose="02020603050405020304" pitchFamily="18" charset="0"/>
                <a:ea typeface="Calibri"/>
                <a:cs typeface="Times New Roman" panose="02020603050405020304" pitchFamily="18" charset="0"/>
              </a:rPr>
              <a:t>:-</a:t>
            </a:r>
          </a:p>
          <a:p>
            <a:pPr algn="just">
              <a:lnSpc>
                <a:spcPct val="115000"/>
              </a:lnSpc>
              <a:spcAft>
                <a:spcPts val="0"/>
              </a:spcAft>
            </a:pPr>
            <a:r>
              <a:rPr lang="en-IN" sz="3100" b="1" dirty="0">
                <a:solidFill>
                  <a:srgbClr val="FFFF00"/>
                </a:solidFill>
                <a:latin typeface="Times New Roman" panose="02020603050405020304" pitchFamily="18" charset="0"/>
                <a:ea typeface="Calibri"/>
                <a:cs typeface="Times New Roman" panose="02020603050405020304" pitchFamily="18" charset="0"/>
              </a:rPr>
              <a:t>Conventions of full disclosure</a:t>
            </a:r>
            <a:r>
              <a:rPr lang="en-IN" sz="3100" dirty="0">
                <a:solidFill>
                  <a:srgbClr val="FFFF00"/>
                </a:solidFill>
                <a:latin typeface="Times New Roman" panose="02020603050405020304" pitchFamily="18" charset="0"/>
                <a:ea typeface="Calibri"/>
                <a:cs typeface="Times New Roman" panose="02020603050405020304" pitchFamily="18" charset="0"/>
              </a:rPr>
              <a:t>: </a:t>
            </a:r>
            <a:r>
              <a:rPr lang="en-IN" sz="3100" dirty="0">
                <a:solidFill>
                  <a:schemeClr val="bg1"/>
                </a:solidFill>
                <a:latin typeface="Times New Roman" panose="02020603050405020304" pitchFamily="18" charset="0"/>
                <a:ea typeface="Calibri"/>
                <a:cs typeface="Times New Roman" panose="02020603050405020304" pitchFamily="18" charset="0"/>
              </a:rPr>
              <a:t>According to this convention, all accounting statements should be honestly prepared to that and full disclosure of all significant information to be made.</a:t>
            </a:r>
          </a:p>
          <a:p>
            <a:pPr algn="just">
              <a:lnSpc>
                <a:spcPct val="115000"/>
              </a:lnSpc>
              <a:spcAft>
                <a:spcPts val="0"/>
              </a:spcAft>
            </a:pPr>
            <a:r>
              <a:rPr lang="en-IN" sz="3100" b="1" dirty="0" smtClean="0">
                <a:solidFill>
                  <a:srgbClr val="FFFF00"/>
                </a:solidFill>
                <a:latin typeface="Times New Roman" panose="02020603050405020304" pitchFamily="18" charset="0"/>
                <a:ea typeface="Calibri"/>
                <a:cs typeface="Times New Roman" panose="02020603050405020304" pitchFamily="18" charset="0"/>
              </a:rPr>
              <a:t>Convention of </a:t>
            </a:r>
            <a:r>
              <a:rPr lang="en-IN" sz="3100" b="1" dirty="0">
                <a:solidFill>
                  <a:srgbClr val="FFFF00"/>
                </a:solidFill>
                <a:latin typeface="Times New Roman" panose="02020603050405020304" pitchFamily="18" charset="0"/>
                <a:ea typeface="Calibri"/>
                <a:cs typeface="Times New Roman" panose="02020603050405020304" pitchFamily="18" charset="0"/>
              </a:rPr>
              <a:t>materiality</a:t>
            </a:r>
            <a:r>
              <a:rPr lang="en-IN" sz="3100" dirty="0">
                <a:solidFill>
                  <a:srgbClr val="FFFF00"/>
                </a:solidFill>
                <a:latin typeface="Times New Roman" panose="02020603050405020304" pitchFamily="18" charset="0"/>
                <a:ea typeface="Calibri"/>
                <a:cs typeface="Times New Roman" panose="02020603050405020304" pitchFamily="18" charset="0"/>
              </a:rPr>
              <a:t>: </a:t>
            </a:r>
            <a:r>
              <a:rPr lang="en-IN" sz="3100" dirty="0">
                <a:solidFill>
                  <a:schemeClr val="bg1"/>
                </a:solidFill>
                <a:latin typeface="Times New Roman" panose="02020603050405020304" pitchFamily="18" charset="0"/>
                <a:ea typeface="Calibri"/>
                <a:cs typeface="Times New Roman" panose="02020603050405020304" pitchFamily="18" charset="0"/>
              </a:rPr>
              <a:t>According to this convention, accounting should consist of all the material facts. Material facts are one those which can have an impact on the financial statements of the organisations. Immaterial and irrelevant items should be excluded or merged with other items.</a:t>
            </a:r>
          </a:p>
          <a:p>
            <a:pPr algn="just">
              <a:lnSpc>
                <a:spcPct val="115000"/>
              </a:lnSpc>
              <a:spcAft>
                <a:spcPts val="0"/>
              </a:spcAft>
            </a:pPr>
            <a:r>
              <a:rPr lang="en-IN" sz="3100" b="1" dirty="0">
                <a:solidFill>
                  <a:srgbClr val="FFFF00"/>
                </a:solidFill>
                <a:latin typeface="Times New Roman" panose="02020603050405020304" pitchFamily="18" charset="0"/>
                <a:ea typeface="Calibri"/>
                <a:cs typeface="Times New Roman" panose="02020603050405020304" pitchFamily="18" charset="0"/>
              </a:rPr>
              <a:t>Convention of consistency</a:t>
            </a:r>
            <a:r>
              <a:rPr lang="en-IN" sz="3100" dirty="0">
                <a:solidFill>
                  <a:srgbClr val="FFFF00"/>
                </a:solidFill>
                <a:latin typeface="Times New Roman" panose="02020603050405020304" pitchFamily="18" charset="0"/>
                <a:ea typeface="Calibri"/>
                <a:cs typeface="Times New Roman" panose="02020603050405020304" pitchFamily="18" charset="0"/>
              </a:rPr>
              <a:t>: </a:t>
            </a:r>
            <a:r>
              <a:rPr lang="en-IN" sz="3100" dirty="0">
                <a:solidFill>
                  <a:schemeClr val="bg1"/>
                </a:solidFill>
                <a:latin typeface="Times New Roman" panose="02020603050405020304" pitchFamily="18" charset="0"/>
                <a:ea typeface="Calibri"/>
                <a:cs typeface="Times New Roman" panose="02020603050405020304" pitchFamily="18" charset="0"/>
              </a:rPr>
              <a:t>Accounting rules, practices and conventions should be continuously observed and applied i.e. these should not change from one year to another.</a:t>
            </a:r>
          </a:p>
          <a:p>
            <a:pPr algn="just">
              <a:lnSpc>
                <a:spcPct val="115000"/>
              </a:lnSpc>
              <a:spcAft>
                <a:spcPts val="0"/>
              </a:spcAft>
            </a:pPr>
            <a:r>
              <a:rPr lang="en-IN" sz="3100" b="1" dirty="0">
                <a:solidFill>
                  <a:srgbClr val="FFFF00"/>
                </a:solidFill>
                <a:latin typeface="Times New Roman" panose="02020603050405020304" pitchFamily="18" charset="0"/>
                <a:ea typeface="Calibri"/>
                <a:cs typeface="Times New Roman" panose="02020603050405020304" pitchFamily="18" charset="0"/>
              </a:rPr>
              <a:t>Convention of conservation:</a:t>
            </a:r>
            <a:r>
              <a:rPr lang="en-IN" sz="3100" dirty="0">
                <a:solidFill>
                  <a:srgbClr val="FFFF00"/>
                </a:solidFill>
                <a:latin typeface="Times New Roman" panose="02020603050405020304" pitchFamily="18" charset="0"/>
                <a:ea typeface="Calibri"/>
                <a:cs typeface="Times New Roman" panose="02020603050405020304" pitchFamily="18" charset="0"/>
              </a:rPr>
              <a:t> </a:t>
            </a:r>
            <a:r>
              <a:rPr lang="en-IN" sz="3100" dirty="0">
                <a:solidFill>
                  <a:schemeClr val="bg1"/>
                </a:solidFill>
                <a:latin typeface="Times New Roman" panose="02020603050405020304" pitchFamily="18" charset="0"/>
                <a:ea typeface="Calibri"/>
                <a:cs typeface="Times New Roman" panose="02020603050405020304" pitchFamily="18" charset="0"/>
              </a:rPr>
              <a:t>According to this convention all incomes or profits if anticipated should not be taken into account. But any anticipated losses should be considered while preparing the accounts of a business.</a:t>
            </a:r>
          </a:p>
          <a:p>
            <a:endParaRPr lang="en-IN" dirty="0"/>
          </a:p>
        </p:txBody>
      </p:sp>
    </p:spTree>
    <p:extLst>
      <p:ext uri="{BB962C8B-B14F-4D97-AF65-F5344CB8AC3E}">
        <p14:creationId xmlns:p14="http://schemas.microsoft.com/office/powerpoint/2010/main" xmlns="" val="197535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332656"/>
            <a:ext cx="8496944" cy="6192688"/>
          </a:xfrm>
        </p:spPr>
        <p:txBody>
          <a:bodyPr>
            <a:normAutofit fontScale="77500" lnSpcReduction="20000"/>
          </a:bodyPr>
          <a:lstStyle/>
          <a:p>
            <a:pPr algn="just">
              <a:lnSpc>
                <a:spcPct val="115000"/>
              </a:lnSpc>
              <a:spcAft>
                <a:spcPts val="0"/>
              </a:spcAft>
            </a:pPr>
            <a:r>
              <a:rPr lang="en-IN" sz="3300" b="1" u="sng" dirty="0">
                <a:solidFill>
                  <a:srgbClr val="FFFF00"/>
                </a:solidFill>
                <a:latin typeface="Times New Roman" panose="02020603050405020304" pitchFamily="18" charset="0"/>
                <a:ea typeface="Calibri"/>
                <a:cs typeface="Times New Roman" panose="02020603050405020304" pitchFamily="18" charset="0"/>
              </a:rPr>
              <a:t>Double entry book keeping</a:t>
            </a:r>
            <a:r>
              <a:rPr lang="en-IN" sz="3300" b="1" dirty="0">
                <a:solidFill>
                  <a:srgbClr val="FFFF00"/>
                </a:solidFill>
                <a:latin typeface="Times New Roman" panose="02020603050405020304" pitchFamily="18" charset="0"/>
                <a:ea typeface="Calibri"/>
                <a:cs typeface="Times New Roman" panose="02020603050405020304" pitchFamily="18" charset="0"/>
              </a:rPr>
              <a:t>: -</a:t>
            </a:r>
            <a:endParaRPr lang="en-IN" sz="3300" dirty="0">
              <a:solidFill>
                <a:srgbClr val="FFFF00"/>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pPr>
            <a:r>
              <a:rPr lang="en-IN" dirty="0">
                <a:solidFill>
                  <a:schemeClr val="bg1"/>
                </a:solidFill>
                <a:latin typeface="Times New Roman" panose="02020603050405020304" pitchFamily="18" charset="0"/>
                <a:ea typeface="Calibri"/>
                <a:cs typeface="Times New Roman" panose="02020603050405020304" pitchFamily="18" charset="0"/>
              </a:rPr>
              <a:t>This system of accounting was invented by ‘Lucas </a:t>
            </a:r>
            <a:r>
              <a:rPr lang="en-IN" dirty="0" err="1">
                <a:solidFill>
                  <a:schemeClr val="bg1"/>
                </a:solidFill>
                <a:latin typeface="Times New Roman" panose="02020603050405020304" pitchFamily="18" charset="0"/>
                <a:ea typeface="Calibri"/>
                <a:cs typeface="Times New Roman" panose="02020603050405020304" pitchFamily="18" charset="0"/>
              </a:rPr>
              <a:t>paciolio</a:t>
            </a:r>
            <a:r>
              <a:rPr lang="en-IN" dirty="0">
                <a:solidFill>
                  <a:schemeClr val="bg1"/>
                </a:solidFill>
                <a:latin typeface="Times New Roman" panose="02020603050405020304" pitchFamily="18" charset="0"/>
                <a:ea typeface="Calibri"/>
                <a:cs typeface="Times New Roman" panose="02020603050405020304" pitchFamily="18" charset="0"/>
              </a:rPr>
              <a:t>’ of Italy in 1494 in Venice but developed in England</a:t>
            </a:r>
            <a:r>
              <a:rPr lang="en-IN" dirty="0" smtClean="0">
                <a:solidFill>
                  <a:schemeClr val="bg1"/>
                </a:solidFill>
                <a:latin typeface="Times New Roman" panose="02020603050405020304" pitchFamily="18" charset="0"/>
                <a:ea typeface="Calibri"/>
                <a:cs typeface="Times New Roman" panose="02020603050405020304" pitchFamily="18" charset="0"/>
              </a:rPr>
              <a:t>.</a:t>
            </a:r>
          </a:p>
          <a:p>
            <a:pPr algn="just">
              <a:lnSpc>
                <a:spcPct val="115000"/>
              </a:lnSpc>
              <a:spcAft>
                <a:spcPts val="0"/>
              </a:spcAft>
            </a:pPr>
            <a:r>
              <a:rPr lang="en-IN" dirty="0" smtClean="0">
                <a:solidFill>
                  <a:schemeClr val="bg1"/>
                </a:solidFill>
                <a:latin typeface="Times New Roman" panose="02020603050405020304" pitchFamily="18" charset="0"/>
                <a:ea typeface="Calibri"/>
                <a:cs typeface="Times New Roman" panose="02020603050405020304" pitchFamily="18" charset="0"/>
              </a:rPr>
              <a:t>The </a:t>
            </a:r>
            <a:r>
              <a:rPr lang="en-IN" dirty="0">
                <a:solidFill>
                  <a:schemeClr val="bg1"/>
                </a:solidFill>
                <a:latin typeface="Times New Roman" panose="02020603050405020304" pitchFamily="18" charset="0"/>
                <a:ea typeface="Calibri"/>
                <a:cs typeface="Times New Roman" panose="02020603050405020304" pitchFamily="18" charset="0"/>
              </a:rPr>
              <a:t>object of book keeping is to keep a complete record of all transactions that take place in business. </a:t>
            </a:r>
            <a:endParaRPr lang="en-IN" dirty="0" smtClean="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pPr>
            <a:r>
              <a:rPr lang="en-IN" dirty="0" smtClean="0">
                <a:solidFill>
                  <a:schemeClr val="bg1"/>
                </a:solidFill>
                <a:latin typeface="Times New Roman" panose="02020603050405020304" pitchFamily="18" charset="0"/>
                <a:ea typeface="Calibri"/>
                <a:cs typeface="Times New Roman" panose="02020603050405020304" pitchFamily="18" charset="0"/>
              </a:rPr>
              <a:t>The </a:t>
            </a:r>
            <a:r>
              <a:rPr lang="en-IN" dirty="0">
                <a:solidFill>
                  <a:schemeClr val="bg1"/>
                </a:solidFill>
                <a:latin typeface="Times New Roman" panose="02020603050405020304" pitchFamily="18" charset="0"/>
                <a:ea typeface="Calibri"/>
                <a:cs typeface="Times New Roman" panose="02020603050405020304" pitchFamily="18" charset="0"/>
              </a:rPr>
              <a:t>double entry book keeping refers to a system of accounting in which every transaction effects at least two accounts. </a:t>
            </a:r>
            <a:endParaRPr lang="en-IN" dirty="0" smtClean="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pPr>
            <a:r>
              <a:rPr lang="en-IN" dirty="0" smtClean="0">
                <a:solidFill>
                  <a:schemeClr val="bg1"/>
                </a:solidFill>
                <a:latin typeface="Times New Roman" panose="02020603050405020304" pitchFamily="18" charset="0"/>
                <a:ea typeface="Calibri"/>
                <a:cs typeface="Times New Roman" panose="02020603050405020304" pitchFamily="18" charset="0"/>
              </a:rPr>
              <a:t>In </a:t>
            </a:r>
            <a:r>
              <a:rPr lang="en-IN" dirty="0">
                <a:solidFill>
                  <a:schemeClr val="bg1"/>
                </a:solidFill>
                <a:latin typeface="Times New Roman" panose="02020603050405020304" pitchFamily="18" charset="0"/>
                <a:ea typeface="Calibri"/>
                <a:cs typeface="Times New Roman" panose="02020603050405020304" pitchFamily="18" charset="0"/>
              </a:rPr>
              <a:t>double entry book-keeping, the amount of every transaction is written twice, once as debit and again as credit, leading to the conclusion that that in mathematical terms the sum of all accounts will be zero and in terms of accounting equation, the sum total of all assets must be equal to sum total of all liabilities and the owners equity. </a:t>
            </a:r>
            <a:endParaRPr lang="en-IN" dirty="0" smtClean="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pPr>
            <a:r>
              <a:rPr lang="en-IN" dirty="0" smtClean="0">
                <a:solidFill>
                  <a:schemeClr val="bg1"/>
                </a:solidFill>
                <a:latin typeface="Times New Roman" panose="02020603050405020304" pitchFamily="18" charset="0"/>
                <a:ea typeface="Calibri"/>
                <a:cs typeface="Times New Roman" panose="02020603050405020304" pitchFamily="18" charset="0"/>
              </a:rPr>
              <a:t>This </a:t>
            </a:r>
            <a:r>
              <a:rPr lang="en-IN" dirty="0">
                <a:solidFill>
                  <a:schemeClr val="bg1"/>
                </a:solidFill>
                <a:latin typeface="Times New Roman" panose="02020603050405020304" pitchFamily="18" charset="0"/>
                <a:ea typeface="Calibri"/>
                <a:cs typeface="Times New Roman" panose="02020603050405020304" pitchFamily="18" charset="0"/>
              </a:rPr>
              <a:t>equity holds true up to the last stage of accounting process, ending with the preparation of the balance sheet.   </a:t>
            </a:r>
            <a:endParaRPr lang="en-IN" sz="2800" dirty="0">
              <a:solidFill>
                <a:schemeClr val="bg1"/>
              </a:solidFill>
              <a:latin typeface="Times New Roman" panose="02020603050405020304" pitchFamily="18" charset="0"/>
              <a:ea typeface="Calibri"/>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9341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332656"/>
            <a:ext cx="8496944" cy="6192688"/>
          </a:xfrm>
        </p:spPr>
        <p:txBody>
          <a:bodyPr>
            <a:normAutofit fontScale="92500" lnSpcReduction="20000"/>
          </a:bodyPr>
          <a:lstStyle/>
          <a:p>
            <a:pPr algn="just">
              <a:lnSpc>
                <a:spcPct val="115000"/>
              </a:lnSpc>
              <a:spcAft>
                <a:spcPts val="0"/>
              </a:spcAft>
            </a:pPr>
            <a:r>
              <a:rPr lang="en-IN" sz="2400" dirty="0">
                <a:solidFill>
                  <a:schemeClr val="bg1"/>
                </a:solidFill>
                <a:latin typeface="Times New Roman" panose="02020603050405020304" pitchFamily="18" charset="0"/>
                <a:ea typeface="Calibri"/>
                <a:cs typeface="Times New Roman" panose="02020603050405020304" pitchFamily="18" charset="0"/>
              </a:rPr>
              <a:t> Every business transaction having two aspects, one will be treated as debit and other will be treated as credit. This debit and credit will be decided on the basis of nature of aspect. Each aspect comes under personal, real or nominal accounts</a:t>
            </a:r>
            <a:r>
              <a:rPr lang="en-IN" sz="2400" dirty="0" smtClean="0">
                <a:solidFill>
                  <a:schemeClr val="bg1"/>
                </a:solidFill>
                <a:latin typeface="Times New Roman" panose="02020603050405020304" pitchFamily="18" charset="0"/>
                <a:ea typeface="Calibri"/>
                <a:cs typeface="Times New Roman" panose="02020603050405020304" pitchFamily="18" charset="0"/>
              </a:rPr>
              <a:t>.</a:t>
            </a:r>
            <a:endParaRPr lang="en-IN" sz="2400" i="1" dirty="0" smtClean="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tabLst>
                <a:tab pos="1104900" algn="l"/>
              </a:tabLst>
            </a:pPr>
            <a:endParaRPr lang="en-IN" sz="2400" i="1" dirty="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tabLst>
                <a:tab pos="1104900" algn="l"/>
              </a:tabLst>
            </a:pPr>
            <a:endParaRPr lang="en-IN" sz="2400" i="1" dirty="0" smtClean="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tabLst>
                <a:tab pos="1104900" algn="l"/>
              </a:tabLst>
            </a:pPr>
            <a:endParaRPr lang="en-IN" sz="2400" dirty="0" smtClean="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tabLst>
                <a:tab pos="1104900" algn="l"/>
              </a:tabLst>
            </a:pPr>
            <a:endParaRPr lang="en-IN" sz="2400" dirty="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tabLst>
                <a:tab pos="1104900" algn="l"/>
              </a:tabLst>
            </a:pPr>
            <a:endParaRPr lang="en-IN" sz="2400" dirty="0" smtClean="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tabLst>
                <a:tab pos="1104900" algn="l"/>
              </a:tabLst>
            </a:pPr>
            <a:endParaRPr lang="en-IN" sz="2400" dirty="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tabLst>
                <a:tab pos="1104900" algn="l"/>
              </a:tabLst>
            </a:pPr>
            <a:r>
              <a:rPr lang="en-IN" sz="2400" dirty="0" smtClean="0">
                <a:solidFill>
                  <a:schemeClr val="bg1"/>
                </a:solidFill>
                <a:latin typeface="Times New Roman" panose="02020603050405020304" pitchFamily="18" charset="0"/>
                <a:ea typeface="Calibri"/>
                <a:cs typeface="Times New Roman" panose="02020603050405020304" pitchFamily="18" charset="0"/>
              </a:rPr>
              <a:t>Every </a:t>
            </a:r>
            <a:r>
              <a:rPr lang="en-IN" sz="2400" dirty="0">
                <a:solidFill>
                  <a:schemeClr val="bg1"/>
                </a:solidFill>
                <a:latin typeface="Times New Roman" panose="02020603050405020304" pitchFamily="18" charset="0"/>
                <a:ea typeface="Calibri"/>
                <a:cs typeface="Times New Roman" panose="02020603050405020304" pitchFamily="18" charset="0"/>
              </a:rPr>
              <a:t>business organisation deals with people, assets, pays expenses and receives incomes. Therefore, it is necessary to keep the following accounts in order to keep a complete record of all the transactions.</a:t>
            </a:r>
          </a:p>
          <a:p>
            <a:pPr marL="342900" lvl="0" indent="-342900" algn="just">
              <a:lnSpc>
                <a:spcPct val="115000"/>
              </a:lnSpc>
              <a:spcAft>
                <a:spcPts val="0"/>
              </a:spcAft>
              <a:buFont typeface="+mj-lt"/>
              <a:buAutoNum type="arabicPeriod"/>
              <a:tabLst>
                <a:tab pos="1104900" algn="l"/>
              </a:tabLst>
            </a:pPr>
            <a:r>
              <a:rPr lang="en-IN" sz="2400" dirty="0">
                <a:solidFill>
                  <a:schemeClr val="bg1"/>
                </a:solidFill>
                <a:latin typeface="Times New Roman" panose="02020603050405020304" pitchFamily="18" charset="0"/>
                <a:ea typeface="Calibri"/>
                <a:cs typeface="Times New Roman" panose="02020603050405020304" pitchFamily="18" charset="0"/>
              </a:rPr>
              <a:t>Personal accounts (PA)   </a:t>
            </a:r>
          </a:p>
          <a:p>
            <a:pPr marL="342900" lvl="0" indent="-342900" algn="just">
              <a:lnSpc>
                <a:spcPct val="115000"/>
              </a:lnSpc>
              <a:spcAft>
                <a:spcPts val="0"/>
              </a:spcAft>
              <a:buFont typeface="+mj-lt"/>
              <a:buAutoNum type="arabicPeriod"/>
              <a:tabLst>
                <a:tab pos="1104900" algn="l"/>
              </a:tabLst>
            </a:pPr>
            <a:r>
              <a:rPr lang="en-IN" sz="2400" dirty="0">
                <a:solidFill>
                  <a:schemeClr val="bg1"/>
                </a:solidFill>
                <a:latin typeface="Times New Roman" panose="02020603050405020304" pitchFamily="18" charset="0"/>
                <a:ea typeface="Calibri"/>
                <a:cs typeface="Times New Roman" panose="02020603050405020304" pitchFamily="18" charset="0"/>
              </a:rPr>
              <a:t> Real accounts (RA)              </a:t>
            </a:r>
          </a:p>
          <a:p>
            <a:pPr marL="342900" lvl="0" indent="-342900" algn="just">
              <a:lnSpc>
                <a:spcPct val="115000"/>
              </a:lnSpc>
              <a:spcAft>
                <a:spcPts val="0"/>
              </a:spcAft>
              <a:buFont typeface="+mj-lt"/>
              <a:buAutoNum type="arabicPeriod"/>
              <a:tabLst>
                <a:tab pos="1104900" algn="l"/>
              </a:tabLst>
            </a:pPr>
            <a:r>
              <a:rPr lang="en-IN" sz="2400" dirty="0">
                <a:solidFill>
                  <a:schemeClr val="bg1"/>
                </a:solidFill>
                <a:latin typeface="Times New Roman" panose="02020603050405020304" pitchFamily="18" charset="0"/>
                <a:ea typeface="Calibri"/>
                <a:cs typeface="Times New Roman" panose="02020603050405020304" pitchFamily="18" charset="0"/>
              </a:rPr>
              <a:t> Nominal accounts(NA)</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4" name="Rounded Rectangle 3"/>
          <p:cNvSpPr/>
          <p:nvPr/>
        </p:nvSpPr>
        <p:spPr>
          <a:xfrm>
            <a:off x="3851920" y="1772816"/>
            <a:ext cx="1440160" cy="57606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b="1" dirty="0" smtClean="0"/>
              <a:t>Transaction</a:t>
            </a:r>
            <a:endParaRPr lang="en-IN" b="1" dirty="0"/>
          </a:p>
        </p:txBody>
      </p:sp>
      <p:cxnSp>
        <p:nvCxnSpPr>
          <p:cNvPr id="6" name="Straight Connector 5"/>
          <p:cNvCxnSpPr/>
          <p:nvPr/>
        </p:nvCxnSpPr>
        <p:spPr>
          <a:xfrm>
            <a:off x="2915816" y="2564904"/>
            <a:ext cx="324036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9" name="Straight Arrow Connector 8"/>
          <p:cNvCxnSpPr>
            <a:stCxn id="4" idx="2"/>
          </p:cNvCxnSpPr>
          <p:nvPr/>
        </p:nvCxnSpPr>
        <p:spPr>
          <a:xfrm>
            <a:off x="4572000" y="2348880"/>
            <a:ext cx="0" cy="21602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1" name="Straight Arrow Connector 10"/>
          <p:cNvCxnSpPr/>
          <p:nvPr/>
        </p:nvCxnSpPr>
        <p:spPr>
          <a:xfrm>
            <a:off x="2915816" y="2564904"/>
            <a:ext cx="0" cy="28803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3" name="Straight Arrow Connector 12"/>
          <p:cNvCxnSpPr/>
          <p:nvPr/>
        </p:nvCxnSpPr>
        <p:spPr>
          <a:xfrm>
            <a:off x="6156176" y="2564904"/>
            <a:ext cx="0" cy="28803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4" name="Rounded Rectangle 13"/>
          <p:cNvSpPr/>
          <p:nvPr/>
        </p:nvSpPr>
        <p:spPr>
          <a:xfrm>
            <a:off x="2195736" y="2852936"/>
            <a:ext cx="1440160" cy="7200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Aspect 1</a:t>
            </a:r>
          </a:p>
          <a:p>
            <a:pPr algn="ctr"/>
            <a:r>
              <a:rPr lang="en-IN" dirty="0" smtClean="0"/>
              <a:t>Dr</a:t>
            </a:r>
            <a:endParaRPr lang="en-IN" dirty="0"/>
          </a:p>
        </p:txBody>
      </p:sp>
      <p:sp>
        <p:nvSpPr>
          <p:cNvPr id="15" name="Rounded Rectangle 14"/>
          <p:cNvSpPr/>
          <p:nvPr/>
        </p:nvSpPr>
        <p:spPr>
          <a:xfrm>
            <a:off x="5436096" y="2852936"/>
            <a:ext cx="1368152" cy="7200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Aspect 2</a:t>
            </a:r>
          </a:p>
          <a:p>
            <a:pPr algn="ctr"/>
            <a:r>
              <a:rPr lang="en-IN" dirty="0" smtClean="0"/>
              <a:t>Cr</a:t>
            </a:r>
            <a:endParaRPr lang="en-IN" dirty="0"/>
          </a:p>
        </p:txBody>
      </p:sp>
    </p:spTree>
    <p:extLst>
      <p:ext uri="{BB962C8B-B14F-4D97-AF65-F5344CB8AC3E}">
        <p14:creationId xmlns:p14="http://schemas.microsoft.com/office/powerpoint/2010/main" xmlns="" val="2635941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9" end="9"/>
                                            </p:txEl>
                                          </p:spTgt>
                                        </p:tgtEl>
                                        <p:attrNameLst>
                                          <p:attrName>style.visibility</p:attrName>
                                        </p:attrNameLst>
                                      </p:cBhvr>
                                      <p:to>
                                        <p:strVal val="visible"/>
                                      </p:to>
                                    </p:set>
                                    <p:animEffect transition="in" filter="fade">
                                      <p:cBhvr>
                                        <p:cTn id="77" dur="1000"/>
                                        <p:tgtEl>
                                          <p:spTgt spid="3">
                                            <p:txEl>
                                              <p:pRg st="9" end="9"/>
                                            </p:txEl>
                                          </p:spTgt>
                                        </p:tgtEl>
                                      </p:cBhvr>
                                    </p:animEffect>
                                    <p:anim calcmode="lin" valueType="num">
                                      <p:cBhvr>
                                        <p:cTn id="7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332656"/>
            <a:ext cx="8496944" cy="6192688"/>
          </a:xfrm>
        </p:spPr>
        <p:txBody>
          <a:bodyPr>
            <a:normAutofit/>
          </a:bodyPr>
          <a:lstStyle/>
          <a:p>
            <a:pPr marL="228600" algn="just">
              <a:lnSpc>
                <a:spcPct val="115000"/>
              </a:lnSpc>
              <a:spcAft>
                <a:spcPts val="0"/>
              </a:spcAft>
              <a:tabLst>
                <a:tab pos="1104900" algn="l"/>
              </a:tabLst>
            </a:pPr>
            <a:r>
              <a:rPr lang="en-IN" sz="2800" b="1" u="sng" dirty="0" smtClean="0">
                <a:solidFill>
                  <a:srgbClr val="FFFF00"/>
                </a:solidFill>
                <a:latin typeface="Times New Roman" panose="02020603050405020304" pitchFamily="18" charset="0"/>
                <a:ea typeface="Calibri"/>
                <a:cs typeface="Times New Roman" panose="02020603050405020304" pitchFamily="18" charset="0"/>
              </a:rPr>
              <a:t>Characteristics of Double entry system:</a:t>
            </a:r>
            <a:endParaRPr lang="en-IN" sz="2800" b="1" dirty="0">
              <a:solidFill>
                <a:srgbClr val="FFFF00"/>
              </a:solidFill>
              <a:latin typeface="Times New Roman" panose="02020603050405020304" pitchFamily="18" charset="0"/>
              <a:ea typeface="Calibri"/>
              <a:cs typeface="Times New Roman" panose="02020603050405020304" pitchFamily="18" charset="0"/>
            </a:endParaRPr>
          </a:p>
          <a:p>
            <a:pPr marL="342900" lvl="0" indent="-342900" algn="just">
              <a:lnSpc>
                <a:spcPct val="115000"/>
              </a:lnSpc>
              <a:spcAft>
                <a:spcPts val="0"/>
              </a:spcAft>
              <a:buFont typeface="+mj-lt"/>
              <a:buAutoNum type="arabicPeriod"/>
              <a:tabLst>
                <a:tab pos="1104900" algn="l"/>
              </a:tabLst>
            </a:pPr>
            <a:r>
              <a:rPr lang="en-IN" sz="2400" dirty="0">
                <a:solidFill>
                  <a:schemeClr val="bg1"/>
                </a:solidFill>
                <a:latin typeface="Times New Roman" panose="02020603050405020304" pitchFamily="18" charset="0"/>
                <a:ea typeface="Calibri"/>
                <a:cs typeface="Times New Roman" panose="02020603050405020304" pitchFamily="18" charset="0"/>
              </a:rPr>
              <a:t>Every business transaction affects two or more accounts</a:t>
            </a:r>
          </a:p>
          <a:p>
            <a:pPr marL="342900" lvl="0" indent="-342900" algn="just">
              <a:lnSpc>
                <a:spcPct val="115000"/>
              </a:lnSpc>
              <a:spcAft>
                <a:spcPts val="0"/>
              </a:spcAft>
              <a:buFont typeface="+mj-lt"/>
              <a:buAutoNum type="arabicPeriod"/>
              <a:tabLst>
                <a:tab pos="1104900" algn="l"/>
              </a:tabLst>
            </a:pPr>
            <a:r>
              <a:rPr lang="en-IN" sz="2400" dirty="0">
                <a:solidFill>
                  <a:schemeClr val="bg1"/>
                </a:solidFill>
                <a:latin typeface="Times New Roman" panose="02020603050405020304" pitchFamily="18" charset="0"/>
                <a:ea typeface="Calibri"/>
                <a:cs typeface="Times New Roman" panose="02020603050405020304" pitchFamily="18" charset="0"/>
              </a:rPr>
              <a:t>Every account is divided in two parts</a:t>
            </a:r>
          </a:p>
          <a:p>
            <a:pPr marL="342900" lvl="0" indent="-342900" algn="just">
              <a:lnSpc>
                <a:spcPct val="115000"/>
              </a:lnSpc>
              <a:spcAft>
                <a:spcPts val="0"/>
              </a:spcAft>
              <a:buFont typeface="+mj-lt"/>
              <a:buAutoNum type="arabicPeriod"/>
              <a:tabLst>
                <a:tab pos="1104900" algn="l"/>
              </a:tabLst>
            </a:pPr>
            <a:r>
              <a:rPr lang="en-IN" sz="2400" dirty="0">
                <a:solidFill>
                  <a:schemeClr val="bg1"/>
                </a:solidFill>
                <a:latin typeface="Times New Roman" panose="02020603050405020304" pitchFamily="18" charset="0"/>
                <a:ea typeface="Calibri"/>
                <a:cs typeface="Times New Roman" panose="02020603050405020304" pitchFamily="18" charset="0"/>
              </a:rPr>
              <a:t>Division of amount column as debit and credit</a:t>
            </a:r>
          </a:p>
          <a:p>
            <a:pPr marL="342900" lvl="0" indent="-342900" algn="just">
              <a:lnSpc>
                <a:spcPct val="115000"/>
              </a:lnSpc>
              <a:spcAft>
                <a:spcPts val="0"/>
              </a:spcAft>
              <a:buFont typeface="+mj-lt"/>
              <a:buAutoNum type="arabicPeriod"/>
              <a:tabLst>
                <a:tab pos="1104900" algn="l"/>
              </a:tabLst>
            </a:pPr>
            <a:r>
              <a:rPr lang="en-IN" sz="2400" dirty="0">
                <a:solidFill>
                  <a:schemeClr val="bg1"/>
                </a:solidFill>
                <a:latin typeface="Times New Roman" panose="02020603050405020304" pitchFamily="18" charset="0"/>
                <a:ea typeface="Calibri"/>
                <a:cs typeface="Times New Roman" panose="02020603050405020304" pitchFamily="18" charset="0"/>
              </a:rPr>
              <a:t>Dual aspect of every transaction</a:t>
            </a:r>
          </a:p>
          <a:p>
            <a:pPr marL="342900" lvl="0" indent="-342900" algn="just">
              <a:lnSpc>
                <a:spcPct val="115000"/>
              </a:lnSpc>
              <a:spcAft>
                <a:spcPts val="0"/>
              </a:spcAft>
              <a:buFont typeface="+mj-lt"/>
              <a:buAutoNum type="arabicPeriod"/>
              <a:tabLst>
                <a:tab pos="1104900" algn="l"/>
              </a:tabLst>
            </a:pPr>
            <a:r>
              <a:rPr lang="en-IN" sz="2400" dirty="0">
                <a:solidFill>
                  <a:schemeClr val="bg1"/>
                </a:solidFill>
                <a:latin typeface="Times New Roman" panose="02020603050405020304" pitchFamily="18" charset="0"/>
                <a:ea typeface="Calibri"/>
                <a:cs typeface="Times New Roman" panose="02020603050405020304" pitchFamily="18" charset="0"/>
              </a:rPr>
              <a:t>Based upon accounting concepts and conventions</a:t>
            </a:r>
          </a:p>
          <a:p>
            <a:pPr marL="342900" lvl="0" indent="-342900" algn="just">
              <a:lnSpc>
                <a:spcPct val="115000"/>
              </a:lnSpc>
              <a:spcAft>
                <a:spcPts val="0"/>
              </a:spcAft>
              <a:buFont typeface="+mj-lt"/>
              <a:buAutoNum type="arabicPeriod"/>
              <a:tabLst>
                <a:tab pos="1104900" algn="l"/>
              </a:tabLst>
            </a:pPr>
            <a:r>
              <a:rPr lang="en-IN" sz="2400" dirty="0">
                <a:solidFill>
                  <a:schemeClr val="bg1"/>
                </a:solidFill>
                <a:latin typeface="Times New Roman" panose="02020603050405020304" pitchFamily="18" charset="0"/>
                <a:ea typeface="Calibri"/>
                <a:cs typeface="Times New Roman" panose="02020603050405020304" pitchFamily="18" charset="0"/>
              </a:rPr>
              <a:t>Preparing trial balance</a:t>
            </a:r>
          </a:p>
          <a:p>
            <a:pPr marL="342900" lvl="0" indent="-342900" algn="just">
              <a:lnSpc>
                <a:spcPct val="115000"/>
              </a:lnSpc>
              <a:spcAft>
                <a:spcPts val="0"/>
              </a:spcAft>
              <a:buFont typeface="+mj-lt"/>
              <a:buAutoNum type="arabicPeriod"/>
              <a:tabLst>
                <a:tab pos="1104900" algn="l"/>
              </a:tabLst>
            </a:pPr>
            <a:r>
              <a:rPr lang="en-IN" sz="2400" dirty="0">
                <a:solidFill>
                  <a:schemeClr val="bg1"/>
                </a:solidFill>
                <a:latin typeface="Times New Roman" panose="02020603050405020304" pitchFamily="18" charset="0"/>
                <a:ea typeface="Calibri"/>
                <a:cs typeface="Times New Roman" panose="02020603050405020304" pitchFamily="18" charset="0"/>
              </a:rPr>
              <a:t>Preparation final accounts</a:t>
            </a:r>
          </a:p>
          <a:p>
            <a:endParaRPr lang="en-IN" dirty="0"/>
          </a:p>
        </p:txBody>
      </p:sp>
    </p:spTree>
    <p:extLst>
      <p:ext uri="{BB962C8B-B14F-4D97-AF65-F5344CB8AC3E}">
        <p14:creationId xmlns:p14="http://schemas.microsoft.com/office/powerpoint/2010/main" xmlns="" val="168030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332656"/>
            <a:ext cx="8496944" cy="6192688"/>
          </a:xfrm>
        </p:spPr>
        <p:txBody>
          <a:bodyPr>
            <a:normAutofit/>
          </a:bodyPr>
          <a:lstStyle/>
          <a:p>
            <a:pPr marL="228600" algn="just">
              <a:lnSpc>
                <a:spcPct val="115000"/>
              </a:lnSpc>
              <a:spcAft>
                <a:spcPts val="0"/>
              </a:spcAft>
              <a:tabLst>
                <a:tab pos="1104900" algn="l"/>
              </a:tabLst>
            </a:pPr>
            <a:r>
              <a:rPr lang="en-IN" sz="2800" b="1" u="sng" dirty="0">
                <a:solidFill>
                  <a:srgbClr val="FFFF00"/>
                </a:solidFill>
                <a:latin typeface="Times New Roman" panose="02020603050405020304" pitchFamily="18" charset="0"/>
                <a:ea typeface="Calibri"/>
                <a:cs typeface="Times New Roman" panose="02020603050405020304" pitchFamily="18" charset="0"/>
              </a:rPr>
              <a:t>Advantages of double entry system:</a:t>
            </a:r>
            <a:endParaRPr lang="en-IN" sz="2800" b="1" dirty="0">
              <a:solidFill>
                <a:srgbClr val="FFFF00"/>
              </a:solidFill>
              <a:latin typeface="Times New Roman" panose="02020603050405020304" pitchFamily="18" charset="0"/>
              <a:ea typeface="Calibri"/>
              <a:cs typeface="Times New Roman" panose="02020603050405020304" pitchFamily="18" charset="0"/>
            </a:endParaRPr>
          </a:p>
          <a:p>
            <a:pPr marL="342900" lvl="0" indent="-342900" algn="just">
              <a:lnSpc>
                <a:spcPct val="115000"/>
              </a:lnSpc>
              <a:spcAft>
                <a:spcPts val="0"/>
              </a:spcAft>
              <a:buFont typeface="+mj-lt"/>
              <a:buAutoNum type="arabicPeriod"/>
              <a:tabLst>
                <a:tab pos="1104900" algn="l"/>
              </a:tabLst>
            </a:pPr>
            <a:r>
              <a:rPr lang="en-IN" sz="2600" dirty="0">
                <a:solidFill>
                  <a:schemeClr val="bg1"/>
                </a:solidFill>
                <a:latin typeface="Times New Roman" panose="02020603050405020304" pitchFamily="18" charset="0"/>
                <a:ea typeface="Calibri"/>
                <a:cs typeface="Times New Roman" panose="02020603050405020304" pitchFamily="18" charset="0"/>
              </a:rPr>
              <a:t>Scientific system: It is scientific system compared to single entry system.</a:t>
            </a:r>
          </a:p>
          <a:p>
            <a:pPr marL="342900" lvl="0" indent="-342900" algn="just">
              <a:lnSpc>
                <a:spcPct val="115000"/>
              </a:lnSpc>
              <a:spcAft>
                <a:spcPts val="0"/>
              </a:spcAft>
              <a:buFont typeface="+mj-lt"/>
              <a:buAutoNum type="arabicPeriod"/>
              <a:tabLst>
                <a:tab pos="1104900" algn="l"/>
              </a:tabLst>
            </a:pPr>
            <a:r>
              <a:rPr lang="en-IN" sz="2600" dirty="0">
                <a:solidFill>
                  <a:schemeClr val="bg1"/>
                </a:solidFill>
                <a:latin typeface="Times New Roman" panose="02020603050405020304" pitchFamily="18" charset="0"/>
                <a:ea typeface="Calibri"/>
                <a:cs typeface="Times New Roman" panose="02020603050405020304" pitchFamily="18" charset="0"/>
              </a:rPr>
              <a:t>Full information             </a:t>
            </a:r>
          </a:p>
          <a:p>
            <a:pPr marL="342900" lvl="0" indent="-342900" algn="just">
              <a:lnSpc>
                <a:spcPct val="115000"/>
              </a:lnSpc>
              <a:spcAft>
                <a:spcPts val="0"/>
              </a:spcAft>
              <a:buFont typeface="+mj-lt"/>
              <a:buAutoNum type="arabicPeriod"/>
              <a:tabLst>
                <a:tab pos="1104900" algn="l"/>
              </a:tabLst>
            </a:pPr>
            <a:r>
              <a:rPr lang="en-IN" sz="2600" dirty="0">
                <a:solidFill>
                  <a:schemeClr val="bg1"/>
                </a:solidFill>
                <a:latin typeface="Times New Roman" panose="02020603050405020304" pitchFamily="18" charset="0"/>
                <a:ea typeface="Calibri"/>
                <a:cs typeface="Times New Roman" panose="02020603050405020304" pitchFamily="18" charset="0"/>
              </a:rPr>
              <a:t> Assessment of profit and loss    </a:t>
            </a:r>
          </a:p>
          <a:p>
            <a:pPr marL="342900" lvl="0" indent="-342900" algn="just">
              <a:lnSpc>
                <a:spcPct val="115000"/>
              </a:lnSpc>
              <a:spcAft>
                <a:spcPts val="0"/>
              </a:spcAft>
              <a:buFont typeface="+mj-lt"/>
              <a:buAutoNum type="arabicPeriod"/>
              <a:tabLst>
                <a:tab pos="1104900" algn="l"/>
              </a:tabLst>
            </a:pPr>
            <a:r>
              <a:rPr lang="en-IN" sz="2600" dirty="0">
                <a:solidFill>
                  <a:schemeClr val="bg1"/>
                </a:solidFill>
                <a:latin typeface="Times New Roman" panose="02020603050405020304" pitchFamily="18" charset="0"/>
                <a:ea typeface="Calibri"/>
                <a:cs typeface="Times New Roman" panose="02020603050405020304" pitchFamily="18" charset="0"/>
              </a:rPr>
              <a:t> Knowledge of creditors</a:t>
            </a:r>
          </a:p>
          <a:p>
            <a:pPr marL="342900" lvl="0" indent="-342900" algn="just">
              <a:lnSpc>
                <a:spcPct val="115000"/>
              </a:lnSpc>
              <a:spcAft>
                <a:spcPts val="0"/>
              </a:spcAft>
              <a:buFont typeface="+mj-lt"/>
              <a:buAutoNum type="arabicPeriod" startAt="5"/>
              <a:tabLst>
                <a:tab pos="1104900" algn="l"/>
              </a:tabLst>
            </a:pPr>
            <a:r>
              <a:rPr lang="en-IN" sz="2600" dirty="0">
                <a:solidFill>
                  <a:schemeClr val="bg1"/>
                </a:solidFill>
                <a:latin typeface="Times New Roman" panose="02020603050405020304" pitchFamily="18" charset="0"/>
                <a:ea typeface="Calibri"/>
                <a:cs typeface="Times New Roman" panose="02020603050405020304" pitchFamily="18" charset="0"/>
              </a:rPr>
              <a:t>Arithmetical accuracy   </a:t>
            </a:r>
          </a:p>
          <a:p>
            <a:pPr marL="342900" lvl="0" indent="-342900" algn="just">
              <a:lnSpc>
                <a:spcPct val="115000"/>
              </a:lnSpc>
              <a:spcAft>
                <a:spcPts val="0"/>
              </a:spcAft>
              <a:buFont typeface="+mj-lt"/>
              <a:buAutoNum type="arabicPeriod" startAt="5"/>
              <a:tabLst>
                <a:tab pos="1104900" algn="l"/>
              </a:tabLst>
            </a:pPr>
            <a:r>
              <a:rPr lang="en-IN" sz="2600" dirty="0">
                <a:solidFill>
                  <a:schemeClr val="bg1"/>
                </a:solidFill>
                <a:latin typeface="Times New Roman" panose="02020603050405020304" pitchFamily="18" charset="0"/>
                <a:ea typeface="Calibri"/>
                <a:cs typeface="Times New Roman" panose="02020603050405020304" pitchFamily="18" charset="0"/>
              </a:rPr>
              <a:t>Assessment of financial position </a:t>
            </a:r>
          </a:p>
          <a:p>
            <a:pPr marL="342900" lvl="0" indent="-342900" algn="just">
              <a:lnSpc>
                <a:spcPct val="115000"/>
              </a:lnSpc>
              <a:spcAft>
                <a:spcPts val="0"/>
              </a:spcAft>
              <a:buFont typeface="+mj-lt"/>
              <a:buAutoNum type="arabicPeriod" startAt="5"/>
              <a:tabLst>
                <a:tab pos="1104900" algn="l"/>
              </a:tabLst>
            </a:pPr>
            <a:r>
              <a:rPr lang="en-IN" sz="2600" dirty="0">
                <a:solidFill>
                  <a:schemeClr val="bg1"/>
                </a:solidFill>
                <a:latin typeface="Times New Roman" panose="02020603050405020304" pitchFamily="18" charset="0"/>
                <a:ea typeface="Calibri"/>
                <a:cs typeface="Times New Roman" panose="02020603050405020304" pitchFamily="18" charset="0"/>
              </a:rPr>
              <a:t>Comparison of </a:t>
            </a:r>
            <a:r>
              <a:rPr lang="en-IN" sz="2600" dirty="0" smtClean="0">
                <a:solidFill>
                  <a:schemeClr val="bg1"/>
                </a:solidFill>
                <a:latin typeface="Times New Roman" panose="02020603050405020304" pitchFamily="18" charset="0"/>
                <a:ea typeface="Calibri"/>
                <a:cs typeface="Times New Roman" panose="02020603050405020304" pitchFamily="18" charset="0"/>
              </a:rPr>
              <a:t>results</a:t>
            </a:r>
          </a:p>
          <a:p>
            <a:pPr marL="342900" lvl="0" indent="-342900" algn="just">
              <a:lnSpc>
                <a:spcPct val="115000"/>
              </a:lnSpc>
              <a:spcAft>
                <a:spcPts val="0"/>
              </a:spcAft>
              <a:buFont typeface="+mj-lt"/>
              <a:buAutoNum type="arabicPeriod" startAt="5"/>
              <a:tabLst>
                <a:tab pos="1104900" algn="l"/>
              </a:tabLst>
            </a:pPr>
            <a:r>
              <a:rPr lang="en-IN" sz="2600" dirty="0" smtClean="0">
                <a:solidFill>
                  <a:schemeClr val="bg1"/>
                </a:solidFill>
                <a:latin typeface="Times New Roman" panose="02020603050405020304" pitchFamily="18" charset="0"/>
                <a:ea typeface="Calibri"/>
                <a:cs typeface="Times New Roman" panose="02020603050405020304" pitchFamily="18" charset="0"/>
              </a:rPr>
              <a:t>Maintenance </a:t>
            </a:r>
            <a:r>
              <a:rPr lang="en-IN" sz="2600" dirty="0">
                <a:solidFill>
                  <a:schemeClr val="bg1"/>
                </a:solidFill>
                <a:latin typeface="Times New Roman" panose="02020603050405020304" pitchFamily="18" charset="0"/>
                <a:ea typeface="Calibri"/>
                <a:cs typeface="Times New Roman" panose="02020603050405020304" pitchFamily="18" charset="0"/>
              </a:rPr>
              <a:t>according to incoming tax </a:t>
            </a:r>
            <a:r>
              <a:rPr lang="en-IN" sz="2600" dirty="0" smtClean="0">
                <a:solidFill>
                  <a:schemeClr val="bg1"/>
                </a:solidFill>
                <a:latin typeface="Times New Roman" panose="02020603050405020304" pitchFamily="18" charset="0"/>
                <a:ea typeface="Calibri"/>
                <a:cs typeface="Times New Roman" panose="02020603050405020304" pitchFamily="18" charset="0"/>
              </a:rPr>
              <a:t>rules</a:t>
            </a:r>
          </a:p>
          <a:p>
            <a:pPr marL="342900" lvl="0" indent="-342900" algn="just">
              <a:lnSpc>
                <a:spcPct val="115000"/>
              </a:lnSpc>
              <a:spcAft>
                <a:spcPts val="0"/>
              </a:spcAft>
              <a:buFont typeface="+mj-lt"/>
              <a:buAutoNum type="arabicPeriod" startAt="5"/>
              <a:tabLst>
                <a:tab pos="1104900" algn="l"/>
              </a:tabLst>
            </a:pPr>
            <a:r>
              <a:rPr lang="en-IN" sz="2600" dirty="0" smtClean="0">
                <a:solidFill>
                  <a:schemeClr val="bg1"/>
                </a:solidFill>
                <a:latin typeface="Times New Roman" panose="02020603050405020304" pitchFamily="18" charset="0"/>
                <a:ea typeface="Calibri"/>
                <a:cs typeface="Times New Roman" panose="02020603050405020304" pitchFamily="18" charset="0"/>
              </a:rPr>
              <a:t>Detection of </a:t>
            </a:r>
            <a:r>
              <a:rPr lang="en-IN" sz="2600" dirty="0">
                <a:solidFill>
                  <a:schemeClr val="bg1"/>
                </a:solidFill>
                <a:latin typeface="Times New Roman" panose="02020603050405020304" pitchFamily="18" charset="0"/>
                <a:ea typeface="Calibri"/>
                <a:cs typeface="Times New Roman" panose="02020603050405020304" pitchFamily="18" charset="0"/>
              </a:rPr>
              <a:t>frauds</a:t>
            </a:r>
          </a:p>
          <a:p>
            <a:endParaRPr lang="en-IN" dirty="0"/>
          </a:p>
        </p:txBody>
      </p:sp>
    </p:spTree>
    <p:extLst>
      <p:ext uri="{BB962C8B-B14F-4D97-AF65-F5344CB8AC3E}">
        <p14:creationId xmlns:p14="http://schemas.microsoft.com/office/powerpoint/2010/main" xmlns="" val="128794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332656"/>
            <a:ext cx="8496944" cy="6192688"/>
          </a:xfrm>
        </p:spPr>
        <p:txBody>
          <a:bodyPr>
            <a:normAutofit fontScale="47500" lnSpcReduction="20000"/>
          </a:bodyPr>
          <a:lstStyle/>
          <a:p>
            <a:pPr marL="228600" algn="just">
              <a:lnSpc>
                <a:spcPct val="115000"/>
              </a:lnSpc>
              <a:spcAft>
                <a:spcPts val="0"/>
              </a:spcAft>
              <a:tabLst>
                <a:tab pos="1104900" algn="l"/>
              </a:tabLst>
            </a:pPr>
            <a:r>
              <a:rPr lang="en-IN" sz="5900" u="sng" dirty="0">
                <a:solidFill>
                  <a:srgbClr val="FFFF00"/>
                </a:solidFill>
                <a:latin typeface="Times New Roman" panose="02020603050405020304" pitchFamily="18" charset="0"/>
                <a:ea typeface="Calibri"/>
                <a:cs typeface="Times New Roman" panose="02020603050405020304" pitchFamily="18" charset="0"/>
              </a:rPr>
              <a:t>Limitations:</a:t>
            </a:r>
            <a:r>
              <a:rPr lang="en-IN" sz="5900" dirty="0">
                <a:solidFill>
                  <a:srgbClr val="FFFF00"/>
                </a:solidFill>
                <a:latin typeface="Times New Roman" panose="02020603050405020304" pitchFamily="18" charset="0"/>
                <a:ea typeface="Calibri"/>
                <a:cs typeface="Times New Roman" panose="02020603050405020304" pitchFamily="18" charset="0"/>
              </a:rPr>
              <a:t> </a:t>
            </a:r>
          </a:p>
          <a:p>
            <a:pPr marL="342900" lvl="0" indent="-342900" algn="just">
              <a:lnSpc>
                <a:spcPct val="115000"/>
              </a:lnSpc>
              <a:spcAft>
                <a:spcPts val="0"/>
              </a:spcAft>
              <a:buFont typeface="+mj-lt"/>
              <a:buAutoNum type="arabicPeriod"/>
              <a:tabLst>
                <a:tab pos="1104900" algn="l"/>
              </a:tabLst>
            </a:pPr>
            <a:r>
              <a:rPr lang="en-IN" sz="4400" dirty="0">
                <a:solidFill>
                  <a:schemeClr val="bg1"/>
                </a:solidFill>
                <a:latin typeface="Times New Roman" panose="02020603050405020304" pitchFamily="18" charset="0"/>
                <a:ea typeface="Calibri"/>
                <a:cs typeface="Times New Roman" panose="02020603050405020304" pitchFamily="18" charset="0"/>
              </a:rPr>
              <a:t>Errors of omission: in case the entire transaction is not recorded in the books of accounting.</a:t>
            </a:r>
          </a:p>
          <a:p>
            <a:pPr marL="342900" lvl="0" indent="-342900" algn="just">
              <a:lnSpc>
                <a:spcPct val="115000"/>
              </a:lnSpc>
              <a:spcAft>
                <a:spcPts val="0"/>
              </a:spcAft>
              <a:buFont typeface="+mj-lt"/>
              <a:buAutoNum type="arabicPeriod"/>
              <a:tabLst>
                <a:tab pos="1104900" algn="l"/>
              </a:tabLst>
            </a:pPr>
            <a:r>
              <a:rPr lang="en-IN" sz="4400" dirty="0">
                <a:solidFill>
                  <a:schemeClr val="bg1"/>
                </a:solidFill>
                <a:latin typeface="Times New Roman" panose="02020603050405020304" pitchFamily="18" charset="0"/>
                <a:ea typeface="Calibri"/>
                <a:cs typeface="Times New Roman" panose="02020603050405020304" pitchFamily="18" charset="0"/>
              </a:rPr>
              <a:t>Errors of principle: Debiting Ram’s a/c instead of Rao’s a/c</a:t>
            </a:r>
          </a:p>
          <a:p>
            <a:pPr marL="342900" lvl="0" indent="-342900" algn="just">
              <a:lnSpc>
                <a:spcPct val="115000"/>
              </a:lnSpc>
              <a:spcAft>
                <a:spcPts val="0"/>
              </a:spcAft>
              <a:buFont typeface="+mj-lt"/>
              <a:buAutoNum type="arabicPeriod"/>
              <a:tabLst>
                <a:tab pos="1104900" algn="l"/>
              </a:tabLst>
            </a:pPr>
            <a:r>
              <a:rPr lang="en-IN" sz="4400" dirty="0">
                <a:solidFill>
                  <a:schemeClr val="bg1"/>
                </a:solidFill>
                <a:latin typeface="Times New Roman" panose="02020603050405020304" pitchFamily="18" charset="0"/>
                <a:ea typeface="Calibri"/>
                <a:cs typeface="Times New Roman" panose="02020603050405020304" pitchFamily="18" charset="0"/>
              </a:rPr>
              <a:t>Compensating errors: If </a:t>
            </a:r>
            <a:r>
              <a:rPr lang="en-IN" sz="4400" dirty="0" err="1">
                <a:solidFill>
                  <a:schemeClr val="bg1"/>
                </a:solidFill>
                <a:latin typeface="Times New Roman" panose="02020603050405020304" pitchFamily="18" charset="0"/>
                <a:ea typeface="Calibri"/>
                <a:cs typeface="Times New Roman" panose="02020603050405020304" pitchFamily="18" charset="0"/>
              </a:rPr>
              <a:t>rahim’s</a:t>
            </a:r>
            <a:r>
              <a:rPr lang="en-IN" sz="4400" dirty="0">
                <a:solidFill>
                  <a:schemeClr val="bg1"/>
                </a:solidFill>
                <a:latin typeface="Times New Roman" panose="02020603050405020304" pitchFamily="18" charset="0"/>
                <a:ea typeface="Calibri"/>
                <a:cs typeface="Times New Roman" panose="02020603050405020304" pitchFamily="18" charset="0"/>
              </a:rPr>
              <a:t> a/c is by mistake debited with </a:t>
            </a:r>
            <a:r>
              <a:rPr lang="en-IN" sz="4400" dirty="0" err="1">
                <a:solidFill>
                  <a:schemeClr val="bg1"/>
                </a:solidFill>
                <a:latin typeface="Times New Roman" panose="02020603050405020304" pitchFamily="18" charset="0"/>
                <a:ea typeface="Calibri"/>
                <a:cs typeface="Times New Roman" panose="02020603050405020304" pitchFamily="18" charset="0"/>
              </a:rPr>
              <a:t>Rs</a:t>
            </a:r>
            <a:r>
              <a:rPr lang="en-IN" sz="4400" dirty="0">
                <a:solidFill>
                  <a:schemeClr val="bg1"/>
                </a:solidFill>
                <a:latin typeface="Times New Roman" panose="02020603050405020304" pitchFamily="18" charset="0"/>
                <a:ea typeface="Calibri"/>
                <a:cs typeface="Times New Roman" panose="02020603050405020304" pitchFamily="18" charset="0"/>
              </a:rPr>
              <a:t>. 15/- lesser and </a:t>
            </a:r>
            <a:r>
              <a:rPr lang="en-IN" sz="4400" dirty="0" err="1">
                <a:solidFill>
                  <a:schemeClr val="bg1"/>
                </a:solidFill>
                <a:latin typeface="Times New Roman" panose="02020603050405020304" pitchFamily="18" charset="0"/>
                <a:ea typeface="Calibri"/>
                <a:cs typeface="Times New Roman" panose="02020603050405020304" pitchFamily="18" charset="0"/>
              </a:rPr>
              <a:t>mohan’s</a:t>
            </a:r>
            <a:r>
              <a:rPr lang="en-IN" sz="4400" dirty="0">
                <a:solidFill>
                  <a:schemeClr val="bg1"/>
                </a:solidFill>
                <a:latin typeface="Times New Roman" panose="02020603050405020304" pitchFamily="18" charset="0"/>
                <a:ea typeface="Calibri"/>
                <a:cs typeface="Times New Roman" panose="02020603050405020304" pitchFamily="18" charset="0"/>
              </a:rPr>
              <a:t> a/c is also by mistake credited with </a:t>
            </a:r>
            <a:r>
              <a:rPr lang="en-IN" sz="4400" dirty="0" err="1">
                <a:solidFill>
                  <a:schemeClr val="bg1"/>
                </a:solidFill>
                <a:latin typeface="Times New Roman" panose="02020603050405020304" pitchFamily="18" charset="0"/>
                <a:ea typeface="Calibri"/>
                <a:cs typeface="Times New Roman" panose="02020603050405020304" pitchFamily="18" charset="0"/>
              </a:rPr>
              <a:t>Rs</a:t>
            </a:r>
            <a:r>
              <a:rPr lang="en-IN" sz="4400" dirty="0">
                <a:solidFill>
                  <a:schemeClr val="bg1"/>
                </a:solidFill>
                <a:latin typeface="Times New Roman" panose="02020603050405020304" pitchFamily="18" charset="0"/>
                <a:ea typeface="Calibri"/>
                <a:cs typeface="Times New Roman" panose="02020603050405020304" pitchFamily="18" charset="0"/>
              </a:rPr>
              <a:t> 15/- lesser</a:t>
            </a:r>
            <a:r>
              <a:rPr lang="en-IN" sz="4400" dirty="0" smtClean="0">
                <a:solidFill>
                  <a:schemeClr val="bg1"/>
                </a:solidFill>
                <a:latin typeface="Times New Roman" panose="02020603050405020304" pitchFamily="18" charset="0"/>
                <a:ea typeface="Calibri"/>
                <a:cs typeface="Times New Roman" panose="02020603050405020304" pitchFamily="18" charset="0"/>
              </a:rPr>
              <a:t>.</a:t>
            </a:r>
          </a:p>
          <a:p>
            <a:pPr lvl="0" algn="just">
              <a:lnSpc>
                <a:spcPct val="115000"/>
              </a:lnSpc>
              <a:spcAft>
                <a:spcPts val="0"/>
              </a:spcAft>
              <a:tabLst>
                <a:tab pos="1104900" algn="l"/>
              </a:tabLst>
            </a:pPr>
            <a:endParaRPr lang="en-IN" sz="4400" dirty="0">
              <a:solidFill>
                <a:schemeClr val="bg1"/>
              </a:solidFill>
              <a:latin typeface="Times New Roman" panose="02020603050405020304" pitchFamily="18" charset="0"/>
              <a:ea typeface="Calibri"/>
              <a:cs typeface="Times New Roman" panose="02020603050405020304" pitchFamily="18" charset="0"/>
            </a:endParaRPr>
          </a:p>
          <a:p>
            <a:pPr marL="228600" algn="just">
              <a:lnSpc>
                <a:spcPct val="115000"/>
              </a:lnSpc>
              <a:spcAft>
                <a:spcPts val="0"/>
              </a:spcAft>
              <a:tabLst>
                <a:tab pos="1104900" algn="l"/>
              </a:tabLst>
            </a:pPr>
            <a:r>
              <a:rPr lang="en-IN" sz="5900" b="1" u="sng" dirty="0">
                <a:solidFill>
                  <a:srgbClr val="FFFF00"/>
                </a:solidFill>
                <a:latin typeface="Times New Roman" panose="02020603050405020304" pitchFamily="18" charset="0"/>
                <a:ea typeface="Calibri"/>
                <a:cs typeface="Times New Roman" panose="02020603050405020304" pitchFamily="18" charset="0"/>
              </a:rPr>
              <a:t>Single entry book keeping:</a:t>
            </a:r>
            <a:endParaRPr lang="en-IN" sz="5900" dirty="0">
              <a:solidFill>
                <a:srgbClr val="FFFF00"/>
              </a:solidFill>
              <a:latin typeface="Times New Roman" panose="02020603050405020304" pitchFamily="18" charset="0"/>
              <a:ea typeface="Calibri"/>
              <a:cs typeface="Times New Roman" panose="02020603050405020304" pitchFamily="18" charset="0"/>
            </a:endParaRPr>
          </a:p>
          <a:p>
            <a:pPr marL="228600" algn="just">
              <a:lnSpc>
                <a:spcPct val="115000"/>
              </a:lnSpc>
              <a:spcAft>
                <a:spcPts val="0"/>
              </a:spcAft>
              <a:tabLst>
                <a:tab pos="1104900" algn="l"/>
              </a:tabLst>
            </a:pPr>
            <a:r>
              <a:rPr lang="en-IN" sz="4400" dirty="0">
                <a:solidFill>
                  <a:schemeClr val="bg1"/>
                </a:solidFill>
                <a:latin typeface="Times New Roman" panose="02020603050405020304" pitchFamily="18" charset="0"/>
                <a:ea typeface="Calibri"/>
                <a:cs typeface="Times New Roman" panose="02020603050405020304" pitchFamily="18" charset="0"/>
              </a:rPr>
              <a:t>          It is a crude and unscientific method of maintaining accounts. Under this system all the transactions are not recorded. Similarly all the account books are not maintained. Sometimes two aspects of a transaction are recorded and are not recorded completely. Under this system it is incomplete and unsystematic. So, it is not reliable. It is not possible to prepare proper trial balance and it is difficult to prepare the correct P&amp;L a/c to know the profit or loss.</a:t>
            </a:r>
          </a:p>
          <a:p>
            <a:pPr algn="just">
              <a:lnSpc>
                <a:spcPct val="115000"/>
              </a:lnSpc>
              <a:spcAft>
                <a:spcPts val="0"/>
              </a:spcAft>
              <a:tabLst>
                <a:tab pos="1104900" algn="l"/>
              </a:tabLst>
            </a:pPr>
            <a:r>
              <a:rPr lang="en-IN" sz="4400" b="1" dirty="0">
                <a:solidFill>
                  <a:schemeClr val="bg1"/>
                </a:solidFill>
                <a:latin typeface="Times New Roman" panose="02020603050405020304" pitchFamily="18" charset="0"/>
                <a:ea typeface="Calibri"/>
                <a:cs typeface="Times New Roman" panose="02020603050405020304" pitchFamily="18" charset="0"/>
              </a:rPr>
              <a:t> </a:t>
            </a:r>
            <a:endParaRPr lang="en-IN" sz="4400" dirty="0">
              <a:solidFill>
                <a:schemeClr val="bg1"/>
              </a:solidFill>
              <a:latin typeface="Times New Roman" panose="02020603050405020304" pitchFamily="18" charset="0"/>
              <a:ea typeface="Calibri"/>
              <a:cs typeface="Times New Roman" panose="02020603050405020304" pitchFamily="18" charset="0"/>
            </a:endParaRPr>
          </a:p>
          <a:p>
            <a:endParaRPr lang="en-IN" dirty="0"/>
          </a:p>
        </p:txBody>
      </p:sp>
    </p:spTree>
    <p:extLst>
      <p:ext uri="{BB962C8B-B14F-4D97-AF65-F5344CB8AC3E}">
        <p14:creationId xmlns:p14="http://schemas.microsoft.com/office/powerpoint/2010/main" xmlns="" val="92931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568952" cy="6192688"/>
          </a:xfrm>
        </p:spPr>
        <p:txBody>
          <a:bodyPr>
            <a:normAutofit fontScale="85000" lnSpcReduction="20000"/>
          </a:bodyPr>
          <a:lstStyle/>
          <a:p>
            <a:pPr marL="0" indent="0" algn="just">
              <a:lnSpc>
                <a:spcPct val="115000"/>
              </a:lnSpc>
              <a:spcAft>
                <a:spcPts val="0"/>
              </a:spcAft>
              <a:buNone/>
              <a:tabLst>
                <a:tab pos="1104900" algn="l"/>
              </a:tabLst>
            </a:pPr>
            <a:r>
              <a:rPr lang="en-IN" b="1" dirty="0">
                <a:solidFill>
                  <a:srgbClr val="FFFF00"/>
                </a:solidFill>
                <a:latin typeface="Times New Roman" panose="02020603050405020304" pitchFamily="18" charset="0"/>
                <a:ea typeface="Calibri"/>
                <a:cs typeface="Times New Roman" panose="02020603050405020304" pitchFamily="18" charset="0"/>
              </a:rPr>
              <a:t>Definition</a:t>
            </a:r>
            <a:endParaRPr lang="en-IN" sz="2800" dirty="0">
              <a:solidFill>
                <a:srgbClr val="FFFF00"/>
              </a:solidFill>
              <a:latin typeface="Times New Roman" panose="02020603050405020304" pitchFamily="18" charset="0"/>
              <a:ea typeface="Calibri"/>
              <a:cs typeface="Times New Roman" panose="02020603050405020304" pitchFamily="18" charset="0"/>
            </a:endParaRPr>
          </a:p>
          <a:p>
            <a:pPr marL="0" indent="0" algn="just">
              <a:lnSpc>
                <a:spcPct val="115000"/>
              </a:lnSpc>
              <a:spcAft>
                <a:spcPts val="0"/>
              </a:spcAft>
              <a:buNone/>
              <a:tabLst>
                <a:tab pos="1104900" algn="l"/>
              </a:tabLst>
            </a:pPr>
            <a:r>
              <a:rPr lang="en-IN" b="1" dirty="0">
                <a:solidFill>
                  <a:schemeClr val="bg1"/>
                </a:solidFill>
                <a:latin typeface="Times New Roman" panose="02020603050405020304" pitchFamily="18" charset="0"/>
                <a:ea typeface="Calibri"/>
                <a:cs typeface="Times New Roman" panose="02020603050405020304" pitchFamily="18" charset="0"/>
              </a:rPr>
              <a:t>          </a:t>
            </a:r>
            <a:r>
              <a:rPr lang="en-IN" dirty="0">
                <a:solidFill>
                  <a:schemeClr val="bg1"/>
                </a:solidFill>
                <a:latin typeface="Times New Roman" panose="02020603050405020304" pitchFamily="18" charset="0"/>
                <a:ea typeface="Calibri"/>
                <a:cs typeface="Times New Roman" panose="02020603050405020304" pitchFamily="18" charset="0"/>
              </a:rPr>
              <a:t>According to </a:t>
            </a:r>
            <a:r>
              <a:rPr lang="en-IN" b="1" dirty="0">
                <a:solidFill>
                  <a:schemeClr val="bg1"/>
                </a:solidFill>
                <a:latin typeface="Times New Roman" panose="02020603050405020304" pitchFamily="18" charset="0"/>
                <a:ea typeface="Calibri"/>
                <a:cs typeface="Times New Roman" panose="02020603050405020304" pitchFamily="18" charset="0"/>
              </a:rPr>
              <a:t>Kohler, “</a:t>
            </a:r>
            <a:r>
              <a:rPr lang="en-IN" dirty="0">
                <a:solidFill>
                  <a:schemeClr val="bg1"/>
                </a:solidFill>
                <a:latin typeface="Times New Roman" panose="02020603050405020304" pitchFamily="18" charset="0"/>
                <a:ea typeface="Calibri"/>
                <a:cs typeface="Times New Roman" panose="02020603050405020304" pitchFamily="18" charset="0"/>
              </a:rPr>
              <a:t>Single entry system is a system of bookkeeping in which as the rules, only records of cash and personal accounts are maintained. It is always an incomplete double entry varying with circumstances</a:t>
            </a:r>
            <a:r>
              <a:rPr lang="en-IN" dirty="0" smtClean="0">
                <a:solidFill>
                  <a:schemeClr val="bg1"/>
                </a:solidFill>
                <a:latin typeface="Times New Roman" panose="02020603050405020304" pitchFamily="18" charset="0"/>
                <a:ea typeface="Calibri"/>
                <a:cs typeface="Times New Roman" panose="02020603050405020304" pitchFamily="18" charset="0"/>
              </a:rPr>
              <a:t>.”</a:t>
            </a:r>
            <a:endParaRPr lang="en-IN" sz="2800" dirty="0" smtClean="0">
              <a:solidFill>
                <a:schemeClr val="bg1"/>
              </a:solidFill>
              <a:latin typeface="Times New Roman" panose="02020603050405020304" pitchFamily="18" charset="0"/>
              <a:ea typeface="Calibri"/>
              <a:cs typeface="Times New Roman" panose="02020603050405020304" pitchFamily="18" charset="0"/>
            </a:endParaRPr>
          </a:p>
          <a:p>
            <a:pPr marL="0" indent="0" algn="just">
              <a:lnSpc>
                <a:spcPct val="115000"/>
              </a:lnSpc>
              <a:spcAft>
                <a:spcPts val="0"/>
              </a:spcAft>
              <a:buNone/>
              <a:tabLst>
                <a:tab pos="1104900" algn="l"/>
              </a:tabLst>
            </a:pPr>
            <a:r>
              <a:rPr lang="en-IN" dirty="0" smtClean="0">
                <a:solidFill>
                  <a:srgbClr val="FFFF00"/>
                </a:solidFill>
                <a:latin typeface="Times New Roman" panose="02020603050405020304" pitchFamily="18" charset="0"/>
                <a:ea typeface="Calibri"/>
                <a:cs typeface="Times New Roman" panose="02020603050405020304" pitchFamily="18" charset="0"/>
              </a:rPr>
              <a:t>  </a:t>
            </a:r>
            <a:r>
              <a:rPr lang="en-IN" b="1" dirty="0" smtClean="0">
                <a:solidFill>
                  <a:srgbClr val="FFFF00"/>
                </a:solidFill>
                <a:latin typeface="Times New Roman" panose="02020603050405020304" pitchFamily="18" charset="0"/>
                <a:ea typeface="Calibri"/>
                <a:cs typeface="Times New Roman" panose="02020603050405020304" pitchFamily="18" charset="0"/>
              </a:rPr>
              <a:t>Explanation</a:t>
            </a:r>
            <a:endParaRPr lang="en-IN" sz="2800" dirty="0" smtClean="0">
              <a:solidFill>
                <a:srgbClr val="FFFF00"/>
              </a:solidFill>
              <a:latin typeface="Times New Roman" panose="02020603050405020304" pitchFamily="18" charset="0"/>
              <a:ea typeface="Calibri"/>
              <a:cs typeface="Times New Roman" panose="02020603050405020304" pitchFamily="18" charset="0"/>
            </a:endParaRPr>
          </a:p>
          <a:p>
            <a:pPr marL="630555" algn="just">
              <a:lnSpc>
                <a:spcPct val="115000"/>
              </a:lnSpc>
              <a:spcAft>
                <a:spcPts val="0"/>
              </a:spcAft>
              <a:tabLst>
                <a:tab pos="1104900" algn="l"/>
              </a:tabLst>
            </a:pPr>
            <a:r>
              <a:rPr lang="en-IN" dirty="0" smtClean="0">
                <a:solidFill>
                  <a:schemeClr val="bg1"/>
                </a:solidFill>
                <a:latin typeface="Times New Roman" panose="02020603050405020304" pitchFamily="18" charset="0"/>
                <a:ea typeface="Calibri"/>
                <a:cs typeface="Times New Roman" panose="02020603050405020304" pitchFamily="18" charset="0"/>
              </a:rPr>
              <a:t>Single </a:t>
            </a:r>
            <a:r>
              <a:rPr lang="en-IN" dirty="0">
                <a:solidFill>
                  <a:schemeClr val="bg1"/>
                </a:solidFill>
                <a:latin typeface="Times New Roman" panose="02020603050405020304" pitchFamily="18" charset="0"/>
                <a:ea typeface="Calibri"/>
                <a:cs typeface="Times New Roman" panose="02020603050405020304" pitchFamily="18" charset="0"/>
              </a:rPr>
              <a:t>entry system is a system of art of bookkeeping. All business transactions are recorded in the books of accounts.</a:t>
            </a:r>
            <a:endParaRPr lang="en-IN" sz="2800" dirty="0">
              <a:solidFill>
                <a:schemeClr val="bg1"/>
              </a:solidFill>
              <a:latin typeface="Times New Roman" panose="02020603050405020304" pitchFamily="18" charset="0"/>
              <a:ea typeface="Calibri"/>
              <a:cs typeface="Times New Roman" panose="02020603050405020304" pitchFamily="18" charset="0"/>
            </a:endParaRPr>
          </a:p>
          <a:p>
            <a:pPr marL="630555" algn="just">
              <a:lnSpc>
                <a:spcPct val="115000"/>
              </a:lnSpc>
              <a:spcAft>
                <a:spcPts val="0"/>
              </a:spcAft>
              <a:tabLst>
                <a:tab pos="1104900" algn="l"/>
              </a:tabLst>
            </a:pPr>
            <a:r>
              <a:rPr lang="en-IN" dirty="0">
                <a:solidFill>
                  <a:schemeClr val="bg1"/>
                </a:solidFill>
                <a:latin typeface="Times New Roman" panose="02020603050405020304" pitchFamily="18" charset="0"/>
                <a:ea typeface="Calibri"/>
                <a:cs typeface="Times New Roman" panose="02020603050405020304" pitchFamily="18" charset="0"/>
              </a:rPr>
              <a:t> In single entry system, only cash and personal accounts are maintained and real and nominal accounts are not maintained.</a:t>
            </a:r>
            <a:endParaRPr lang="en-IN" sz="2800" dirty="0">
              <a:solidFill>
                <a:schemeClr val="bg1"/>
              </a:solidFill>
              <a:latin typeface="Times New Roman" panose="02020603050405020304" pitchFamily="18" charset="0"/>
              <a:ea typeface="Calibri"/>
              <a:cs typeface="Times New Roman" panose="02020603050405020304" pitchFamily="18" charset="0"/>
            </a:endParaRPr>
          </a:p>
          <a:p>
            <a:pPr marL="0" indent="0" algn="just">
              <a:lnSpc>
                <a:spcPct val="115000"/>
              </a:lnSpc>
              <a:spcAft>
                <a:spcPts val="0"/>
              </a:spcAft>
              <a:buNone/>
              <a:tabLst>
                <a:tab pos="1104900" algn="l"/>
              </a:tabLst>
            </a:pPr>
            <a:r>
              <a:rPr lang="en-IN" dirty="0">
                <a:solidFill>
                  <a:schemeClr val="bg1"/>
                </a:solidFill>
                <a:latin typeface="Times New Roman" panose="02020603050405020304" pitchFamily="18" charset="0"/>
                <a:ea typeface="Calibri"/>
                <a:cs typeface="Times New Roman" panose="02020603050405020304" pitchFamily="18" charset="0"/>
              </a:rPr>
              <a:t>  This system is a n incomplete double entry system which is variable in nature.</a:t>
            </a:r>
            <a:endParaRPr lang="en-IN" sz="2800" dirty="0">
              <a:solidFill>
                <a:schemeClr val="bg1"/>
              </a:solidFill>
              <a:latin typeface="Times New Roman" panose="02020603050405020304" pitchFamily="18" charset="0"/>
              <a:ea typeface="Calibri"/>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6507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496944" cy="6192688"/>
          </a:xfrm>
        </p:spPr>
        <p:txBody>
          <a:bodyPr>
            <a:normAutofit fontScale="85000" lnSpcReduction="10000"/>
          </a:bodyPr>
          <a:lstStyle/>
          <a:p>
            <a:pPr marL="0" indent="0" algn="just">
              <a:lnSpc>
                <a:spcPct val="115000"/>
              </a:lnSpc>
              <a:spcAft>
                <a:spcPts val="0"/>
              </a:spcAft>
              <a:buNone/>
              <a:tabLst>
                <a:tab pos="1104900" algn="l"/>
              </a:tabLst>
            </a:pPr>
            <a:r>
              <a:rPr lang="en-IN" sz="2400" b="1" dirty="0">
                <a:solidFill>
                  <a:srgbClr val="FFFF00"/>
                </a:solidFill>
                <a:latin typeface="Times New Roman" panose="02020603050405020304" pitchFamily="18" charset="0"/>
                <a:ea typeface="Calibri"/>
                <a:cs typeface="Times New Roman" panose="02020603050405020304" pitchFamily="18" charset="0"/>
              </a:rPr>
              <a:t>Feathers of single entry system</a:t>
            </a:r>
            <a:endParaRPr lang="en-IN" sz="2400" dirty="0">
              <a:solidFill>
                <a:srgbClr val="FFFF00"/>
              </a:solidFill>
              <a:latin typeface="Times New Roman" panose="02020603050405020304" pitchFamily="18" charset="0"/>
              <a:ea typeface="Calibri"/>
              <a:cs typeface="Times New Roman" panose="02020603050405020304" pitchFamily="18" charset="0"/>
            </a:endParaRPr>
          </a:p>
          <a:p>
            <a:pPr marL="0" indent="0" algn="just">
              <a:lnSpc>
                <a:spcPct val="115000"/>
              </a:lnSpc>
              <a:spcAft>
                <a:spcPts val="0"/>
              </a:spcAft>
              <a:buNone/>
              <a:tabLst>
                <a:tab pos="1104900" algn="l"/>
              </a:tabLst>
            </a:pPr>
            <a:r>
              <a:rPr lang="en-IN" sz="2400" b="1" dirty="0">
                <a:solidFill>
                  <a:srgbClr val="FFFF00"/>
                </a:solidFill>
                <a:latin typeface="Times New Roman" panose="02020603050405020304" pitchFamily="18" charset="0"/>
                <a:ea typeface="Calibri"/>
                <a:cs typeface="Times New Roman" panose="02020603050405020304" pitchFamily="18" charset="0"/>
              </a:rPr>
              <a:t>1) It is applicable for sole proprietor and </a:t>
            </a:r>
            <a:r>
              <a:rPr lang="en-IN" sz="2400" b="1" dirty="0" smtClean="0">
                <a:solidFill>
                  <a:srgbClr val="FFFF00"/>
                </a:solidFill>
                <a:latin typeface="Times New Roman" panose="02020603050405020304" pitchFamily="18" charset="0"/>
                <a:ea typeface="Calibri"/>
                <a:cs typeface="Times New Roman" panose="02020603050405020304" pitchFamily="18" charset="0"/>
              </a:rPr>
              <a:t>partnership</a:t>
            </a:r>
            <a:endParaRPr lang="en-IN" sz="2400" dirty="0" smtClean="0">
              <a:solidFill>
                <a:srgbClr val="FFFF00"/>
              </a:solidFill>
              <a:latin typeface="Times New Roman" panose="02020603050405020304" pitchFamily="18" charset="0"/>
              <a:ea typeface="Calibri"/>
              <a:cs typeface="Times New Roman" panose="02020603050405020304" pitchFamily="18" charset="0"/>
            </a:endParaRPr>
          </a:p>
          <a:p>
            <a:pPr marL="0" indent="0" algn="just">
              <a:lnSpc>
                <a:spcPct val="115000"/>
              </a:lnSpc>
              <a:spcAft>
                <a:spcPts val="0"/>
              </a:spcAft>
              <a:buNone/>
              <a:tabLst>
                <a:tab pos="1104900" algn="l"/>
              </a:tabLst>
            </a:pPr>
            <a:r>
              <a:rPr lang="en-IN" sz="2400" b="1" dirty="0" smtClean="0">
                <a:solidFill>
                  <a:schemeClr val="bg1"/>
                </a:solidFill>
                <a:latin typeface="Times New Roman" panose="02020603050405020304" pitchFamily="18" charset="0"/>
                <a:ea typeface="Calibri"/>
                <a:cs typeface="Times New Roman" panose="02020603050405020304" pitchFamily="18" charset="0"/>
              </a:rPr>
              <a:t> </a:t>
            </a:r>
            <a:r>
              <a:rPr lang="en-IN" sz="2400" dirty="0" smtClean="0">
                <a:solidFill>
                  <a:schemeClr val="bg1"/>
                </a:solidFill>
                <a:latin typeface="Times New Roman" panose="02020603050405020304" pitchFamily="18" charset="0"/>
                <a:ea typeface="Calibri"/>
                <a:cs typeface="Times New Roman" panose="02020603050405020304" pitchFamily="18" charset="0"/>
              </a:rPr>
              <a:t>Single entry system is unscientific system and incomplete double entry system. It cannot be applied to corporate sectors. It is applicable to small level business which has small level of transactions comparing to corporate sectors.</a:t>
            </a:r>
          </a:p>
          <a:p>
            <a:pPr marL="0" indent="0" algn="just">
              <a:lnSpc>
                <a:spcPct val="115000"/>
              </a:lnSpc>
              <a:spcAft>
                <a:spcPts val="0"/>
              </a:spcAft>
              <a:buNone/>
              <a:tabLst>
                <a:tab pos="1104900" algn="l"/>
              </a:tabLst>
            </a:pPr>
            <a:r>
              <a:rPr lang="en-IN" sz="2400" b="1" dirty="0" smtClean="0">
                <a:solidFill>
                  <a:srgbClr val="FFFF00"/>
                </a:solidFill>
                <a:latin typeface="Times New Roman" panose="02020603050405020304" pitchFamily="18" charset="0"/>
                <a:ea typeface="Calibri"/>
                <a:cs typeface="Times New Roman" panose="02020603050405020304" pitchFamily="18" charset="0"/>
              </a:rPr>
              <a:t>2</a:t>
            </a:r>
            <a:r>
              <a:rPr lang="en-IN" sz="2400" b="1" dirty="0">
                <a:solidFill>
                  <a:srgbClr val="FFFF00"/>
                </a:solidFill>
                <a:latin typeface="Times New Roman" panose="02020603050405020304" pitchFamily="18" charset="0"/>
                <a:ea typeface="Calibri"/>
                <a:cs typeface="Times New Roman" panose="02020603050405020304" pitchFamily="18" charset="0"/>
              </a:rPr>
              <a:t>) Cash and Personal Accounts </a:t>
            </a:r>
            <a:endParaRPr lang="en-IN" sz="2400" dirty="0">
              <a:solidFill>
                <a:srgbClr val="FFFF00"/>
              </a:solidFill>
              <a:latin typeface="Times New Roman" panose="02020603050405020304" pitchFamily="18" charset="0"/>
              <a:ea typeface="Calibri"/>
              <a:cs typeface="Times New Roman" panose="02020603050405020304" pitchFamily="18" charset="0"/>
            </a:endParaRPr>
          </a:p>
          <a:p>
            <a:pPr marL="0" indent="0" algn="just">
              <a:lnSpc>
                <a:spcPct val="115000"/>
              </a:lnSpc>
              <a:spcAft>
                <a:spcPts val="0"/>
              </a:spcAft>
              <a:buNone/>
              <a:tabLst>
                <a:tab pos="1104900" algn="l"/>
              </a:tabLst>
            </a:pPr>
            <a:r>
              <a:rPr lang="en-IN" sz="2400" dirty="0">
                <a:solidFill>
                  <a:schemeClr val="bg1"/>
                </a:solidFill>
                <a:latin typeface="Times New Roman" panose="02020603050405020304" pitchFamily="18" charset="0"/>
                <a:ea typeface="Calibri"/>
                <a:cs typeface="Times New Roman" panose="02020603050405020304" pitchFamily="18" charset="0"/>
              </a:rPr>
              <a:t> Under single entry system, all transactions are recorded and grouped under two accounts only. They are named as personal accounts and cash accounts. Real account and nominal accounts are not existed in this system but they are existed in double entry system. Only the cash transactions and the credit transactions which are dealing with persons are recorded in this system.</a:t>
            </a:r>
          </a:p>
          <a:p>
            <a:pPr marL="0" indent="0" algn="just">
              <a:lnSpc>
                <a:spcPct val="115000"/>
              </a:lnSpc>
              <a:spcAft>
                <a:spcPts val="0"/>
              </a:spcAft>
              <a:buNone/>
              <a:tabLst>
                <a:tab pos="1104900" algn="l"/>
              </a:tabLst>
            </a:pPr>
            <a:r>
              <a:rPr lang="en-IN" sz="2400" b="1" dirty="0">
                <a:solidFill>
                  <a:srgbClr val="FFFF00"/>
                </a:solidFill>
                <a:latin typeface="Times New Roman" panose="02020603050405020304" pitchFamily="18" charset="0"/>
                <a:ea typeface="Calibri"/>
                <a:cs typeface="Times New Roman" panose="02020603050405020304" pitchFamily="18" charset="0"/>
              </a:rPr>
              <a:t>3) Transactions are not recorded completely</a:t>
            </a:r>
            <a:endParaRPr lang="en-IN" sz="2400" dirty="0">
              <a:solidFill>
                <a:srgbClr val="FFFF00"/>
              </a:solidFill>
              <a:latin typeface="Times New Roman" panose="02020603050405020304" pitchFamily="18" charset="0"/>
              <a:ea typeface="Calibri"/>
              <a:cs typeface="Times New Roman" panose="02020603050405020304" pitchFamily="18" charset="0"/>
            </a:endParaRPr>
          </a:p>
          <a:p>
            <a:pPr marL="0" indent="0" algn="just">
              <a:lnSpc>
                <a:spcPct val="115000"/>
              </a:lnSpc>
              <a:spcAft>
                <a:spcPts val="0"/>
              </a:spcAft>
              <a:buNone/>
              <a:tabLst>
                <a:tab pos="1104900" algn="l"/>
              </a:tabLst>
            </a:pPr>
            <a:r>
              <a:rPr lang="en-IN" sz="2400" dirty="0" smtClean="0">
                <a:solidFill>
                  <a:schemeClr val="bg1"/>
                </a:solidFill>
                <a:latin typeface="Times New Roman" panose="02020603050405020304" pitchFamily="18" charset="0"/>
                <a:ea typeface="Calibri"/>
                <a:cs typeface="Times New Roman" panose="02020603050405020304" pitchFamily="18" charset="0"/>
              </a:rPr>
              <a:t>Under </a:t>
            </a:r>
            <a:r>
              <a:rPr lang="en-IN" sz="2400" dirty="0">
                <a:solidFill>
                  <a:schemeClr val="bg1"/>
                </a:solidFill>
                <a:latin typeface="Times New Roman" panose="02020603050405020304" pitchFamily="18" charset="0"/>
                <a:ea typeface="Calibri"/>
                <a:cs typeface="Times New Roman" panose="02020603050405020304" pitchFamily="18" charset="0"/>
              </a:rPr>
              <a:t>single entry system, transactions are recorded in diaries, similar notes as single line. As they are keeping these style of bookkeeping, some transactions can be omitted and missed because insufficient method of recording.</a:t>
            </a:r>
          </a:p>
          <a:p>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7746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332656"/>
            <a:ext cx="8496944" cy="6192688"/>
          </a:xfrm>
        </p:spPr>
        <p:txBody>
          <a:bodyPr>
            <a:normAutofit fontScale="62500" lnSpcReduction="20000"/>
          </a:bodyPr>
          <a:lstStyle/>
          <a:p>
            <a:pPr algn="just">
              <a:lnSpc>
                <a:spcPct val="115000"/>
              </a:lnSpc>
              <a:spcAft>
                <a:spcPts val="0"/>
              </a:spcAft>
            </a:pPr>
            <a:endParaRPr lang="en-IN" sz="3400" dirty="0">
              <a:solidFill>
                <a:schemeClr val="bg2"/>
              </a:solidFill>
              <a:latin typeface="Times New Roman" pitchFamily="18" charset="0"/>
              <a:ea typeface="Calibri"/>
              <a:cs typeface="Times New Roman" pitchFamily="18" charset="0"/>
            </a:endParaRPr>
          </a:p>
          <a:p>
            <a:pPr algn="just">
              <a:lnSpc>
                <a:spcPct val="115000"/>
              </a:lnSpc>
              <a:spcAft>
                <a:spcPts val="0"/>
              </a:spcAft>
            </a:pPr>
            <a:r>
              <a:rPr lang="en-IN" sz="3400" dirty="0" smtClean="0">
                <a:solidFill>
                  <a:schemeClr val="bg2"/>
                </a:solidFill>
                <a:latin typeface="Times New Roman" pitchFamily="18" charset="0"/>
                <a:ea typeface="Calibri"/>
                <a:cs typeface="Times New Roman" pitchFamily="18" charset="0"/>
              </a:rPr>
              <a:t>Accounting is commonly referred to as the “language of the business” as it is effectively employed to communicate the financial performance of business to various interested parties or stakeholders. It is concerned with the measurement and communicating financial data. </a:t>
            </a:r>
          </a:p>
          <a:p>
            <a:pPr algn="just">
              <a:lnSpc>
                <a:spcPct val="115000"/>
              </a:lnSpc>
              <a:spcAft>
                <a:spcPts val="0"/>
              </a:spcAft>
            </a:pPr>
            <a:r>
              <a:rPr lang="en-IN" sz="3400" b="1" dirty="0" smtClean="0">
                <a:solidFill>
                  <a:srgbClr val="FFFF00"/>
                </a:solidFill>
                <a:latin typeface="Times New Roman" pitchFamily="18" charset="0"/>
                <a:ea typeface="Calibri"/>
                <a:cs typeface="Times New Roman" pitchFamily="18" charset="0"/>
              </a:rPr>
              <a:t>Meaning:</a:t>
            </a:r>
            <a:r>
              <a:rPr lang="en-IN" sz="3400" dirty="0" smtClean="0">
                <a:solidFill>
                  <a:schemeClr val="bg1"/>
                </a:solidFill>
                <a:latin typeface="Times New Roman" pitchFamily="18" charset="0"/>
                <a:ea typeface="Calibri"/>
                <a:cs typeface="Times New Roman" pitchFamily="18" charset="0"/>
              </a:rPr>
              <a:t> Accounting is an information system, is the process of identifying, measuring and communicating the economic information of an organisation to its users who need the information for decision making.</a:t>
            </a:r>
          </a:p>
          <a:p>
            <a:pPr algn="just">
              <a:lnSpc>
                <a:spcPct val="115000"/>
              </a:lnSpc>
              <a:spcAft>
                <a:spcPts val="0"/>
              </a:spcAft>
            </a:pPr>
            <a:r>
              <a:rPr lang="en-IN" sz="3400" b="1" dirty="0" smtClean="0">
                <a:solidFill>
                  <a:srgbClr val="FFFF00"/>
                </a:solidFill>
                <a:latin typeface="Times New Roman" pitchFamily="18" charset="0"/>
                <a:ea typeface="Calibri"/>
                <a:cs typeface="Times New Roman" pitchFamily="18" charset="0"/>
              </a:rPr>
              <a:t>Definition </a:t>
            </a:r>
            <a:r>
              <a:rPr lang="en-IN" sz="3400" b="1" dirty="0">
                <a:solidFill>
                  <a:srgbClr val="FFFF00"/>
                </a:solidFill>
                <a:latin typeface="Times New Roman" pitchFamily="18" charset="0"/>
                <a:ea typeface="Calibri"/>
                <a:cs typeface="Times New Roman" pitchFamily="18" charset="0"/>
              </a:rPr>
              <a:t>of </a:t>
            </a:r>
            <a:r>
              <a:rPr lang="en-IN" sz="3400" b="1" dirty="0" smtClean="0">
                <a:solidFill>
                  <a:srgbClr val="FFFF00"/>
                </a:solidFill>
                <a:latin typeface="Times New Roman" pitchFamily="18" charset="0"/>
                <a:ea typeface="Calibri"/>
                <a:cs typeface="Times New Roman" pitchFamily="18" charset="0"/>
              </a:rPr>
              <a:t>Accounting:</a:t>
            </a:r>
          </a:p>
          <a:p>
            <a:pPr algn="just">
              <a:lnSpc>
                <a:spcPct val="115000"/>
              </a:lnSpc>
              <a:spcAft>
                <a:spcPts val="0"/>
              </a:spcAft>
            </a:pPr>
            <a:r>
              <a:rPr lang="en-IN" sz="3600" dirty="0">
                <a:solidFill>
                  <a:schemeClr val="bg1"/>
                </a:solidFill>
                <a:latin typeface="Times New Roman" pitchFamily="18" charset="0"/>
                <a:ea typeface="Calibri"/>
                <a:cs typeface="Times New Roman" pitchFamily="18" charset="0"/>
              </a:rPr>
              <a:t>Accounting has been defined </a:t>
            </a:r>
            <a:r>
              <a:rPr lang="en-IN" sz="3600" dirty="0" smtClean="0">
                <a:solidFill>
                  <a:schemeClr val="bg1"/>
                </a:solidFill>
                <a:latin typeface="Times New Roman" pitchFamily="18" charset="0"/>
                <a:ea typeface="Calibri"/>
                <a:cs typeface="Times New Roman" pitchFamily="18" charset="0"/>
              </a:rPr>
              <a:t>as “the </a:t>
            </a:r>
            <a:r>
              <a:rPr lang="en-IN" sz="3600" dirty="0">
                <a:solidFill>
                  <a:schemeClr val="bg1"/>
                </a:solidFill>
                <a:latin typeface="Times New Roman" pitchFamily="18" charset="0"/>
                <a:ea typeface="Calibri"/>
                <a:cs typeface="Times New Roman" pitchFamily="18" charset="0"/>
              </a:rPr>
              <a:t>art of recording, classifying, and summarizing in a significant manner and in terms of money, transactions and events which are, in part at least, of financial character, and interpreting the results </a:t>
            </a:r>
            <a:r>
              <a:rPr lang="en-IN" sz="3600" dirty="0" smtClean="0">
                <a:solidFill>
                  <a:schemeClr val="bg1"/>
                </a:solidFill>
                <a:latin typeface="Times New Roman" pitchFamily="18" charset="0"/>
                <a:ea typeface="Calibri"/>
                <a:cs typeface="Times New Roman" pitchFamily="18" charset="0"/>
              </a:rPr>
              <a:t>thereof”.(</a:t>
            </a:r>
            <a:r>
              <a:rPr lang="en-IN" sz="3600" dirty="0">
                <a:solidFill>
                  <a:schemeClr val="bg1"/>
                </a:solidFill>
                <a:latin typeface="Times New Roman" pitchFamily="18" charset="0"/>
                <a:ea typeface="Calibri"/>
                <a:cs typeface="Times New Roman" pitchFamily="18" charset="0"/>
              </a:rPr>
              <a:t>AICPA)</a:t>
            </a:r>
          </a:p>
          <a:p>
            <a:pPr algn="just">
              <a:lnSpc>
                <a:spcPct val="115000"/>
              </a:lnSpc>
              <a:spcAft>
                <a:spcPts val="0"/>
              </a:spcAft>
            </a:pPr>
            <a:endParaRPr lang="en-IN" sz="3400" dirty="0">
              <a:solidFill>
                <a:schemeClr val="bg2"/>
              </a:solidFill>
              <a:latin typeface="Times New Roman" pitchFamily="18" charset="0"/>
              <a:ea typeface="Calibri"/>
              <a:cs typeface="Times New Roman" pitchFamily="18" charset="0"/>
            </a:endParaRPr>
          </a:p>
          <a:p>
            <a:pPr algn="just">
              <a:lnSpc>
                <a:spcPct val="115000"/>
              </a:lnSpc>
              <a:spcAft>
                <a:spcPts val="0"/>
              </a:spcAft>
            </a:pPr>
            <a:r>
              <a:rPr lang="en-IN" sz="3600" dirty="0" smtClean="0">
                <a:solidFill>
                  <a:schemeClr val="bg2"/>
                </a:solidFill>
                <a:latin typeface="Times New Roman" pitchFamily="18" charset="0"/>
                <a:ea typeface="Calibri"/>
                <a:cs typeface="Times New Roman" pitchFamily="18" charset="0"/>
              </a:rPr>
              <a:t>According to American </a:t>
            </a:r>
            <a:r>
              <a:rPr lang="en-IN" sz="3600" dirty="0">
                <a:solidFill>
                  <a:schemeClr val="bg2"/>
                </a:solidFill>
                <a:latin typeface="Times New Roman" pitchFamily="18" charset="0"/>
                <a:ea typeface="Calibri"/>
                <a:cs typeface="Times New Roman" pitchFamily="18" charset="0"/>
              </a:rPr>
              <a:t>Accounting </a:t>
            </a:r>
            <a:r>
              <a:rPr lang="en-IN" sz="3600" dirty="0" smtClean="0">
                <a:solidFill>
                  <a:schemeClr val="bg2"/>
                </a:solidFill>
                <a:latin typeface="Times New Roman" pitchFamily="18" charset="0"/>
                <a:ea typeface="Calibri"/>
                <a:cs typeface="Times New Roman" pitchFamily="18" charset="0"/>
              </a:rPr>
              <a:t>Association “accounting </a:t>
            </a:r>
            <a:r>
              <a:rPr lang="en-IN" sz="3600" dirty="0">
                <a:solidFill>
                  <a:schemeClr val="bg2"/>
                </a:solidFill>
                <a:latin typeface="Times New Roman" pitchFamily="18" charset="0"/>
                <a:ea typeface="Calibri"/>
                <a:cs typeface="Times New Roman" pitchFamily="18" charset="0"/>
              </a:rPr>
              <a:t>is the process of identifying, measuring and communicating information to permit judgement and decisions by the users of </a:t>
            </a:r>
            <a:r>
              <a:rPr lang="en-IN" sz="3600" dirty="0" smtClean="0">
                <a:solidFill>
                  <a:schemeClr val="bg2"/>
                </a:solidFill>
                <a:latin typeface="Times New Roman" pitchFamily="18" charset="0"/>
                <a:ea typeface="Calibri"/>
                <a:cs typeface="Times New Roman" pitchFamily="18" charset="0"/>
              </a:rPr>
              <a:t>accounts”.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328424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568952" cy="6192688"/>
          </a:xfrm>
        </p:spPr>
        <p:txBody>
          <a:bodyPr>
            <a:normAutofit/>
          </a:bodyPr>
          <a:lstStyle/>
          <a:p>
            <a:pPr marL="0" indent="0" algn="just">
              <a:lnSpc>
                <a:spcPct val="115000"/>
              </a:lnSpc>
              <a:spcAft>
                <a:spcPts val="0"/>
              </a:spcAft>
              <a:buNone/>
              <a:tabLst>
                <a:tab pos="1104900" algn="l"/>
              </a:tabLst>
            </a:pPr>
            <a:r>
              <a:rPr lang="en-IN" sz="2400" b="1" dirty="0">
                <a:solidFill>
                  <a:srgbClr val="FFFF00"/>
                </a:solidFill>
                <a:latin typeface="Times New Roman" panose="02020603050405020304" pitchFamily="18" charset="0"/>
                <a:ea typeface="Calibri"/>
                <a:cs typeface="Times New Roman" panose="02020603050405020304" pitchFamily="18" charset="0"/>
              </a:rPr>
              <a:t>4) No Uniformity</a:t>
            </a:r>
            <a:endParaRPr lang="en-IN" sz="2400" dirty="0">
              <a:solidFill>
                <a:srgbClr val="FFFF00"/>
              </a:solidFill>
              <a:latin typeface="Times New Roman" panose="02020603050405020304" pitchFamily="18" charset="0"/>
              <a:ea typeface="Calibri"/>
              <a:cs typeface="Times New Roman" panose="02020603050405020304" pitchFamily="18" charset="0"/>
            </a:endParaRPr>
          </a:p>
          <a:p>
            <a:pPr marL="0" indent="0" algn="just">
              <a:lnSpc>
                <a:spcPct val="115000"/>
              </a:lnSpc>
              <a:spcAft>
                <a:spcPts val="0"/>
              </a:spcAft>
              <a:buNone/>
              <a:tabLst>
                <a:tab pos="1104900" algn="l"/>
              </a:tabLst>
            </a:pPr>
            <a:r>
              <a:rPr lang="en-IN" sz="2400" dirty="0" smtClean="0">
                <a:solidFill>
                  <a:schemeClr val="bg1"/>
                </a:solidFill>
                <a:latin typeface="Times New Roman" panose="02020603050405020304" pitchFamily="18" charset="0"/>
                <a:ea typeface="Calibri"/>
                <a:cs typeface="Times New Roman" panose="02020603050405020304" pitchFamily="18" charset="0"/>
              </a:rPr>
              <a:t>As </a:t>
            </a:r>
            <a:r>
              <a:rPr lang="en-IN" sz="2400" dirty="0">
                <a:solidFill>
                  <a:schemeClr val="bg1"/>
                </a:solidFill>
                <a:latin typeface="Times New Roman" panose="02020603050405020304" pitchFamily="18" charset="0"/>
                <a:ea typeface="Calibri"/>
                <a:cs typeface="Times New Roman" panose="02020603050405020304" pitchFamily="18" charset="0"/>
              </a:rPr>
              <a:t>like double entry system, Single entry system records all transactions in the books of accounts but it does not follow uniformity in recording and classifying the transactions. No proper Journal or subsidiary books are kept and no ledger accounts are maintained separately for every class of accounts.</a:t>
            </a:r>
          </a:p>
          <a:p>
            <a:pPr marL="0" indent="0" algn="just">
              <a:lnSpc>
                <a:spcPct val="115000"/>
              </a:lnSpc>
              <a:spcAft>
                <a:spcPts val="0"/>
              </a:spcAft>
              <a:buNone/>
              <a:tabLst>
                <a:tab pos="1104900" algn="l"/>
              </a:tabLst>
            </a:pPr>
            <a:r>
              <a:rPr lang="en-IN" sz="2400" b="1" dirty="0">
                <a:solidFill>
                  <a:srgbClr val="FFFF00"/>
                </a:solidFill>
                <a:latin typeface="Times New Roman" panose="02020603050405020304" pitchFamily="18" charset="0"/>
                <a:ea typeface="Calibri"/>
                <a:cs typeface="Times New Roman" panose="02020603050405020304" pitchFamily="18" charset="0"/>
              </a:rPr>
              <a:t>5) Dependent on source </a:t>
            </a:r>
            <a:r>
              <a:rPr lang="en-IN" sz="2400" b="1" dirty="0" smtClean="0">
                <a:solidFill>
                  <a:srgbClr val="FFFF00"/>
                </a:solidFill>
                <a:latin typeface="Times New Roman" panose="02020603050405020304" pitchFamily="18" charset="0"/>
                <a:ea typeface="Calibri"/>
                <a:cs typeface="Times New Roman" panose="02020603050405020304" pitchFamily="18" charset="0"/>
              </a:rPr>
              <a:t>document</a:t>
            </a:r>
            <a:endParaRPr lang="en-IN" sz="2400" dirty="0" smtClean="0">
              <a:solidFill>
                <a:srgbClr val="FFFF00"/>
              </a:solidFill>
              <a:latin typeface="Times New Roman" panose="02020603050405020304" pitchFamily="18" charset="0"/>
              <a:ea typeface="Calibri"/>
              <a:cs typeface="Times New Roman" panose="02020603050405020304" pitchFamily="18" charset="0"/>
            </a:endParaRPr>
          </a:p>
          <a:p>
            <a:pPr marL="0" indent="0" algn="just">
              <a:lnSpc>
                <a:spcPct val="115000"/>
              </a:lnSpc>
              <a:spcAft>
                <a:spcPts val="0"/>
              </a:spcAft>
              <a:buNone/>
              <a:tabLst>
                <a:tab pos="1104900" algn="l"/>
              </a:tabLst>
            </a:pPr>
            <a:r>
              <a:rPr lang="en-IN" sz="2400" dirty="0" smtClean="0">
                <a:solidFill>
                  <a:schemeClr val="bg1"/>
                </a:solidFill>
                <a:latin typeface="Times New Roman" panose="02020603050405020304" pitchFamily="18" charset="0"/>
                <a:ea typeface="Calibri"/>
                <a:cs typeface="Times New Roman" panose="02020603050405020304" pitchFamily="18" charset="0"/>
              </a:rPr>
              <a:t>The transactions recorded in the books of accounts in single entry system are not accurate and reliable. No proper books of accounts are maintained. To check the reliability of transactions recorded in the books of accounts, source documents of such transactions are to be verified. The recorded data in books of accounts cannot be relied for accuracy of transactions.</a:t>
            </a:r>
          </a:p>
          <a:p>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3385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568952" cy="6192688"/>
          </a:xfrm>
        </p:spPr>
        <p:txBody>
          <a:bodyPr>
            <a:normAutofit fontScale="77500" lnSpcReduction="20000"/>
          </a:bodyPr>
          <a:lstStyle/>
          <a:p>
            <a:pPr marL="0" indent="0" algn="just">
              <a:lnSpc>
                <a:spcPct val="115000"/>
              </a:lnSpc>
              <a:spcAft>
                <a:spcPts val="0"/>
              </a:spcAft>
              <a:buNone/>
              <a:tabLst>
                <a:tab pos="1104900" algn="l"/>
              </a:tabLst>
            </a:pPr>
            <a:r>
              <a:rPr lang="en-IN" b="1" dirty="0">
                <a:solidFill>
                  <a:srgbClr val="FFFF00"/>
                </a:solidFill>
                <a:latin typeface="Times New Roman" panose="02020603050405020304" pitchFamily="18" charset="0"/>
                <a:ea typeface="Calibri"/>
                <a:cs typeface="Times New Roman" panose="02020603050405020304" pitchFamily="18" charset="0"/>
              </a:rPr>
              <a:t>Limitations of Single Entry System</a:t>
            </a:r>
            <a:endParaRPr lang="en-IN" sz="2800" dirty="0">
              <a:solidFill>
                <a:srgbClr val="FFFF00"/>
              </a:solidFill>
              <a:latin typeface="Times New Roman" panose="02020603050405020304" pitchFamily="18" charset="0"/>
              <a:ea typeface="Calibri"/>
              <a:cs typeface="Times New Roman" panose="02020603050405020304" pitchFamily="18" charset="0"/>
            </a:endParaRPr>
          </a:p>
          <a:p>
            <a:pPr marL="0" indent="0" algn="just">
              <a:lnSpc>
                <a:spcPct val="115000"/>
              </a:lnSpc>
              <a:spcAft>
                <a:spcPts val="0"/>
              </a:spcAft>
              <a:buNone/>
              <a:tabLst>
                <a:tab pos="1104900" algn="l"/>
              </a:tabLst>
            </a:pPr>
            <a:r>
              <a:rPr lang="en-IN" b="1" dirty="0">
                <a:solidFill>
                  <a:srgbClr val="FFFF00"/>
                </a:solidFill>
                <a:latin typeface="Times New Roman" panose="02020603050405020304" pitchFamily="18" charset="0"/>
                <a:ea typeface="Calibri"/>
                <a:cs typeface="Times New Roman" panose="02020603050405020304" pitchFamily="18" charset="0"/>
              </a:rPr>
              <a:t>1) Incomplete </a:t>
            </a:r>
            <a:r>
              <a:rPr lang="en-IN" b="1" dirty="0" smtClean="0">
                <a:solidFill>
                  <a:srgbClr val="FFFF00"/>
                </a:solidFill>
                <a:latin typeface="Times New Roman" panose="02020603050405020304" pitchFamily="18" charset="0"/>
                <a:ea typeface="Calibri"/>
                <a:cs typeface="Times New Roman" panose="02020603050405020304" pitchFamily="18" charset="0"/>
              </a:rPr>
              <a:t>Records</a:t>
            </a:r>
            <a:endParaRPr lang="en-IN" sz="2800" dirty="0" smtClean="0">
              <a:solidFill>
                <a:srgbClr val="FFFF00"/>
              </a:solidFill>
              <a:latin typeface="Times New Roman" panose="02020603050405020304" pitchFamily="18" charset="0"/>
              <a:ea typeface="Calibri"/>
              <a:cs typeface="Times New Roman" panose="02020603050405020304" pitchFamily="18" charset="0"/>
            </a:endParaRPr>
          </a:p>
          <a:p>
            <a:pPr marL="0" indent="0" algn="just">
              <a:lnSpc>
                <a:spcPct val="115000"/>
              </a:lnSpc>
              <a:spcAft>
                <a:spcPts val="0"/>
              </a:spcAft>
              <a:buNone/>
              <a:tabLst>
                <a:tab pos="1104900" algn="l"/>
              </a:tabLst>
            </a:pPr>
            <a:r>
              <a:rPr lang="en-IN" dirty="0" smtClean="0">
                <a:solidFill>
                  <a:schemeClr val="bg1"/>
                </a:solidFill>
                <a:latin typeface="Times New Roman" panose="02020603050405020304" pitchFamily="18" charset="0"/>
                <a:ea typeface="Calibri"/>
                <a:cs typeface="Times New Roman" panose="02020603050405020304" pitchFamily="18" charset="0"/>
              </a:rPr>
              <a:t>Transactions are not recorded in dual aspect concept. There is no equal amount of credit to every debit. Debit and Credit are not existed in the system. The recording of transactions in this system is incomplete, no equal debit to equal credit.</a:t>
            </a:r>
            <a:endParaRPr lang="en-IN" sz="2800" dirty="0" smtClean="0">
              <a:solidFill>
                <a:schemeClr val="bg1"/>
              </a:solidFill>
              <a:latin typeface="Times New Roman" panose="02020603050405020304" pitchFamily="18" charset="0"/>
              <a:ea typeface="Calibri"/>
              <a:cs typeface="Times New Roman" panose="02020603050405020304" pitchFamily="18" charset="0"/>
            </a:endParaRPr>
          </a:p>
          <a:p>
            <a:pPr marL="0" indent="0" algn="just">
              <a:lnSpc>
                <a:spcPct val="115000"/>
              </a:lnSpc>
              <a:spcAft>
                <a:spcPts val="0"/>
              </a:spcAft>
              <a:buNone/>
              <a:tabLst>
                <a:tab pos="1104900" algn="l"/>
              </a:tabLst>
            </a:pPr>
            <a:r>
              <a:rPr lang="en-IN" b="1" dirty="0" smtClean="0">
                <a:solidFill>
                  <a:srgbClr val="FFFF00"/>
                </a:solidFill>
                <a:latin typeface="Times New Roman" panose="02020603050405020304" pitchFamily="18" charset="0"/>
                <a:ea typeface="Calibri"/>
                <a:cs typeface="Times New Roman" panose="02020603050405020304" pitchFamily="18" charset="0"/>
              </a:rPr>
              <a:t>2</a:t>
            </a:r>
            <a:r>
              <a:rPr lang="en-IN" b="1" dirty="0">
                <a:solidFill>
                  <a:srgbClr val="FFFF00"/>
                </a:solidFill>
                <a:latin typeface="Times New Roman" panose="02020603050405020304" pitchFamily="18" charset="0"/>
                <a:ea typeface="Calibri"/>
                <a:cs typeface="Times New Roman" panose="02020603050405020304" pitchFamily="18" charset="0"/>
              </a:rPr>
              <a:t>) Financial position is not </a:t>
            </a:r>
            <a:r>
              <a:rPr lang="en-IN" b="1" dirty="0" smtClean="0">
                <a:solidFill>
                  <a:srgbClr val="FFFF00"/>
                </a:solidFill>
                <a:latin typeface="Times New Roman" panose="02020603050405020304" pitchFamily="18" charset="0"/>
                <a:ea typeface="Calibri"/>
                <a:cs typeface="Times New Roman" panose="02020603050405020304" pitchFamily="18" charset="0"/>
              </a:rPr>
              <a:t>ascertained</a:t>
            </a:r>
            <a:endParaRPr lang="en-IN" sz="2800" dirty="0" smtClean="0">
              <a:solidFill>
                <a:srgbClr val="FFFF00"/>
              </a:solidFill>
              <a:latin typeface="Times New Roman" panose="02020603050405020304" pitchFamily="18" charset="0"/>
              <a:ea typeface="Calibri"/>
              <a:cs typeface="Times New Roman" panose="02020603050405020304" pitchFamily="18" charset="0"/>
            </a:endParaRPr>
          </a:p>
          <a:p>
            <a:pPr marL="0" indent="0" algn="just">
              <a:lnSpc>
                <a:spcPct val="115000"/>
              </a:lnSpc>
              <a:spcAft>
                <a:spcPts val="0"/>
              </a:spcAft>
              <a:buNone/>
              <a:tabLst>
                <a:tab pos="1104900" algn="l"/>
              </a:tabLst>
            </a:pPr>
            <a:r>
              <a:rPr lang="en-IN" b="1" dirty="0" smtClean="0">
                <a:solidFill>
                  <a:schemeClr val="bg1"/>
                </a:solidFill>
                <a:latin typeface="Times New Roman" panose="02020603050405020304" pitchFamily="18" charset="0"/>
                <a:ea typeface="Calibri"/>
                <a:cs typeface="Times New Roman" panose="02020603050405020304" pitchFamily="18" charset="0"/>
              </a:rPr>
              <a:t> </a:t>
            </a:r>
            <a:r>
              <a:rPr lang="en-IN" dirty="0" smtClean="0">
                <a:solidFill>
                  <a:schemeClr val="bg1"/>
                </a:solidFill>
                <a:latin typeface="Times New Roman" panose="02020603050405020304" pitchFamily="18" charset="0"/>
                <a:ea typeface="Calibri"/>
                <a:cs typeface="Times New Roman" panose="02020603050405020304" pitchFamily="18" charset="0"/>
              </a:rPr>
              <a:t>Statement of Affairs is prepared to find out the closing balance of capital in the final accounts of single entry system. The balancing figure obtained by comparing the all liabilities except capital with all assets of a business is treated as closing capital of the business. Financial position is not revealed accurately in this statement of affairs. Under double entry system, Balance sheet is prepared in the final accounts. Balance sheet tallies all assets with all liabilities exactly. The exact financial position can be ascertained.</a:t>
            </a:r>
            <a:endParaRPr lang="en-IN" sz="2800" dirty="0" smtClean="0">
              <a:solidFill>
                <a:schemeClr val="bg1"/>
              </a:solidFill>
              <a:latin typeface="Times New Roman" panose="02020603050405020304" pitchFamily="18" charset="0"/>
              <a:ea typeface="Calibri"/>
              <a:cs typeface="Times New Roman" panose="02020603050405020304" pitchFamily="18" charset="0"/>
            </a:endParaRPr>
          </a:p>
          <a:p>
            <a:endParaRPr lang="en-IN" dirty="0"/>
          </a:p>
        </p:txBody>
      </p:sp>
    </p:spTree>
    <p:extLst>
      <p:ext uri="{BB962C8B-B14F-4D97-AF65-F5344CB8AC3E}">
        <p14:creationId xmlns:p14="http://schemas.microsoft.com/office/powerpoint/2010/main" xmlns="" val="255592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496944" cy="6192688"/>
          </a:xfrm>
        </p:spPr>
        <p:txBody>
          <a:bodyPr>
            <a:normAutofit fontScale="92500" lnSpcReduction="10000"/>
          </a:bodyPr>
          <a:lstStyle/>
          <a:p>
            <a:pPr marL="0" indent="0" algn="just">
              <a:lnSpc>
                <a:spcPct val="115000"/>
              </a:lnSpc>
              <a:spcAft>
                <a:spcPts val="0"/>
              </a:spcAft>
              <a:buNone/>
              <a:tabLst>
                <a:tab pos="1104900" algn="l"/>
              </a:tabLst>
            </a:pPr>
            <a:r>
              <a:rPr lang="en-IN" sz="2400" b="1" dirty="0">
                <a:solidFill>
                  <a:srgbClr val="FFFF00"/>
                </a:solidFill>
                <a:latin typeface="Times New Roman" panose="02020603050405020304" pitchFamily="18" charset="0"/>
                <a:ea typeface="Calibri"/>
                <a:cs typeface="Times New Roman" panose="02020603050405020304" pitchFamily="18" charset="0"/>
              </a:rPr>
              <a:t>3) Performance of business is not found</a:t>
            </a:r>
            <a:endParaRPr lang="en-IN" sz="2400" dirty="0">
              <a:solidFill>
                <a:srgbClr val="FFFF00"/>
              </a:solidFill>
              <a:latin typeface="Times New Roman" panose="02020603050405020304" pitchFamily="18" charset="0"/>
              <a:ea typeface="Calibri"/>
              <a:cs typeface="Times New Roman" panose="02020603050405020304" pitchFamily="18" charset="0"/>
            </a:endParaRPr>
          </a:p>
          <a:p>
            <a:pPr marL="0" indent="0" algn="just">
              <a:lnSpc>
                <a:spcPct val="115000"/>
              </a:lnSpc>
              <a:spcAft>
                <a:spcPts val="0"/>
              </a:spcAft>
              <a:buNone/>
              <a:tabLst>
                <a:tab pos="1104900" algn="l"/>
              </a:tabLst>
            </a:pPr>
            <a:r>
              <a:rPr lang="en-IN" sz="2400" dirty="0" smtClean="0">
                <a:solidFill>
                  <a:schemeClr val="bg1"/>
                </a:solidFill>
                <a:latin typeface="Times New Roman" panose="02020603050405020304" pitchFamily="18" charset="0"/>
                <a:ea typeface="Calibri"/>
                <a:cs typeface="Times New Roman" panose="02020603050405020304" pitchFamily="18" charset="0"/>
              </a:rPr>
              <a:t>Under </a:t>
            </a:r>
            <a:r>
              <a:rPr lang="en-IN" sz="2400" dirty="0">
                <a:solidFill>
                  <a:schemeClr val="bg1"/>
                </a:solidFill>
                <a:latin typeface="Times New Roman" panose="02020603050405020304" pitchFamily="18" charset="0"/>
                <a:ea typeface="Calibri"/>
                <a:cs typeface="Times New Roman" panose="02020603050405020304" pitchFamily="18" charset="0"/>
              </a:rPr>
              <a:t>single entry system, statement of profit or loss is prepared to know the profit or loss of a business. In statement of profit, the profits are derived as a balancing figure resulted by subtracting the opening capital from the closing capital and the drawings are added with and additional capitals are subtracted from closing capital. The profit is estimation but it is not exact result of the business. Under double entry system, Trading and profit and loss account is prepared. All accrued incomes are matched with the accrued expenses and the result is treated as profit or loss of the business. The profit is ascertained more exactly.</a:t>
            </a:r>
          </a:p>
          <a:p>
            <a:pPr marL="0" indent="0" algn="just">
              <a:lnSpc>
                <a:spcPct val="115000"/>
              </a:lnSpc>
              <a:spcAft>
                <a:spcPts val="0"/>
              </a:spcAft>
              <a:buNone/>
              <a:tabLst>
                <a:tab pos="1104900" algn="l"/>
              </a:tabLst>
            </a:pPr>
            <a:r>
              <a:rPr lang="en-IN" sz="2400" b="1" dirty="0">
                <a:solidFill>
                  <a:srgbClr val="FFFF00"/>
                </a:solidFill>
                <a:latin typeface="Times New Roman" panose="02020603050405020304" pitchFamily="18" charset="0"/>
                <a:ea typeface="Calibri"/>
                <a:cs typeface="Times New Roman" panose="02020603050405020304" pitchFamily="18" charset="0"/>
              </a:rPr>
              <a:t>4) No accuracy of accounts</a:t>
            </a:r>
            <a:endParaRPr lang="en-IN" sz="2400" dirty="0">
              <a:solidFill>
                <a:srgbClr val="FFFF00"/>
              </a:solidFill>
              <a:latin typeface="Times New Roman" panose="02020603050405020304" pitchFamily="18" charset="0"/>
              <a:ea typeface="Calibri"/>
              <a:cs typeface="Times New Roman" panose="02020603050405020304" pitchFamily="18" charset="0"/>
            </a:endParaRPr>
          </a:p>
          <a:p>
            <a:pPr marL="0" indent="0" algn="just">
              <a:lnSpc>
                <a:spcPct val="115000"/>
              </a:lnSpc>
              <a:spcAft>
                <a:spcPts val="0"/>
              </a:spcAft>
              <a:buNone/>
              <a:tabLst>
                <a:tab pos="1104900" algn="l"/>
              </a:tabLst>
            </a:pPr>
            <a:r>
              <a:rPr lang="en-IN" sz="2400" dirty="0" smtClean="0">
                <a:solidFill>
                  <a:schemeClr val="bg1"/>
                </a:solidFill>
                <a:latin typeface="Times New Roman" panose="02020603050405020304" pitchFamily="18" charset="0"/>
                <a:ea typeface="Calibri"/>
                <a:cs typeface="Times New Roman" panose="02020603050405020304" pitchFamily="18" charset="0"/>
              </a:rPr>
              <a:t>Trial </a:t>
            </a:r>
            <a:r>
              <a:rPr lang="en-IN" sz="2400" dirty="0">
                <a:solidFill>
                  <a:schemeClr val="bg1"/>
                </a:solidFill>
                <a:latin typeface="Times New Roman" panose="02020603050405020304" pitchFamily="18" charset="0"/>
                <a:ea typeface="Calibri"/>
                <a:cs typeface="Times New Roman" panose="02020603050405020304" pitchFamily="18" charset="0"/>
              </a:rPr>
              <a:t>Balance cannot be prepared in single entry system as it is not following dual aspect concept. No debit and credit is treated in this accounts. So all debit accounts cannot be matched with all credit accounts while preparing Trial Balance. The accuracy of accounts cannot be found because trial balance is not prepared.</a:t>
            </a:r>
          </a:p>
          <a:p>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9584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568952" cy="6192688"/>
          </a:xfrm>
        </p:spPr>
        <p:txBody>
          <a:bodyPr>
            <a:normAutofit fontScale="55000" lnSpcReduction="20000"/>
          </a:bodyPr>
          <a:lstStyle/>
          <a:p>
            <a:pPr marL="0" indent="0" algn="just">
              <a:lnSpc>
                <a:spcPct val="115000"/>
              </a:lnSpc>
              <a:spcAft>
                <a:spcPts val="0"/>
              </a:spcAft>
              <a:buNone/>
              <a:tabLst>
                <a:tab pos="1104900" algn="l"/>
              </a:tabLst>
            </a:pPr>
            <a:r>
              <a:rPr lang="en-IN" sz="3800" b="1" dirty="0">
                <a:solidFill>
                  <a:srgbClr val="FFFF00"/>
                </a:solidFill>
                <a:latin typeface="Times New Roman" panose="02020603050405020304" pitchFamily="18" charset="0"/>
                <a:ea typeface="Calibri"/>
                <a:cs typeface="Times New Roman" panose="02020603050405020304" pitchFamily="18" charset="0"/>
              </a:rPr>
              <a:t>5) No comparison between two accounting periods</a:t>
            </a:r>
            <a:endParaRPr lang="en-IN" sz="3800" dirty="0">
              <a:solidFill>
                <a:srgbClr val="FFFF00"/>
              </a:solidFill>
              <a:latin typeface="Times New Roman" panose="02020603050405020304" pitchFamily="18" charset="0"/>
              <a:ea typeface="Calibri"/>
              <a:cs typeface="Times New Roman" panose="02020603050405020304" pitchFamily="18" charset="0"/>
            </a:endParaRPr>
          </a:p>
          <a:p>
            <a:pPr marL="0" indent="0" algn="just">
              <a:lnSpc>
                <a:spcPct val="115000"/>
              </a:lnSpc>
              <a:spcAft>
                <a:spcPts val="0"/>
              </a:spcAft>
              <a:buNone/>
              <a:tabLst>
                <a:tab pos="1104900" algn="l"/>
              </a:tabLst>
            </a:pPr>
            <a:r>
              <a:rPr lang="en-IN" sz="3800" b="1" dirty="0">
                <a:latin typeface="Times New Roman" panose="02020603050405020304" pitchFamily="18" charset="0"/>
                <a:ea typeface="Calibri"/>
                <a:cs typeface="Times New Roman" panose="02020603050405020304" pitchFamily="18" charset="0"/>
              </a:rPr>
              <a:t> </a:t>
            </a:r>
            <a:r>
              <a:rPr lang="en-IN" sz="3800" dirty="0" smtClean="0">
                <a:solidFill>
                  <a:schemeClr val="bg1"/>
                </a:solidFill>
                <a:latin typeface="Times New Roman" panose="02020603050405020304" pitchFamily="18" charset="0"/>
                <a:ea typeface="Calibri"/>
                <a:cs typeface="Times New Roman" panose="02020603050405020304" pitchFamily="18" charset="0"/>
              </a:rPr>
              <a:t>Transactions </a:t>
            </a:r>
            <a:r>
              <a:rPr lang="en-IN" sz="3800" dirty="0">
                <a:solidFill>
                  <a:schemeClr val="bg1"/>
                </a:solidFill>
                <a:latin typeface="Times New Roman" panose="02020603050405020304" pitchFamily="18" charset="0"/>
                <a:ea typeface="Calibri"/>
                <a:cs typeface="Times New Roman" panose="02020603050405020304" pitchFamily="18" charset="0"/>
              </a:rPr>
              <a:t>recorded in single entry system is inaccurate so it cannot be compared the transactions recorded between two accounting periods. All transactions are not recorded genuinely so it is not acceptable to compare the transactions between two accounting periods.</a:t>
            </a:r>
          </a:p>
          <a:p>
            <a:pPr marL="0" indent="0" algn="just">
              <a:lnSpc>
                <a:spcPct val="115000"/>
              </a:lnSpc>
              <a:spcAft>
                <a:spcPts val="0"/>
              </a:spcAft>
              <a:buNone/>
              <a:tabLst>
                <a:tab pos="1104900" algn="l"/>
              </a:tabLst>
            </a:pPr>
            <a:r>
              <a:rPr lang="en-IN" sz="3800" b="1" dirty="0">
                <a:solidFill>
                  <a:srgbClr val="FFFF00"/>
                </a:solidFill>
                <a:latin typeface="Times New Roman" panose="02020603050405020304" pitchFamily="18" charset="0"/>
                <a:ea typeface="Calibri"/>
                <a:cs typeface="Times New Roman" panose="02020603050405020304" pitchFamily="18" charset="0"/>
              </a:rPr>
              <a:t>6) Unacceptable by tax authorities</a:t>
            </a:r>
            <a:endParaRPr lang="en-IN" sz="3800" dirty="0">
              <a:solidFill>
                <a:srgbClr val="FFFF00"/>
              </a:solidFill>
              <a:latin typeface="Times New Roman" panose="02020603050405020304" pitchFamily="18" charset="0"/>
              <a:ea typeface="Calibri"/>
              <a:cs typeface="Times New Roman" panose="02020603050405020304" pitchFamily="18" charset="0"/>
            </a:endParaRPr>
          </a:p>
          <a:p>
            <a:pPr marL="0" indent="0" algn="just">
              <a:lnSpc>
                <a:spcPct val="115000"/>
              </a:lnSpc>
              <a:spcAft>
                <a:spcPts val="0"/>
              </a:spcAft>
              <a:buNone/>
              <a:tabLst>
                <a:tab pos="1104900" algn="l"/>
              </a:tabLst>
            </a:pPr>
            <a:r>
              <a:rPr lang="en-IN" sz="3800" b="1" dirty="0">
                <a:latin typeface="Times New Roman" panose="02020603050405020304" pitchFamily="18" charset="0"/>
                <a:ea typeface="Calibri"/>
                <a:cs typeface="Times New Roman" panose="02020603050405020304" pitchFamily="18" charset="0"/>
              </a:rPr>
              <a:t> </a:t>
            </a:r>
            <a:r>
              <a:rPr lang="en-IN" sz="3800" dirty="0">
                <a:solidFill>
                  <a:schemeClr val="bg1"/>
                </a:solidFill>
                <a:latin typeface="Times New Roman" panose="02020603050405020304" pitchFamily="18" charset="0"/>
                <a:ea typeface="Calibri"/>
                <a:cs typeface="Times New Roman" panose="02020603050405020304" pitchFamily="18" charset="0"/>
              </a:rPr>
              <a:t>One cannot file his return of accounts by following single entry system to the tax authorities. It is a unscientific method of bookkeeping so it is not acceptable by tax authorizes.</a:t>
            </a:r>
          </a:p>
          <a:p>
            <a:pPr marL="0" indent="0" algn="just">
              <a:lnSpc>
                <a:spcPct val="115000"/>
              </a:lnSpc>
              <a:spcAft>
                <a:spcPts val="0"/>
              </a:spcAft>
              <a:buNone/>
              <a:tabLst>
                <a:tab pos="1104900" algn="l"/>
              </a:tabLst>
            </a:pPr>
            <a:r>
              <a:rPr lang="en-IN" sz="3800" b="1" dirty="0">
                <a:solidFill>
                  <a:srgbClr val="FFFF00"/>
                </a:solidFill>
                <a:latin typeface="Times New Roman" panose="02020603050405020304" pitchFamily="18" charset="0"/>
                <a:ea typeface="Calibri"/>
                <a:cs typeface="Times New Roman" panose="02020603050405020304" pitchFamily="18" charset="0"/>
              </a:rPr>
              <a:t>7) Insufficient to detect frauds</a:t>
            </a:r>
            <a:endParaRPr lang="en-IN" sz="3800" dirty="0">
              <a:solidFill>
                <a:srgbClr val="FFFF00"/>
              </a:solidFill>
              <a:latin typeface="Times New Roman" panose="02020603050405020304" pitchFamily="18" charset="0"/>
              <a:ea typeface="Calibri"/>
              <a:cs typeface="Times New Roman" panose="02020603050405020304" pitchFamily="18" charset="0"/>
            </a:endParaRPr>
          </a:p>
          <a:p>
            <a:pPr marL="0" indent="0" algn="just">
              <a:lnSpc>
                <a:spcPct val="115000"/>
              </a:lnSpc>
              <a:spcAft>
                <a:spcPts val="0"/>
              </a:spcAft>
              <a:buNone/>
              <a:tabLst>
                <a:tab pos="1104900" algn="l"/>
              </a:tabLst>
            </a:pPr>
            <a:r>
              <a:rPr lang="en-IN" sz="3800" b="1" dirty="0">
                <a:solidFill>
                  <a:schemeClr val="bg1"/>
                </a:solidFill>
                <a:latin typeface="Times New Roman" panose="02020603050405020304" pitchFamily="18" charset="0"/>
                <a:ea typeface="Calibri"/>
                <a:cs typeface="Times New Roman" panose="02020603050405020304" pitchFamily="18" charset="0"/>
              </a:rPr>
              <a:t> </a:t>
            </a:r>
            <a:r>
              <a:rPr lang="en-IN" sz="3800" dirty="0">
                <a:solidFill>
                  <a:schemeClr val="bg1"/>
                </a:solidFill>
                <a:latin typeface="Times New Roman" panose="02020603050405020304" pitchFamily="18" charset="0"/>
                <a:ea typeface="Calibri"/>
                <a:cs typeface="Times New Roman" panose="02020603050405020304" pitchFamily="18" charset="0"/>
              </a:rPr>
              <a:t>If any frauds are committed in the books of accounts, it cannot be found. An incomplete record of account does not provide a platform to detect the frauds in the books of accounts. It is unscientific, inaccurate so it is no possible to find the frauds by following some systematic rules or practices.</a:t>
            </a:r>
          </a:p>
          <a:p>
            <a:pPr marL="0" indent="0" algn="just">
              <a:lnSpc>
                <a:spcPct val="115000"/>
              </a:lnSpc>
              <a:spcAft>
                <a:spcPts val="0"/>
              </a:spcAft>
              <a:buNone/>
              <a:tabLst>
                <a:tab pos="1104900" algn="l"/>
              </a:tabLst>
            </a:pPr>
            <a:r>
              <a:rPr lang="en-IN" sz="3800" b="1" dirty="0">
                <a:solidFill>
                  <a:schemeClr val="bg1"/>
                </a:solidFill>
                <a:latin typeface="Times New Roman" panose="02020603050405020304" pitchFamily="18" charset="0"/>
                <a:ea typeface="Calibri"/>
                <a:cs typeface="Times New Roman" panose="02020603050405020304" pitchFamily="18" charset="0"/>
              </a:rPr>
              <a:t> </a:t>
            </a:r>
            <a:endParaRPr lang="en-IN" sz="3800" dirty="0">
              <a:solidFill>
                <a:schemeClr val="bg1"/>
              </a:solidFill>
              <a:latin typeface="Times New Roman" panose="02020603050405020304" pitchFamily="18" charset="0"/>
              <a:ea typeface="Calibri"/>
              <a:cs typeface="Times New Roman" panose="02020603050405020304" pitchFamily="18" charset="0"/>
            </a:endParaRPr>
          </a:p>
          <a:p>
            <a:endParaRPr lang="en-IN" dirty="0"/>
          </a:p>
        </p:txBody>
      </p:sp>
    </p:spTree>
    <p:extLst>
      <p:ext uri="{BB962C8B-B14F-4D97-AF65-F5344CB8AC3E}">
        <p14:creationId xmlns:p14="http://schemas.microsoft.com/office/powerpoint/2010/main" xmlns="" val="192024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332656"/>
            <a:ext cx="8496944" cy="6192688"/>
          </a:xfrm>
        </p:spPr>
        <p:txBody>
          <a:bodyPr>
            <a:normAutofit/>
          </a:bodyPr>
          <a:lstStyle/>
          <a:p>
            <a:pPr marL="228600" algn="just">
              <a:lnSpc>
                <a:spcPct val="115000"/>
              </a:lnSpc>
              <a:spcAft>
                <a:spcPts val="0"/>
              </a:spcAft>
              <a:tabLst>
                <a:tab pos="1104900" algn="l"/>
              </a:tabLst>
            </a:pPr>
            <a:r>
              <a:rPr lang="en-IN" sz="2800" b="1" u="sng" dirty="0">
                <a:solidFill>
                  <a:srgbClr val="FFFF00"/>
                </a:solidFill>
                <a:latin typeface="Times New Roman" panose="02020603050405020304" pitchFamily="18" charset="0"/>
                <a:ea typeface="Calibri"/>
                <a:cs typeface="Times New Roman" panose="02020603050405020304" pitchFamily="18" charset="0"/>
              </a:rPr>
              <a:t>Book keeping and </a:t>
            </a:r>
            <a:r>
              <a:rPr lang="en-IN" sz="2800" b="1" u="sng" dirty="0" smtClean="0">
                <a:solidFill>
                  <a:srgbClr val="FFFF00"/>
                </a:solidFill>
                <a:latin typeface="Times New Roman" panose="02020603050405020304" pitchFamily="18" charset="0"/>
                <a:ea typeface="Calibri"/>
                <a:cs typeface="Times New Roman" panose="02020603050405020304" pitchFamily="18" charset="0"/>
              </a:rPr>
              <a:t>accounting:</a:t>
            </a:r>
            <a:endParaRPr lang="en-IN" sz="2800" b="1" dirty="0">
              <a:solidFill>
                <a:srgbClr val="FFFF00"/>
              </a:solidFill>
              <a:latin typeface="Times New Roman" panose="02020603050405020304" pitchFamily="18" charset="0"/>
              <a:ea typeface="Calibri"/>
              <a:cs typeface="Times New Roman" panose="02020603050405020304" pitchFamily="18" charset="0"/>
            </a:endParaRPr>
          </a:p>
          <a:p>
            <a:pPr marL="450215" indent="6985" algn="just">
              <a:lnSpc>
                <a:spcPct val="115000"/>
              </a:lnSpc>
              <a:spcAft>
                <a:spcPts val="0"/>
              </a:spcAft>
            </a:pPr>
            <a:r>
              <a:rPr lang="en-IN" sz="2400" dirty="0">
                <a:solidFill>
                  <a:srgbClr val="FFFF00"/>
                </a:solidFill>
                <a:latin typeface="Times New Roman" panose="02020603050405020304" pitchFamily="18" charset="0"/>
                <a:ea typeface="Calibri"/>
                <a:cs typeface="Times New Roman" panose="02020603050405020304" pitchFamily="18" charset="0"/>
              </a:rPr>
              <a:t>Book keeping </a:t>
            </a:r>
            <a:r>
              <a:rPr lang="en-IN" sz="2400" dirty="0">
                <a:solidFill>
                  <a:schemeClr val="bg1"/>
                </a:solidFill>
                <a:latin typeface="Times New Roman" panose="02020603050405020304" pitchFamily="18" charset="0"/>
                <a:ea typeface="Calibri"/>
                <a:cs typeface="Times New Roman" panose="02020603050405020304" pitchFamily="18" charset="0"/>
              </a:rPr>
              <a:t>usually involves only the recording of economic events and is therefore, just one part of accounting process</a:t>
            </a:r>
            <a:r>
              <a:rPr lang="en-IN" sz="2400" dirty="0" smtClean="0">
                <a:solidFill>
                  <a:schemeClr val="bg1"/>
                </a:solidFill>
                <a:latin typeface="Times New Roman" panose="02020603050405020304" pitchFamily="18" charset="0"/>
                <a:ea typeface="Calibri"/>
                <a:cs typeface="Times New Roman" panose="02020603050405020304" pitchFamily="18" charset="0"/>
              </a:rPr>
              <a:t>.</a:t>
            </a:r>
          </a:p>
          <a:p>
            <a:pPr marL="450215" indent="6985" algn="just">
              <a:lnSpc>
                <a:spcPct val="115000"/>
              </a:lnSpc>
              <a:spcAft>
                <a:spcPts val="0"/>
              </a:spcAft>
            </a:pPr>
            <a:endParaRPr lang="en-IN" sz="2400" dirty="0">
              <a:solidFill>
                <a:schemeClr val="bg1"/>
              </a:solidFill>
              <a:latin typeface="Times New Roman" panose="02020603050405020304" pitchFamily="18" charset="0"/>
              <a:ea typeface="Calibri"/>
              <a:cs typeface="Times New Roman" panose="02020603050405020304" pitchFamily="18" charset="0"/>
            </a:endParaRPr>
          </a:p>
          <a:p>
            <a:pPr marL="450215" indent="6985" algn="just">
              <a:lnSpc>
                <a:spcPct val="115000"/>
              </a:lnSpc>
              <a:spcAft>
                <a:spcPts val="0"/>
              </a:spcAft>
            </a:pPr>
            <a:r>
              <a:rPr lang="en-IN" sz="2400" dirty="0">
                <a:solidFill>
                  <a:srgbClr val="FFFF00"/>
                </a:solidFill>
                <a:latin typeface="Times New Roman" panose="02020603050405020304" pitchFamily="18" charset="0"/>
                <a:ea typeface="Calibri"/>
                <a:cs typeface="Times New Roman" panose="02020603050405020304" pitchFamily="18" charset="0"/>
              </a:rPr>
              <a:t>Accounting</a:t>
            </a:r>
            <a:r>
              <a:rPr lang="en-IN" sz="2400" dirty="0">
                <a:solidFill>
                  <a:schemeClr val="bg1"/>
                </a:solidFill>
                <a:latin typeface="Times New Roman" panose="02020603050405020304" pitchFamily="18" charset="0"/>
                <a:ea typeface="Calibri"/>
                <a:cs typeface="Times New Roman" panose="02020603050405020304" pitchFamily="18" charset="0"/>
              </a:rPr>
              <a:t> involves the entire accounting process i.e. identification, measurement, recording analysis and communication of financial </a:t>
            </a:r>
            <a:r>
              <a:rPr lang="en-IN" sz="2400" dirty="0" smtClean="0">
                <a:solidFill>
                  <a:schemeClr val="bg1"/>
                </a:solidFill>
                <a:latin typeface="Times New Roman" panose="02020603050405020304" pitchFamily="18" charset="0"/>
                <a:ea typeface="Calibri"/>
                <a:cs typeface="Times New Roman" panose="02020603050405020304" pitchFamily="18" charset="0"/>
              </a:rPr>
              <a:t>information.</a:t>
            </a:r>
          </a:p>
          <a:p>
            <a:pPr marL="450215" indent="6985" algn="just">
              <a:lnSpc>
                <a:spcPct val="115000"/>
              </a:lnSpc>
              <a:spcAft>
                <a:spcPts val="0"/>
              </a:spcAft>
            </a:pPr>
            <a:endParaRPr lang="en-IN" sz="2400" dirty="0" smtClean="0">
              <a:solidFill>
                <a:schemeClr val="bg1"/>
              </a:solidFill>
              <a:latin typeface="Times New Roman" panose="02020603050405020304" pitchFamily="18" charset="0"/>
              <a:ea typeface="Calibri"/>
              <a:cs typeface="Times New Roman" panose="02020603050405020304" pitchFamily="18" charset="0"/>
            </a:endParaRPr>
          </a:p>
          <a:p>
            <a:pPr marL="450215" indent="6985" algn="just">
              <a:lnSpc>
                <a:spcPct val="115000"/>
              </a:lnSpc>
              <a:spcAft>
                <a:spcPts val="0"/>
              </a:spcAft>
            </a:pPr>
            <a:r>
              <a:rPr lang="en-IN" sz="2400" dirty="0" smtClean="0">
                <a:solidFill>
                  <a:schemeClr val="bg1"/>
                </a:solidFill>
                <a:latin typeface="Times New Roman" panose="02020603050405020304" pitchFamily="18" charset="0"/>
                <a:ea typeface="Calibri"/>
                <a:cs typeface="Times New Roman" panose="02020603050405020304" pitchFamily="18" charset="0"/>
              </a:rPr>
              <a:t>Now-a-days </a:t>
            </a:r>
            <a:r>
              <a:rPr lang="en-IN" sz="2400" dirty="0">
                <a:solidFill>
                  <a:schemeClr val="bg1"/>
                </a:solidFill>
                <a:latin typeface="Times New Roman" panose="02020603050405020304" pitchFamily="18" charset="0"/>
                <a:ea typeface="Calibri"/>
                <a:cs typeface="Times New Roman" panose="02020603050405020304" pitchFamily="18" charset="0"/>
              </a:rPr>
              <a:t>much of the book-keeping function is </a:t>
            </a:r>
            <a:r>
              <a:rPr lang="en-IN" sz="2400" dirty="0" smtClean="0">
                <a:solidFill>
                  <a:schemeClr val="bg1"/>
                </a:solidFill>
                <a:latin typeface="Times New Roman" panose="02020603050405020304" pitchFamily="18" charset="0"/>
                <a:ea typeface="Calibri"/>
                <a:cs typeface="Times New Roman" panose="02020603050405020304" pitchFamily="18" charset="0"/>
              </a:rPr>
              <a:t>  performed </a:t>
            </a:r>
            <a:r>
              <a:rPr lang="en-IN" sz="2400" dirty="0">
                <a:solidFill>
                  <a:schemeClr val="bg1"/>
                </a:solidFill>
                <a:latin typeface="Times New Roman" panose="02020603050405020304" pitchFamily="18" charset="0"/>
                <a:ea typeface="Calibri"/>
                <a:cs typeface="Times New Roman" panose="02020603050405020304" pitchFamily="18" charset="0"/>
              </a:rPr>
              <a:t>by computers.</a:t>
            </a:r>
          </a:p>
          <a:p>
            <a:endParaRPr lang="en-IN" dirty="0"/>
          </a:p>
        </p:txBody>
      </p:sp>
    </p:spTree>
    <p:extLst>
      <p:ext uri="{BB962C8B-B14F-4D97-AF65-F5344CB8AC3E}">
        <p14:creationId xmlns:p14="http://schemas.microsoft.com/office/powerpoint/2010/main" xmlns="" val="408105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332656"/>
            <a:ext cx="8496944" cy="6192688"/>
          </a:xfrm>
        </p:spPr>
        <p:txBody>
          <a:bodyPr>
            <a:normAutofit fontScale="70000" lnSpcReduction="20000"/>
          </a:bodyPr>
          <a:lstStyle/>
          <a:p>
            <a:pPr algn="just">
              <a:lnSpc>
                <a:spcPct val="115000"/>
              </a:lnSpc>
              <a:spcAft>
                <a:spcPts val="0"/>
              </a:spcAft>
            </a:pPr>
            <a:r>
              <a:rPr lang="en-IN" sz="3600" b="1" u="sng" dirty="0">
                <a:solidFill>
                  <a:srgbClr val="FFFF00"/>
                </a:solidFill>
                <a:latin typeface="Times New Roman" panose="02020603050405020304" pitchFamily="18" charset="0"/>
                <a:ea typeface="Calibri"/>
                <a:cs typeface="Times New Roman" panose="02020603050405020304" pitchFamily="18" charset="0"/>
              </a:rPr>
              <a:t>Rules for debiting and crediting:-</a:t>
            </a:r>
            <a:endParaRPr lang="en-IN" sz="3600" dirty="0">
              <a:solidFill>
                <a:srgbClr val="FFFF00"/>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pPr>
            <a:r>
              <a:rPr lang="en-IN" sz="3100" dirty="0">
                <a:solidFill>
                  <a:schemeClr val="bg1"/>
                </a:solidFill>
                <a:latin typeface="Times New Roman" panose="02020603050405020304" pitchFamily="18" charset="0"/>
                <a:ea typeface="Calibri"/>
                <a:cs typeface="Times New Roman" panose="02020603050405020304" pitchFamily="18" charset="0"/>
              </a:rPr>
              <a:t>The rules of debit and credit depend on the nature of an account. </a:t>
            </a:r>
            <a:endParaRPr lang="en-IN" sz="3100" dirty="0" smtClean="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pPr>
            <a:r>
              <a:rPr lang="en-IN" sz="3100" dirty="0" smtClean="0">
                <a:solidFill>
                  <a:schemeClr val="bg1"/>
                </a:solidFill>
                <a:latin typeface="Times New Roman" panose="02020603050405020304" pitchFamily="18" charset="0"/>
                <a:ea typeface="Calibri"/>
                <a:cs typeface="Times New Roman" panose="02020603050405020304" pitchFamily="18" charset="0"/>
              </a:rPr>
              <a:t>If </a:t>
            </a:r>
            <a:r>
              <a:rPr lang="en-IN" sz="3100" dirty="0">
                <a:solidFill>
                  <a:schemeClr val="bg1"/>
                </a:solidFill>
                <a:latin typeface="Times New Roman" panose="02020603050405020304" pitchFamily="18" charset="0"/>
                <a:ea typeface="Calibri"/>
                <a:cs typeface="Times New Roman" panose="02020603050405020304" pitchFamily="18" charset="0"/>
              </a:rPr>
              <a:t>aspect related to persons, personal account rules, </a:t>
            </a:r>
            <a:endParaRPr lang="en-IN" sz="3100" dirty="0" smtClean="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pPr>
            <a:r>
              <a:rPr lang="en-IN" sz="3100" dirty="0" smtClean="0">
                <a:solidFill>
                  <a:schemeClr val="bg1"/>
                </a:solidFill>
                <a:latin typeface="Times New Roman" panose="02020603050405020304" pitchFamily="18" charset="0"/>
                <a:ea typeface="Calibri"/>
                <a:cs typeface="Times New Roman" panose="02020603050405020304" pitchFamily="18" charset="0"/>
              </a:rPr>
              <a:t>if </a:t>
            </a:r>
            <a:r>
              <a:rPr lang="en-IN" sz="3100" dirty="0">
                <a:solidFill>
                  <a:schemeClr val="bg1"/>
                </a:solidFill>
                <a:latin typeface="Times New Roman" panose="02020603050405020304" pitchFamily="18" charset="0"/>
                <a:ea typeface="Calibri"/>
                <a:cs typeface="Times New Roman" panose="02020603050405020304" pitchFamily="18" charset="0"/>
              </a:rPr>
              <a:t>assets real account rule </a:t>
            </a:r>
            <a:endParaRPr lang="en-IN" sz="3100" dirty="0" smtClean="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pPr>
            <a:r>
              <a:rPr lang="en-IN" sz="3100" dirty="0" smtClean="0">
                <a:solidFill>
                  <a:schemeClr val="bg1"/>
                </a:solidFill>
                <a:latin typeface="Times New Roman" panose="02020603050405020304" pitchFamily="18" charset="0"/>
                <a:ea typeface="Calibri"/>
                <a:cs typeface="Times New Roman" panose="02020603050405020304" pitchFamily="18" charset="0"/>
              </a:rPr>
              <a:t>and </a:t>
            </a:r>
            <a:r>
              <a:rPr lang="en-IN" sz="3100" dirty="0">
                <a:solidFill>
                  <a:schemeClr val="bg1"/>
                </a:solidFill>
                <a:latin typeface="Times New Roman" panose="02020603050405020304" pitchFamily="18" charset="0"/>
                <a:ea typeface="Calibri"/>
                <a:cs typeface="Times New Roman" panose="02020603050405020304" pitchFamily="18" charset="0"/>
              </a:rPr>
              <a:t>if expenses or incomes nominal account rules are applicable.</a:t>
            </a:r>
          </a:p>
          <a:p>
            <a:pPr algn="just">
              <a:lnSpc>
                <a:spcPct val="115000"/>
              </a:lnSpc>
              <a:spcAft>
                <a:spcPts val="0"/>
              </a:spcAft>
            </a:pPr>
            <a:r>
              <a:rPr lang="en-IN" sz="3100" b="1" u="sng" dirty="0">
                <a:solidFill>
                  <a:srgbClr val="FFFF00"/>
                </a:solidFill>
                <a:latin typeface="Times New Roman" panose="02020603050405020304" pitchFamily="18" charset="0"/>
                <a:ea typeface="Calibri"/>
                <a:cs typeface="Times New Roman" panose="02020603050405020304" pitchFamily="18" charset="0"/>
              </a:rPr>
              <a:t>Personal accounts: </a:t>
            </a:r>
            <a:r>
              <a:rPr lang="en-IN" sz="3100" dirty="0">
                <a:solidFill>
                  <a:schemeClr val="bg1"/>
                </a:solidFill>
                <a:latin typeface="Times New Roman" panose="02020603050405020304" pitchFamily="18" charset="0"/>
                <a:ea typeface="Calibri"/>
                <a:cs typeface="Times New Roman" panose="02020603050405020304" pitchFamily="18" charset="0"/>
              </a:rPr>
              <a:t>Personal accounts deal with persons. </a:t>
            </a:r>
            <a:endParaRPr lang="en-IN" sz="3100" dirty="0" smtClean="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pPr>
            <a:r>
              <a:rPr lang="en-IN" sz="3100" dirty="0" smtClean="0">
                <a:solidFill>
                  <a:schemeClr val="bg1"/>
                </a:solidFill>
                <a:latin typeface="Times New Roman" panose="02020603050405020304" pitchFamily="18" charset="0"/>
                <a:ea typeface="Calibri"/>
                <a:cs typeface="Times New Roman" panose="02020603050405020304" pitchFamily="18" charset="0"/>
              </a:rPr>
              <a:t>These </a:t>
            </a:r>
            <a:r>
              <a:rPr lang="en-IN" sz="3100" dirty="0">
                <a:solidFill>
                  <a:schemeClr val="bg1"/>
                </a:solidFill>
                <a:latin typeface="Times New Roman" panose="02020603050405020304" pitchFamily="18" charset="0"/>
                <a:ea typeface="Calibri"/>
                <a:cs typeface="Times New Roman" panose="02020603050405020304" pitchFamily="18" charset="0"/>
              </a:rPr>
              <a:t>include natural persons such as Rama Rao, </a:t>
            </a:r>
            <a:r>
              <a:rPr lang="en-IN" sz="3100" dirty="0" err="1">
                <a:solidFill>
                  <a:schemeClr val="bg1"/>
                </a:solidFill>
                <a:latin typeface="Times New Roman" panose="02020603050405020304" pitchFamily="18" charset="0"/>
                <a:ea typeface="Calibri"/>
                <a:cs typeface="Times New Roman" panose="02020603050405020304" pitchFamily="18" charset="0"/>
              </a:rPr>
              <a:t>Latha</a:t>
            </a:r>
            <a:r>
              <a:rPr lang="en-IN" sz="3100" dirty="0">
                <a:solidFill>
                  <a:schemeClr val="bg1"/>
                </a:solidFill>
                <a:latin typeface="Times New Roman" panose="02020603050405020304" pitchFamily="18" charset="0"/>
                <a:ea typeface="Calibri"/>
                <a:cs typeface="Times New Roman" panose="02020603050405020304" pitchFamily="18" charset="0"/>
              </a:rPr>
              <a:t> etc., </a:t>
            </a:r>
            <a:endParaRPr lang="en-IN" sz="3100" dirty="0" smtClean="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pPr>
            <a:r>
              <a:rPr lang="en-IN" sz="3100" dirty="0" smtClean="0">
                <a:solidFill>
                  <a:schemeClr val="bg1"/>
                </a:solidFill>
                <a:latin typeface="Times New Roman" panose="02020603050405020304" pitchFamily="18" charset="0"/>
                <a:ea typeface="Calibri"/>
                <a:cs typeface="Times New Roman" panose="02020603050405020304" pitchFamily="18" charset="0"/>
              </a:rPr>
              <a:t>Artificial </a:t>
            </a:r>
            <a:r>
              <a:rPr lang="en-IN" sz="3100" dirty="0">
                <a:solidFill>
                  <a:schemeClr val="bg1"/>
                </a:solidFill>
                <a:latin typeface="Times New Roman" panose="02020603050405020304" pitchFamily="18" charset="0"/>
                <a:ea typeface="Calibri"/>
                <a:cs typeface="Times New Roman" panose="02020603050405020304" pitchFamily="18" charset="0"/>
              </a:rPr>
              <a:t>persons or legal persons such as Tata Company Ltd, Andhra Bank etc and representative personal accounts.</a:t>
            </a:r>
          </a:p>
          <a:p>
            <a:pPr algn="just">
              <a:lnSpc>
                <a:spcPct val="115000"/>
              </a:lnSpc>
              <a:spcAft>
                <a:spcPts val="0"/>
              </a:spcAft>
            </a:pPr>
            <a:r>
              <a:rPr lang="en-IN" sz="3100" i="1" dirty="0">
                <a:solidFill>
                  <a:srgbClr val="FFFF00"/>
                </a:solidFill>
                <a:latin typeface="Times New Roman" panose="02020603050405020304" pitchFamily="18" charset="0"/>
                <a:ea typeface="Calibri"/>
                <a:cs typeface="Times New Roman" panose="02020603050405020304" pitchFamily="18" charset="0"/>
              </a:rPr>
              <a:t>Rule:</a:t>
            </a:r>
            <a:r>
              <a:rPr lang="en-IN" sz="3100" dirty="0">
                <a:solidFill>
                  <a:schemeClr val="bg1"/>
                </a:solidFill>
                <a:latin typeface="Times New Roman" panose="02020603050405020304" pitchFamily="18" charset="0"/>
                <a:ea typeface="Calibri"/>
                <a:cs typeface="Times New Roman" panose="02020603050405020304" pitchFamily="18" charset="0"/>
              </a:rPr>
              <a:t> Debit ((Dr) </a:t>
            </a:r>
            <a:r>
              <a:rPr lang="en-IN" sz="3100" dirty="0">
                <a:solidFill>
                  <a:schemeClr val="bg1"/>
                </a:solidFill>
                <a:latin typeface="Times New Roman" panose="02020603050405020304" pitchFamily="18" charset="0"/>
                <a:ea typeface="Calibri"/>
                <a:cs typeface="Times New Roman" panose="02020603050405020304" pitchFamily="18" charset="0"/>
                <a:sym typeface="Wingdings"/>
              </a:rPr>
              <a:t></a:t>
            </a:r>
            <a:r>
              <a:rPr lang="en-IN" sz="3100" dirty="0">
                <a:solidFill>
                  <a:schemeClr val="bg1"/>
                </a:solidFill>
                <a:latin typeface="Times New Roman" panose="02020603050405020304" pitchFamily="18" charset="0"/>
                <a:ea typeface="Calibri"/>
                <a:cs typeface="Times New Roman" panose="02020603050405020304" pitchFamily="18" charset="0"/>
              </a:rPr>
              <a:t> The receiver</a:t>
            </a:r>
          </a:p>
          <a:p>
            <a:pPr algn="just">
              <a:lnSpc>
                <a:spcPct val="115000"/>
              </a:lnSpc>
              <a:spcAft>
                <a:spcPts val="0"/>
              </a:spcAft>
            </a:pPr>
            <a:r>
              <a:rPr lang="en-IN" sz="3100" dirty="0">
                <a:solidFill>
                  <a:schemeClr val="bg1"/>
                </a:solidFill>
                <a:latin typeface="Times New Roman" panose="02020603050405020304" pitchFamily="18" charset="0"/>
                <a:ea typeface="Calibri"/>
                <a:cs typeface="Times New Roman" panose="02020603050405020304" pitchFamily="18" charset="0"/>
              </a:rPr>
              <a:t>          Credit (Cr)</a:t>
            </a:r>
            <a:r>
              <a:rPr lang="en-IN" sz="3100" dirty="0">
                <a:solidFill>
                  <a:schemeClr val="bg1"/>
                </a:solidFill>
                <a:latin typeface="Times New Roman" panose="02020603050405020304" pitchFamily="18" charset="0"/>
                <a:ea typeface="Calibri"/>
                <a:cs typeface="Times New Roman" panose="02020603050405020304" pitchFamily="18" charset="0"/>
                <a:sym typeface="Wingdings"/>
              </a:rPr>
              <a:t></a:t>
            </a:r>
            <a:r>
              <a:rPr lang="en-IN" sz="3100" dirty="0">
                <a:solidFill>
                  <a:schemeClr val="bg1"/>
                </a:solidFill>
                <a:latin typeface="Times New Roman" panose="02020603050405020304" pitchFamily="18" charset="0"/>
                <a:ea typeface="Calibri"/>
                <a:cs typeface="Times New Roman" panose="02020603050405020304" pitchFamily="18" charset="0"/>
              </a:rPr>
              <a:t> the giver</a:t>
            </a:r>
          </a:p>
          <a:p>
            <a:pPr algn="just">
              <a:lnSpc>
                <a:spcPct val="115000"/>
              </a:lnSpc>
              <a:spcAft>
                <a:spcPts val="0"/>
              </a:spcAft>
            </a:pPr>
            <a:r>
              <a:rPr lang="en-IN" sz="3100" dirty="0">
                <a:solidFill>
                  <a:schemeClr val="bg1"/>
                </a:solidFill>
                <a:latin typeface="Times New Roman" panose="02020603050405020304" pitchFamily="18" charset="0"/>
                <a:ea typeface="Calibri"/>
                <a:cs typeface="Times New Roman" panose="02020603050405020304" pitchFamily="18" charset="0"/>
              </a:rPr>
              <a:t>E.g</a:t>
            </a:r>
            <a:r>
              <a:rPr lang="en-IN" sz="3100" dirty="0" smtClean="0">
                <a:solidFill>
                  <a:schemeClr val="bg1"/>
                </a:solidFill>
                <a:latin typeface="Times New Roman" panose="02020603050405020304" pitchFamily="18" charset="0"/>
                <a:ea typeface="Calibri"/>
                <a:cs typeface="Times New Roman" panose="02020603050405020304" pitchFamily="18" charset="0"/>
              </a:rPr>
              <a:t>.:1</a:t>
            </a:r>
            <a:r>
              <a:rPr lang="en-IN" sz="3100" dirty="0">
                <a:solidFill>
                  <a:schemeClr val="bg1"/>
                </a:solidFill>
                <a:latin typeface="Times New Roman" panose="02020603050405020304" pitchFamily="18" charset="0"/>
                <a:ea typeface="Calibri"/>
                <a:cs typeface="Times New Roman" panose="02020603050405020304" pitchFamily="18" charset="0"/>
              </a:rPr>
              <a:t>. Cash received from Raju is </a:t>
            </a:r>
            <a:r>
              <a:rPr lang="en-IN" sz="3100" dirty="0" err="1">
                <a:solidFill>
                  <a:schemeClr val="bg1"/>
                </a:solidFill>
                <a:latin typeface="Times New Roman" panose="02020603050405020304" pitchFamily="18" charset="0"/>
                <a:ea typeface="Calibri"/>
                <a:cs typeface="Times New Roman" panose="02020603050405020304" pitchFamily="18" charset="0"/>
              </a:rPr>
              <a:t>Rs</a:t>
            </a:r>
            <a:r>
              <a:rPr lang="en-IN" sz="3100" dirty="0">
                <a:solidFill>
                  <a:schemeClr val="bg1"/>
                </a:solidFill>
                <a:latin typeface="Times New Roman" panose="02020603050405020304" pitchFamily="18" charset="0"/>
                <a:ea typeface="Calibri"/>
                <a:cs typeface="Times New Roman" panose="02020603050405020304" pitchFamily="18" charset="0"/>
              </a:rPr>
              <a:t> 5000/- . Here </a:t>
            </a:r>
            <a:r>
              <a:rPr lang="en-IN" sz="3100" dirty="0" smtClean="0">
                <a:solidFill>
                  <a:schemeClr val="bg1"/>
                </a:solidFill>
                <a:latin typeface="Times New Roman" panose="02020603050405020304" pitchFamily="18" charset="0"/>
                <a:ea typeface="Calibri"/>
                <a:cs typeface="Times New Roman" panose="02020603050405020304" pitchFamily="18" charset="0"/>
              </a:rPr>
              <a:t>Raju </a:t>
            </a:r>
            <a:r>
              <a:rPr lang="en-IN" sz="3100" dirty="0">
                <a:solidFill>
                  <a:schemeClr val="bg1"/>
                </a:solidFill>
                <a:latin typeface="Times New Roman" panose="02020603050405020304" pitchFamily="18" charset="0"/>
                <a:ea typeface="Calibri"/>
                <a:cs typeface="Times New Roman" panose="02020603050405020304" pitchFamily="18" charset="0"/>
              </a:rPr>
              <a:t>is </a:t>
            </a:r>
            <a:r>
              <a:rPr lang="en-IN" sz="3100" dirty="0" smtClean="0">
                <a:solidFill>
                  <a:schemeClr val="bg1"/>
                </a:solidFill>
                <a:latin typeface="Times New Roman" panose="02020603050405020304" pitchFamily="18" charset="0"/>
                <a:ea typeface="Calibri"/>
                <a:cs typeface="Times New Roman" panose="02020603050405020304" pitchFamily="18" charset="0"/>
              </a:rPr>
              <a:t>personal</a:t>
            </a:r>
          </a:p>
          <a:p>
            <a:pPr lvl="0" algn="just">
              <a:lnSpc>
                <a:spcPct val="115000"/>
              </a:lnSpc>
            </a:pPr>
            <a:r>
              <a:rPr lang="en-IN" sz="3100" dirty="0" smtClean="0">
                <a:solidFill>
                  <a:schemeClr val="bg1"/>
                </a:solidFill>
                <a:latin typeface="Times New Roman" panose="02020603050405020304" pitchFamily="18" charset="0"/>
                <a:ea typeface="Calibri"/>
                <a:cs typeface="Times New Roman" panose="02020603050405020304" pitchFamily="18" charset="0"/>
              </a:rPr>
              <a:t>            </a:t>
            </a:r>
            <a:r>
              <a:rPr lang="en-IN" sz="3100" dirty="0">
                <a:solidFill>
                  <a:prstClr val="white"/>
                </a:solidFill>
                <a:latin typeface="Times New Roman" panose="02020603050405020304" pitchFamily="18" charset="0"/>
                <a:ea typeface="Calibri"/>
                <a:cs typeface="Times New Roman" panose="02020603050405020304" pitchFamily="18" charset="0"/>
              </a:rPr>
              <a:t>a/c and he is Cr (giver</a:t>
            </a:r>
            <a:r>
              <a:rPr lang="en-IN" sz="3100" dirty="0" smtClean="0">
                <a:solidFill>
                  <a:prstClr val="white"/>
                </a:solidFill>
                <a:latin typeface="Times New Roman" panose="02020603050405020304" pitchFamily="18" charset="0"/>
                <a:ea typeface="Calibri"/>
                <a:cs typeface="Times New Roman" panose="02020603050405020304" pitchFamily="18" charset="0"/>
              </a:rPr>
              <a:t>).</a:t>
            </a:r>
          </a:p>
          <a:p>
            <a:pPr lvl="0" algn="just">
              <a:lnSpc>
                <a:spcPct val="115000"/>
              </a:lnSpc>
            </a:pPr>
            <a:endParaRPr lang="en-IN" sz="3100" dirty="0" smtClean="0">
              <a:solidFill>
                <a:schemeClr val="bg1"/>
              </a:solidFill>
              <a:latin typeface="Times New Roman" panose="02020603050405020304" pitchFamily="18" charset="0"/>
              <a:ea typeface="Calibri"/>
              <a:cs typeface="Times New Roman" panose="02020603050405020304" pitchFamily="18" charset="0"/>
            </a:endParaRPr>
          </a:p>
          <a:p>
            <a:pPr lvl="0" algn="just">
              <a:lnSpc>
                <a:spcPct val="115000"/>
              </a:lnSpc>
            </a:pPr>
            <a:r>
              <a:rPr lang="en-IN" sz="3100" dirty="0" smtClean="0">
                <a:solidFill>
                  <a:schemeClr val="bg1"/>
                </a:solidFill>
                <a:latin typeface="Times New Roman" panose="02020603050405020304" pitchFamily="18" charset="0"/>
                <a:ea typeface="Calibri"/>
                <a:cs typeface="Times New Roman" panose="02020603050405020304" pitchFamily="18" charset="0"/>
              </a:rPr>
              <a:t>        2</a:t>
            </a:r>
            <a:r>
              <a:rPr lang="en-IN" sz="3100" dirty="0">
                <a:solidFill>
                  <a:schemeClr val="bg1"/>
                </a:solidFill>
                <a:latin typeface="Times New Roman" panose="02020603050405020304" pitchFamily="18" charset="0"/>
                <a:ea typeface="Calibri"/>
                <a:cs typeface="Times New Roman" panose="02020603050405020304" pitchFamily="18" charset="0"/>
              </a:rPr>
              <a:t>. Goods sold to Chandra is </a:t>
            </a:r>
            <a:r>
              <a:rPr lang="en-IN" sz="3100" dirty="0" err="1">
                <a:solidFill>
                  <a:schemeClr val="bg1"/>
                </a:solidFill>
                <a:latin typeface="Times New Roman" panose="02020603050405020304" pitchFamily="18" charset="0"/>
                <a:ea typeface="Calibri"/>
                <a:cs typeface="Times New Roman" panose="02020603050405020304" pitchFamily="18" charset="0"/>
              </a:rPr>
              <a:t>Rs</a:t>
            </a:r>
            <a:r>
              <a:rPr lang="en-IN" sz="3100" dirty="0">
                <a:solidFill>
                  <a:schemeClr val="bg1"/>
                </a:solidFill>
                <a:latin typeface="Times New Roman" panose="02020603050405020304" pitchFamily="18" charset="0"/>
                <a:ea typeface="Calibri"/>
                <a:cs typeface="Times New Roman" panose="02020603050405020304" pitchFamily="18" charset="0"/>
              </a:rPr>
              <a:t> 7000/- . Here Chandra is </a:t>
            </a:r>
            <a:r>
              <a:rPr lang="en-IN" sz="3100" dirty="0" smtClean="0">
                <a:solidFill>
                  <a:schemeClr val="bg1"/>
                </a:solidFill>
                <a:latin typeface="Times New Roman" panose="02020603050405020304" pitchFamily="18" charset="0"/>
                <a:ea typeface="Calibri"/>
                <a:cs typeface="Times New Roman" panose="02020603050405020304" pitchFamily="18" charset="0"/>
              </a:rPr>
              <a:t>personal </a:t>
            </a:r>
            <a:r>
              <a:rPr lang="en-IN" sz="3100" dirty="0">
                <a:solidFill>
                  <a:schemeClr val="bg1"/>
                </a:solidFill>
                <a:latin typeface="Times New Roman" panose="02020603050405020304" pitchFamily="18" charset="0"/>
                <a:ea typeface="Calibri"/>
                <a:cs typeface="Times New Roman" panose="02020603050405020304" pitchFamily="18" charset="0"/>
              </a:rPr>
              <a:t>a/c </a:t>
            </a:r>
            <a:r>
              <a:rPr lang="en-IN" sz="3100" dirty="0" smtClean="0">
                <a:solidFill>
                  <a:schemeClr val="bg1"/>
                </a:solidFill>
                <a:latin typeface="Times New Roman" panose="02020603050405020304" pitchFamily="18" charset="0"/>
                <a:ea typeface="Calibri"/>
                <a:cs typeface="Times New Roman" panose="02020603050405020304" pitchFamily="18" charset="0"/>
              </a:rPr>
              <a:t>	</a:t>
            </a:r>
            <a:r>
              <a:rPr lang="en-IN" sz="3100" dirty="0" smtClean="0">
                <a:solidFill>
                  <a:prstClr val="white"/>
                </a:solidFill>
                <a:latin typeface="Times New Roman" panose="02020603050405020304" pitchFamily="18" charset="0"/>
                <a:ea typeface="Calibri"/>
                <a:cs typeface="Times New Roman" panose="02020603050405020304" pitchFamily="18" charset="0"/>
              </a:rPr>
              <a:t>and </a:t>
            </a:r>
            <a:r>
              <a:rPr lang="en-IN" sz="3100" dirty="0">
                <a:solidFill>
                  <a:prstClr val="white"/>
                </a:solidFill>
                <a:latin typeface="Times New Roman" panose="02020603050405020304" pitchFamily="18" charset="0"/>
                <a:ea typeface="Calibri"/>
                <a:cs typeface="Times New Roman" panose="02020603050405020304" pitchFamily="18" charset="0"/>
              </a:rPr>
              <a:t>he is Dr (receiver).</a:t>
            </a:r>
            <a:endParaRPr lang="en-IN" sz="3100" dirty="0">
              <a:solidFill>
                <a:schemeClr val="bg1"/>
              </a:solidFill>
              <a:latin typeface="Times New Roman" panose="02020603050405020304" pitchFamily="18" charset="0"/>
              <a:ea typeface="Calibri"/>
              <a:cs typeface="Times New Roman" panose="02020603050405020304" pitchFamily="18" charset="0"/>
            </a:endParaRPr>
          </a:p>
          <a:p>
            <a:endParaRPr lang="en-IN" dirty="0"/>
          </a:p>
        </p:txBody>
      </p:sp>
    </p:spTree>
    <p:extLst>
      <p:ext uri="{BB962C8B-B14F-4D97-AF65-F5344CB8AC3E}">
        <p14:creationId xmlns:p14="http://schemas.microsoft.com/office/powerpoint/2010/main" xmlns="" val="219117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3" end="13"/>
                                            </p:txEl>
                                          </p:spTgt>
                                        </p:tgtEl>
                                        <p:attrNameLst>
                                          <p:attrName>style.visibility</p:attrName>
                                        </p:attrNameLst>
                                      </p:cBhvr>
                                      <p:to>
                                        <p:strVal val="visible"/>
                                      </p:to>
                                    </p:set>
                                    <p:animEffect transition="in" filter="fade">
                                      <p:cBhvr>
                                        <p:cTn id="91" dur="1000"/>
                                        <p:tgtEl>
                                          <p:spTgt spid="3">
                                            <p:txEl>
                                              <p:pRg st="13" end="13"/>
                                            </p:txEl>
                                          </p:spTgt>
                                        </p:tgtEl>
                                      </p:cBhvr>
                                    </p:animEffect>
                                    <p:anim calcmode="lin" valueType="num">
                                      <p:cBhvr>
                                        <p:cTn id="92"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332656"/>
            <a:ext cx="8496944" cy="6192688"/>
          </a:xfrm>
        </p:spPr>
        <p:txBody>
          <a:bodyPr>
            <a:normAutofit fontScale="92500" lnSpcReduction="20000"/>
          </a:bodyPr>
          <a:lstStyle/>
          <a:p>
            <a:pPr algn="just">
              <a:lnSpc>
                <a:spcPct val="115000"/>
              </a:lnSpc>
              <a:spcAft>
                <a:spcPts val="0"/>
              </a:spcAft>
            </a:pPr>
            <a:r>
              <a:rPr lang="en-IN" sz="2400" b="1" u="sng" dirty="0">
                <a:solidFill>
                  <a:srgbClr val="FFFF00"/>
                </a:solidFill>
                <a:latin typeface="Times New Roman" panose="02020603050405020304" pitchFamily="18" charset="0"/>
                <a:ea typeface="Calibri"/>
                <a:cs typeface="Times New Roman" panose="02020603050405020304" pitchFamily="18" charset="0"/>
              </a:rPr>
              <a:t>Real accounts:</a:t>
            </a:r>
            <a:r>
              <a:rPr lang="en-IN" sz="2400" dirty="0">
                <a:solidFill>
                  <a:schemeClr val="bg1"/>
                </a:solidFill>
                <a:latin typeface="Times New Roman" panose="02020603050405020304" pitchFamily="18" charset="0"/>
                <a:ea typeface="Calibri"/>
                <a:cs typeface="Times New Roman" panose="02020603050405020304" pitchFamily="18" charset="0"/>
              </a:rPr>
              <a:t>  Real a/c deals with assets. </a:t>
            </a:r>
            <a:endParaRPr lang="en-IN" sz="2400" dirty="0" smtClean="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pPr>
            <a:r>
              <a:rPr lang="en-IN" sz="2400" dirty="0" smtClean="0">
                <a:solidFill>
                  <a:schemeClr val="bg1"/>
                </a:solidFill>
                <a:latin typeface="Times New Roman" panose="02020603050405020304" pitchFamily="18" charset="0"/>
                <a:ea typeface="Calibri"/>
                <a:cs typeface="Times New Roman" panose="02020603050405020304" pitchFamily="18" charset="0"/>
              </a:rPr>
              <a:t>These </a:t>
            </a:r>
            <a:r>
              <a:rPr lang="en-IN" sz="2400" dirty="0">
                <a:solidFill>
                  <a:schemeClr val="bg1"/>
                </a:solidFill>
                <a:latin typeface="Times New Roman" panose="02020603050405020304" pitchFamily="18" charset="0"/>
                <a:ea typeface="Calibri"/>
                <a:cs typeface="Times New Roman" panose="02020603050405020304" pitchFamily="18" charset="0"/>
              </a:rPr>
              <a:t>include tangible assets like land, buildings, machinery etc which can be seen touched and intangible assets like goodwill, trademarks etc which cannot be seen but can be measured.</a:t>
            </a:r>
          </a:p>
          <a:p>
            <a:pPr algn="just">
              <a:lnSpc>
                <a:spcPct val="115000"/>
              </a:lnSpc>
              <a:spcAft>
                <a:spcPts val="0"/>
              </a:spcAft>
            </a:pPr>
            <a:r>
              <a:rPr lang="en-IN" sz="2400" i="1" dirty="0">
                <a:solidFill>
                  <a:srgbClr val="FFFF00"/>
                </a:solidFill>
                <a:latin typeface="Times New Roman" panose="02020603050405020304" pitchFamily="18" charset="0"/>
                <a:ea typeface="Calibri"/>
                <a:cs typeface="Times New Roman" panose="02020603050405020304" pitchFamily="18" charset="0"/>
              </a:rPr>
              <a:t>                  Rule:        </a:t>
            </a:r>
            <a:r>
              <a:rPr lang="en-IN" sz="2400" dirty="0">
                <a:solidFill>
                  <a:schemeClr val="bg1"/>
                </a:solidFill>
                <a:latin typeface="Times New Roman" panose="02020603050405020304" pitchFamily="18" charset="0"/>
                <a:ea typeface="Calibri"/>
                <a:cs typeface="Times New Roman" panose="02020603050405020304" pitchFamily="18" charset="0"/>
              </a:rPr>
              <a:t>Dr</a:t>
            </a:r>
            <a:r>
              <a:rPr lang="en-IN" sz="2400" dirty="0">
                <a:solidFill>
                  <a:schemeClr val="bg1"/>
                </a:solidFill>
                <a:latin typeface="Times New Roman" panose="02020603050405020304" pitchFamily="18" charset="0"/>
                <a:ea typeface="Calibri"/>
                <a:cs typeface="Times New Roman" panose="02020603050405020304" pitchFamily="18" charset="0"/>
                <a:sym typeface="Wingdings"/>
              </a:rPr>
              <a:t></a:t>
            </a:r>
            <a:r>
              <a:rPr lang="en-IN" sz="2400" dirty="0">
                <a:solidFill>
                  <a:schemeClr val="bg1"/>
                </a:solidFill>
                <a:latin typeface="Times New Roman" panose="02020603050405020304" pitchFamily="18" charset="0"/>
                <a:ea typeface="Calibri"/>
                <a:cs typeface="Times New Roman" panose="02020603050405020304" pitchFamily="18" charset="0"/>
              </a:rPr>
              <a:t> what comes in?</a:t>
            </a:r>
          </a:p>
          <a:p>
            <a:pPr algn="just">
              <a:lnSpc>
                <a:spcPct val="115000"/>
              </a:lnSpc>
              <a:spcAft>
                <a:spcPts val="0"/>
              </a:spcAft>
            </a:pPr>
            <a:r>
              <a:rPr lang="en-IN" sz="2400" dirty="0">
                <a:solidFill>
                  <a:schemeClr val="bg1"/>
                </a:solidFill>
                <a:latin typeface="Times New Roman" panose="02020603050405020304" pitchFamily="18" charset="0"/>
                <a:ea typeface="Calibri"/>
                <a:cs typeface="Times New Roman" panose="02020603050405020304" pitchFamily="18" charset="0"/>
              </a:rPr>
              <a:t>                                   Cr</a:t>
            </a:r>
            <a:r>
              <a:rPr lang="en-IN" sz="2400" dirty="0">
                <a:solidFill>
                  <a:schemeClr val="bg1"/>
                </a:solidFill>
                <a:latin typeface="Times New Roman" panose="02020603050405020304" pitchFamily="18" charset="0"/>
                <a:ea typeface="Calibri"/>
                <a:cs typeface="Times New Roman" panose="02020603050405020304" pitchFamily="18" charset="0"/>
                <a:sym typeface="Wingdings"/>
              </a:rPr>
              <a:t></a:t>
            </a:r>
            <a:r>
              <a:rPr lang="en-IN" sz="2400" dirty="0">
                <a:solidFill>
                  <a:schemeClr val="bg1"/>
                </a:solidFill>
                <a:latin typeface="Times New Roman" panose="02020603050405020304" pitchFamily="18" charset="0"/>
                <a:ea typeface="Calibri"/>
                <a:cs typeface="Times New Roman" panose="02020603050405020304" pitchFamily="18" charset="0"/>
              </a:rPr>
              <a:t> what goes out?</a:t>
            </a:r>
          </a:p>
          <a:p>
            <a:pPr algn="just">
              <a:lnSpc>
                <a:spcPct val="115000"/>
              </a:lnSpc>
              <a:spcAft>
                <a:spcPts val="0"/>
              </a:spcAft>
            </a:pPr>
            <a:r>
              <a:rPr lang="en-IN" sz="2400" dirty="0">
                <a:solidFill>
                  <a:schemeClr val="bg1"/>
                </a:solidFill>
                <a:latin typeface="Times New Roman" panose="02020603050405020304" pitchFamily="18" charset="0"/>
                <a:ea typeface="Calibri"/>
                <a:cs typeface="Times New Roman" panose="02020603050405020304" pitchFamily="18" charset="0"/>
              </a:rPr>
              <a:t> E.g. goods purchased for cash RS 8000/-. Here goods and cash are real a/c. Goods is Dr(coming) while cash is Cr(going).</a:t>
            </a:r>
          </a:p>
          <a:p>
            <a:pPr algn="just">
              <a:lnSpc>
                <a:spcPct val="115000"/>
              </a:lnSpc>
              <a:spcAft>
                <a:spcPts val="0"/>
              </a:spcAft>
            </a:pPr>
            <a:r>
              <a:rPr lang="en-IN" sz="2400" b="1" u="sng" dirty="0">
                <a:solidFill>
                  <a:srgbClr val="FFFF00"/>
                </a:solidFill>
                <a:latin typeface="Times New Roman" panose="02020603050405020304" pitchFamily="18" charset="0"/>
                <a:ea typeface="Calibri"/>
                <a:cs typeface="Times New Roman" panose="02020603050405020304" pitchFamily="18" charset="0"/>
              </a:rPr>
              <a:t>Nominal accounts:</a:t>
            </a:r>
            <a:r>
              <a:rPr lang="en-IN" sz="2400" dirty="0">
                <a:solidFill>
                  <a:srgbClr val="FFFF00"/>
                </a:solidFill>
                <a:latin typeface="Times New Roman" panose="02020603050405020304" pitchFamily="18" charset="0"/>
                <a:ea typeface="Calibri"/>
                <a:cs typeface="Times New Roman" panose="02020603050405020304" pitchFamily="18" charset="0"/>
              </a:rPr>
              <a:t> </a:t>
            </a:r>
            <a:r>
              <a:rPr lang="en-IN" sz="2400" dirty="0">
                <a:solidFill>
                  <a:schemeClr val="bg1"/>
                </a:solidFill>
                <a:latin typeface="Times New Roman" panose="02020603050405020304" pitchFamily="18" charset="0"/>
                <a:ea typeface="Calibri"/>
                <a:cs typeface="Times New Roman" panose="02020603050405020304" pitchFamily="18" charset="0"/>
              </a:rPr>
              <a:t>Nominal accounts are deals with expenses like rent, wages, salary, transport </a:t>
            </a:r>
            <a:r>
              <a:rPr lang="en-IN" sz="2400" dirty="0" err="1">
                <a:solidFill>
                  <a:schemeClr val="bg1"/>
                </a:solidFill>
                <a:latin typeface="Times New Roman" panose="02020603050405020304" pitchFamily="18" charset="0"/>
                <a:ea typeface="Calibri"/>
                <a:cs typeface="Times New Roman" panose="02020603050405020304" pitchFamily="18" charset="0"/>
              </a:rPr>
              <a:t>etc</a:t>
            </a:r>
            <a:r>
              <a:rPr lang="en-IN" sz="2400" dirty="0">
                <a:solidFill>
                  <a:schemeClr val="bg1"/>
                </a:solidFill>
                <a:latin typeface="Times New Roman" panose="02020603050405020304" pitchFamily="18" charset="0"/>
                <a:ea typeface="Calibri"/>
                <a:cs typeface="Times New Roman" panose="02020603050405020304" pitchFamily="18" charset="0"/>
              </a:rPr>
              <a:t> and incomes like discount received, rent received, commissions received etc.               </a:t>
            </a:r>
          </a:p>
          <a:p>
            <a:pPr algn="just">
              <a:lnSpc>
                <a:spcPct val="115000"/>
              </a:lnSpc>
              <a:spcAft>
                <a:spcPts val="0"/>
              </a:spcAft>
            </a:pPr>
            <a:r>
              <a:rPr lang="en-IN" sz="2400" dirty="0">
                <a:solidFill>
                  <a:schemeClr val="bg1"/>
                </a:solidFill>
                <a:latin typeface="Times New Roman" panose="02020603050405020304" pitchFamily="18" charset="0"/>
                <a:ea typeface="Calibri"/>
                <a:cs typeface="Times New Roman" panose="02020603050405020304" pitchFamily="18" charset="0"/>
              </a:rPr>
              <a:t>              Rule:        Dr</a:t>
            </a:r>
            <a:r>
              <a:rPr lang="en-IN" sz="2400" dirty="0">
                <a:solidFill>
                  <a:schemeClr val="bg1"/>
                </a:solidFill>
                <a:latin typeface="Times New Roman" panose="02020603050405020304" pitchFamily="18" charset="0"/>
                <a:ea typeface="Calibri"/>
                <a:cs typeface="Times New Roman" panose="02020603050405020304" pitchFamily="18" charset="0"/>
                <a:sym typeface="Wingdings"/>
              </a:rPr>
              <a:t></a:t>
            </a:r>
            <a:r>
              <a:rPr lang="en-IN" sz="2400" dirty="0">
                <a:solidFill>
                  <a:schemeClr val="bg1"/>
                </a:solidFill>
                <a:latin typeface="Times New Roman" panose="02020603050405020304" pitchFamily="18" charset="0"/>
                <a:ea typeface="Calibri"/>
                <a:cs typeface="Times New Roman" panose="02020603050405020304" pitchFamily="18" charset="0"/>
              </a:rPr>
              <a:t> the expenses and losses</a:t>
            </a:r>
            <a:r>
              <a:rPr lang="en-IN" sz="2400" b="1" u="sng" dirty="0">
                <a:solidFill>
                  <a:schemeClr val="bg1"/>
                </a:solidFill>
                <a:latin typeface="Times New Roman" panose="02020603050405020304" pitchFamily="18" charset="0"/>
                <a:ea typeface="Calibri"/>
                <a:cs typeface="Times New Roman" panose="02020603050405020304" pitchFamily="18" charset="0"/>
              </a:rPr>
              <a:t> </a:t>
            </a:r>
            <a:endParaRPr lang="en-IN" sz="2400" dirty="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pPr>
            <a:r>
              <a:rPr lang="en-IN" sz="2400" dirty="0">
                <a:solidFill>
                  <a:schemeClr val="bg1"/>
                </a:solidFill>
                <a:latin typeface="Times New Roman" panose="02020603050405020304" pitchFamily="18" charset="0"/>
                <a:ea typeface="Calibri"/>
                <a:cs typeface="Times New Roman" panose="02020603050405020304" pitchFamily="18" charset="0"/>
              </a:rPr>
              <a:t>                               Cr</a:t>
            </a:r>
            <a:r>
              <a:rPr lang="en-IN" sz="2400" dirty="0">
                <a:solidFill>
                  <a:schemeClr val="bg1"/>
                </a:solidFill>
                <a:latin typeface="Times New Roman" panose="02020603050405020304" pitchFamily="18" charset="0"/>
                <a:ea typeface="Calibri"/>
                <a:cs typeface="Times New Roman" panose="02020603050405020304" pitchFamily="18" charset="0"/>
                <a:sym typeface="Wingdings"/>
              </a:rPr>
              <a:t></a:t>
            </a:r>
            <a:r>
              <a:rPr lang="en-IN" sz="2400" dirty="0">
                <a:solidFill>
                  <a:schemeClr val="bg1"/>
                </a:solidFill>
                <a:latin typeface="Times New Roman" panose="02020603050405020304" pitchFamily="18" charset="0"/>
                <a:ea typeface="Calibri"/>
                <a:cs typeface="Times New Roman" panose="02020603050405020304" pitchFamily="18" charset="0"/>
              </a:rPr>
              <a:t> the incomes and gains</a:t>
            </a:r>
          </a:p>
          <a:p>
            <a:pPr algn="just">
              <a:lnSpc>
                <a:spcPct val="115000"/>
              </a:lnSpc>
              <a:spcAft>
                <a:spcPts val="0"/>
              </a:spcAft>
            </a:pPr>
            <a:r>
              <a:rPr lang="en-IN" sz="2400" dirty="0" smtClean="0">
                <a:solidFill>
                  <a:schemeClr val="bg1"/>
                </a:solidFill>
                <a:latin typeface="Times New Roman" panose="02020603050405020304" pitchFamily="18" charset="0"/>
                <a:ea typeface="Calibri"/>
                <a:cs typeface="Times New Roman" panose="02020603050405020304" pitchFamily="18" charset="0"/>
              </a:rPr>
              <a:t> </a:t>
            </a:r>
            <a:r>
              <a:rPr lang="en-IN" sz="2400" dirty="0">
                <a:solidFill>
                  <a:schemeClr val="bg1"/>
                </a:solidFill>
                <a:latin typeface="Times New Roman" panose="02020603050405020304" pitchFamily="18" charset="0"/>
                <a:ea typeface="Calibri"/>
                <a:cs typeface="Times New Roman" panose="02020603050405020304" pitchFamily="18" charset="0"/>
              </a:rPr>
              <a:t>E.g. 1. Salary paid by cash </a:t>
            </a:r>
            <a:r>
              <a:rPr lang="en-IN" sz="2400" dirty="0" err="1">
                <a:solidFill>
                  <a:schemeClr val="bg1"/>
                </a:solidFill>
                <a:latin typeface="Times New Roman" panose="02020603050405020304" pitchFamily="18" charset="0"/>
                <a:ea typeface="Calibri"/>
                <a:cs typeface="Times New Roman" panose="02020603050405020304" pitchFamily="18" charset="0"/>
              </a:rPr>
              <a:t>Rs</a:t>
            </a:r>
            <a:r>
              <a:rPr lang="en-IN" sz="2400" dirty="0">
                <a:solidFill>
                  <a:schemeClr val="bg1"/>
                </a:solidFill>
                <a:latin typeface="Times New Roman" panose="02020603050405020304" pitchFamily="18" charset="0"/>
                <a:ea typeface="Calibri"/>
                <a:cs typeface="Times New Roman" panose="02020603050405020304" pitchFamily="18" charset="0"/>
              </a:rPr>
              <a:t> 5000/- . Salary is nominal a/c and is  Dr (expenditure)</a:t>
            </a:r>
          </a:p>
          <a:p>
            <a:pPr algn="just">
              <a:lnSpc>
                <a:spcPct val="115000"/>
              </a:lnSpc>
              <a:spcAft>
                <a:spcPts val="0"/>
              </a:spcAft>
            </a:pPr>
            <a:r>
              <a:rPr lang="en-IN" sz="2400" dirty="0">
                <a:solidFill>
                  <a:schemeClr val="bg1"/>
                </a:solidFill>
                <a:latin typeface="Times New Roman" panose="02020603050405020304" pitchFamily="18" charset="0"/>
                <a:ea typeface="Calibri"/>
                <a:cs typeface="Times New Roman" panose="02020603050405020304" pitchFamily="18" charset="0"/>
              </a:rPr>
              <a:t>     </a:t>
            </a:r>
            <a:r>
              <a:rPr lang="en-IN" sz="2400" dirty="0" smtClean="0">
                <a:solidFill>
                  <a:schemeClr val="bg1"/>
                </a:solidFill>
                <a:latin typeface="Times New Roman" panose="02020603050405020304" pitchFamily="18" charset="0"/>
                <a:ea typeface="Calibri"/>
                <a:cs typeface="Times New Roman" panose="02020603050405020304" pitchFamily="18" charset="0"/>
              </a:rPr>
              <a:t>   </a:t>
            </a:r>
            <a:r>
              <a:rPr lang="en-IN" sz="2400" dirty="0">
                <a:solidFill>
                  <a:schemeClr val="bg1"/>
                </a:solidFill>
                <a:latin typeface="Times New Roman" panose="02020603050405020304" pitchFamily="18" charset="0"/>
                <a:ea typeface="Calibri"/>
                <a:cs typeface="Times New Roman" panose="02020603050405020304" pitchFamily="18" charset="0"/>
              </a:rPr>
              <a:t>2. Interest received </a:t>
            </a:r>
            <a:r>
              <a:rPr lang="en-IN" sz="2400" dirty="0" err="1">
                <a:solidFill>
                  <a:schemeClr val="bg1"/>
                </a:solidFill>
                <a:latin typeface="Times New Roman" panose="02020603050405020304" pitchFamily="18" charset="0"/>
                <a:ea typeface="Calibri"/>
                <a:cs typeface="Times New Roman" panose="02020603050405020304" pitchFamily="18" charset="0"/>
              </a:rPr>
              <a:t>Rs</a:t>
            </a:r>
            <a:r>
              <a:rPr lang="en-IN" sz="2400" dirty="0">
                <a:solidFill>
                  <a:schemeClr val="bg1"/>
                </a:solidFill>
                <a:latin typeface="Times New Roman" panose="02020603050405020304" pitchFamily="18" charset="0"/>
                <a:ea typeface="Calibri"/>
                <a:cs typeface="Times New Roman" panose="02020603050405020304" pitchFamily="18" charset="0"/>
              </a:rPr>
              <a:t> 5000/- .interest is nominal a/c and is Dr (income) </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6808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332656"/>
            <a:ext cx="8496944" cy="6192688"/>
          </a:xfrm>
        </p:spPr>
        <p:txBody>
          <a:bodyPr>
            <a:normAutofit fontScale="92500" lnSpcReduction="20000"/>
          </a:bodyPr>
          <a:lstStyle/>
          <a:p>
            <a:pPr algn="just">
              <a:lnSpc>
                <a:spcPct val="115000"/>
              </a:lnSpc>
              <a:spcAft>
                <a:spcPts val="0"/>
              </a:spcAft>
            </a:pPr>
            <a:r>
              <a:rPr lang="en-IN" sz="2400" b="1" u="sng" dirty="0">
                <a:solidFill>
                  <a:srgbClr val="FFFF00"/>
                </a:solidFill>
                <a:latin typeface="Times New Roman" panose="02020603050405020304" pitchFamily="18" charset="0"/>
                <a:ea typeface="Calibri"/>
                <a:cs typeface="Times New Roman" panose="02020603050405020304" pitchFamily="18" charset="0"/>
              </a:rPr>
              <a:t>Journal:</a:t>
            </a:r>
            <a:r>
              <a:rPr lang="en-IN" sz="2400" dirty="0">
                <a:solidFill>
                  <a:schemeClr val="bg1"/>
                </a:solidFill>
                <a:latin typeface="Times New Roman" panose="02020603050405020304" pitchFamily="18" charset="0"/>
                <a:ea typeface="Calibri"/>
                <a:cs typeface="Times New Roman" panose="02020603050405020304" pitchFamily="18" charset="0"/>
              </a:rPr>
              <a:t>  The term journal means a daily record of events or transactions</a:t>
            </a:r>
            <a:r>
              <a:rPr lang="en-IN" sz="2400" dirty="0" smtClean="0">
                <a:solidFill>
                  <a:schemeClr val="bg1"/>
                </a:solidFill>
                <a:latin typeface="Times New Roman" panose="02020603050405020304" pitchFamily="18" charset="0"/>
                <a:ea typeface="Calibri"/>
                <a:cs typeface="Times New Roman" panose="02020603050405020304" pitchFamily="18" charset="0"/>
              </a:rPr>
              <a:t>.</a:t>
            </a:r>
          </a:p>
          <a:p>
            <a:pPr algn="just">
              <a:lnSpc>
                <a:spcPct val="115000"/>
              </a:lnSpc>
              <a:spcAft>
                <a:spcPts val="0"/>
              </a:spcAft>
            </a:pPr>
            <a:r>
              <a:rPr lang="en-IN" sz="2400" dirty="0" smtClean="0">
                <a:solidFill>
                  <a:schemeClr val="bg1"/>
                </a:solidFill>
                <a:latin typeface="Times New Roman" panose="02020603050405020304" pitchFamily="18" charset="0"/>
                <a:ea typeface="Calibri"/>
                <a:cs typeface="Times New Roman" panose="02020603050405020304" pitchFamily="18" charset="0"/>
              </a:rPr>
              <a:t> </a:t>
            </a:r>
            <a:r>
              <a:rPr lang="en-IN" sz="2400" dirty="0">
                <a:solidFill>
                  <a:schemeClr val="bg1"/>
                </a:solidFill>
                <a:latin typeface="Times New Roman" panose="02020603050405020304" pitchFamily="18" charset="0"/>
                <a:ea typeface="Calibri"/>
                <a:cs typeface="Times New Roman" panose="02020603050405020304" pitchFamily="18" charset="0"/>
              </a:rPr>
              <a:t>Every transaction relating to a business is recorded in chronological order as every transaction is first recorded in a journal. </a:t>
            </a:r>
            <a:endParaRPr lang="en-IN" sz="2400" dirty="0" smtClean="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pPr>
            <a:r>
              <a:rPr lang="en-IN" sz="2400" dirty="0" smtClean="0">
                <a:solidFill>
                  <a:schemeClr val="bg1"/>
                </a:solidFill>
                <a:latin typeface="Times New Roman" panose="02020603050405020304" pitchFamily="18" charset="0"/>
                <a:ea typeface="Calibri"/>
                <a:cs typeface="Times New Roman" panose="02020603050405020304" pitchFamily="18" charset="0"/>
              </a:rPr>
              <a:t>It </a:t>
            </a:r>
            <a:r>
              <a:rPr lang="en-IN" sz="2400" dirty="0">
                <a:solidFill>
                  <a:schemeClr val="bg1"/>
                </a:solidFill>
                <a:latin typeface="Times New Roman" panose="02020603050405020304" pitchFamily="18" charset="0"/>
                <a:ea typeface="Calibri"/>
                <a:cs typeface="Times New Roman" panose="02020603050405020304" pitchFamily="18" charset="0"/>
              </a:rPr>
              <a:t>is also called as a book of original entry or first entry or prime entry.</a:t>
            </a:r>
          </a:p>
          <a:p>
            <a:pPr algn="just">
              <a:lnSpc>
                <a:spcPct val="115000"/>
              </a:lnSpc>
              <a:spcAft>
                <a:spcPts val="0"/>
              </a:spcAft>
            </a:pPr>
            <a:r>
              <a:rPr lang="en-IN" sz="2400" dirty="0">
                <a:solidFill>
                  <a:schemeClr val="bg1"/>
                </a:solidFill>
                <a:latin typeface="Times New Roman" panose="02020603050405020304" pitchFamily="18" charset="0"/>
                <a:ea typeface="Calibri"/>
                <a:cs typeface="Times New Roman" panose="02020603050405020304" pitchFamily="18" charset="0"/>
              </a:rPr>
              <a:t>                   The process of entering the transactions in a journal is called as “JOURNALISING”. So transactions which are recorded in a journal are called as a “JOURNAL ENTRY</a:t>
            </a:r>
            <a:r>
              <a:rPr lang="en-IN" sz="2400" dirty="0" smtClean="0">
                <a:solidFill>
                  <a:schemeClr val="bg1"/>
                </a:solidFill>
                <a:latin typeface="Times New Roman" panose="02020603050405020304" pitchFamily="18" charset="0"/>
                <a:ea typeface="Calibri"/>
                <a:cs typeface="Times New Roman" panose="02020603050405020304" pitchFamily="18" charset="0"/>
              </a:rPr>
              <a:t>”.</a:t>
            </a:r>
          </a:p>
          <a:p>
            <a:pPr>
              <a:lnSpc>
                <a:spcPct val="115000"/>
              </a:lnSpc>
              <a:spcAft>
                <a:spcPts val="0"/>
              </a:spcAft>
            </a:pPr>
            <a:r>
              <a:rPr lang="en-IN" sz="2400" dirty="0" smtClean="0">
                <a:solidFill>
                  <a:srgbClr val="FFFF00"/>
                </a:solidFill>
                <a:latin typeface="Times New Roman" panose="02020603050405020304" pitchFamily="18" charset="0"/>
                <a:ea typeface="Calibri"/>
                <a:cs typeface="Times New Roman" panose="02020603050405020304" pitchFamily="18" charset="0"/>
              </a:rPr>
              <a:t>Pro-forma of Journal</a:t>
            </a:r>
          </a:p>
          <a:p>
            <a:pPr algn="just">
              <a:lnSpc>
                <a:spcPct val="115000"/>
              </a:lnSpc>
              <a:spcAft>
                <a:spcPts val="0"/>
              </a:spcAft>
            </a:pPr>
            <a:endParaRPr lang="en-IN" sz="2400" dirty="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pPr>
            <a:endParaRPr lang="en-IN" sz="2400" dirty="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pPr>
            <a:endParaRPr lang="en-IN" sz="2400" b="1" u="sng" dirty="0" smtClean="0">
              <a:solidFill>
                <a:srgbClr val="FFFF00"/>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pPr>
            <a:r>
              <a:rPr lang="en-IN" sz="2400" b="1" u="sng" dirty="0" smtClean="0">
                <a:solidFill>
                  <a:srgbClr val="FFFF00"/>
                </a:solidFill>
                <a:latin typeface="Times New Roman" panose="02020603050405020304" pitchFamily="18" charset="0"/>
                <a:ea typeface="Calibri"/>
                <a:cs typeface="Times New Roman" panose="02020603050405020304" pitchFamily="18" charset="0"/>
              </a:rPr>
              <a:t>Advantages </a:t>
            </a:r>
            <a:r>
              <a:rPr lang="en-IN" sz="2400" b="1" u="sng" dirty="0">
                <a:solidFill>
                  <a:srgbClr val="FFFF00"/>
                </a:solidFill>
                <a:latin typeface="Times New Roman" panose="02020603050405020304" pitchFamily="18" charset="0"/>
                <a:ea typeface="Calibri"/>
                <a:cs typeface="Times New Roman" panose="02020603050405020304" pitchFamily="18" charset="0"/>
              </a:rPr>
              <a:t>of journal:</a:t>
            </a:r>
            <a:endParaRPr lang="en-IN" sz="2400" dirty="0">
              <a:solidFill>
                <a:srgbClr val="FFFF00"/>
              </a:solidFill>
              <a:latin typeface="Times New Roman" panose="02020603050405020304" pitchFamily="18" charset="0"/>
              <a:ea typeface="Calibri"/>
              <a:cs typeface="Times New Roman" panose="02020603050405020304" pitchFamily="18" charset="0"/>
            </a:endParaRPr>
          </a:p>
          <a:p>
            <a:pPr marL="342900" lvl="0" indent="-342900" algn="just">
              <a:lnSpc>
                <a:spcPct val="115000"/>
              </a:lnSpc>
              <a:spcAft>
                <a:spcPts val="0"/>
              </a:spcAft>
              <a:buFont typeface="+mj-lt"/>
              <a:buAutoNum type="arabicPeriod"/>
            </a:pPr>
            <a:r>
              <a:rPr lang="en-IN" sz="2400" dirty="0">
                <a:solidFill>
                  <a:schemeClr val="bg1"/>
                </a:solidFill>
                <a:latin typeface="Times New Roman" panose="02020603050405020304" pitchFamily="18" charset="0"/>
                <a:ea typeface="Calibri"/>
                <a:cs typeface="Times New Roman" panose="02020603050405020304" pitchFamily="18" charset="0"/>
              </a:rPr>
              <a:t>It shows all necessary information about transaction</a:t>
            </a:r>
          </a:p>
          <a:p>
            <a:pPr marL="342900" lvl="0" indent="-342900" algn="just">
              <a:lnSpc>
                <a:spcPct val="115000"/>
              </a:lnSpc>
              <a:spcAft>
                <a:spcPts val="0"/>
              </a:spcAft>
              <a:buFont typeface="+mj-lt"/>
              <a:buAutoNum type="arabicPeriod"/>
            </a:pPr>
            <a:r>
              <a:rPr lang="en-IN" sz="2400" dirty="0">
                <a:solidFill>
                  <a:schemeClr val="bg1"/>
                </a:solidFill>
                <a:latin typeface="Times New Roman" panose="02020603050405020304" pitchFamily="18" charset="0"/>
                <a:ea typeface="Calibri"/>
                <a:cs typeface="Times New Roman" panose="02020603050405020304" pitchFamily="18" charset="0"/>
              </a:rPr>
              <a:t>It provides an explanation of the transaction.</a:t>
            </a:r>
          </a:p>
          <a:p>
            <a:pPr marL="342900" lvl="0" indent="-342900" algn="just">
              <a:lnSpc>
                <a:spcPct val="115000"/>
              </a:lnSpc>
              <a:spcAft>
                <a:spcPts val="0"/>
              </a:spcAft>
              <a:buFont typeface="+mj-lt"/>
              <a:buAutoNum type="arabicPeriod"/>
            </a:pPr>
            <a:r>
              <a:rPr lang="en-IN" sz="2400" dirty="0">
                <a:solidFill>
                  <a:schemeClr val="bg1"/>
                </a:solidFill>
                <a:latin typeface="Times New Roman" panose="02020603050405020304" pitchFamily="18" charset="0"/>
                <a:ea typeface="Calibri"/>
                <a:cs typeface="Times New Roman" panose="02020603050405020304" pitchFamily="18" charset="0"/>
              </a:rPr>
              <a:t>It provides a data wise record of all the transactions.</a:t>
            </a:r>
          </a:p>
          <a:p>
            <a:pPr marL="342900" lvl="0" indent="-342900" algn="just">
              <a:lnSpc>
                <a:spcPct val="115000"/>
              </a:lnSpc>
              <a:spcAft>
                <a:spcPts val="0"/>
              </a:spcAft>
              <a:buFont typeface="+mj-lt"/>
              <a:buAutoNum type="arabicPeriod"/>
            </a:pPr>
            <a:r>
              <a:rPr lang="en-IN" sz="2400" dirty="0">
                <a:solidFill>
                  <a:schemeClr val="bg1"/>
                </a:solidFill>
                <a:latin typeface="Times New Roman" panose="02020603050405020304" pitchFamily="18" charset="0"/>
                <a:ea typeface="Calibri"/>
                <a:cs typeface="Times New Roman" panose="02020603050405020304" pitchFamily="18" charset="0"/>
              </a:rPr>
              <a:t>It helps to locate and prevent errors</a:t>
            </a:r>
            <a:r>
              <a:rPr lang="en-IN" dirty="0" smtClean="0">
                <a:solidFill>
                  <a:schemeClr val="bg1"/>
                </a:solidFill>
                <a:latin typeface="Times New Roman" panose="02020603050405020304" pitchFamily="18" charset="0"/>
                <a:ea typeface="Calibri"/>
                <a:cs typeface="Times New Roman" panose="02020603050405020304" pitchFamily="18" charset="0"/>
              </a:rPr>
              <a:t>.</a:t>
            </a:r>
          </a:p>
          <a:p>
            <a:pPr lvl="0" algn="just">
              <a:lnSpc>
                <a:spcPct val="115000"/>
              </a:lnSpc>
              <a:spcAft>
                <a:spcPts val="0"/>
              </a:spcAft>
            </a:pPr>
            <a:endParaRPr lang="en-IN" dirty="0" smtClean="0">
              <a:solidFill>
                <a:schemeClr val="bg1"/>
              </a:solidFill>
              <a:latin typeface="Times New Roman" panose="02020603050405020304" pitchFamily="18" charset="0"/>
              <a:ea typeface="Calibri"/>
              <a:cs typeface="Times New Roman" panose="02020603050405020304" pitchFamily="18" charset="0"/>
            </a:endParaRPr>
          </a:p>
          <a:p>
            <a:pPr marL="342900" lvl="0" indent="-342900" algn="just">
              <a:lnSpc>
                <a:spcPct val="115000"/>
              </a:lnSpc>
              <a:spcAft>
                <a:spcPts val="0"/>
              </a:spcAft>
              <a:buFont typeface="+mj-lt"/>
              <a:buAutoNum type="arabicPeriod"/>
            </a:pPr>
            <a:endParaRPr lang="en-IN" dirty="0">
              <a:solidFill>
                <a:schemeClr val="bg1"/>
              </a:solidFill>
              <a:latin typeface="Times New Roman" panose="02020603050405020304" pitchFamily="18" charset="0"/>
              <a:ea typeface="Calibri"/>
              <a:cs typeface="Times New Roman" panose="02020603050405020304" pitchFamily="18" charset="0"/>
            </a:endParaRPr>
          </a:p>
          <a:p>
            <a:pPr marL="342900" lvl="0" indent="-342900" algn="just">
              <a:lnSpc>
                <a:spcPct val="115000"/>
              </a:lnSpc>
              <a:spcAft>
                <a:spcPts val="0"/>
              </a:spcAft>
              <a:buFont typeface="+mj-lt"/>
              <a:buAutoNum type="arabicPeriod"/>
            </a:pPr>
            <a:endParaRPr lang="en-IN" dirty="0" smtClean="0">
              <a:solidFill>
                <a:schemeClr val="bg1"/>
              </a:solidFill>
              <a:latin typeface="Times New Roman" panose="02020603050405020304" pitchFamily="18" charset="0"/>
              <a:ea typeface="Calibri"/>
              <a:cs typeface="Times New Roman" panose="02020603050405020304" pitchFamily="18" charset="0"/>
            </a:endParaRPr>
          </a:p>
          <a:p>
            <a:pPr marL="342900" lvl="0" indent="-342900" algn="just">
              <a:lnSpc>
                <a:spcPct val="115000"/>
              </a:lnSpc>
              <a:spcAft>
                <a:spcPts val="0"/>
              </a:spcAft>
              <a:buFont typeface="+mj-lt"/>
              <a:buAutoNum type="arabicPeriod"/>
            </a:pPr>
            <a:endParaRPr lang="en-IN" dirty="0" smtClean="0">
              <a:solidFill>
                <a:schemeClr val="bg1"/>
              </a:solidFill>
              <a:latin typeface="Times New Roman" panose="02020603050405020304" pitchFamily="18" charset="0"/>
              <a:ea typeface="Calibri"/>
              <a:cs typeface="Times New Roman" panose="02020603050405020304" pitchFamily="18" charset="0"/>
            </a:endParaRPr>
          </a:p>
          <a:p>
            <a:pPr lvl="0" algn="just">
              <a:lnSpc>
                <a:spcPct val="115000"/>
              </a:lnSpc>
              <a:spcAft>
                <a:spcPts val="0"/>
              </a:spcAft>
            </a:pPr>
            <a:endParaRPr lang="en-IN" sz="2800" dirty="0">
              <a:solidFill>
                <a:schemeClr val="bg1"/>
              </a:solidFill>
              <a:latin typeface="Times New Roman" panose="02020603050405020304" pitchFamily="18" charset="0"/>
              <a:ea typeface="Calibri"/>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xmlns="" val="72690954"/>
              </p:ext>
            </p:extLst>
          </p:nvPr>
        </p:nvGraphicFramePr>
        <p:xfrm>
          <a:off x="539551" y="3140968"/>
          <a:ext cx="7920880" cy="784243"/>
        </p:xfrm>
        <a:graphic>
          <a:graphicData uri="http://schemas.openxmlformats.org/drawingml/2006/table">
            <a:tbl>
              <a:tblPr firstRow="1" firstCol="1" bandRow="1">
                <a:tableStyleId>{E8B1032C-EA38-4F05-BA0D-38AFFFC7BED3}</a:tableStyleId>
              </a:tblPr>
              <a:tblGrid>
                <a:gridCol w="1062557"/>
                <a:gridCol w="4112892"/>
                <a:gridCol w="762000"/>
                <a:gridCol w="990600"/>
                <a:gridCol w="992831"/>
              </a:tblGrid>
              <a:tr h="0">
                <a:tc>
                  <a:txBody>
                    <a:bodyPr/>
                    <a:lstStyle/>
                    <a:p>
                      <a:pPr marL="457200" algn="just">
                        <a:lnSpc>
                          <a:spcPct val="115000"/>
                        </a:lnSpc>
                        <a:spcAft>
                          <a:spcPts val="0"/>
                        </a:spcAft>
                      </a:pPr>
                      <a:r>
                        <a:rPr lang="en-US" sz="1200" baseline="0" dirty="0">
                          <a:solidFill>
                            <a:srgbClr val="FFFF00"/>
                          </a:solidFill>
                          <a:effectLst/>
                        </a:rPr>
                        <a:t>Date</a:t>
                      </a:r>
                      <a:endParaRPr lang="en-IN" sz="1100" baseline="0" dirty="0">
                        <a:solidFill>
                          <a:srgbClr val="FFFF00"/>
                        </a:solidFill>
                        <a:effectLst/>
                        <a:latin typeface="Calibri"/>
                        <a:ea typeface="Calibri"/>
                        <a:cs typeface="Times New Roman"/>
                      </a:endParaRPr>
                    </a:p>
                  </a:txBody>
                  <a:tcPr marL="68580" marR="68580" marT="0" marB="0"/>
                </a:tc>
                <a:tc>
                  <a:txBody>
                    <a:bodyPr/>
                    <a:lstStyle/>
                    <a:p>
                      <a:pPr marL="457200" algn="just">
                        <a:lnSpc>
                          <a:spcPct val="115000"/>
                        </a:lnSpc>
                        <a:spcAft>
                          <a:spcPts val="0"/>
                        </a:spcAft>
                      </a:pPr>
                      <a:r>
                        <a:rPr lang="en-US" sz="1200" baseline="0" dirty="0" smtClean="0">
                          <a:solidFill>
                            <a:srgbClr val="FFFF00"/>
                          </a:solidFill>
                          <a:effectLst/>
                        </a:rPr>
                        <a:t>particulars</a:t>
                      </a:r>
                      <a:endParaRPr lang="en-IN" sz="1100" baseline="0" dirty="0">
                        <a:solidFill>
                          <a:srgbClr val="FFFF00"/>
                        </a:solidFill>
                        <a:effectLst/>
                        <a:latin typeface="Calibri"/>
                        <a:ea typeface="Calibri"/>
                        <a:cs typeface="Times New Roman"/>
                      </a:endParaRPr>
                    </a:p>
                  </a:txBody>
                  <a:tcPr marL="68580" marR="68580" marT="0" marB="0"/>
                </a:tc>
                <a:tc>
                  <a:txBody>
                    <a:bodyPr/>
                    <a:lstStyle/>
                    <a:p>
                      <a:pPr marL="457200" algn="just">
                        <a:lnSpc>
                          <a:spcPct val="115000"/>
                        </a:lnSpc>
                        <a:spcAft>
                          <a:spcPts val="0"/>
                        </a:spcAft>
                      </a:pPr>
                      <a:r>
                        <a:rPr lang="en-US" sz="1200" baseline="0" dirty="0">
                          <a:solidFill>
                            <a:srgbClr val="FFFF00"/>
                          </a:solidFill>
                          <a:effectLst/>
                        </a:rPr>
                        <a:t>LF</a:t>
                      </a:r>
                      <a:endParaRPr lang="en-IN" sz="1100" baseline="0" dirty="0">
                        <a:solidFill>
                          <a:srgbClr val="FFFF00"/>
                        </a:solidFill>
                        <a:effectLst/>
                        <a:latin typeface="Calibri"/>
                        <a:ea typeface="Calibri"/>
                        <a:cs typeface="Times New Roman"/>
                      </a:endParaRPr>
                    </a:p>
                  </a:txBody>
                  <a:tcPr marL="68580" marR="68580" marT="0" marB="0"/>
                </a:tc>
                <a:tc>
                  <a:txBody>
                    <a:bodyPr/>
                    <a:lstStyle/>
                    <a:p>
                      <a:pPr marL="457200" algn="just">
                        <a:lnSpc>
                          <a:spcPct val="115000"/>
                        </a:lnSpc>
                        <a:spcAft>
                          <a:spcPts val="0"/>
                        </a:spcAft>
                      </a:pPr>
                      <a:r>
                        <a:rPr lang="en-US" sz="1200" baseline="0" dirty="0">
                          <a:solidFill>
                            <a:srgbClr val="FFFF00"/>
                          </a:solidFill>
                          <a:effectLst/>
                        </a:rPr>
                        <a:t>Debit</a:t>
                      </a:r>
                      <a:endParaRPr lang="en-IN" sz="1100" baseline="0" dirty="0">
                        <a:solidFill>
                          <a:srgbClr val="FFFF00"/>
                        </a:solidFill>
                        <a:effectLst/>
                        <a:latin typeface="Calibri"/>
                        <a:ea typeface="Calibri"/>
                        <a:cs typeface="Times New Roman"/>
                      </a:endParaRPr>
                    </a:p>
                  </a:txBody>
                  <a:tcPr marL="68580" marR="68580" marT="0" marB="0"/>
                </a:tc>
                <a:tc>
                  <a:txBody>
                    <a:bodyPr/>
                    <a:lstStyle/>
                    <a:p>
                      <a:pPr marL="457200" algn="just">
                        <a:lnSpc>
                          <a:spcPct val="115000"/>
                        </a:lnSpc>
                        <a:spcAft>
                          <a:spcPts val="0"/>
                        </a:spcAft>
                      </a:pPr>
                      <a:r>
                        <a:rPr lang="en-US" sz="1200" baseline="0" dirty="0">
                          <a:solidFill>
                            <a:srgbClr val="FFFF00"/>
                          </a:solidFill>
                          <a:effectLst/>
                        </a:rPr>
                        <a:t>credit</a:t>
                      </a:r>
                      <a:endParaRPr lang="en-IN" sz="1100" baseline="0" dirty="0">
                        <a:solidFill>
                          <a:srgbClr val="FFFF00"/>
                        </a:solidFill>
                        <a:effectLst/>
                        <a:latin typeface="Calibri"/>
                        <a:ea typeface="Calibri"/>
                        <a:cs typeface="Times New Roman"/>
                      </a:endParaRPr>
                    </a:p>
                  </a:txBody>
                  <a:tcPr marL="68580" marR="68580" marT="0" marB="0"/>
                </a:tc>
              </a:tr>
              <a:tr h="573931">
                <a:tc>
                  <a:txBody>
                    <a:bodyPr/>
                    <a:lstStyle/>
                    <a:p>
                      <a:pPr marL="457200" algn="ctr">
                        <a:lnSpc>
                          <a:spcPct val="115000"/>
                        </a:lnSpc>
                        <a:spcAft>
                          <a:spcPts val="0"/>
                        </a:spcAft>
                      </a:pPr>
                      <a:r>
                        <a:rPr lang="en-US" sz="1200" baseline="0" dirty="0">
                          <a:effectLst/>
                        </a:rPr>
                        <a:t> </a:t>
                      </a:r>
                      <a:endParaRPr lang="en-IN" sz="1100" baseline="0" dirty="0">
                        <a:solidFill>
                          <a:srgbClr val="FFFF00"/>
                        </a:solidFill>
                        <a:effectLst/>
                        <a:latin typeface="Calibri"/>
                        <a:ea typeface="Calibri"/>
                        <a:cs typeface="Times New Roman"/>
                      </a:endParaRPr>
                    </a:p>
                  </a:txBody>
                  <a:tcPr marL="68580" marR="68580" marT="0" marB="0"/>
                </a:tc>
                <a:tc>
                  <a:txBody>
                    <a:bodyPr/>
                    <a:lstStyle/>
                    <a:p>
                      <a:pPr marL="457200" algn="ctr">
                        <a:lnSpc>
                          <a:spcPct val="115000"/>
                        </a:lnSpc>
                        <a:spcAft>
                          <a:spcPts val="0"/>
                        </a:spcAft>
                      </a:pPr>
                      <a:r>
                        <a:rPr lang="en-US" sz="1200" baseline="0" dirty="0">
                          <a:effectLst/>
                        </a:rPr>
                        <a:t> </a:t>
                      </a:r>
                      <a:endParaRPr lang="en-IN" sz="1100" baseline="0" dirty="0">
                        <a:solidFill>
                          <a:srgbClr val="FFFF00"/>
                        </a:solidFill>
                        <a:effectLst/>
                        <a:latin typeface="Calibri"/>
                        <a:ea typeface="Calibri"/>
                        <a:cs typeface="Times New Roman"/>
                      </a:endParaRPr>
                    </a:p>
                  </a:txBody>
                  <a:tcPr marL="68580" marR="68580" marT="0" marB="0"/>
                </a:tc>
                <a:tc>
                  <a:txBody>
                    <a:bodyPr/>
                    <a:lstStyle/>
                    <a:p>
                      <a:pPr marL="457200" algn="ctr">
                        <a:lnSpc>
                          <a:spcPct val="115000"/>
                        </a:lnSpc>
                        <a:spcAft>
                          <a:spcPts val="0"/>
                        </a:spcAft>
                      </a:pPr>
                      <a:r>
                        <a:rPr lang="en-US" sz="1200" baseline="0" dirty="0">
                          <a:effectLst/>
                        </a:rPr>
                        <a:t> </a:t>
                      </a:r>
                      <a:endParaRPr lang="en-IN" sz="1100" baseline="0" dirty="0">
                        <a:solidFill>
                          <a:srgbClr val="FFFF00"/>
                        </a:solidFill>
                        <a:effectLst/>
                        <a:latin typeface="Calibri"/>
                        <a:ea typeface="Calibri"/>
                        <a:cs typeface="Times New Roman"/>
                      </a:endParaRPr>
                    </a:p>
                  </a:txBody>
                  <a:tcPr marL="68580" marR="68580" marT="0" marB="0"/>
                </a:tc>
                <a:tc>
                  <a:txBody>
                    <a:bodyPr/>
                    <a:lstStyle/>
                    <a:p>
                      <a:pPr marL="457200" algn="ctr">
                        <a:lnSpc>
                          <a:spcPct val="115000"/>
                        </a:lnSpc>
                        <a:spcAft>
                          <a:spcPts val="0"/>
                        </a:spcAft>
                      </a:pPr>
                      <a:r>
                        <a:rPr lang="en-US" sz="1200" baseline="0" dirty="0">
                          <a:effectLst/>
                        </a:rPr>
                        <a:t> </a:t>
                      </a:r>
                      <a:endParaRPr lang="en-IN" sz="1100" baseline="0" dirty="0">
                        <a:solidFill>
                          <a:srgbClr val="FFFF00"/>
                        </a:solidFill>
                        <a:effectLst/>
                        <a:latin typeface="Calibri"/>
                        <a:ea typeface="Calibri"/>
                        <a:cs typeface="Times New Roman"/>
                      </a:endParaRPr>
                    </a:p>
                  </a:txBody>
                  <a:tcPr marL="68580" marR="68580" marT="0" marB="0"/>
                </a:tc>
                <a:tc>
                  <a:txBody>
                    <a:bodyPr/>
                    <a:lstStyle/>
                    <a:p>
                      <a:pPr marL="457200" algn="ctr">
                        <a:lnSpc>
                          <a:spcPct val="115000"/>
                        </a:lnSpc>
                        <a:spcAft>
                          <a:spcPts val="0"/>
                        </a:spcAft>
                      </a:pPr>
                      <a:r>
                        <a:rPr lang="en-US" sz="1200" baseline="0" dirty="0">
                          <a:effectLst/>
                        </a:rPr>
                        <a:t> </a:t>
                      </a:r>
                      <a:endParaRPr lang="en-IN" sz="1100" baseline="0" dirty="0">
                        <a:solidFill>
                          <a:srgbClr val="FFFF00"/>
                        </a:solidFill>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xmlns="" val="13609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Effect transition="in" filter="fade">
                                      <p:cBhvr>
                                        <p:cTn id="70" dur="1000"/>
                                        <p:tgtEl>
                                          <p:spTgt spid="3">
                                            <p:txEl>
                                              <p:pRg st="11" end="11"/>
                                            </p:txEl>
                                          </p:spTgt>
                                        </p:tgtEl>
                                      </p:cBhvr>
                                    </p:animEffect>
                                    <p:anim calcmode="lin" valueType="num">
                                      <p:cBhvr>
                                        <p:cTn id="7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Effect transition="in" filter="fade">
                                      <p:cBhvr>
                                        <p:cTn id="77" dur="1000"/>
                                        <p:tgtEl>
                                          <p:spTgt spid="3">
                                            <p:txEl>
                                              <p:pRg st="12" end="12"/>
                                            </p:txEl>
                                          </p:spTgt>
                                        </p:tgtEl>
                                      </p:cBhvr>
                                    </p:animEffect>
                                    <p:anim calcmode="lin" valueType="num">
                                      <p:cBhvr>
                                        <p:cTn id="7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332656"/>
            <a:ext cx="8496944" cy="6192688"/>
          </a:xfrm>
        </p:spPr>
        <p:txBody>
          <a:bodyPr>
            <a:noAutofit/>
          </a:bodyPr>
          <a:lstStyle/>
          <a:p>
            <a:pPr algn="just">
              <a:lnSpc>
                <a:spcPct val="115000"/>
              </a:lnSpc>
              <a:spcAft>
                <a:spcPts val="0"/>
              </a:spcAft>
            </a:pPr>
            <a:r>
              <a:rPr lang="en-IN" sz="2400" b="1" dirty="0">
                <a:solidFill>
                  <a:srgbClr val="FFFF00"/>
                </a:solidFill>
                <a:latin typeface="Times New Roman" panose="02020603050405020304" pitchFamily="18" charset="0"/>
                <a:ea typeface="Calibri"/>
                <a:cs typeface="Times New Roman" panose="02020603050405020304" pitchFamily="18" charset="0"/>
              </a:rPr>
              <a:t> </a:t>
            </a:r>
            <a:r>
              <a:rPr lang="en-IN" sz="2000" b="1" dirty="0">
                <a:solidFill>
                  <a:srgbClr val="FFFF00"/>
                </a:solidFill>
                <a:latin typeface="Times New Roman" panose="02020603050405020304" pitchFamily="18" charset="0"/>
                <a:ea typeface="Calibri"/>
                <a:cs typeface="Times New Roman" panose="02020603050405020304" pitchFamily="18" charset="0"/>
              </a:rPr>
              <a:t>Ledger</a:t>
            </a:r>
            <a:r>
              <a:rPr lang="en-IN" sz="2000" b="1" dirty="0" smtClean="0">
                <a:solidFill>
                  <a:srgbClr val="FFFF00"/>
                </a:solidFill>
                <a:latin typeface="Times New Roman" panose="02020603050405020304" pitchFamily="18" charset="0"/>
                <a:ea typeface="Calibri"/>
                <a:cs typeface="Times New Roman" panose="02020603050405020304" pitchFamily="18" charset="0"/>
              </a:rPr>
              <a:t>:</a:t>
            </a:r>
          </a:p>
          <a:p>
            <a:pPr algn="just">
              <a:lnSpc>
                <a:spcPct val="115000"/>
              </a:lnSpc>
              <a:spcAft>
                <a:spcPts val="0"/>
              </a:spcAft>
            </a:pPr>
            <a:r>
              <a:rPr lang="en-IN" sz="2000" dirty="0" smtClean="0">
                <a:solidFill>
                  <a:srgbClr val="FFFF00"/>
                </a:solidFill>
                <a:latin typeface="Times New Roman" panose="02020603050405020304" pitchFamily="18" charset="0"/>
                <a:ea typeface="Calibri"/>
                <a:cs typeface="Times New Roman" panose="02020603050405020304" pitchFamily="18" charset="0"/>
              </a:rPr>
              <a:t> </a:t>
            </a:r>
            <a:r>
              <a:rPr lang="en-IN" sz="2000" dirty="0">
                <a:solidFill>
                  <a:schemeClr val="bg1"/>
                </a:solidFill>
                <a:latin typeface="Times New Roman" panose="02020603050405020304" pitchFamily="18" charset="0"/>
                <a:ea typeface="Calibri"/>
                <a:cs typeface="Times New Roman" panose="02020603050405020304" pitchFamily="18" charset="0"/>
              </a:rPr>
              <a:t>Journal is the record of all the transactions that take place in organization, in a chronological order. </a:t>
            </a:r>
            <a:endParaRPr lang="en-IN" sz="2000" dirty="0" smtClean="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pPr>
            <a:r>
              <a:rPr lang="en-IN" sz="2000" dirty="0" smtClean="0">
                <a:solidFill>
                  <a:schemeClr val="bg1"/>
                </a:solidFill>
                <a:latin typeface="Times New Roman" panose="02020603050405020304" pitchFamily="18" charset="0"/>
                <a:ea typeface="Calibri"/>
                <a:cs typeface="Times New Roman" panose="02020603050405020304" pitchFamily="18" charset="0"/>
              </a:rPr>
              <a:t>But</a:t>
            </a:r>
            <a:r>
              <a:rPr lang="en-IN" sz="2000" dirty="0">
                <a:solidFill>
                  <a:schemeClr val="bg1"/>
                </a:solidFill>
                <a:latin typeface="Times New Roman" panose="02020603050405020304" pitchFamily="18" charset="0"/>
                <a:ea typeface="Calibri"/>
                <a:cs typeface="Times New Roman" panose="02020603050405020304" pitchFamily="18" charset="0"/>
              </a:rPr>
              <a:t>, </a:t>
            </a:r>
            <a:r>
              <a:rPr lang="en-IN" sz="2000" dirty="0" smtClean="0">
                <a:solidFill>
                  <a:schemeClr val="bg1"/>
                </a:solidFill>
                <a:latin typeface="Times New Roman" panose="02020603050405020304" pitchFamily="18" charset="0"/>
                <a:ea typeface="Calibri"/>
                <a:cs typeface="Times New Roman" panose="02020603050405020304" pitchFamily="18" charset="0"/>
              </a:rPr>
              <a:t>Ledger </a:t>
            </a:r>
            <a:r>
              <a:rPr lang="en-IN" sz="2000" dirty="0">
                <a:solidFill>
                  <a:schemeClr val="bg1"/>
                </a:solidFill>
                <a:latin typeface="Times New Roman" panose="02020603050405020304" pitchFamily="18" charset="0"/>
                <a:ea typeface="Calibri"/>
                <a:cs typeface="Times New Roman" panose="02020603050405020304" pitchFamily="18" charset="0"/>
              </a:rPr>
              <a:t>is the book which contains various accounts. </a:t>
            </a:r>
            <a:endParaRPr lang="en-IN" sz="2000" dirty="0" smtClean="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pPr>
            <a:r>
              <a:rPr lang="en-IN" sz="2000" dirty="0" smtClean="0">
                <a:solidFill>
                  <a:schemeClr val="bg1"/>
                </a:solidFill>
                <a:latin typeface="Times New Roman" panose="02020603050405020304" pitchFamily="18" charset="0"/>
                <a:ea typeface="Calibri"/>
                <a:cs typeface="Times New Roman" panose="02020603050405020304" pitchFamily="18" charset="0"/>
              </a:rPr>
              <a:t>In </a:t>
            </a:r>
            <a:r>
              <a:rPr lang="en-IN" sz="2000" dirty="0">
                <a:solidFill>
                  <a:schemeClr val="bg1"/>
                </a:solidFill>
                <a:latin typeface="Times New Roman" panose="02020603050405020304" pitchFamily="18" charset="0"/>
                <a:ea typeface="Calibri"/>
                <a:cs typeface="Times New Roman" panose="02020603050405020304" pitchFamily="18" charset="0"/>
              </a:rPr>
              <a:t>other words ledger is a set of accounts. It contains all the accounts of business whether real, nominal and personal thus, “a Ledger account may be defined as a summary statement of all the transactions relating to a person, asset, expense or income which have taken place during given period of time and shows their net effect</a:t>
            </a:r>
            <a:r>
              <a:rPr lang="en-IN" sz="2000" dirty="0" smtClean="0">
                <a:solidFill>
                  <a:schemeClr val="bg1"/>
                </a:solidFill>
                <a:latin typeface="Times New Roman" panose="02020603050405020304" pitchFamily="18" charset="0"/>
                <a:ea typeface="Calibri"/>
                <a:cs typeface="Times New Roman" panose="02020603050405020304" pitchFamily="18" charset="0"/>
              </a:rPr>
              <a:t>”.</a:t>
            </a:r>
          </a:p>
          <a:p>
            <a:pPr algn="just">
              <a:spcAft>
                <a:spcPts val="0"/>
              </a:spcAft>
            </a:pPr>
            <a:r>
              <a:rPr lang="en-IN" sz="2000" b="1" dirty="0" smtClean="0">
                <a:solidFill>
                  <a:srgbClr val="FFFF00"/>
                </a:solidFill>
                <a:latin typeface="Times New Roman" panose="02020603050405020304" pitchFamily="18" charset="0"/>
                <a:ea typeface="Calibri"/>
                <a:cs typeface="Times New Roman" panose="02020603050405020304" pitchFamily="18" charset="0"/>
              </a:rPr>
              <a:t>Advantages </a:t>
            </a:r>
            <a:r>
              <a:rPr lang="en-IN" sz="2000" b="1" dirty="0">
                <a:solidFill>
                  <a:srgbClr val="FFFF00"/>
                </a:solidFill>
                <a:latin typeface="Times New Roman" panose="02020603050405020304" pitchFamily="18" charset="0"/>
                <a:ea typeface="Calibri"/>
                <a:cs typeface="Times New Roman" panose="02020603050405020304" pitchFamily="18" charset="0"/>
              </a:rPr>
              <a:t>or Features:-</a:t>
            </a:r>
            <a:r>
              <a:rPr lang="en-IN" sz="2000" b="1" dirty="0">
                <a:solidFill>
                  <a:schemeClr val="bg1"/>
                </a:solidFill>
                <a:latin typeface="Times New Roman" panose="02020603050405020304" pitchFamily="18" charset="0"/>
                <a:ea typeface="Calibri"/>
                <a:cs typeface="Times New Roman" panose="02020603050405020304" pitchFamily="18" charset="0"/>
              </a:rPr>
              <a:t>	</a:t>
            </a:r>
            <a:endParaRPr lang="en-IN" sz="2000" dirty="0">
              <a:solidFill>
                <a:schemeClr val="bg1"/>
              </a:solidFill>
              <a:latin typeface="Times New Roman" panose="02020603050405020304" pitchFamily="18" charset="0"/>
              <a:ea typeface="Calibri"/>
              <a:cs typeface="Times New Roman" panose="02020603050405020304" pitchFamily="18" charset="0"/>
            </a:endParaRPr>
          </a:p>
          <a:p>
            <a:pPr marL="342900" lvl="0" indent="-342900" algn="just">
              <a:spcAft>
                <a:spcPts val="0"/>
              </a:spcAft>
              <a:buFont typeface="Wingdings"/>
              <a:buChar char=""/>
            </a:pPr>
            <a:r>
              <a:rPr lang="en-IN" sz="2000" dirty="0">
                <a:solidFill>
                  <a:schemeClr val="bg1"/>
                </a:solidFill>
                <a:latin typeface="Times New Roman" panose="02020603050405020304" pitchFamily="18" charset="0"/>
                <a:ea typeface="Calibri"/>
                <a:cs typeface="Times New Roman" panose="02020603050405020304" pitchFamily="18" charset="0"/>
              </a:rPr>
              <a:t>It provides complete information about all accounts in one book.</a:t>
            </a:r>
          </a:p>
          <a:p>
            <a:pPr marL="342900" lvl="0" indent="-342900" algn="just">
              <a:spcAft>
                <a:spcPts val="0"/>
              </a:spcAft>
              <a:buFont typeface="Wingdings"/>
              <a:buChar char=""/>
            </a:pPr>
            <a:r>
              <a:rPr lang="en-IN" sz="2000" dirty="0">
                <a:solidFill>
                  <a:schemeClr val="bg1"/>
                </a:solidFill>
                <a:latin typeface="Times New Roman" panose="02020603050405020304" pitchFamily="18" charset="0"/>
                <a:ea typeface="Calibri"/>
                <a:cs typeface="Times New Roman" panose="02020603050405020304" pitchFamily="18" charset="0"/>
              </a:rPr>
              <a:t>It is permanent record of business transactions.</a:t>
            </a:r>
          </a:p>
          <a:p>
            <a:pPr marL="342900" lvl="0" indent="-342900" algn="just">
              <a:spcAft>
                <a:spcPts val="0"/>
              </a:spcAft>
              <a:buFont typeface="Wingdings"/>
              <a:buChar char=""/>
            </a:pPr>
            <a:r>
              <a:rPr lang="en-IN" sz="2000" dirty="0">
                <a:solidFill>
                  <a:schemeClr val="bg1"/>
                </a:solidFill>
                <a:latin typeface="Times New Roman" panose="02020603050405020304" pitchFamily="18" charset="0"/>
                <a:ea typeface="Calibri"/>
                <a:cs typeface="Times New Roman" panose="02020603050405020304" pitchFamily="18" charset="0"/>
              </a:rPr>
              <a:t>It enables to ascertain what are the main items of revenue &amp; Expenses</a:t>
            </a:r>
          </a:p>
          <a:p>
            <a:pPr marL="342900" lvl="0" indent="-342900" algn="just">
              <a:spcAft>
                <a:spcPts val="0"/>
              </a:spcAft>
              <a:buFont typeface="Wingdings"/>
              <a:buChar char=""/>
            </a:pPr>
            <a:r>
              <a:rPr lang="en-IN" sz="2000" dirty="0">
                <a:solidFill>
                  <a:schemeClr val="bg1"/>
                </a:solidFill>
                <a:latin typeface="Times New Roman" panose="02020603050405020304" pitchFamily="18" charset="0"/>
                <a:ea typeface="Calibri"/>
                <a:cs typeface="Times New Roman" panose="02020603050405020304" pitchFamily="18" charset="0"/>
              </a:rPr>
              <a:t>It enables to ascertain what are the assets and amount &amp; what are the liabilities and amount.</a:t>
            </a:r>
          </a:p>
          <a:p>
            <a:pPr marL="342900" lvl="0" indent="-342900" algn="just">
              <a:spcAft>
                <a:spcPts val="0"/>
              </a:spcAft>
              <a:buFont typeface="Wingdings"/>
              <a:buChar char=""/>
            </a:pPr>
            <a:r>
              <a:rPr lang="en-IN" sz="2000" dirty="0">
                <a:solidFill>
                  <a:schemeClr val="bg1"/>
                </a:solidFill>
                <a:latin typeface="Times New Roman" panose="02020603050405020304" pitchFamily="18" charset="0"/>
                <a:ea typeface="Calibri"/>
                <a:cs typeface="Times New Roman" panose="02020603050405020304" pitchFamily="18" charset="0"/>
              </a:rPr>
              <a:t>It facilitates the preparation of final accounts.</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0776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332656"/>
            <a:ext cx="8496944" cy="6192688"/>
          </a:xfrm>
        </p:spPr>
        <p:txBody>
          <a:bodyPr>
            <a:normAutofit/>
          </a:bodyPr>
          <a:lstStyle/>
          <a:p>
            <a:r>
              <a:rPr lang="en-IN" sz="2400" b="1" dirty="0" smtClean="0">
                <a:solidFill>
                  <a:schemeClr val="bg1"/>
                </a:solidFill>
                <a:latin typeface="Times New Roman" panose="02020603050405020304" pitchFamily="18" charset="0"/>
                <a:cs typeface="Times New Roman" panose="02020603050405020304" pitchFamily="18" charset="0"/>
              </a:rPr>
              <a:t>Pro-forma of Ledger</a:t>
            </a:r>
          </a:p>
          <a:p>
            <a:r>
              <a:rPr lang="en-IN" sz="2000" b="1" dirty="0" smtClean="0">
                <a:solidFill>
                  <a:srgbClr val="FFFF00"/>
                </a:solidFill>
                <a:latin typeface="Times New Roman" panose="02020603050405020304" pitchFamily="18" charset="0"/>
                <a:cs typeface="Times New Roman" panose="02020603050405020304" pitchFamily="18" charset="0"/>
              </a:rPr>
              <a:t>Name of  the Account</a:t>
            </a:r>
            <a:endParaRPr lang="en-IN" sz="2000" b="1" dirty="0">
              <a:solidFill>
                <a:srgbClr val="FFFF00"/>
              </a:solidFill>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xmlns="" val="2752971573"/>
              </p:ext>
            </p:extLst>
          </p:nvPr>
        </p:nvGraphicFramePr>
        <p:xfrm>
          <a:off x="467544" y="1124744"/>
          <a:ext cx="8208912" cy="1011449"/>
        </p:xfrm>
        <a:graphic>
          <a:graphicData uri="http://schemas.openxmlformats.org/drawingml/2006/table">
            <a:tbl>
              <a:tblPr firstRow="1" bandRow="1">
                <a:tableStyleId>{E8B1032C-EA38-4F05-BA0D-38AFFFC7BED3}</a:tableStyleId>
              </a:tblPr>
              <a:tblGrid>
                <a:gridCol w="1026114"/>
                <a:gridCol w="1638182"/>
                <a:gridCol w="414046"/>
                <a:gridCol w="1026114"/>
                <a:gridCol w="1026114"/>
                <a:gridCol w="1566174"/>
                <a:gridCol w="486054"/>
                <a:gridCol w="1026114"/>
              </a:tblGrid>
              <a:tr h="432048">
                <a:tc>
                  <a:txBody>
                    <a:bodyPr/>
                    <a:lstStyle/>
                    <a:p>
                      <a:r>
                        <a:rPr lang="en-IN" dirty="0" smtClean="0">
                          <a:solidFill>
                            <a:srgbClr val="FFFF00"/>
                          </a:solidFill>
                        </a:rPr>
                        <a:t>Date</a:t>
                      </a:r>
                      <a:endParaRPr lang="en-IN" dirty="0">
                        <a:solidFill>
                          <a:srgbClr val="FFFF00"/>
                        </a:solidFill>
                      </a:endParaRPr>
                    </a:p>
                  </a:txBody>
                  <a:tcPr/>
                </a:tc>
                <a:tc>
                  <a:txBody>
                    <a:bodyPr/>
                    <a:lstStyle/>
                    <a:p>
                      <a:r>
                        <a:rPr lang="en-IN" dirty="0" smtClean="0">
                          <a:solidFill>
                            <a:srgbClr val="FFFF00"/>
                          </a:solidFill>
                        </a:rPr>
                        <a:t>Particulars</a:t>
                      </a:r>
                      <a:endParaRPr lang="en-IN" dirty="0">
                        <a:solidFill>
                          <a:srgbClr val="FFFF00"/>
                        </a:solidFill>
                      </a:endParaRPr>
                    </a:p>
                  </a:txBody>
                  <a:tcPr/>
                </a:tc>
                <a:tc>
                  <a:txBody>
                    <a:bodyPr/>
                    <a:lstStyle/>
                    <a:p>
                      <a:r>
                        <a:rPr lang="en-IN" dirty="0" smtClean="0">
                          <a:solidFill>
                            <a:srgbClr val="FFFF00"/>
                          </a:solidFill>
                        </a:rPr>
                        <a:t>JF</a:t>
                      </a:r>
                      <a:endParaRPr lang="en-IN" dirty="0">
                        <a:solidFill>
                          <a:srgbClr val="FFFF00"/>
                        </a:solidFill>
                      </a:endParaRPr>
                    </a:p>
                  </a:txBody>
                  <a:tcPr/>
                </a:tc>
                <a:tc>
                  <a:txBody>
                    <a:bodyPr/>
                    <a:lstStyle/>
                    <a:p>
                      <a:r>
                        <a:rPr lang="en-IN" dirty="0" smtClean="0">
                          <a:solidFill>
                            <a:srgbClr val="FFFF00"/>
                          </a:solidFill>
                        </a:rPr>
                        <a:t>Amount</a:t>
                      </a:r>
                      <a:endParaRPr lang="en-IN" dirty="0">
                        <a:solidFill>
                          <a:srgbClr val="FFFF00"/>
                        </a:solidFill>
                      </a:endParaRPr>
                    </a:p>
                  </a:txBody>
                  <a:tcPr/>
                </a:tc>
                <a:tc>
                  <a:txBody>
                    <a:bodyPr/>
                    <a:lstStyle/>
                    <a:p>
                      <a:r>
                        <a:rPr lang="en-IN" dirty="0" smtClean="0">
                          <a:solidFill>
                            <a:srgbClr val="FFFF00"/>
                          </a:solidFill>
                        </a:rPr>
                        <a:t>Date</a:t>
                      </a:r>
                      <a:endParaRPr lang="en-IN" dirty="0">
                        <a:solidFill>
                          <a:srgbClr val="FFFF00"/>
                        </a:solidFill>
                      </a:endParaRPr>
                    </a:p>
                  </a:txBody>
                  <a:tcPr/>
                </a:tc>
                <a:tc>
                  <a:txBody>
                    <a:bodyPr/>
                    <a:lstStyle/>
                    <a:p>
                      <a:r>
                        <a:rPr lang="en-IN" dirty="0" smtClean="0">
                          <a:solidFill>
                            <a:srgbClr val="FFFF00"/>
                          </a:solidFill>
                        </a:rPr>
                        <a:t>Particulars</a:t>
                      </a:r>
                      <a:endParaRPr lang="en-IN" dirty="0">
                        <a:solidFill>
                          <a:srgbClr val="FFFF00"/>
                        </a:solidFill>
                      </a:endParaRPr>
                    </a:p>
                  </a:txBody>
                  <a:tcPr/>
                </a:tc>
                <a:tc>
                  <a:txBody>
                    <a:bodyPr/>
                    <a:lstStyle/>
                    <a:p>
                      <a:r>
                        <a:rPr lang="en-IN" dirty="0" smtClean="0">
                          <a:solidFill>
                            <a:srgbClr val="FFFF00"/>
                          </a:solidFill>
                        </a:rPr>
                        <a:t>JF</a:t>
                      </a:r>
                      <a:endParaRPr lang="en-IN" dirty="0">
                        <a:solidFill>
                          <a:srgbClr val="FFFF00"/>
                        </a:solidFill>
                      </a:endParaRPr>
                    </a:p>
                  </a:txBody>
                  <a:tcPr/>
                </a:tc>
                <a:tc>
                  <a:txBody>
                    <a:bodyPr/>
                    <a:lstStyle/>
                    <a:p>
                      <a:r>
                        <a:rPr lang="en-IN" dirty="0" smtClean="0">
                          <a:solidFill>
                            <a:srgbClr val="FFFF00"/>
                          </a:solidFill>
                        </a:rPr>
                        <a:t>Amount</a:t>
                      </a:r>
                      <a:endParaRPr lang="en-IN" dirty="0">
                        <a:solidFill>
                          <a:srgbClr val="FFFF00"/>
                        </a:solidFill>
                      </a:endParaRPr>
                    </a:p>
                  </a:txBody>
                  <a:tcPr/>
                </a:tc>
              </a:tr>
              <a:tr h="579401">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xmlns="" val="2122385050"/>
              </p:ext>
            </p:extLst>
          </p:nvPr>
        </p:nvGraphicFramePr>
        <p:xfrm>
          <a:off x="467544" y="2636912"/>
          <a:ext cx="8219255" cy="3785616"/>
        </p:xfrm>
        <a:graphic>
          <a:graphicData uri="http://schemas.openxmlformats.org/drawingml/2006/table">
            <a:tbl>
              <a:tblPr firstRow="1" firstCol="1" bandRow="1">
                <a:tableStyleId>{E8B1032C-EA38-4F05-BA0D-38AFFFC7BED3}</a:tableStyleId>
              </a:tblPr>
              <a:tblGrid>
                <a:gridCol w="370656"/>
                <a:gridCol w="3733800"/>
                <a:gridCol w="4114799"/>
              </a:tblGrid>
              <a:tr h="578401">
                <a:tc rowSpan="5">
                  <a:txBody>
                    <a:bodyPr/>
                    <a:lstStyle/>
                    <a:p>
                      <a:pPr>
                        <a:lnSpc>
                          <a:spcPct val="115000"/>
                        </a:lnSpc>
                        <a:spcAft>
                          <a:spcPts val="0"/>
                        </a:spcAft>
                      </a:pPr>
                      <a:endParaRPr lang="en-IN" sz="1200" dirty="0">
                        <a:effectLst/>
                      </a:endParaRPr>
                    </a:p>
                    <a:p>
                      <a:pPr>
                        <a:lnSpc>
                          <a:spcPct val="115000"/>
                        </a:lnSpc>
                        <a:spcAft>
                          <a:spcPts val="0"/>
                        </a:spcAft>
                      </a:pPr>
                      <a:endParaRPr lang="en-IN" sz="1200" dirty="0">
                        <a:effectLst/>
                      </a:endParaRPr>
                    </a:p>
                    <a:p>
                      <a:pPr>
                        <a:lnSpc>
                          <a:spcPct val="115000"/>
                        </a:lnSpc>
                        <a:spcAft>
                          <a:spcPts val="0"/>
                        </a:spcAft>
                      </a:pPr>
                      <a:r>
                        <a:rPr lang="en-US" sz="1200" dirty="0">
                          <a:effectLst/>
                        </a:rPr>
                        <a:t> </a:t>
                      </a:r>
                      <a:endParaRPr lang="en-IN" sz="1200" dirty="0">
                        <a:effectLst/>
                      </a:endParaRPr>
                    </a:p>
                    <a:p>
                      <a:pPr>
                        <a:lnSpc>
                          <a:spcPct val="115000"/>
                        </a:lnSpc>
                        <a:spcAft>
                          <a:spcPts val="0"/>
                        </a:spcAft>
                      </a:pPr>
                      <a:r>
                        <a:rPr lang="en-US" sz="1200" dirty="0" smtClean="0">
                          <a:solidFill>
                            <a:schemeClr val="bg1"/>
                          </a:solidFill>
                          <a:effectLst/>
                        </a:rPr>
                        <a:t>1</a:t>
                      </a:r>
                    </a:p>
                    <a:p>
                      <a:pPr>
                        <a:lnSpc>
                          <a:spcPct val="115000"/>
                        </a:lnSpc>
                        <a:spcAft>
                          <a:spcPts val="0"/>
                        </a:spcAft>
                      </a:pPr>
                      <a:endParaRPr lang="en-US" sz="1200" dirty="0" smtClean="0">
                        <a:solidFill>
                          <a:schemeClr val="bg1"/>
                        </a:solidFill>
                        <a:effectLst/>
                      </a:endParaRPr>
                    </a:p>
                    <a:p>
                      <a:pPr>
                        <a:lnSpc>
                          <a:spcPct val="115000"/>
                        </a:lnSpc>
                        <a:spcAft>
                          <a:spcPts val="0"/>
                        </a:spcAft>
                      </a:pPr>
                      <a:endParaRPr lang="en-US" sz="1200" dirty="0" smtClean="0">
                        <a:solidFill>
                          <a:schemeClr val="bg1"/>
                        </a:solidFill>
                        <a:effectLst/>
                      </a:endParaRPr>
                    </a:p>
                    <a:p>
                      <a:pPr>
                        <a:lnSpc>
                          <a:spcPct val="115000"/>
                        </a:lnSpc>
                        <a:spcAft>
                          <a:spcPts val="0"/>
                        </a:spcAft>
                      </a:pPr>
                      <a:r>
                        <a:rPr lang="en-US" sz="1200" dirty="0" smtClean="0">
                          <a:solidFill>
                            <a:schemeClr val="bg1"/>
                          </a:solidFill>
                          <a:effectLst/>
                        </a:rPr>
                        <a:t>2</a:t>
                      </a:r>
                    </a:p>
                    <a:p>
                      <a:pPr>
                        <a:lnSpc>
                          <a:spcPct val="115000"/>
                        </a:lnSpc>
                        <a:spcAft>
                          <a:spcPts val="0"/>
                        </a:spcAft>
                      </a:pPr>
                      <a:endParaRPr lang="en-US" sz="1200" dirty="0" smtClean="0">
                        <a:solidFill>
                          <a:schemeClr val="bg1"/>
                        </a:solidFill>
                        <a:effectLst/>
                      </a:endParaRPr>
                    </a:p>
                    <a:p>
                      <a:pPr>
                        <a:lnSpc>
                          <a:spcPct val="115000"/>
                        </a:lnSpc>
                        <a:spcAft>
                          <a:spcPts val="0"/>
                        </a:spcAft>
                      </a:pPr>
                      <a:endParaRPr lang="en-US" sz="1200" dirty="0" smtClean="0">
                        <a:solidFill>
                          <a:schemeClr val="bg1"/>
                        </a:solidFill>
                        <a:effectLst/>
                      </a:endParaRPr>
                    </a:p>
                    <a:p>
                      <a:pPr>
                        <a:lnSpc>
                          <a:spcPct val="115000"/>
                        </a:lnSpc>
                        <a:spcAft>
                          <a:spcPts val="0"/>
                        </a:spcAft>
                      </a:pPr>
                      <a:endParaRPr lang="en-US" sz="1200" dirty="0" smtClean="0">
                        <a:solidFill>
                          <a:schemeClr val="bg1"/>
                        </a:solidFill>
                        <a:effectLst/>
                      </a:endParaRPr>
                    </a:p>
                    <a:p>
                      <a:pPr>
                        <a:lnSpc>
                          <a:spcPct val="115000"/>
                        </a:lnSpc>
                        <a:spcAft>
                          <a:spcPts val="0"/>
                        </a:spcAft>
                      </a:pPr>
                      <a:r>
                        <a:rPr lang="en-US" sz="1200" dirty="0" smtClean="0">
                          <a:solidFill>
                            <a:schemeClr val="bg1"/>
                          </a:solidFill>
                          <a:effectLst/>
                        </a:rPr>
                        <a:t>3</a:t>
                      </a:r>
                    </a:p>
                    <a:p>
                      <a:pPr>
                        <a:lnSpc>
                          <a:spcPct val="115000"/>
                        </a:lnSpc>
                        <a:spcAft>
                          <a:spcPts val="0"/>
                        </a:spcAft>
                      </a:pPr>
                      <a:endParaRPr lang="en-US" sz="1200" dirty="0" smtClean="0">
                        <a:solidFill>
                          <a:schemeClr val="bg1"/>
                        </a:solidFill>
                        <a:effectLst/>
                      </a:endParaRPr>
                    </a:p>
                    <a:p>
                      <a:pPr>
                        <a:lnSpc>
                          <a:spcPct val="115000"/>
                        </a:lnSpc>
                        <a:spcAft>
                          <a:spcPts val="0"/>
                        </a:spcAft>
                      </a:pPr>
                      <a:endParaRPr lang="en-US" sz="1200" dirty="0" smtClean="0">
                        <a:solidFill>
                          <a:schemeClr val="bg1"/>
                        </a:solidFill>
                        <a:effectLst/>
                      </a:endParaRPr>
                    </a:p>
                    <a:p>
                      <a:pPr>
                        <a:lnSpc>
                          <a:spcPct val="115000"/>
                        </a:lnSpc>
                        <a:spcAft>
                          <a:spcPts val="0"/>
                        </a:spcAft>
                      </a:pPr>
                      <a:endParaRPr lang="en-US" sz="1200" dirty="0" smtClean="0">
                        <a:solidFill>
                          <a:schemeClr val="bg1"/>
                        </a:solidFill>
                        <a:effectLst/>
                      </a:endParaRPr>
                    </a:p>
                    <a:p>
                      <a:pPr>
                        <a:lnSpc>
                          <a:spcPct val="115000"/>
                        </a:lnSpc>
                        <a:spcAft>
                          <a:spcPts val="0"/>
                        </a:spcAft>
                      </a:pPr>
                      <a:r>
                        <a:rPr lang="en-US" sz="1200" dirty="0" smtClean="0">
                          <a:solidFill>
                            <a:schemeClr val="bg1"/>
                          </a:solidFill>
                          <a:effectLst/>
                        </a:rPr>
                        <a:t>4</a:t>
                      </a:r>
                    </a:p>
                    <a:p>
                      <a:pPr>
                        <a:lnSpc>
                          <a:spcPct val="115000"/>
                        </a:lnSpc>
                        <a:spcAft>
                          <a:spcPts val="0"/>
                        </a:spcAft>
                      </a:pPr>
                      <a:endParaRPr lang="en-US" sz="1200" dirty="0" smtClean="0">
                        <a:effectLst/>
                      </a:endParaRPr>
                    </a:p>
                    <a:p>
                      <a:pPr>
                        <a:lnSpc>
                          <a:spcPct val="115000"/>
                        </a:lnSpc>
                        <a:spcAft>
                          <a:spcPts val="0"/>
                        </a:spcAft>
                      </a:pPr>
                      <a:endParaRPr lang="en-US" sz="1200" dirty="0" smtClean="0">
                        <a:effectLst/>
                      </a:endParaRPr>
                    </a:p>
                    <a:p>
                      <a:pPr>
                        <a:lnSpc>
                          <a:spcPct val="115000"/>
                        </a:lnSpc>
                        <a:spcAft>
                          <a:spcPts val="0"/>
                        </a:spcAft>
                      </a:pPr>
                      <a:endParaRPr lang="en-IN" sz="1200" dirty="0">
                        <a:effectLst/>
                        <a:latin typeface="Times New Roman" panose="02020603050405020304" pitchFamily="18" charset="0"/>
                        <a:ea typeface="Calibri"/>
                        <a:cs typeface="Times New Roman" panose="02020603050405020304" pitchFamily="18" charset="0"/>
                      </a:endParaRPr>
                    </a:p>
                  </a:txBody>
                  <a:tcPr marL="61799" marR="61799" marT="0" marB="0"/>
                </a:tc>
                <a:tc>
                  <a:txBody>
                    <a:bodyPr/>
                    <a:lstStyle/>
                    <a:p>
                      <a:pPr algn="ctr">
                        <a:lnSpc>
                          <a:spcPct val="115000"/>
                        </a:lnSpc>
                        <a:spcAft>
                          <a:spcPts val="0"/>
                        </a:spcAft>
                      </a:pPr>
                      <a:r>
                        <a:rPr lang="en-US" sz="2000" dirty="0" smtClean="0">
                          <a:solidFill>
                            <a:srgbClr val="FFFF00"/>
                          </a:solidFill>
                          <a:effectLst/>
                          <a:latin typeface="Times New Roman" panose="02020603050405020304" pitchFamily="18" charset="0"/>
                          <a:cs typeface="Times New Roman" panose="02020603050405020304" pitchFamily="18" charset="0"/>
                        </a:rPr>
                        <a:t> Journal</a:t>
                      </a:r>
                      <a:endParaRPr lang="en-IN" sz="2000" dirty="0">
                        <a:solidFill>
                          <a:srgbClr val="FFFF00"/>
                        </a:solidFill>
                        <a:effectLst/>
                        <a:latin typeface="Times New Roman" panose="02020603050405020304" pitchFamily="18" charset="0"/>
                        <a:ea typeface="Calibri"/>
                        <a:cs typeface="Times New Roman" panose="02020603050405020304" pitchFamily="18" charset="0"/>
                      </a:endParaRPr>
                    </a:p>
                  </a:txBody>
                  <a:tcPr marL="61799" marR="61799" marT="0" marB="0"/>
                </a:tc>
                <a:tc>
                  <a:txBody>
                    <a:bodyPr/>
                    <a:lstStyle/>
                    <a:p>
                      <a:pPr algn="ctr">
                        <a:lnSpc>
                          <a:spcPct val="115000"/>
                        </a:lnSpc>
                        <a:spcAft>
                          <a:spcPts val="0"/>
                        </a:spcAft>
                      </a:pPr>
                      <a:r>
                        <a:rPr lang="en-US" sz="2000" dirty="0" smtClean="0">
                          <a:solidFill>
                            <a:srgbClr val="FFFF00"/>
                          </a:solidFill>
                          <a:effectLst/>
                          <a:latin typeface="Times New Roman" panose="02020603050405020304" pitchFamily="18" charset="0"/>
                          <a:cs typeface="Times New Roman" panose="02020603050405020304" pitchFamily="18" charset="0"/>
                        </a:rPr>
                        <a:t> </a:t>
                      </a:r>
                      <a:r>
                        <a:rPr lang="en-US" sz="2000" dirty="0">
                          <a:solidFill>
                            <a:srgbClr val="FFFF00"/>
                          </a:solidFill>
                          <a:effectLst/>
                          <a:latin typeface="Times New Roman" panose="02020603050405020304" pitchFamily="18" charset="0"/>
                          <a:cs typeface="Times New Roman" panose="02020603050405020304" pitchFamily="18" charset="0"/>
                        </a:rPr>
                        <a:t>Ledger</a:t>
                      </a:r>
                      <a:endParaRPr lang="en-IN" sz="2000" dirty="0">
                        <a:solidFill>
                          <a:srgbClr val="FFFF00"/>
                        </a:solidFill>
                        <a:effectLst/>
                        <a:latin typeface="Times New Roman" panose="02020603050405020304" pitchFamily="18" charset="0"/>
                        <a:ea typeface="Calibri"/>
                        <a:cs typeface="Times New Roman" panose="02020603050405020304" pitchFamily="18" charset="0"/>
                      </a:endParaRPr>
                    </a:p>
                  </a:txBody>
                  <a:tcPr marL="61799" marR="61799" marT="0" marB="0"/>
                </a:tc>
              </a:tr>
              <a:tr h="578401">
                <a:tc vMerge="1">
                  <a:txBody>
                    <a:bodyPr/>
                    <a:lstStyle/>
                    <a:p>
                      <a:endParaRPr lang="en-IN"/>
                    </a:p>
                  </a:txBody>
                  <a:tcPr/>
                </a:tc>
                <a:tc>
                  <a:txBody>
                    <a:bodyPr/>
                    <a:lstStyle/>
                    <a:p>
                      <a:pPr>
                        <a:lnSpc>
                          <a:spcPct val="115000"/>
                        </a:lnSpc>
                        <a:spcAft>
                          <a:spcPts val="0"/>
                        </a:spcAft>
                      </a:pPr>
                      <a:r>
                        <a:rPr lang="en-US" sz="2000">
                          <a:solidFill>
                            <a:schemeClr val="bg1"/>
                          </a:solidFill>
                          <a:effectLst/>
                          <a:latin typeface="Times New Roman" panose="02020603050405020304" pitchFamily="18" charset="0"/>
                          <a:cs typeface="Times New Roman" panose="02020603050405020304" pitchFamily="18" charset="0"/>
                        </a:rPr>
                        <a:t>It is a book of origin entry.</a:t>
                      </a:r>
                      <a:endParaRPr lang="en-IN" sz="2000">
                        <a:solidFill>
                          <a:schemeClr val="bg1"/>
                        </a:solidFill>
                        <a:effectLst/>
                        <a:latin typeface="Times New Roman" panose="02020603050405020304" pitchFamily="18" charset="0"/>
                        <a:ea typeface="Calibri"/>
                        <a:cs typeface="Times New Roman" panose="02020603050405020304" pitchFamily="18" charset="0"/>
                      </a:endParaRPr>
                    </a:p>
                  </a:txBody>
                  <a:tcPr marL="61799" marR="61799" marT="0" marB="0"/>
                </a:tc>
                <a:tc>
                  <a:txBody>
                    <a:bodyPr/>
                    <a:lstStyle/>
                    <a:p>
                      <a:pPr>
                        <a:lnSpc>
                          <a:spcPct val="115000"/>
                        </a:lnSpc>
                        <a:spcAft>
                          <a:spcPts val="0"/>
                        </a:spcAft>
                      </a:pPr>
                      <a:r>
                        <a:rPr lang="en-US" sz="2000" dirty="0">
                          <a:solidFill>
                            <a:schemeClr val="bg1"/>
                          </a:solidFill>
                          <a:effectLst/>
                          <a:latin typeface="Times New Roman" panose="02020603050405020304" pitchFamily="18" charset="0"/>
                          <a:cs typeface="Times New Roman" panose="02020603050405020304" pitchFamily="18" charset="0"/>
                        </a:rPr>
                        <a:t>It is a book of final entry.</a:t>
                      </a:r>
                      <a:endParaRPr lang="en-IN" sz="2000" dirty="0">
                        <a:solidFill>
                          <a:schemeClr val="bg1"/>
                        </a:solidFill>
                        <a:effectLst/>
                        <a:latin typeface="Times New Roman" panose="02020603050405020304" pitchFamily="18" charset="0"/>
                        <a:ea typeface="Calibri"/>
                        <a:cs typeface="Times New Roman" panose="02020603050405020304" pitchFamily="18" charset="0"/>
                      </a:endParaRPr>
                    </a:p>
                  </a:txBody>
                  <a:tcPr marL="61799" marR="61799" marT="0" marB="0"/>
                </a:tc>
              </a:tr>
              <a:tr h="578401">
                <a:tc vMerge="1">
                  <a:txBody>
                    <a:bodyPr/>
                    <a:lstStyle/>
                    <a:p>
                      <a:endParaRPr lang="en-IN"/>
                    </a:p>
                  </a:txBody>
                  <a:tcPr/>
                </a:tc>
                <a:tc>
                  <a:txBody>
                    <a:bodyPr/>
                    <a:lstStyle/>
                    <a:p>
                      <a:pPr>
                        <a:lnSpc>
                          <a:spcPct val="115000"/>
                        </a:lnSpc>
                        <a:spcAft>
                          <a:spcPts val="0"/>
                        </a:spcAft>
                      </a:pPr>
                      <a:r>
                        <a:rPr lang="en-US" sz="2000" dirty="0">
                          <a:solidFill>
                            <a:schemeClr val="bg1"/>
                          </a:solidFill>
                          <a:effectLst/>
                          <a:latin typeface="Times New Roman" panose="02020603050405020304" pitchFamily="18" charset="0"/>
                          <a:cs typeface="Times New Roman" panose="02020603050405020304" pitchFamily="18" charset="0"/>
                        </a:rPr>
                        <a:t>Transactions recorded in chronological order.</a:t>
                      </a:r>
                      <a:endParaRPr lang="en-IN" sz="2000" dirty="0">
                        <a:solidFill>
                          <a:schemeClr val="bg1"/>
                        </a:solidFill>
                        <a:effectLst/>
                        <a:latin typeface="Times New Roman" panose="02020603050405020304" pitchFamily="18" charset="0"/>
                        <a:ea typeface="Calibri"/>
                        <a:cs typeface="Times New Roman" panose="02020603050405020304" pitchFamily="18" charset="0"/>
                      </a:endParaRPr>
                    </a:p>
                  </a:txBody>
                  <a:tcPr marL="61799" marR="61799" marT="0" marB="0"/>
                </a:tc>
                <a:tc>
                  <a:txBody>
                    <a:bodyPr/>
                    <a:lstStyle/>
                    <a:p>
                      <a:pPr>
                        <a:lnSpc>
                          <a:spcPct val="115000"/>
                        </a:lnSpc>
                        <a:spcAft>
                          <a:spcPts val="0"/>
                        </a:spcAft>
                      </a:pPr>
                      <a:r>
                        <a:rPr lang="en-US" sz="2000" dirty="0">
                          <a:solidFill>
                            <a:schemeClr val="bg1"/>
                          </a:solidFill>
                          <a:effectLst/>
                          <a:latin typeface="Times New Roman" panose="02020603050405020304" pitchFamily="18" charset="0"/>
                          <a:cs typeface="Times New Roman" panose="02020603050405020304" pitchFamily="18" charset="0"/>
                        </a:rPr>
                        <a:t>Transactions recorded in particular order.</a:t>
                      </a:r>
                      <a:endParaRPr lang="en-IN" sz="2000" dirty="0">
                        <a:solidFill>
                          <a:schemeClr val="bg1"/>
                        </a:solidFill>
                        <a:effectLst/>
                        <a:latin typeface="Times New Roman" panose="02020603050405020304" pitchFamily="18" charset="0"/>
                        <a:ea typeface="Calibri"/>
                        <a:cs typeface="Times New Roman" panose="02020603050405020304" pitchFamily="18" charset="0"/>
                      </a:endParaRPr>
                    </a:p>
                  </a:txBody>
                  <a:tcPr marL="61799" marR="61799" marT="0" marB="0"/>
                </a:tc>
              </a:tr>
              <a:tr h="578401">
                <a:tc vMerge="1">
                  <a:txBody>
                    <a:bodyPr/>
                    <a:lstStyle/>
                    <a:p>
                      <a:endParaRPr lang="en-IN"/>
                    </a:p>
                  </a:txBody>
                  <a:tcPr/>
                </a:tc>
                <a:tc>
                  <a:txBody>
                    <a:bodyPr/>
                    <a:lstStyle/>
                    <a:p>
                      <a:pPr>
                        <a:lnSpc>
                          <a:spcPct val="115000"/>
                        </a:lnSpc>
                        <a:spcAft>
                          <a:spcPts val="0"/>
                        </a:spcAft>
                      </a:pPr>
                      <a:r>
                        <a:rPr lang="en-US" sz="2000">
                          <a:solidFill>
                            <a:schemeClr val="bg1"/>
                          </a:solidFill>
                          <a:effectLst/>
                          <a:latin typeface="Times New Roman" panose="02020603050405020304" pitchFamily="18" charset="0"/>
                          <a:cs typeface="Times New Roman" panose="02020603050405020304" pitchFamily="18" charset="0"/>
                        </a:rPr>
                        <a:t>It is a subsidiary Book.</a:t>
                      </a:r>
                      <a:endParaRPr lang="en-IN" sz="2000">
                        <a:solidFill>
                          <a:schemeClr val="bg1"/>
                        </a:solidFill>
                        <a:effectLst/>
                        <a:latin typeface="Times New Roman" panose="02020603050405020304" pitchFamily="18" charset="0"/>
                        <a:ea typeface="Calibri"/>
                        <a:cs typeface="Times New Roman" panose="02020603050405020304" pitchFamily="18" charset="0"/>
                      </a:endParaRPr>
                    </a:p>
                  </a:txBody>
                  <a:tcPr marL="61799" marR="61799" marT="0" marB="0"/>
                </a:tc>
                <a:tc>
                  <a:txBody>
                    <a:bodyPr/>
                    <a:lstStyle/>
                    <a:p>
                      <a:pPr>
                        <a:lnSpc>
                          <a:spcPct val="115000"/>
                        </a:lnSpc>
                        <a:spcAft>
                          <a:spcPts val="0"/>
                        </a:spcAft>
                      </a:pPr>
                      <a:r>
                        <a:rPr lang="en-US" sz="2000" dirty="0">
                          <a:solidFill>
                            <a:schemeClr val="bg1"/>
                          </a:solidFill>
                          <a:effectLst/>
                          <a:latin typeface="Times New Roman" panose="02020603050405020304" pitchFamily="18" charset="0"/>
                          <a:cs typeface="Times New Roman" panose="02020603050405020304" pitchFamily="18" charset="0"/>
                        </a:rPr>
                        <a:t>It is a principal book.</a:t>
                      </a:r>
                      <a:endParaRPr lang="en-IN" sz="2000" dirty="0">
                        <a:solidFill>
                          <a:schemeClr val="bg1"/>
                        </a:solidFill>
                        <a:effectLst/>
                        <a:latin typeface="Times New Roman" panose="02020603050405020304" pitchFamily="18" charset="0"/>
                        <a:ea typeface="Calibri"/>
                        <a:cs typeface="Times New Roman" panose="02020603050405020304" pitchFamily="18" charset="0"/>
                      </a:endParaRPr>
                    </a:p>
                  </a:txBody>
                  <a:tcPr marL="61799" marR="61799" marT="0" marB="0"/>
                </a:tc>
              </a:tr>
              <a:tr h="1286796">
                <a:tc vMerge="1">
                  <a:txBody>
                    <a:bodyPr/>
                    <a:lstStyle/>
                    <a:p>
                      <a:endParaRPr lang="en-IN"/>
                    </a:p>
                  </a:txBody>
                  <a:tcPr/>
                </a:tc>
                <a:tc>
                  <a:txBody>
                    <a:bodyPr/>
                    <a:lstStyle/>
                    <a:p>
                      <a:pPr>
                        <a:lnSpc>
                          <a:spcPct val="115000"/>
                        </a:lnSpc>
                        <a:spcAft>
                          <a:spcPts val="0"/>
                        </a:spcAft>
                      </a:pPr>
                      <a:r>
                        <a:rPr lang="en-US" sz="2000" dirty="0">
                          <a:solidFill>
                            <a:schemeClr val="bg1"/>
                          </a:solidFill>
                          <a:effectLst/>
                          <a:latin typeface="Times New Roman" panose="02020603050405020304" pitchFamily="18" charset="0"/>
                          <a:cs typeface="Times New Roman" panose="02020603050405020304" pitchFamily="18" charset="0"/>
                        </a:rPr>
                        <a:t>The process of recording financial transaction in the journal is called Journaling.</a:t>
                      </a:r>
                      <a:endParaRPr lang="en-IN" sz="2000" dirty="0">
                        <a:solidFill>
                          <a:schemeClr val="bg1"/>
                        </a:solidFill>
                        <a:effectLst/>
                        <a:latin typeface="Times New Roman" panose="02020603050405020304" pitchFamily="18" charset="0"/>
                        <a:ea typeface="Calibri"/>
                        <a:cs typeface="Times New Roman" panose="02020603050405020304" pitchFamily="18" charset="0"/>
                      </a:endParaRPr>
                    </a:p>
                  </a:txBody>
                  <a:tcPr marL="61799" marR="61799" marT="0" marB="0"/>
                </a:tc>
                <a:tc>
                  <a:txBody>
                    <a:bodyPr/>
                    <a:lstStyle/>
                    <a:p>
                      <a:pPr>
                        <a:lnSpc>
                          <a:spcPct val="115000"/>
                        </a:lnSpc>
                        <a:spcAft>
                          <a:spcPts val="0"/>
                        </a:spcAft>
                      </a:pPr>
                      <a:r>
                        <a:rPr lang="en-US" sz="2000" dirty="0">
                          <a:solidFill>
                            <a:schemeClr val="bg1"/>
                          </a:solidFill>
                          <a:effectLst/>
                          <a:latin typeface="Times New Roman" panose="02020603050405020304" pitchFamily="18" charset="0"/>
                          <a:cs typeface="Times New Roman" panose="02020603050405020304" pitchFamily="18" charset="0"/>
                        </a:rPr>
                        <a:t>The process of recording transaction in the ledger is called posting.</a:t>
                      </a:r>
                      <a:endParaRPr lang="en-IN" sz="2000" dirty="0">
                        <a:solidFill>
                          <a:schemeClr val="bg1"/>
                        </a:solidFill>
                        <a:effectLst/>
                        <a:latin typeface="Times New Roman" panose="02020603050405020304" pitchFamily="18" charset="0"/>
                        <a:ea typeface="Calibri"/>
                        <a:cs typeface="Times New Roman" panose="02020603050405020304" pitchFamily="18" charset="0"/>
                      </a:endParaRPr>
                    </a:p>
                  </a:txBody>
                  <a:tcPr marL="61799" marR="61799" marT="0" marB="0"/>
                </a:tc>
              </a:tr>
            </a:tbl>
          </a:graphicData>
        </a:graphic>
      </p:graphicFrame>
      <p:sp>
        <p:nvSpPr>
          <p:cNvPr id="11" name="Rectangle 10"/>
          <p:cNvSpPr/>
          <p:nvPr/>
        </p:nvSpPr>
        <p:spPr>
          <a:xfrm>
            <a:off x="1582272" y="2132856"/>
            <a:ext cx="5979457" cy="587853"/>
          </a:xfrm>
          <a:prstGeom prst="rect">
            <a:avLst/>
          </a:prstGeom>
        </p:spPr>
        <p:txBody>
          <a:bodyPr wrap="none">
            <a:spAutoFit/>
          </a:bodyPr>
          <a:lstStyle/>
          <a:p>
            <a:pPr algn="ctr">
              <a:lnSpc>
                <a:spcPct val="115000"/>
              </a:lnSpc>
              <a:spcAft>
                <a:spcPts val="0"/>
              </a:spcAft>
            </a:pPr>
            <a:r>
              <a:rPr lang="en-IN" sz="2800" b="1" dirty="0">
                <a:solidFill>
                  <a:schemeClr val="bg1"/>
                </a:solidFill>
                <a:latin typeface="Times New Roman" panose="02020603050405020304" pitchFamily="18" charset="0"/>
                <a:ea typeface="Calibri"/>
                <a:cs typeface="Times New Roman" panose="02020603050405020304" pitchFamily="18" charset="0"/>
              </a:rPr>
              <a:t>Difference between Journal &amp; Ledger</a:t>
            </a:r>
            <a:endParaRPr lang="en-IN" sz="2800" dirty="0">
              <a:solidFill>
                <a:schemeClr val="bg1"/>
              </a:solidFill>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xmlns="" val="120820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7"/>
            <a:ext cx="7772400" cy="581743"/>
          </a:xfrm>
        </p:spPr>
        <p:txBody>
          <a:bodyPr>
            <a:normAutofit fontScale="90000"/>
          </a:bodyPr>
          <a:lstStyle/>
          <a:p>
            <a:r>
              <a:rPr lang="en-IN" sz="3600" b="1" dirty="0" smtClean="0">
                <a:solidFill>
                  <a:srgbClr val="FFFF00"/>
                </a:solidFill>
                <a:latin typeface="Times New Roman" panose="02020603050405020304" pitchFamily="18" charset="0"/>
                <a:cs typeface="Times New Roman" panose="02020603050405020304" pitchFamily="18" charset="0"/>
              </a:rPr>
              <a:t/>
            </a:r>
            <a:br>
              <a:rPr lang="en-IN" sz="3600" b="1" dirty="0" smtClean="0">
                <a:solidFill>
                  <a:srgbClr val="FFFF00"/>
                </a:solidFill>
                <a:latin typeface="Times New Roman" panose="02020603050405020304" pitchFamily="18" charset="0"/>
                <a:cs typeface="Times New Roman" panose="02020603050405020304" pitchFamily="18" charset="0"/>
              </a:rPr>
            </a:br>
            <a:r>
              <a:rPr lang="en-IN" sz="3600" b="1" dirty="0" smtClean="0">
                <a:solidFill>
                  <a:srgbClr val="FFFF00"/>
                </a:solidFill>
                <a:latin typeface="Times New Roman" panose="02020603050405020304" pitchFamily="18" charset="0"/>
                <a:cs typeface="Times New Roman" panose="02020603050405020304" pitchFamily="18" charset="0"/>
              </a:rPr>
              <a:t>Significance </a:t>
            </a:r>
            <a:r>
              <a:rPr lang="en-IN" sz="3600" b="1" dirty="0">
                <a:solidFill>
                  <a:srgbClr val="FFFF00"/>
                </a:solidFill>
                <a:latin typeface="Times New Roman" panose="02020603050405020304" pitchFamily="18" charset="0"/>
                <a:cs typeface="Times New Roman" panose="02020603050405020304" pitchFamily="18" charset="0"/>
              </a:rPr>
              <a:t>of Accounting</a:t>
            </a:r>
            <a:r>
              <a:rPr lang="en-IN" dirty="0">
                <a:solidFill>
                  <a:srgbClr val="FFFF00"/>
                </a:solidFill>
              </a:rPr>
              <a:t/>
            </a:r>
            <a:br>
              <a:rPr lang="en-IN" dirty="0">
                <a:solidFill>
                  <a:srgbClr val="FFFF00"/>
                </a:solidFill>
              </a:rPr>
            </a:br>
            <a:endParaRPr lang="en-IN" dirty="0">
              <a:solidFill>
                <a:srgbClr val="FFFF00"/>
              </a:solidFill>
            </a:endParaRPr>
          </a:p>
        </p:txBody>
      </p:sp>
      <p:sp>
        <p:nvSpPr>
          <p:cNvPr id="3" name="Subtitle 2"/>
          <p:cNvSpPr>
            <a:spLocks noGrp="1"/>
          </p:cNvSpPr>
          <p:nvPr>
            <p:ph type="subTitle" idx="1"/>
          </p:nvPr>
        </p:nvSpPr>
        <p:spPr>
          <a:xfrm>
            <a:off x="323528" y="836712"/>
            <a:ext cx="8496944" cy="5688632"/>
          </a:xfrm>
        </p:spPr>
        <p:txBody>
          <a:bodyPr>
            <a:normAutofit/>
          </a:bodyPr>
          <a:lstStyle/>
          <a:p>
            <a:pPr algn="just">
              <a:lnSpc>
                <a:spcPct val="115000"/>
              </a:lnSpc>
              <a:spcAft>
                <a:spcPts val="0"/>
              </a:spcAft>
            </a:pPr>
            <a:r>
              <a:rPr lang="en-IN" sz="2000" dirty="0" smtClean="0">
                <a:solidFill>
                  <a:schemeClr val="bg2"/>
                </a:solidFill>
                <a:latin typeface="Times New Roman" panose="02020603050405020304" pitchFamily="18" charset="0"/>
                <a:ea typeface="Calibri"/>
                <a:cs typeface="Times New Roman" panose="02020603050405020304" pitchFamily="18" charset="0"/>
              </a:rPr>
              <a:t>Accounting  is  very  important for  every  business organisation . It helps to </a:t>
            </a:r>
          </a:p>
          <a:p>
            <a:pPr algn="just">
              <a:lnSpc>
                <a:spcPct val="115000"/>
              </a:lnSpc>
              <a:spcAft>
                <a:spcPts val="0"/>
              </a:spcAft>
            </a:pPr>
            <a:r>
              <a:rPr lang="en-IN" sz="2000" dirty="0" smtClean="0">
                <a:solidFill>
                  <a:schemeClr val="bg2"/>
                </a:solidFill>
                <a:latin typeface="Times New Roman" panose="02020603050405020304" pitchFamily="18" charset="0"/>
                <a:ea typeface="Calibri"/>
                <a:cs typeface="Times New Roman" panose="02020603050405020304" pitchFamily="18" charset="0"/>
              </a:rPr>
              <a:t>Maintain  its own records of business</a:t>
            </a:r>
          </a:p>
          <a:p>
            <a:pPr algn="just">
              <a:lnSpc>
                <a:spcPct val="115000"/>
              </a:lnSpc>
              <a:spcAft>
                <a:spcPts val="0"/>
              </a:spcAft>
            </a:pPr>
            <a:r>
              <a:rPr lang="en-IN" sz="2000" dirty="0" smtClean="0">
                <a:solidFill>
                  <a:schemeClr val="bg2"/>
                </a:solidFill>
                <a:latin typeface="Times New Roman" panose="02020603050405020304" pitchFamily="18" charset="0"/>
                <a:ea typeface="Calibri"/>
                <a:cs typeface="Times New Roman" panose="02020603050405020304" pitchFamily="18" charset="0"/>
              </a:rPr>
              <a:t>Monitor the business activities</a:t>
            </a:r>
          </a:p>
          <a:p>
            <a:pPr algn="just">
              <a:lnSpc>
                <a:spcPct val="115000"/>
              </a:lnSpc>
              <a:spcAft>
                <a:spcPts val="0"/>
              </a:spcAft>
            </a:pPr>
            <a:r>
              <a:rPr lang="en-IN" sz="2000" dirty="0" smtClean="0">
                <a:solidFill>
                  <a:schemeClr val="bg2"/>
                </a:solidFill>
                <a:latin typeface="Times New Roman" panose="02020603050405020304" pitchFamily="18" charset="0"/>
                <a:ea typeface="Calibri"/>
                <a:cs typeface="Times New Roman" panose="02020603050405020304" pitchFamily="18" charset="0"/>
              </a:rPr>
              <a:t>Calculate the profit or loss for a given period</a:t>
            </a:r>
          </a:p>
          <a:p>
            <a:pPr algn="just">
              <a:lnSpc>
                <a:spcPct val="115000"/>
              </a:lnSpc>
              <a:spcAft>
                <a:spcPts val="0"/>
              </a:spcAft>
            </a:pPr>
            <a:r>
              <a:rPr lang="en-IN" sz="2000" dirty="0" smtClean="0">
                <a:solidFill>
                  <a:schemeClr val="bg2"/>
                </a:solidFill>
                <a:latin typeface="Times New Roman" panose="02020603050405020304" pitchFamily="18" charset="0"/>
                <a:ea typeface="Calibri"/>
                <a:cs typeface="Times New Roman" panose="02020603050405020304" pitchFamily="18" charset="0"/>
              </a:rPr>
              <a:t>Fulfil  legal obligations</a:t>
            </a:r>
          </a:p>
          <a:p>
            <a:pPr algn="just">
              <a:lnSpc>
                <a:spcPct val="115000"/>
              </a:lnSpc>
              <a:spcAft>
                <a:spcPts val="0"/>
              </a:spcAft>
            </a:pPr>
            <a:r>
              <a:rPr lang="en-IN" sz="2000" dirty="0" smtClean="0">
                <a:solidFill>
                  <a:schemeClr val="bg2"/>
                </a:solidFill>
                <a:latin typeface="Times New Roman" panose="02020603050405020304" pitchFamily="18" charset="0"/>
                <a:ea typeface="Calibri"/>
                <a:cs typeface="Times New Roman" panose="02020603050405020304" pitchFamily="18" charset="0"/>
              </a:rPr>
              <a:t>Show financial position for a given period</a:t>
            </a:r>
          </a:p>
          <a:p>
            <a:pPr algn="just">
              <a:lnSpc>
                <a:spcPct val="115000"/>
              </a:lnSpc>
              <a:spcAft>
                <a:spcPts val="0"/>
              </a:spcAft>
            </a:pPr>
            <a:r>
              <a:rPr lang="en-IN" sz="2000" dirty="0" smtClean="0">
                <a:solidFill>
                  <a:schemeClr val="bg2"/>
                </a:solidFill>
                <a:latin typeface="Times New Roman" panose="02020603050405020304" pitchFamily="18" charset="0"/>
                <a:ea typeface="Calibri"/>
                <a:cs typeface="Times New Roman" panose="02020603050405020304" pitchFamily="18" charset="0"/>
              </a:rPr>
              <a:t>Communicate the information to the  interested parties</a:t>
            </a:r>
          </a:p>
          <a:p>
            <a:pPr algn="just">
              <a:lnSpc>
                <a:spcPct val="115000"/>
              </a:lnSpc>
              <a:spcAft>
                <a:spcPts val="0"/>
              </a:spcAft>
            </a:pPr>
            <a:endParaRPr lang="en-IN" sz="2000" dirty="0" smtClean="0">
              <a:solidFill>
                <a:schemeClr val="bg2"/>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buFont typeface="Wingdings" pitchFamily="2" charset="2"/>
              <a:buChar char="§"/>
            </a:pPr>
            <a:endParaRPr lang="en-IN" sz="2000" dirty="0" smtClean="0">
              <a:solidFill>
                <a:schemeClr val="bg2"/>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pPr>
            <a:endParaRPr lang="en-IN" sz="2000" dirty="0">
              <a:solidFill>
                <a:schemeClr val="bg2"/>
              </a:solidFill>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xmlns="" val="389765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1000"/>
                                        <p:tgtEl>
                                          <p:spTgt spid="3">
                                            <p:txEl>
                                              <p:pRg st="6" end="6"/>
                                            </p:txEl>
                                          </p:spTgt>
                                        </p:tgtEl>
                                      </p:cBhvr>
                                    </p:animEffect>
                                    <p:anim calcmode="lin" valueType="num">
                                      <p:cBhvr>
                                        <p:cTn id="5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332656"/>
            <a:ext cx="8496944" cy="6372944"/>
          </a:xfrm>
        </p:spPr>
        <p:txBody>
          <a:bodyPr>
            <a:normAutofit/>
          </a:bodyPr>
          <a:lstStyle/>
          <a:p>
            <a:pPr algn="just">
              <a:lnSpc>
                <a:spcPct val="115000"/>
              </a:lnSpc>
              <a:spcAft>
                <a:spcPts val="0"/>
              </a:spcAft>
            </a:pPr>
            <a:r>
              <a:rPr lang="en-IN" sz="2400" b="1" dirty="0">
                <a:solidFill>
                  <a:srgbClr val="FFFF00"/>
                </a:solidFill>
                <a:latin typeface="Times New Roman" panose="02020603050405020304" pitchFamily="18" charset="0"/>
                <a:ea typeface="Calibri"/>
                <a:cs typeface="Times New Roman" panose="02020603050405020304" pitchFamily="18" charset="0"/>
              </a:rPr>
              <a:t>Subsidiary books:-</a:t>
            </a:r>
            <a:endParaRPr lang="en-IN" sz="2400" dirty="0">
              <a:solidFill>
                <a:srgbClr val="FFFF00"/>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buFont typeface="Wingdings" pitchFamily="2" charset="2"/>
              <a:buChar char="ü"/>
            </a:pPr>
            <a:r>
              <a:rPr lang="en-IN" sz="2000" dirty="0" smtClean="0">
                <a:solidFill>
                  <a:schemeClr val="bg1"/>
                </a:solidFill>
                <a:latin typeface="Times New Roman" panose="02020603050405020304" pitchFamily="18" charset="0"/>
                <a:ea typeface="Calibri"/>
                <a:cs typeface="Times New Roman" panose="02020603050405020304" pitchFamily="18" charset="0"/>
              </a:rPr>
              <a:t>Journal </a:t>
            </a:r>
            <a:r>
              <a:rPr lang="en-IN" sz="2000" dirty="0">
                <a:solidFill>
                  <a:schemeClr val="bg1"/>
                </a:solidFill>
                <a:latin typeface="Times New Roman" panose="02020603050405020304" pitchFamily="18" charset="0"/>
                <a:ea typeface="Calibri"/>
                <a:cs typeface="Times New Roman" panose="02020603050405020304" pitchFamily="18" charset="0"/>
              </a:rPr>
              <a:t>is called as the book of first entry, where all transaction recorded before in the respective ledger. </a:t>
            </a:r>
            <a:endParaRPr lang="en-IN" sz="2000" dirty="0" smtClean="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buFont typeface="Wingdings" pitchFamily="2" charset="2"/>
              <a:buChar char="ü"/>
            </a:pPr>
            <a:r>
              <a:rPr lang="en-IN" sz="2000" dirty="0" smtClean="0">
                <a:solidFill>
                  <a:schemeClr val="bg1"/>
                </a:solidFill>
                <a:latin typeface="Times New Roman" panose="02020603050405020304" pitchFamily="18" charset="0"/>
                <a:ea typeface="Calibri"/>
                <a:cs typeface="Times New Roman" panose="02020603050405020304" pitchFamily="18" charset="0"/>
              </a:rPr>
              <a:t>But </a:t>
            </a:r>
            <a:r>
              <a:rPr lang="en-IN" sz="2000" dirty="0">
                <a:solidFill>
                  <a:schemeClr val="bg1"/>
                </a:solidFill>
                <a:latin typeface="Times New Roman" panose="02020603050405020304" pitchFamily="18" charset="0"/>
                <a:ea typeface="Calibri"/>
                <a:cs typeface="Times New Roman" panose="02020603050405020304" pitchFamily="18" charset="0"/>
              </a:rPr>
              <a:t>in a big organization one journal and one ledger for each transaction and may not be easy to prepare and update. Therefore, in order to overcome this difficulty, a journal is sub divided into different </a:t>
            </a:r>
            <a:r>
              <a:rPr lang="en-IN" sz="2000" dirty="0" err="1" smtClean="0">
                <a:solidFill>
                  <a:schemeClr val="bg1"/>
                </a:solidFill>
                <a:latin typeface="Times New Roman" panose="02020603050405020304" pitchFamily="18" charset="0"/>
                <a:ea typeface="Calibri"/>
                <a:cs typeface="Times New Roman" panose="02020603050405020304" pitchFamily="18" charset="0"/>
              </a:rPr>
              <a:t>books.These</a:t>
            </a:r>
            <a:r>
              <a:rPr lang="en-IN" sz="2000" dirty="0" smtClean="0">
                <a:solidFill>
                  <a:schemeClr val="bg1"/>
                </a:solidFill>
                <a:latin typeface="Times New Roman" panose="02020603050405020304" pitchFamily="18" charset="0"/>
                <a:ea typeface="Calibri"/>
                <a:cs typeface="Times New Roman" panose="02020603050405020304" pitchFamily="18" charset="0"/>
              </a:rPr>
              <a:t> </a:t>
            </a:r>
            <a:r>
              <a:rPr lang="en-IN" sz="2000" dirty="0">
                <a:solidFill>
                  <a:schemeClr val="bg1"/>
                </a:solidFill>
                <a:latin typeface="Times New Roman" panose="02020603050405020304" pitchFamily="18" charset="0"/>
                <a:ea typeface="Calibri"/>
                <a:cs typeface="Times New Roman" panose="02020603050405020304" pitchFamily="18" charset="0"/>
              </a:rPr>
              <a:t>books are called as “subsidiary books</a:t>
            </a:r>
            <a:r>
              <a:rPr lang="en-IN" sz="2000" dirty="0" smtClean="0">
                <a:solidFill>
                  <a:schemeClr val="bg1"/>
                </a:solidFill>
                <a:latin typeface="Times New Roman" panose="02020603050405020304" pitchFamily="18" charset="0"/>
                <a:ea typeface="Calibri"/>
                <a:cs typeface="Times New Roman" panose="02020603050405020304" pitchFamily="18" charset="0"/>
              </a:rPr>
              <a:t>”</a:t>
            </a:r>
          </a:p>
          <a:p>
            <a:pPr algn="just">
              <a:lnSpc>
                <a:spcPct val="115000"/>
              </a:lnSpc>
              <a:spcAft>
                <a:spcPts val="0"/>
              </a:spcAft>
            </a:pPr>
            <a:r>
              <a:rPr lang="en-IN" sz="2000" dirty="0" smtClean="0">
                <a:solidFill>
                  <a:schemeClr val="bg1"/>
                </a:solidFill>
                <a:latin typeface="Times New Roman" panose="02020603050405020304" pitchFamily="18" charset="0"/>
                <a:ea typeface="Calibri"/>
                <a:cs typeface="Times New Roman" panose="02020603050405020304" pitchFamily="18" charset="0"/>
              </a:rPr>
              <a:t>The following are the various subsidiary books being maintained by organization.</a:t>
            </a:r>
          </a:p>
          <a:p>
            <a:pPr marL="342900" lvl="0" indent="-342900" algn="just">
              <a:lnSpc>
                <a:spcPct val="115000"/>
              </a:lnSpc>
              <a:spcAft>
                <a:spcPts val="0"/>
              </a:spcAft>
              <a:buFont typeface="Wingdings"/>
              <a:buChar char=""/>
            </a:pPr>
            <a:r>
              <a:rPr lang="en-IN" sz="2400" dirty="0" smtClean="0">
                <a:solidFill>
                  <a:srgbClr val="FFFF00"/>
                </a:solidFill>
                <a:latin typeface="Times New Roman" panose="02020603050405020304" pitchFamily="18" charset="0"/>
                <a:ea typeface="Calibri"/>
                <a:cs typeface="Times New Roman" panose="02020603050405020304" pitchFamily="18" charset="0"/>
              </a:rPr>
              <a:t>Purchase book: </a:t>
            </a:r>
          </a:p>
          <a:p>
            <a:pPr marL="342900" lvl="0" indent="-342900" algn="just">
              <a:lnSpc>
                <a:spcPct val="115000"/>
              </a:lnSpc>
              <a:spcAft>
                <a:spcPts val="0"/>
              </a:spcAft>
              <a:buFont typeface="Wingdings" pitchFamily="2" charset="2"/>
              <a:buChar char="§"/>
            </a:pPr>
            <a:r>
              <a:rPr lang="en-IN" sz="2000" dirty="0" smtClean="0">
                <a:solidFill>
                  <a:schemeClr val="bg1"/>
                </a:solidFill>
                <a:latin typeface="Times New Roman" panose="02020603050405020304" pitchFamily="18" charset="0"/>
                <a:ea typeface="Calibri"/>
                <a:cs typeface="Times New Roman" panose="02020603050405020304" pitchFamily="18" charset="0"/>
              </a:rPr>
              <a:t>This </a:t>
            </a:r>
            <a:r>
              <a:rPr lang="en-IN" sz="2000" dirty="0">
                <a:solidFill>
                  <a:schemeClr val="bg1"/>
                </a:solidFill>
                <a:latin typeface="Times New Roman" panose="02020603050405020304" pitchFamily="18" charset="0"/>
                <a:ea typeface="Calibri"/>
                <a:cs typeface="Times New Roman" panose="02020603050405020304" pitchFamily="18" charset="0"/>
              </a:rPr>
              <a:t>book is records all credit purchases only. Purchase of goods for cash and purchase of assets for cash or credit will not be recorded in this book. </a:t>
            </a:r>
            <a:r>
              <a:rPr lang="en-IN" sz="2000" dirty="0" smtClean="0">
                <a:solidFill>
                  <a:schemeClr val="bg1"/>
                </a:solidFill>
                <a:latin typeface="Times New Roman" panose="02020603050405020304" pitchFamily="18" charset="0"/>
                <a:ea typeface="Calibri"/>
                <a:cs typeface="Times New Roman" panose="02020603050405020304" pitchFamily="18" charset="0"/>
              </a:rPr>
              <a:t>Purchase </a:t>
            </a:r>
            <a:r>
              <a:rPr lang="en-IN" sz="2000" dirty="0">
                <a:solidFill>
                  <a:schemeClr val="bg1"/>
                </a:solidFill>
                <a:latin typeface="Times New Roman" panose="02020603050405020304" pitchFamily="18" charset="0"/>
                <a:ea typeface="Calibri"/>
                <a:cs typeface="Times New Roman" panose="02020603050405020304" pitchFamily="18" charset="0"/>
              </a:rPr>
              <a:t>book is otherwise called purchases day book, purchases journal or purchases </a:t>
            </a:r>
            <a:r>
              <a:rPr lang="en-IN" sz="2000" dirty="0" smtClean="0">
                <a:solidFill>
                  <a:schemeClr val="bg1"/>
                </a:solidFill>
                <a:latin typeface="Times New Roman" panose="02020603050405020304" pitchFamily="18" charset="0"/>
                <a:ea typeface="Calibri"/>
                <a:cs typeface="Times New Roman" panose="02020603050405020304" pitchFamily="18" charset="0"/>
              </a:rPr>
              <a:t>register.  </a:t>
            </a:r>
          </a:p>
          <a:p>
            <a:pPr marL="342900" lvl="0" indent="-342900">
              <a:lnSpc>
                <a:spcPct val="115000"/>
              </a:lnSpc>
              <a:spcAft>
                <a:spcPts val="0"/>
              </a:spcAft>
            </a:pPr>
            <a:r>
              <a:rPr lang="en-IN" sz="2000" dirty="0" smtClean="0">
                <a:solidFill>
                  <a:srgbClr val="FFFF00"/>
                </a:solidFill>
                <a:latin typeface="Times New Roman" panose="02020603050405020304" pitchFamily="18" charset="0"/>
                <a:ea typeface="Calibri"/>
                <a:cs typeface="Times New Roman" panose="02020603050405020304" pitchFamily="18" charset="0"/>
              </a:rPr>
              <a:t>Pro-forma of Purchase Returns Book</a:t>
            </a:r>
          </a:p>
          <a:p>
            <a:pPr marL="342900" lvl="0" indent="-342900" algn="just">
              <a:lnSpc>
                <a:spcPct val="115000"/>
              </a:lnSpc>
              <a:spcAft>
                <a:spcPts val="0"/>
              </a:spcAft>
              <a:buFont typeface="Wingdings" pitchFamily="2" charset="2"/>
              <a:buChar char="§"/>
            </a:pPr>
            <a:endParaRPr lang="en-IN" sz="2000" dirty="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pPr>
            <a:endParaRPr lang="en-IN" sz="2400" dirty="0">
              <a:solidFill>
                <a:schemeClr val="bg1"/>
              </a:solidFill>
              <a:latin typeface="Times New Roman" panose="02020603050405020304" pitchFamily="18" charset="0"/>
              <a:ea typeface="Calibri"/>
              <a:cs typeface="Times New Roman" panose="02020603050405020304" pitchFamily="18" charset="0"/>
            </a:endParaRPr>
          </a:p>
        </p:txBody>
      </p:sp>
      <p:graphicFrame>
        <p:nvGraphicFramePr>
          <p:cNvPr id="5" name="Table 4"/>
          <p:cNvGraphicFramePr>
            <a:graphicFrameLocks noGrp="1"/>
          </p:cNvGraphicFramePr>
          <p:nvPr/>
        </p:nvGraphicFramePr>
        <p:xfrm>
          <a:off x="762000" y="5791200"/>
          <a:ext cx="7924800" cy="741680"/>
        </p:xfrm>
        <a:graphic>
          <a:graphicData uri="http://schemas.openxmlformats.org/drawingml/2006/table">
            <a:tbl>
              <a:tblPr firstRow="1" bandRow="1">
                <a:tableStyleId>{16D9F66E-5EB9-4882-86FB-DCBF35E3C3E4}</a:tableStyleId>
              </a:tblPr>
              <a:tblGrid>
                <a:gridCol w="740636"/>
                <a:gridCol w="3110669"/>
                <a:gridCol w="666572"/>
                <a:gridCol w="1821963"/>
                <a:gridCol w="1584960"/>
              </a:tblGrid>
              <a:tr h="370840">
                <a:tc>
                  <a:txBody>
                    <a:bodyPr/>
                    <a:lstStyle/>
                    <a:p>
                      <a:pPr algn="ctr">
                        <a:lnSpc>
                          <a:spcPct val="115000"/>
                        </a:lnSpc>
                        <a:spcAft>
                          <a:spcPts val="0"/>
                        </a:spcAft>
                      </a:pPr>
                      <a:r>
                        <a:rPr lang="en-US" sz="1600" dirty="0" smtClean="0">
                          <a:solidFill>
                            <a:srgbClr val="FF0000"/>
                          </a:solidFill>
                          <a:effectLst/>
                          <a:latin typeface="Times New Roman" panose="02020603050405020304" pitchFamily="18" charset="0"/>
                          <a:cs typeface="Times New Roman" panose="02020603050405020304" pitchFamily="18" charset="0"/>
                        </a:rPr>
                        <a:t>Date</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Particulars</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LF</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Inward invoice no</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Amount (</a:t>
                      </a:r>
                      <a:r>
                        <a:rPr lang="en-US" sz="1600" dirty="0" err="1">
                          <a:solidFill>
                            <a:srgbClr val="FF0000"/>
                          </a:solidFill>
                          <a:effectLst/>
                          <a:latin typeface="Times New Roman" panose="02020603050405020304" pitchFamily="18" charset="0"/>
                          <a:cs typeface="Times New Roman" panose="02020603050405020304" pitchFamily="18" charset="0"/>
                        </a:rPr>
                        <a:t>Rs</a:t>
                      </a:r>
                      <a:r>
                        <a:rPr lang="en-US" sz="1600" dirty="0">
                          <a:solidFill>
                            <a:srgbClr val="FF0000"/>
                          </a:solidFill>
                          <a:effectLst/>
                          <a:latin typeface="Times New Roman" panose="02020603050405020304" pitchFamily="18" charset="0"/>
                          <a:cs typeface="Times New Roman" panose="02020603050405020304" pitchFamily="18" charset="0"/>
                        </a:rPr>
                        <a:t>)</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xmlns="" val="1170516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640960" cy="6192688"/>
          </a:xfrm>
        </p:spPr>
        <p:txBody>
          <a:bodyPr>
            <a:normAutofit/>
          </a:bodyPr>
          <a:lstStyle/>
          <a:p>
            <a:pPr lvl="0" algn="just">
              <a:lnSpc>
                <a:spcPct val="115000"/>
              </a:lnSpc>
              <a:buFont typeface="Wingdings"/>
              <a:buChar char=""/>
            </a:pPr>
            <a:r>
              <a:rPr lang="en-IN" sz="2800" dirty="0" smtClean="0">
                <a:solidFill>
                  <a:srgbClr val="FFFF00"/>
                </a:solidFill>
                <a:latin typeface="Times New Roman" panose="02020603050405020304" pitchFamily="18" charset="0"/>
                <a:ea typeface="Calibri"/>
                <a:cs typeface="Times New Roman" panose="02020603050405020304" pitchFamily="18" charset="0"/>
              </a:rPr>
              <a:t>Purchase returns book: </a:t>
            </a:r>
          </a:p>
          <a:p>
            <a:pPr lvl="0" algn="just">
              <a:lnSpc>
                <a:spcPct val="115000"/>
              </a:lnSpc>
            </a:pPr>
            <a:r>
              <a:rPr lang="en-IN" sz="2000" dirty="0" smtClean="0">
                <a:solidFill>
                  <a:schemeClr val="bg1"/>
                </a:solidFill>
                <a:latin typeface="Times New Roman" panose="02020603050405020304" pitchFamily="18" charset="0"/>
                <a:ea typeface="Calibri"/>
                <a:cs typeface="Times New Roman" panose="02020603050405020304" pitchFamily="18" charset="0"/>
              </a:rPr>
              <a:t>This book is used to record the particulars of goods returned to the suppliers. </a:t>
            </a:r>
          </a:p>
          <a:p>
            <a:pPr lvl="0" algn="just">
              <a:lnSpc>
                <a:spcPct val="115000"/>
              </a:lnSpc>
            </a:pPr>
            <a:r>
              <a:rPr lang="en-IN" sz="2000" dirty="0" smtClean="0">
                <a:solidFill>
                  <a:schemeClr val="bg1"/>
                </a:solidFill>
                <a:latin typeface="Times New Roman" panose="02020603050405020304" pitchFamily="18" charset="0"/>
                <a:ea typeface="Calibri"/>
                <a:cs typeface="Times New Roman" panose="02020603050405020304" pitchFamily="18" charset="0"/>
              </a:rPr>
              <a:t>This book is otherwise called returns outward book.</a:t>
            </a:r>
          </a:p>
          <a:p>
            <a:pPr lvl="0" algn="ctr">
              <a:lnSpc>
                <a:spcPct val="115000"/>
              </a:lnSpc>
              <a:buNone/>
            </a:pPr>
            <a:r>
              <a:rPr lang="en-IN" sz="2000" dirty="0" smtClean="0">
                <a:solidFill>
                  <a:srgbClr val="FFFF00"/>
                </a:solidFill>
                <a:latin typeface="Times New Roman" panose="02020603050405020304" pitchFamily="18" charset="0"/>
                <a:ea typeface="Calibri"/>
                <a:cs typeface="Times New Roman" panose="02020603050405020304" pitchFamily="18" charset="0"/>
              </a:rPr>
              <a:t>Pro-forma of Purchase Returns Book</a:t>
            </a:r>
          </a:p>
          <a:p>
            <a:pPr lvl="0" algn="just">
              <a:lnSpc>
                <a:spcPct val="115000"/>
              </a:lnSpc>
              <a:buNone/>
            </a:pPr>
            <a:endParaRPr lang="en-IN" sz="2800" dirty="0" smtClean="0">
              <a:solidFill>
                <a:schemeClr val="bg1"/>
              </a:solidFill>
              <a:latin typeface="Times New Roman" panose="02020603050405020304" pitchFamily="18" charset="0"/>
              <a:ea typeface="Calibri"/>
              <a:cs typeface="Times New Roman" panose="02020603050405020304" pitchFamily="18" charset="0"/>
            </a:endParaRPr>
          </a:p>
          <a:p>
            <a:pPr lvl="0" algn="just">
              <a:lnSpc>
                <a:spcPct val="115000"/>
              </a:lnSpc>
              <a:buFont typeface="Wingdings" pitchFamily="2" charset="2"/>
              <a:buChar char="Ø"/>
            </a:pPr>
            <a:r>
              <a:rPr lang="en-IN" sz="2600" dirty="0" smtClean="0">
                <a:solidFill>
                  <a:srgbClr val="FFFF00"/>
                </a:solidFill>
                <a:latin typeface="Times New Roman" panose="02020603050405020304" pitchFamily="18" charset="0"/>
                <a:ea typeface="Calibri"/>
                <a:cs typeface="Times New Roman" panose="02020603050405020304" pitchFamily="18" charset="0"/>
              </a:rPr>
              <a:t>Sales </a:t>
            </a:r>
            <a:r>
              <a:rPr lang="en-IN" sz="2600" dirty="0">
                <a:solidFill>
                  <a:srgbClr val="FFFF00"/>
                </a:solidFill>
                <a:latin typeface="Times New Roman" panose="02020603050405020304" pitchFamily="18" charset="0"/>
                <a:ea typeface="Calibri"/>
                <a:cs typeface="Times New Roman" panose="02020603050405020304" pitchFamily="18" charset="0"/>
              </a:rPr>
              <a:t>book: </a:t>
            </a:r>
            <a:endParaRPr lang="en-IN" sz="2600" dirty="0" smtClean="0">
              <a:solidFill>
                <a:srgbClr val="FFFF00"/>
              </a:solidFill>
              <a:latin typeface="Times New Roman" panose="02020603050405020304" pitchFamily="18" charset="0"/>
              <a:ea typeface="Calibri"/>
              <a:cs typeface="Times New Roman" panose="02020603050405020304" pitchFamily="18" charset="0"/>
            </a:endParaRPr>
          </a:p>
          <a:p>
            <a:pPr algn="just">
              <a:lnSpc>
                <a:spcPct val="115000"/>
              </a:lnSpc>
            </a:pPr>
            <a:r>
              <a:rPr lang="en-IN" sz="2000" dirty="0" smtClean="0">
                <a:solidFill>
                  <a:schemeClr val="bg1"/>
                </a:solidFill>
                <a:latin typeface="Times New Roman" panose="02020603050405020304" pitchFamily="18" charset="0"/>
                <a:ea typeface="Calibri"/>
                <a:cs typeface="Times New Roman" panose="02020603050405020304" pitchFamily="18" charset="0"/>
              </a:rPr>
              <a:t>This book is records all credit sales only. </a:t>
            </a:r>
          </a:p>
          <a:p>
            <a:pPr algn="just">
              <a:lnSpc>
                <a:spcPct val="115000"/>
              </a:lnSpc>
            </a:pPr>
            <a:r>
              <a:rPr lang="en-IN" sz="2000" dirty="0" smtClean="0">
                <a:solidFill>
                  <a:schemeClr val="bg1"/>
                </a:solidFill>
                <a:latin typeface="Times New Roman" panose="02020603050405020304" pitchFamily="18" charset="0"/>
                <a:ea typeface="Calibri"/>
                <a:cs typeface="Times New Roman" panose="02020603050405020304" pitchFamily="18" charset="0"/>
              </a:rPr>
              <a:t>Goods </a:t>
            </a:r>
            <a:r>
              <a:rPr lang="en-IN" sz="2000" dirty="0">
                <a:solidFill>
                  <a:schemeClr val="bg1"/>
                </a:solidFill>
                <a:latin typeface="Times New Roman" panose="02020603050405020304" pitchFamily="18" charset="0"/>
                <a:ea typeface="Calibri"/>
                <a:cs typeface="Times New Roman" panose="02020603050405020304" pitchFamily="18" charset="0"/>
              </a:rPr>
              <a:t>are sold for cash and sale of assets for cash or credit will not be recorded in this book. </a:t>
            </a:r>
            <a:endParaRPr lang="en-IN" sz="2000" dirty="0" smtClean="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pPr>
            <a:r>
              <a:rPr lang="en-IN" sz="2000" dirty="0" smtClean="0">
                <a:solidFill>
                  <a:schemeClr val="bg1"/>
                </a:solidFill>
                <a:latin typeface="Times New Roman" panose="02020603050405020304" pitchFamily="18" charset="0"/>
                <a:ea typeface="Calibri"/>
                <a:cs typeface="Times New Roman" panose="02020603050405020304" pitchFamily="18" charset="0"/>
              </a:rPr>
              <a:t>This </a:t>
            </a:r>
            <a:r>
              <a:rPr lang="en-IN" sz="2000" dirty="0">
                <a:solidFill>
                  <a:schemeClr val="bg1"/>
                </a:solidFill>
                <a:latin typeface="Times New Roman" panose="02020603050405020304" pitchFamily="18" charset="0"/>
                <a:ea typeface="Calibri"/>
                <a:cs typeface="Times New Roman" panose="02020603050405020304" pitchFamily="18" charset="0"/>
              </a:rPr>
              <a:t>book is </a:t>
            </a:r>
            <a:r>
              <a:rPr lang="en-IN" sz="2000" dirty="0" smtClean="0">
                <a:solidFill>
                  <a:schemeClr val="bg1"/>
                </a:solidFill>
                <a:latin typeface="Times New Roman" panose="02020603050405020304" pitchFamily="18" charset="0"/>
                <a:ea typeface="Calibri"/>
                <a:cs typeface="Times New Roman" panose="02020603050405020304" pitchFamily="18" charset="0"/>
              </a:rPr>
              <a:t>otherwise </a:t>
            </a:r>
            <a:r>
              <a:rPr lang="en-IN" sz="2000" dirty="0">
                <a:solidFill>
                  <a:schemeClr val="bg1"/>
                </a:solidFill>
                <a:latin typeface="Times New Roman" panose="02020603050405020304" pitchFamily="18" charset="0"/>
                <a:ea typeface="Calibri"/>
                <a:cs typeface="Times New Roman" panose="02020603050405020304" pitchFamily="18" charset="0"/>
              </a:rPr>
              <a:t>called sales day book, sales journal or sales register</a:t>
            </a:r>
            <a:r>
              <a:rPr lang="en-IN" sz="2000" dirty="0" smtClean="0">
                <a:solidFill>
                  <a:schemeClr val="bg1"/>
                </a:solidFill>
                <a:latin typeface="Times New Roman" panose="02020603050405020304" pitchFamily="18" charset="0"/>
                <a:ea typeface="Calibri"/>
                <a:cs typeface="Times New Roman" panose="02020603050405020304" pitchFamily="18" charset="0"/>
              </a:rPr>
              <a:t>.</a:t>
            </a:r>
          </a:p>
          <a:p>
            <a:pPr algn="ctr">
              <a:lnSpc>
                <a:spcPct val="115000"/>
              </a:lnSpc>
              <a:buNone/>
            </a:pPr>
            <a:r>
              <a:rPr lang="en-IN" sz="2000" dirty="0" smtClean="0">
                <a:solidFill>
                  <a:srgbClr val="FFFF00"/>
                </a:solidFill>
                <a:latin typeface="Times New Roman" panose="02020603050405020304" pitchFamily="18" charset="0"/>
                <a:ea typeface="Calibri"/>
                <a:cs typeface="Times New Roman" panose="02020603050405020304" pitchFamily="18" charset="0"/>
              </a:rPr>
              <a:t>Pro-forma of Sales  Book</a:t>
            </a:r>
          </a:p>
          <a:p>
            <a:pPr algn="ctr">
              <a:lnSpc>
                <a:spcPct val="115000"/>
              </a:lnSpc>
              <a:buNone/>
            </a:pPr>
            <a:endParaRPr lang="en-IN" sz="2000" dirty="0">
              <a:solidFill>
                <a:srgbClr val="FFFF00"/>
              </a:solidFill>
              <a:latin typeface="Times New Roman" panose="02020603050405020304" pitchFamily="18" charset="0"/>
              <a:ea typeface="Calibri"/>
              <a:cs typeface="Times New Roman" panose="02020603050405020304" pitchFamily="18" charset="0"/>
            </a:endParaRPr>
          </a:p>
        </p:txBody>
      </p:sp>
      <p:graphicFrame>
        <p:nvGraphicFramePr>
          <p:cNvPr id="4" name="Table 3"/>
          <p:cNvGraphicFramePr>
            <a:graphicFrameLocks noGrp="1"/>
          </p:cNvGraphicFramePr>
          <p:nvPr/>
        </p:nvGraphicFramePr>
        <p:xfrm>
          <a:off x="762000" y="2133600"/>
          <a:ext cx="7696200" cy="741680"/>
        </p:xfrm>
        <a:graphic>
          <a:graphicData uri="http://schemas.openxmlformats.org/drawingml/2006/table">
            <a:tbl>
              <a:tblPr firstRow="1" bandRow="1">
                <a:tableStyleId>{16D9F66E-5EB9-4882-86FB-DCBF35E3C3E4}</a:tableStyleId>
              </a:tblPr>
              <a:tblGrid>
                <a:gridCol w="609600"/>
                <a:gridCol w="3352800"/>
                <a:gridCol w="457200"/>
                <a:gridCol w="1737360"/>
                <a:gridCol w="1539240"/>
              </a:tblGrid>
              <a:tr h="370840">
                <a:tc>
                  <a:txBody>
                    <a:bodyPr/>
                    <a:lstStyle/>
                    <a:p>
                      <a:pPr algn="ct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Date</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smtClean="0">
                          <a:solidFill>
                            <a:srgbClr val="FF0000"/>
                          </a:solidFill>
                          <a:effectLst/>
                          <a:latin typeface="Times New Roman" panose="02020603050405020304" pitchFamily="18" charset="0"/>
                          <a:cs typeface="Times New Roman" panose="02020603050405020304" pitchFamily="18" charset="0"/>
                        </a:rPr>
                        <a:t>Particulars</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LF</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Debit note no</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Amount (</a:t>
                      </a:r>
                      <a:r>
                        <a:rPr lang="en-US" sz="1600" dirty="0" err="1">
                          <a:solidFill>
                            <a:srgbClr val="FF0000"/>
                          </a:solidFill>
                          <a:effectLst/>
                          <a:latin typeface="Times New Roman" panose="02020603050405020304" pitchFamily="18" charset="0"/>
                          <a:cs typeface="Times New Roman" panose="02020603050405020304" pitchFamily="18" charset="0"/>
                        </a:rPr>
                        <a:t>Rs</a:t>
                      </a:r>
                      <a:r>
                        <a:rPr lang="en-US" sz="1600" dirty="0">
                          <a:solidFill>
                            <a:srgbClr val="FF0000"/>
                          </a:solidFill>
                          <a:effectLst/>
                          <a:latin typeface="Times New Roman" panose="02020603050405020304" pitchFamily="18" charset="0"/>
                          <a:cs typeface="Times New Roman" panose="02020603050405020304" pitchFamily="18" charset="0"/>
                        </a:rPr>
                        <a:t>)</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5" name="Table 4"/>
          <p:cNvGraphicFramePr>
            <a:graphicFrameLocks noGrp="1"/>
          </p:cNvGraphicFramePr>
          <p:nvPr/>
        </p:nvGraphicFramePr>
        <p:xfrm>
          <a:off x="838200" y="5257800"/>
          <a:ext cx="7696200" cy="741680"/>
        </p:xfrm>
        <a:graphic>
          <a:graphicData uri="http://schemas.openxmlformats.org/drawingml/2006/table">
            <a:tbl>
              <a:tblPr firstRow="1" bandRow="1">
                <a:tableStyleId>{16D9F66E-5EB9-4882-86FB-DCBF35E3C3E4}</a:tableStyleId>
              </a:tblPr>
              <a:tblGrid>
                <a:gridCol w="609600"/>
                <a:gridCol w="3352800"/>
                <a:gridCol w="457200"/>
                <a:gridCol w="1905000"/>
                <a:gridCol w="1371600"/>
              </a:tblGrid>
              <a:tr h="370840">
                <a:tc>
                  <a:txBody>
                    <a:bodyPr/>
                    <a:lstStyle/>
                    <a:p>
                      <a:pP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Date</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Particulars</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LF</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Outward invoice no</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Amount (</a:t>
                      </a:r>
                      <a:r>
                        <a:rPr lang="en-US" sz="1600" dirty="0" err="1">
                          <a:solidFill>
                            <a:srgbClr val="FF0000"/>
                          </a:solidFill>
                          <a:effectLst/>
                          <a:latin typeface="Times New Roman" panose="02020603050405020304" pitchFamily="18" charset="0"/>
                          <a:cs typeface="Times New Roman" panose="02020603050405020304" pitchFamily="18" charset="0"/>
                        </a:rPr>
                        <a:t>Rs</a:t>
                      </a:r>
                      <a:r>
                        <a:rPr lang="en-US" sz="1600" dirty="0">
                          <a:solidFill>
                            <a:srgbClr val="FF0000"/>
                          </a:solidFill>
                          <a:effectLst/>
                          <a:latin typeface="Times New Roman" panose="02020603050405020304" pitchFamily="18" charset="0"/>
                          <a:cs typeface="Times New Roman" panose="02020603050405020304" pitchFamily="18" charset="0"/>
                        </a:rPr>
                        <a:t>)</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xmlns="" val="2427853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32656"/>
            <a:ext cx="8839200" cy="6372944"/>
          </a:xfrm>
        </p:spPr>
        <p:txBody>
          <a:bodyPr>
            <a:normAutofit/>
          </a:bodyPr>
          <a:lstStyle/>
          <a:p>
            <a:pPr lvl="0" algn="just">
              <a:lnSpc>
                <a:spcPct val="115000"/>
              </a:lnSpc>
              <a:buFont typeface="Wingdings"/>
              <a:buChar char=""/>
            </a:pPr>
            <a:r>
              <a:rPr lang="en-IN" sz="2600" dirty="0" smtClean="0">
                <a:solidFill>
                  <a:srgbClr val="FFFF00"/>
                </a:solidFill>
                <a:latin typeface="Times New Roman" panose="02020603050405020304" pitchFamily="18" charset="0"/>
                <a:ea typeface="Calibri"/>
                <a:cs typeface="Times New Roman" panose="02020603050405020304" pitchFamily="18" charset="0"/>
              </a:rPr>
              <a:t>Sales returns book:</a:t>
            </a:r>
            <a:r>
              <a:rPr lang="en-IN" sz="2600" dirty="0" smtClean="0">
                <a:solidFill>
                  <a:schemeClr val="bg1"/>
                </a:solidFill>
                <a:latin typeface="Times New Roman" panose="02020603050405020304" pitchFamily="18" charset="0"/>
                <a:ea typeface="Calibri"/>
                <a:cs typeface="Times New Roman" panose="02020603050405020304" pitchFamily="18" charset="0"/>
              </a:rPr>
              <a:t> </a:t>
            </a:r>
          </a:p>
          <a:p>
            <a:pPr algn="just"/>
            <a:r>
              <a:rPr lang="en-IN" sz="2000" dirty="0" smtClean="0">
                <a:solidFill>
                  <a:schemeClr val="bg1"/>
                </a:solidFill>
                <a:latin typeface="Times New Roman" panose="02020603050405020304" pitchFamily="18" charset="0"/>
                <a:ea typeface="Calibri"/>
                <a:cs typeface="Times New Roman" panose="02020603050405020304" pitchFamily="18" charset="0"/>
              </a:rPr>
              <a:t>This book is used to record the particulars of goods returned by the customers. This book is otherwise called returns inward book.</a:t>
            </a:r>
          </a:p>
          <a:p>
            <a:pPr algn="ctr">
              <a:buNone/>
            </a:pPr>
            <a:r>
              <a:rPr lang="en-IN" sz="2000" dirty="0" smtClean="0">
                <a:solidFill>
                  <a:srgbClr val="FFFF00"/>
                </a:solidFill>
                <a:latin typeface="Times New Roman" panose="02020603050405020304" pitchFamily="18" charset="0"/>
                <a:ea typeface="Calibri"/>
                <a:cs typeface="Times New Roman" panose="02020603050405020304" pitchFamily="18" charset="0"/>
              </a:rPr>
              <a:t>Pro-forma of Sales Returns Book</a:t>
            </a:r>
          </a:p>
          <a:p>
            <a:pPr algn="just">
              <a:lnSpc>
                <a:spcPct val="115000"/>
              </a:lnSpc>
              <a:buNone/>
            </a:pPr>
            <a:endParaRPr lang="en-IN" sz="2600" dirty="0" smtClean="0">
              <a:solidFill>
                <a:schemeClr val="bg1"/>
              </a:solidFill>
              <a:latin typeface="Times New Roman" panose="02020603050405020304" pitchFamily="18" charset="0"/>
              <a:ea typeface="Calibri"/>
              <a:cs typeface="Times New Roman" panose="02020603050405020304" pitchFamily="18" charset="0"/>
            </a:endParaRPr>
          </a:p>
          <a:p>
            <a:pPr lvl="0" algn="just">
              <a:lnSpc>
                <a:spcPct val="115000"/>
              </a:lnSpc>
              <a:buFont typeface="Wingdings"/>
              <a:buChar char=""/>
            </a:pPr>
            <a:r>
              <a:rPr lang="en-IN" sz="2600" dirty="0" smtClean="0">
                <a:solidFill>
                  <a:srgbClr val="FFFF00"/>
                </a:solidFill>
                <a:latin typeface="Times New Roman" panose="02020603050405020304" pitchFamily="18" charset="0"/>
                <a:ea typeface="Calibri"/>
                <a:cs typeface="Times New Roman" panose="02020603050405020304" pitchFamily="18" charset="0"/>
              </a:rPr>
              <a:t>Cash book: </a:t>
            </a:r>
          </a:p>
          <a:p>
            <a:pPr algn="just">
              <a:lnSpc>
                <a:spcPct val="115000"/>
              </a:lnSpc>
            </a:pPr>
            <a:r>
              <a:rPr lang="en-IN" sz="2200" dirty="0" smtClean="0">
                <a:solidFill>
                  <a:schemeClr val="bg1"/>
                </a:solidFill>
                <a:latin typeface="Times New Roman" panose="02020603050405020304" pitchFamily="18" charset="0"/>
                <a:ea typeface="Calibri"/>
                <a:cs typeface="Times New Roman" panose="02020603050405020304" pitchFamily="18" charset="0"/>
              </a:rPr>
              <a:t>All cash transactions, receipts and payments are recorded in this book. Cash includes cheques, money orders etc. </a:t>
            </a:r>
          </a:p>
          <a:p>
            <a:pPr marL="0" indent="0" algn="just">
              <a:buNone/>
            </a:pPr>
            <a:r>
              <a:rPr lang="en-IN" sz="2200" dirty="0" smtClean="0">
                <a:solidFill>
                  <a:srgbClr val="FFFF00"/>
                </a:solidFill>
                <a:latin typeface="Times New Roman" panose="02020603050405020304" pitchFamily="18" charset="0"/>
                <a:cs typeface="Times New Roman" panose="02020603050405020304" pitchFamily="18" charset="0"/>
              </a:rPr>
              <a:t>        Types of cash book</a:t>
            </a:r>
          </a:p>
          <a:p>
            <a:pPr marL="457200" indent="-457200" algn="just">
              <a:buNone/>
            </a:pPr>
            <a:r>
              <a:rPr lang="en-IN" sz="2400" dirty="0" smtClean="0">
                <a:solidFill>
                  <a:schemeClr val="bg1"/>
                </a:solidFill>
                <a:latin typeface="Times New Roman" panose="02020603050405020304" pitchFamily="18" charset="0"/>
                <a:cs typeface="Times New Roman" panose="02020603050405020304" pitchFamily="18" charset="0"/>
              </a:rPr>
              <a:t>       </a:t>
            </a:r>
            <a:r>
              <a:rPr lang="en-IN" sz="2000" dirty="0" smtClean="0">
                <a:solidFill>
                  <a:schemeClr val="bg1"/>
                </a:solidFill>
                <a:latin typeface="Times New Roman" panose="02020603050405020304" pitchFamily="18" charset="0"/>
                <a:cs typeface="Times New Roman" panose="02020603050405020304" pitchFamily="18" charset="0"/>
              </a:rPr>
              <a:t>1. Simple column cash book                         2. Two column cash book</a:t>
            </a:r>
          </a:p>
          <a:p>
            <a:pPr marL="457200" indent="-457200" algn="just">
              <a:buNone/>
            </a:pPr>
            <a:r>
              <a:rPr lang="en-IN" sz="2000" dirty="0" smtClean="0">
                <a:solidFill>
                  <a:schemeClr val="bg1"/>
                </a:solidFill>
                <a:latin typeface="Times New Roman" panose="02020603050405020304" pitchFamily="18" charset="0"/>
                <a:cs typeface="Times New Roman" panose="02020603050405020304" pitchFamily="18" charset="0"/>
              </a:rPr>
              <a:t>        3. Three column cash book                           4. Petty cash book</a:t>
            </a:r>
          </a:p>
          <a:p>
            <a:pPr marL="0" indent="0" algn="just">
              <a:buFont typeface="Wingdings" pitchFamily="2" charset="2"/>
              <a:buChar char="v"/>
            </a:pPr>
            <a:r>
              <a:rPr lang="en-IN" sz="2600" dirty="0" smtClean="0">
                <a:solidFill>
                  <a:srgbClr val="FFFF00"/>
                </a:solidFill>
                <a:latin typeface="Times New Roman" panose="02020603050405020304" pitchFamily="18" charset="0"/>
                <a:ea typeface="Calibri"/>
                <a:cs typeface="Times New Roman" panose="02020603050405020304" pitchFamily="18" charset="0"/>
              </a:rPr>
              <a:t>   </a:t>
            </a:r>
            <a:r>
              <a:rPr lang="en-IN" sz="2200" dirty="0" smtClean="0">
                <a:solidFill>
                  <a:srgbClr val="FFFF00"/>
                </a:solidFill>
                <a:latin typeface="Times New Roman" panose="02020603050405020304" pitchFamily="18" charset="0"/>
                <a:ea typeface="Calibri"/>
                <a:cs typeface="Times New Roman" panose="02020603050405020304" pitchFamily="18" charset="0"/>
              </a:rPr>
              <a:t>Simple or single column cash book: </a:t>
            </a:r>
            <a:r>
              <a:rPr lang="en-IN" sz="2000" dirty="0" smtClean="0">
                <a:solidFill>
                  <a:schemeClr val="bg1"/>
                </a:solidFill>
                <a:latin typeface="Times New Roman" panose="02020603050405020304" pitchFamily="18" charset="0"/>
                <a:ea typeface="Calibri"/>
                <a:cs typeface="Times New Roman" panose="02020603050405020304" pitchFamily="18" charset="0"/>
              </a:rPr>
              <a:t>This </a:t>
            </a:r>
            <a:r>
              <a:rPr lang="en-IN" sz="2000" dirty="0">
                <a:solidFill>
                  <a:schemeClr val="bg1"/>
                </a:solidFill>
                <a:latin typeface="Times New Roman" panose="02020603050405020304" pitchFamily="18" charset="0"/>
                <a:ea typeface="Calibri"/>
                <a:cs typeface="Times New Roman" panose="02020603050405020304" pitchFamily="18" charset="0"/>
              </a:rPr>
              <a:t>simple cash book is record of only </a:t>
            </a:r>
            <a:r>
              <a:rPr lang="en-IN" sz="2000" dirty="0" smtClean="0">
                <a:solidFill>
                  <a:schemeClr val="bg1"/>
                </a:solidFill>
                <a:latin typeface="Times New Roman" panose="02020603050405020304" pitchFamily="18" charset="0"/>
                <a:ea typeface="Calibri"/>
                <a:cs typeface="Times New Roman" panose="02020603050405020304" pitchFamily="18" charset="0"/>
              </a:rPr>
              <a:t>           cash </a:t>
            </a:r>
            <a:r>
              <a:rPr lang="en-IN" sz="2000" dirty="0">
                <a:solidFill>
                  <a:schemeClr val="bg1"/>
                </a:solidFill>
                <a:latin typeface="Times New Roman" panose="02020603050405020304" pitchFamily="18" charset="0"/>
                <a:ea typeface="Calibri"/>
                <a:cs typeface="Times New Roman" panose="02020603050405020304" pitchFamily="18" charset="0"/>
              </a:rPr>
              <a:t>transactions</a:t>
            </a:r>
            <a:r>
              <a:rPr lang="en-IN" sz="2000" dirty="0" smtClean="0">
                <a:solidFill>
                  <a:schemeClr val="bg1"/>
                </a:solidFill>
                <a:latin typeface="Times New Roman" panose="02020603050405020304" pitchFamily="18" charset="0"/>
                <a:ea typeface="Calibri"/>
                <a:cs typeface="Times New Roman" panose="02020603050405020304" pitchFamily="18" charset="0"/>
              </a:rPr>
              <a:t>.   </a:t>
            </a:r>
            <a:r>
              <a:rPr lang="en-IN" sz="2000" dirty="0" smtClean="0">
                <a:solidFill>
                  <a:srgbClr val="FFFF00"/>
                </a:solidFill>
                <a:latin typeface="Times New Roman" panose="02020603050405020304" pitchFamily="18" charset="0"/>
                <a:ea typeface="Calibri"/>
                <a:cs typeface="Times New Roman" panose="02020603050405020304" pitchFamily="18" charset="0"/>
              </a:rPr>
              <a:t>Pro-forma of Simple Column Cash Book                 </a:t>
            </a:r>
          </a:p>
        </p:txBody>
      </p:sp>
      <p:graphicFrame>
        <p:nvGraphicFramePr>
          <p:cNvPr id="4" name="Table 3"/>
          <p:cNvGraphicFramePr>
            <a:graphicFrameLocks noGrp="1"/>
          </p:cNvGraphicFramePr>
          <p:nvPr/>
        </p:nvGraphicFramePr>
        <p:xfrm>
          <a:off x="762000" y="1828800"/>
          <a:ext cx="7696200" cy="741680"/>
        </p:xfrm>
        <a:graphic>
          <a:graphicData uri="http://schemas.openxmlformats.org/drawingml/2006/table">
            <a:tbl>
              <a:tblPr firstRow="1" bandRow="1">
                <a:tableStyleId>{16D9F66E-5EB9-4882-86FB-DCBF35E3C3E4}</a:tableStyleId>
              </a:tblPr>
              <a:tblGrid>
                <a:gridCol w="762000"/>
                <a:gridCol w="3352800"/>
                <a:gridCol w="502920"/>
                <a:gridCol w="1539240"/>
                <a:gridCol w="1539240"/>
              </a:tblGrid>
              <a:tr h="370840">
                <a:tc>
                  <a:txBody>
                    <a:bodyPr/>
                    <a:lstStyle/>
                    <a:p>
                      <a:pPr algn="ct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Date</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Particulars</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LF</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Credit note no</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Amount (</a:t>
                      </a:r>
                      <a:r>
                        <a:rPr lang="en-US" sz="1600" dirty="0" err="1">
                          <a:solidFill>
                            <a:srgbClr val="FF0000"/>
                          </a:solidFill>
                          <a:effectLst/>
                          <a:latin typeface="Times New Roman" panose="02020603050405020304" pitchFamily="18" charset="0"/>
                          <a:cs typeface="Times New Roman" panose="02020603050405020304" pitchFamily="18" charset="0"/>
                        </a:rPr>
                        <a:t>Rs</a:t>
                      </a:r>
                      <a:r>
                        <a:rPr lang="en-US" sz="1600" dirty="0">
                          <a:solidFill>
                            <a:srgbClr val="FF0000"/>
                          </a:solidFill>
                          <a:effectLst/>
                          <a:latin typeface="Times New Roman" panose="02020603050405020304" pitchFamily="18" charset="0"/>
                          <a:cs typeface="Times New Roman" panose="02020603050405020304" pitchFamily="18" charset="0"/>
                        </a:rPr>
                        <a:t>)</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graphicFrame>
        <p:nvGraphicFramePr>
          <p:cNvPr id="5" name="Table 4"/>
          <p:cNvGraphicFramePr>
            <a:graphicFrameLocks noGrp="1"/>
          </p:cNvGraphicFramePr>
          <p:nvPr/>
        </p:nvGraphicFramePr>
        <p:xfrm>
          <a:off x="762000" y="5867400"/>
          <a:ext cx="7848600" cy="741680"/>
        </p:xfrm>
        <a:graphic>
          <a:graphicData uri="http://schemas.openxmlformats.org/drawingml/2006/table">
            <a:tbl>
              <a:tblPr firstRow="1" bandRow="1">
                <a:tableStyleId>{16D9F66E-5EB9-4882-86FB-DCBF35E3C3E4}</a:tableStyleId>
              </a:tblPr>
              <a:tblGrid>
                <a:gridCol w="762000"/>
                <a:gridCol w="2209800"/>
                <a:gridCol w="952500"/>
                <a:gridCol w="800100"/>
                <a:gridCol w="2057400"/>
                <a:gridCol w="1066800"/>
              </a:tblGrid>
              <a:tr h="370840">
                <a:tc>
                  <a:txBody>
                    <a:bodyPr/>
                    <a:lstStyle/>
                    <a:p>
                      <a:pPr algn="ct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Date</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Particulars</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Amount</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Date</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Particulars</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Amount</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xmlns="" val="3229537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5536" y="332656"/>
            <a:ext cx="8424936" cy="6120680"/>
          </a:xfrm>
        </p:spPr>
        <p:txBody>
          <a:bodyPr>
            <a:normAutofit/>
          </a:bodyPr>
          <a:lstStyle/>
          <a:p>
            <a:pPr marL="564515" indent="-457200" algn="just">
              <a:lnSpc>
                <a:spcPct val="115000"/>
              </a:lnSpc>
              <a:spcAft>
                <a:spcPts val="0"/>
              </a:spcAft>
              <a:buFont typeface="Wingdings" pitchFamily="2" charset="2"/>
              <a:buChar char="v"/>
            </a:pPr>
            <a:r>
              <a:rPr lang="en-IN" sz="2000" dirty="0" smtClean="0">
                <a:solidFill>
                  <a:srgbClr val="FFFF00"/>
                </a:solidFill>
                <a:latin typeface="Times New Roman" panose="02020603050405020304" pitchFamily="18" charset="0"/>
                <a:ea typeface="Calibri"/>
                <a:cs typeface="Times New Roman" panose="02020603050405020304" pitchFamily="18" charset="0"/>
              </a:rPr>
              <a:t>Two column cash book:</a:t>
            </a:r>
            <a:r>
              <a:rPr lang="en-IN" sz="2000" dirty="0" smtClean="0">
                <a:solidFill>
                  <a:schemeClr val="bg1"/>
                </a:solidFill>
                <a:latin typeface="Times New Roman" panose="02020603050405020304" pitchFamily="18" charset="0"/>
                <a:ea typeface="Calibri"/>
                <a:cs typeface="Times New Roman" panose="02020603050405020304" pitchFamily="18" charset="0"/>
              </a:rPr>
              <a:t> </a:t>
            </a:r>
          </a:p>
          <a:p>
            <a:pPr marL="564515" indent="-457200" algn="just">
              <a:lnSpc>
                <a:spcPct val="115000"/>
              </a:lnSpc>
            </a:pPr>
            <a:r>
              <a:rPr lang="en-IN" sz="2000" dirty="0" smtClean="0">
                <a:solidFill>
                  <a:schemeClr val="bg1"/>
                </a:solidFill>
                <a:latin typeface="Times New Roman" panose="02020603050405020304" pitchFamily="18" charset="0"/>
                <a:ea typeface="Calibri"/>
                <a:cs typeface="Times New Roman" panose="02020603050405020304" pitchFamily="18" charset="0"/>
              </a:rPr>
              <a:t>       Two column cash book is one which consists of two separate columns on the debit side as well as credit side for recording cash and discount.</a:t>
            </a:r>
            <a:endParaRPr lang="en-IN" sz="2800" dirty="0" smtClean="0">
              <a:solidFill>
                <a:schemeClr val="bg1"/>
              </a:solidFill>
              <a:latin typeface="Times New Roman" panose="02020603050405020304" pitchFamily="18" charset="0"/>
              <a:cs typeface="Times New Roman" panose="02020603050405020304" pitchFamily="18" charset="0"/>
            </a:endParaRPr>
          </a:p>
          <a:p>
            <a:r>
              <a:rPr lang="en-IN" sz="2000" dirty="0" smtClean="0">
                <a:solidFill>
                  <a:srgbClr val="FFFF00"/>
                </a:solidFill>
                <a:latin typeface="Times New Roman" panose="02020603050405020304" pitchFamily="18" charset="0"/>
                <a:cs typeface="Times New Roman" panose="02020603050405020304" pitchFamily="18" charset="0"/>
              </a:rPr>
              <a:t>Pro-forma of Two Column cash book</a:t>
            </a:r>
          </a:p>
          <a:p>
            <a:endParaRPr lang="en-IN" sz="2800" dirty="0" smtClean="0">
              <a:solidFill>
                <a:schemeClr val="bg1"/>
              </a:solidFill>
              <a:latin typeface="Times New Roman" panose="02020603050405020304" pitchFamily="18" charset="0"/>
              <a:cs typeface="Times New Roman" panose="02020603050405020304" pitchFamily="18" charset="0"/>
            </a:endParaRPr>
          </a:p>
          <a:p>
            <a:endParaRPr lang="en-IN" sz="2800" dirty="0">
              <a:solidFill>
                <a:schemeClr val="bg1"/>
              </a:solidFill>
              <a:latin typeface="Times New Roman" panose="02020603050405020304" pitchFamily="18" charset="0"/>
              <a:cs typeface="Times New Roman" panose="02020603050405020304" pitchFamily="18" charset="0"/>
            </a:endParaRPr>
          </a:p>
          <a:p>
            <a:pPr marL="564515" indent="-457200" algn="just">
              <a:spcAft>
                <a:spcPts val="0"/>
              </a:spcAft>
              <a:buFont typeface="Wingdings" pitchFamily="2" charset="2"/>
              <a:buChar char="v"/>
            </a:pPr>
            <a:r>
              <a:rPr lang="en-IN" sz="2400" dirty="0" smtClean="0">
                <a:solidFill>
                  <a:srgbClr val="FFFF00"/>
                </a:solidFill>
                <a:latin typeface="Times New Roman" panose="02020603050405020304" pitchFamily="18" charset="0"/>
                <a:ea typeface="Calibri"/>
                <a:cs typeface="Times New Roman" panose="02020603050405020304" pitchFamily="18" charset="0"/>
              </a:rPr>
              <a:t>Three column cash book: </a:t>
            </a:r>
          </a:p>
          <a:p>
            <a:pPr marL="114300" algn="just"/>
            <a:r>
              <a:rPr lang="en-IN" sz="2800" dirty="0" smtClean="0">
                <a:solidFill>
                  <a:schemeClr val="bg1"/>
                </a:solidFill>
                <a:latin typeface="Times New Roman" panose="02020603050405020304" pitchFamily="18" charset="0"/>
                <a:ea typeface="Calibri"/>
                <a:cs typeface="Times New Roman" panose="02020603050405020304" pitchFamily="18" charset="0"/>
              </a:rPr>
              <a:t> </a:t>
            </a:r>
            <a:r>
              <a:rPr lang="en-IN" sz="2000" dirty="0" smtClean="0">
                <a:solidFill>
                  <a:schemeClr val="bg1"/>
                </a:solidFill>
                <a:latin typeface="Times New Roman" panose="02020603050405020304" pitchFamily="18" charset="0"/>
                <a:ea typeface="Calibri"/>
                <a:cs typeface="Times New Roman" panose="02020603050405020304" pitchFamily="18" charset="0"/>
              </a:rPr>
              <a:t>Treble column cash book is one in which there are three columns on each side - debit and credit side. One is used to record cash transactions, </a:t>
            </a:r>
          </a:p>
          <a:p>
            <a:pPr marL="114300" algn="just">
              <a:lnSpc>
                <a:spcPct val="115000"/>
              </a:lnSpc>
            </a:pPr>
            <a:r>
              <a:rPr lang="en-IN" sz="2000" dirty="0" smtClean="0">
                <a:solidFill>
                  <a:schemeClr val="bg1"/>
                </a:solidFill>
                <a:latin typeface="Times New Roman" panose="02020603050405020304" pitchFamily="18" charset="0"/>
                <a:ea typeface="Calibri"/>
                <a:cs typeface="Times New Roman" panose="02020603050405020304" pitchFamily="18" charset="0"/>
              </a:rPr>
              <a:t> Second is used to record bank transactions </a:t>
            </a:r>
          </a:p>
          <a:p>
            <a:pPr marL="114300" algn="just">
              <a:lnSpc>
                <a:spcPct val="115000"/>
              </a:lnSpc>
            </a:pPr>
            <a:r>
              <a:rPr lang="en-IN" sz="2000" dirty="0" smtClean="0">
                <a:solidFill>
                  <a:schemeClr val="bg1"/>
                </a:solidFill>
                <a:latin typeface="Times New Roman" panose="02020603050405020304" pitchFamily="18" charset="0"/>
                <a:ea typeface="Calibri"/>
                <a:cs typeface="Times New Roman" panose="02020603050405020304" pitchFamily="18" charset="0"/>
              </a:rPr>
              <a:t> and third is used to record discount received and paid.</a:t>
            </a:r>
            <a:endParaRPr lang="en-IN" sz="2000" dirty="0">
              <a:solidFill>
                <a:schemeClr val="bg1"/>
              </a:solidFill>
              <a:latin typeface="Times New Roman" panose="02020603050405020304" pitchFamily="18" charset="0"/>
              <a:cs typeface="Times New Roman" panose="02020603050405020304" pitchFamily="18" charset="0"/>
            </a:endParaRPr>
          </a:p>
          <a:p>
            <a:r>
              <a:rPr lang="en-IN" sz="2000" dirty="0" smtClean="0">
                <a:solidFill>
                  <a:srgbClr val="FFFF00"/>
                </a:solidFill>
                <a:latin typeface="Times New Roman" panose="02020603050405020304" pitchFamily="18" charset="0"/>
                <a:cs typeface="Times New Roman" panose="02020603050405020304" pitchFamily="18" charset="0"/>
              </a:rPr>
              <a:t>Pro-forma of Three column cash book</a:t>
            </a:r>
          </a:p>
          <a:p>
            <a:endParaRPr lang="en-IN" sz="2800" dirty="0" smtClean="0">
              <a:solidFill>
                <a:schemeClr val="bg1"/>
              </a:solidFill>
              <a:latin typeface="Times New Roman" panose="02020603050405020304" pitchFamily="18" charset="0"/>
              <a:cs typeface="Times New Roman" panose="02020603050405020304" pitchFamily="18" charset="0"/>
            </a:endParaRPr>
          </a:p>
          <a:p>
            <a:endParaRPr lang="en-IN" sz="2800" dirty="0" smtClean="0">
              <a:solidFill>
                <a:schemeClr val="bg1"/>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1075594181"/>
              </p:ext>
            </p:extLst>
          </p:nvPr>
        </p:nvGraphicFramePr>
        <p:xfrm>
          <a:off x="323530" y="1905000"/>
          <a:ext cx="8496941" cy="1080120"/>
        </p:xfrm>
        <a:graphic>
          <a:graphicData uri="http://schemas.openxmlformats.org/drawingml/2006/table">
            <a:tbl>
              <a:tblPr firstRow="1" firstCol="1" bandRow="1">
                <a:tableStyleId>{E8B1032C-EA38-4F05-BA0D-38AFFFC7BED3}</a:tableStyleId>
              </a:tblPr>
              <a:tblGrid>
                <a:gridCol w="864094"/>
                <a:gridCol w="1728192"/>
                <a:gridCol w="936104"/>
                <a:gridCol w="864096"/>
                <a:gridCol w="720080"/>
                <a:gridCol w="1512168"/>
                <a:gridCol w="936104"/>
                <a:gridCol w="936103"/>
              </a:tblGrid>
              <a:tr h="418492">
                <a:tc>
                  <a:txBody>
                    <a:bodyPr/>
                    <a:lstStyle/>
                    <a:p>
                      <a:pPr algn="ctr">
                        <a:lnSpc>
                          <a:spcPct val="115000"/>
                        </a:lnSpc>
                        <a:spcAft>
                          <a:spcPts val="0"/>
                        </a:spcAft>
                      </a:pPr>
                      <a:r>
                        <a:rPr lang="en-US" sz="1600" dirty="0" smtClean="0">
                          <a:solidFill>
                            <a:srgbClr val="FFFF00"/>
                          </a:solidFill>
                          <a:effectLst/>
                          <a:latin typeface="Times New Roman" panose="02020603050405020304" pitchFamily="18" charset="0"/>
                          <a:cs typeface="Times New Roman" panose="02020603050405020304" pitchFamily="18" charset="0"/>
                        </a:rPr>
                        <a:t>Date</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FF00"/>
                          </a:solidFill>
                          <a:effectLst/>
                          <a:latin typeface="Times New Roman" panose="02020603050405020304" pitchFamily="18" charset="0"/>
                          <a:cs typeface="Times New Roman" panose="02020603050405020304" pitchFamily="18" charset="0"/>
                        </a:rPr>
                        <a:t>Particulars</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FF00"/>
                          </a:solidFill>
                          <a:effectLst/>
                          <a:latin typeface="Times New Roman" panose="02020603050405020304" pitchFamily="18" charset="0"/>
                          <a:cs typeface="Times New Roman" panose="02020603050405020304" pitchFamily="18" charset="0"/>
                        </a:rPr>
                        <a:t>Discount</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FF00"/>
                          </a:solidFill>
                          <a:effectLst/>
                          <a:latin typeface="Times New Roman" panose="02020603050405020304" pitchFamily="18" charset="0"/>
                          <a:cs typeface="Times New Roman" panose="02020603050405020304" pitchFamily="18" charset="0"/>
                        </a:rPr>
                        <a:t>Amount</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FF00"/>
                          </a:solidFill>
                          <a:effectLst/>
                          <a:latin typeface="Times New Roman" panose="02020603050405020304" pitchFamily="18" charset="0"/>
                          <a:cs typeface="Times New Roman" panose="02020603050405020304" pitchFamily="18" charset="0"/>
                        </a:rPr>
                        <a:t>Date</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FF00"/>
                          </a:solidFill>
                          <a:effectLst/>
                          <a:latin typeface="Times New Roman" panose="02020603050405020304" pitchFamily="18" charset="0"/>
                          <a:cs typeface="Times New Roman" panose="02020603050405020304" pitchFamily="18" charset="0"/>
                        </a:rPr>
                        <a:t>Particulars</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FF00"/>
                          </a:solidFill>
                          <a:effectLst/>
                          <a:latin typeface="Times New Roman" panose="02020603050405020304" pitchFamily="18" charset="0"/>
                          <a:cs typeface="Times New Roman" panose="02020603050405020304" pitchFamily="18" charset="0"/>
                        </a:rPr>
                        <a:t>Discount</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FF00"/>
                          </a:solidFill>
                          <a:effectLst/>
                          <a:latin typeface="Times New Roman" panose="02020603050405020304" pitchFamily="18" charset="0"/>
                          <a:cs typeface="Times New Roman" panose="02020603050405020304" pitchFamily="18" charset="0"/>
                        </a:rPr>
                        <a:t>Amount</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r>
              <a:tr h="661628">
                <a:tc>
                  <a:txBody>
                    <a:bodyPr/>
                    <a:lstStyle/>
                    <a:p>
                      <a:pPr>
                        <a:lnSpc>
                          <a:spcPct val="115000"/>
                        </a:lnSpc>
                        <a:spcAft>
                          <a:spcPts val="0"/>
                        </a:spcAft>
                      </a:pPr>
                      <a:r>
                        <a:rPr lang="en-US" sz="1200" dirty="0">
                          <a:effectLst/>
                        </a:rPr>
                        <a:t> </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200" dirty="0">
                          <a:effectLst/>
                        </a:rPr>
                        <a:t> </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200" dirty="0">
                          <a:effectLst/>
                        </a:rPr>
                        <a:t> </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200" dirty="0">
                          <a:effectLst/>
                        </a:rPr>
                        <a:t> </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200" dirty="0">
                          <a:effectLst/>
                        </a:rPr>
                        <a:t> </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200" dirty="0">
                          <a:effectLst/>
                        </a:rPr>
                        <a:t> </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200" dirty="0">
                          <a:effectLst/>
                        </a:rPr>
                        <a:t> </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200" dirty="0">
                          <a:effectLst/>
                        </a:rPr>
                        <a:t> </a:t>
                      </a:r>
                      <a:endParaRPr lang="en-IN" sz="1100" dirty="0">
                        <a:effectLst/>
                        <a:latin typeface="Calibri"/>
                        <a:ea typeface="Calibri"/>
                        <a:cs typeface="Times New Roman"/>
                      </a:endParaRPr>
                    </a:p>
                  </a:txBody>
                  <a:tcPr marL="68580" marR="6858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251956383"/>
              </p:ext>
            </p:extLst>
          </p:nvPr>
        </p:nvGraphicFramePr>
        <p:xfrm>
          <a:off x="323529" y="5334000"/>
          <a:ext cx="8496942" cy="1123568"/>
        </p:xfrm>
        <a:graphic>
          <a:graphicData uri="http://schemas.openxmlformats.org/drawingml/2006/table">
            <a:tbl>
              <a:tblPr firstRow="1" firstCol="1" bandRow="1">
                <a:tableStyleId>{E8B1032C-EA38-4F05-BA0D-38AFFFC7BED3}</a:tableStyleId>
              </a:tblPr>
              <a:tblGrid>
                <a:gridCol w="864095"/>
                <a:gridCol w="1080120"/>
                <a:gridCol w="360040"/>
                <a:gridCol w="576064"/>
                <a:gridCol w="576064"/>
                <a:gridCol w="576064"/>
                <a:gridCol w="792088"/>
                <a:gridCol w="1481336"/>
                <a:gridCol w="350140"/>
                <a:gridCol w="616796"/>
                <a:gridCol w="597435"/>
                <a:gridCol w="626700"/>
              </a:tblGrid>
              <a:tr h="403488">
                <a:tc>
                  <a:txBody>
                    <a:bodyPr/>
                    <a:lstStyle/>
                    <a:p>
                      <a:pPr algn="ctr">
                        <a:lnSpc>
                          <a:spcPct val="115000"/>
                        </a:lnSpc>
                        <a:spcAft>
                          <a:spcPts val="0"/>
                        </a:spcAft>
                      </a:pPr>
                      <a:r>
                        <a:rPr lang="en-US" sz="1300" dirty="0">
                          <a:solidFill>
                            <a:srgbClr val="FFFF00"/>
                          </a:solidFill>
                          <a:effectLst/>
                          <a:latin typeface="Times New Roman" pitchFamily="18" charset="0"/>
                          <a:cs typeface="Times New Roman" pitchFamily="18" charset="0"/>
                        </a:rPr>
                        <a:t>Date</a:t>
                      </a:r>
                      <a:endParaRPr lang="en-IN" sz="1300" dirty="0">
                        <a:solidFill>
                          <a:srgbClr val="FFFF00"/>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300" dirty="0">
                          <a:solidFill>
                            <a:srgbClr val="FFFF00"/>
                          </a:solidFill>
                          <a:effectLst/>
                          <a:latin typeface="Times New Roman" pitchFamily="18" charset="0"/>
                          <a:cs typeface="Times New Roman" pitchFamily="18" charset="0"/>
                        </a:rPr>
                        <a:t>Particulars</a:t>
                      </a:r>
                      <a:endParaRPr lang="en-IN" sz="1300" dirty="0">
                        <a:solidFill>
                          <a:srgbClr val="FFFF00"/>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300" dirty="0">
                          <a:solidFill>
                            <a:srgbClr val="FFFF00"/>
                          </a:solidFill>
                          <a:effectLst/>
                          <a:latin typeface="Times New Roman" pitchFamily="18" charset="0"/>
                          <a:cs typeface="Times New Roman" pitchFamily="18" charset="0"/>
                        </a:rPr>
                        <a:t>LF</a:t>
                      </a:r>
                      <a:endParaRPr lang="en-IN" sz="1300" dirty="0">
                        <a:solidFill>
                          <a:srgbClr val="FFFF00"/>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300" dirty="0">
                          <a:solidFill>
                            <a:srgbClr val="FFFF00"/>
                          </a:solidFill>
                          <a:effectLst/>
                          <a:latin typeface="Times New Roman" pitchFamily="18" charset="0"/>
                          <a:cs typeface="Times New Roman" pitchFamily="18" charset="0"/>
                        </a:rPr>
                        <a:t>Disc.</a:t>
                      </a:r>
                      <a:endParaRPr lang="en-IN" sz="1300" dirty="0">
                        <a:solidFill>
                          <a:srgbClr val="FFFF00"/>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300" dirty="0">
                          <a:solidFill>
                            <a:srgbClr val="FFFF00"/>
                          </a:solidFill>
                          <a:effectLst/>
                          <a:latin typeface="Times New Roman" pitchFamily="18" charset="0"/>
                          <a:cs typeface="Times New Roman" pitchFamily="18" charset="0"/>
                        </a:rPr>
                        <a:t>Cash</a:t>
                      </a:r>
                      <a:endParaRPr lang="en-IN" sz="1300" dirty="0">
                        <a:solidFill>
                          <a:srgbClr val="FFFF00"/>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300" dirty="0">
                          <a:solidFill>
                            <a:srgbClr val="FFFF00"/>
                          </a:solidFill>
                          <a:effectLst/>
                          <a:latin typeface="Times New Roman" pitchFamily="18" charset="0"/>
                          <a:cs typeface="Times New Roman" pitchFamily="18" charset="0"/>
                        </a:rPr>
                        <a:t>Bank</a:t>
                      </a:r>
                      <a:endParaRPr lang="en-IN" sz="1300" dirty="0">
                        <a:solidFill>
                          <a:srgbClr val="FFFF00"/>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300" dirty="0">
                          <a:solidFill>
                            <a:srgbClr val="FFFF00"/>
                          </a:solidFill>
                          <a:effectLst/>
                          <a:latin typeface="Times New Roman" pitchFamily="18" charset="0"/>
                          <a:cs typeface="Times New Roman" pitchFamily="18" charset="0"/>
                        </a:rPr>
                        <a:t>Date</a:t>
                      </a:r>
                      <a:endParaRPr lang="en-IN" sz="1300" dirty="0">
                        <a:solidFill>
                          <a:srgbClr val="FFFF00"/>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300" dirty="0">
                          <a:solidFill>
                            <a:srgbClr val="FFFF00"/>
                          </a:solidFill>
                          <a:effectLst/>
                          <a:latin typeface="Times New Roman" pitchFamily="18" charset="0"/>
                          <a:cs typeface="Times New Roman" pitchFamily="18" charset="0"/>
                        </a:rPr>
                        <a:t>Particulars</a:t>
                      </a:r>
                      <a:endParaRPr lang="en-IN" sz="1300" dirty="0">
                        <a:solidFill>
                          <a:srgbClr val="FFFF00"/>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300" dirty="0">
                          <a:solidFill>
                            <a:srgbClr val="FFFF00"/>
                          </a:solidFill>
                          <a:effectLst/>
                          <a:latin typeface="Times New Roman" pitchFamily="18" charset="0"/>
                          <a:cs typeface="Times New Roman" pitchFamily="18" charset="0"/>
                        </a:rPr>
                        <a:t>LF</a:t>
                      </a:r>
                      <a:endParaRPr lang="en-IN" sz="1300" dirty="0">
                        <a:solidFill>
                          <a:srgbClr val="FFFF00"/>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300" dirty="0">
                          <a:solidFill>
                            <a:srgbClr val="FFFF00"/>
                          </a:solidFill>
                          <a:effectLst/>
                          <a:latin typeface="Times New Roman" pitchFamily="18" charset="0"/>
                          <a:cs typeface="Times New Roman" pitchFamily="18" charset="0"/>
                        </a:rPr>
                        <a:t>Disc.</a:t>
                      </a:r>
                      <a:endParaRPr lang="en-IN" sz="1300" dirty="0">
                        <a:solidFill>
                          <a:srgbClr val="FFFF00"/>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300" dirty="0">
                          <a:solidFill>
                            <a:srgbClr val="FFFF00"/>
                          </a:solidFill>
                          <a:effectLst/>
                          <a:latin typeface="Times New Roman" pitchFamily="18" charset="0"/>
                          <a:cs typeface="Times New Roman" pitchFamily="18" charset="0"/>
                        </a:rPr>
                        <a:t>Cash</a:t>
                      </a:r>
                      <a:endParaRPr lang="en-IN" sz="1300" dirty="0">
                        <a:solidFill>
                          <a:srgbClr val="FFFF00"/>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300" dirty="0">
                          <a:solidFill>
                            <a:srgbClr val="FFFF00"/>
                          </a:solidFill>
                          <a:effectLst/>
                          <a:latin typeface="Times New Roman" pitchFamily="18" charset="0"/>
                          <a:cs typeface="Times New Roman" pitchFamily="18" charset="0"/>
                        </a:rPr>
                        <a:t>Bank</a:t>
                      </a:r>
                      <a:endParaRPr lang="en-IN" sz="1300" dirty="0">
                        <a:solidFill>
                          <a:srgbClr val="FFFF00"/>
                        </a:solidFill>
                        <a:effectLst/>
                        <a:latin typeface="Times New Roman" pitchFamily="18" charset="0"/>
                        <a:ea typeface="Calibri"/>
                        <a:cs typeface="Times New Roman" pitchFamily="18" charset="0"/>
                      </a:endParaRPr>
                    </a:p>
                  </a:txBody>
                  <a:tcPr marL="68580" marR="68580" marT="0" marB="0"/>
                </a:tc>
              </a:tr>
              <a:tr h="720080">
                <a:tc>
                  <a:txBody>
                    <a:bodyPr/>
                    <a:lstStyle/>
                    <a:p>
                      <a:pPr algn="ctr">
                        <a:lnSpc>
                          <a:spcPct val="115000"/>
                        </a:lnSpc>
                        <a:spcAft>
                          <a:spcPts val="0"/>
                        </a:spcAft>
                      </a:pPr>
                      <a:r>
                        <a:rPr lang="en-US" sz="1200" dirty="0">
                          <a:effectLst/>
                        </a:rPr>
                        <a:t> </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200">
                          <a:effectLst/>
                        </a:rPr>
                        <a:t> </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200">
                          <a:effectLst/>
                        </a:rPr>
                        <a:t> </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200" dirty="0">
                          <a:effectLst/>
                        </a:rPr>
                        <a:t> </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200" dirty="0">
                          <a:effectLst/>
                        </a:rPr>
                        <a:t> </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200">
                          <a:effectLst/>
                        </a:rPr>
                        <a:t> </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200" dirty="0">
                          <a:effectLst/>
                        </a:rPr>
                        <a:t> </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200" dirty="0">
                          <a:effectLst/>
                        </a:rPr>
                        <a:t> </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200">
                          <a:effectLst/>
                        </a:rPr>
                        <a:t> </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200">
                          <a:effectLst/>
                        </a:rPr>
                        <a:t> </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200">
                          <a:effectLst/>
                        </a:rPr>
                        <a:t> </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200" dirty="0">
                          <a:effectLst/>
                        </a:rPr>
                        <a:t> </a:t>
                      </a:r>
                      <a:endParaRPr lang="en-IN"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xmlns="" val="409967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1000"/>
                                        <p:tgtEl>
                                          <p:spTgt spid="3">
                                            <p:txEl>
                                              <p:pRg st="8" end="8"/>
                                            </p:txEl>
                                          </p:spTgt>
                                        </p:tgtEl>
                                      </p:cBhvr>
                                    </p:animEffect>
                                    <p:anim calcmode="lin" valueType="num">
                                      <p:cBhvr>
                                        <p:cTn id="2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1000"/>
                                        <p:tgtEl>
                                          <p:spTgt spid="5"/>
                                        </p:tgtEl>
                                      </p:cBhvr>
                                    </p:animEffect>
                                    <p:anim calcmode="lin" valueType="num">
                                      <p:cBhvr>
                                        <p:cTn id="57" dur="1000" fill="hold"/>
                                        <p:tgtEl>
                                          <p:spTgt spid="5"/>
                                        </p:tgtEl>
                                        <p:attrNameLst>
                                          <p:attrName>ppt_x</p:attrName>
                                        </p:attrNameLst>
                                      </p:cBhvr>
                                      <p:tavLst>
                                        <p:tav tm="0">
                                          <p:val>
                                            <p:strVal val="#ppt_x"/>
                                          </p:val>
                                        </p:tav>
                                        <p:tav tm="100000">
                                          <p:val>
                                            <p:strVal val="#ppt_x"/>
                                          </p:val>
                                        </p:tav>
                                      </p:tavLst>
                                    </p:anim>
                                    <p:anim calcmode="lin" valueType="num">
                                      <p:cBhvr>
                                        <p:cTn id="5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fade">
                                      <p:cBhvr>
                                        <p:cTn id="70" dur="1000"/>
                                        <p:tgtEl>
                                          <p:spTgt spid="6"/>
                                        </p:tgtEl>
                                      </p:cBhvr>
                                    </p:animEffect>
                                    <p:anim calcmode="lin" valueType="num">
                                      <p:cBhvr>
                                        <p:cTn id="71" dur="1000" fill="hold"/>
                                        <p:tgtEl>
                                          <p:spTgt spid="6"/>
                                        </p:tgtEl>
                                        <p:attrNameLst>
                                          <p:attrName>ppt_x</p:attrName>
                                        </p:attrNameLst>
                                      </p:cBhvr>
                                      <p:tavLst>
                                        <p:tav tm="0">
                                          <p:val>
                                            <p:strVal val="#ppt_x"/>
                                          </p:val>
                                        </p:tav>
                                        <p:tav tm="100000">
                                          <p:val>
                                            <p:strVal val="#ppt_x"/>
                                          </p:val>
                                        </p:tav>
                                      </p:tavLst>
                                    </p:anim>
                                    <p:anim calcmode="lin" valueType="num">
                                      <p:cBhvr>
                                        <p:cTn id="7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5536" y="260648"/>
            <a:ext cx="8496944" cy="6368752"/>
          </a:xfrm>
        </p:spPr>
        <p:txBody>
          <a:bodyPr>
            <a:normAutofit/>
          </a:bodyPr>
          <a:lstStyle/>
          <a:p>
            <a:pPr marL="114300" algn="just">
              <a:lnSpc>
                <a:spcPct val="115000"/>
              </a:lnSpc>
              <a:buFont typeface="Wingdings" pitchFamily="2" charset="2"/>
              <a:buChar char="Ø"/>
            </a:pPr>
            <a:r>
              <a:rPr lang="en-IN" sz="2400" dirty="0" smtClean="0">
                <a:solidFill>
                  <a:srgbClr val="FFFF00"/>
                </a:solidFill>
                <a:latin typeface="Times New Roman" panose="02020603050405020304" pitchFamily="18" charset="0"/>
                <a:ea typeface="Calibri"/>
                <a:cs typeface="Times New Roman" panose="02020603050405020304" pitchFamily="18" charset="0"/>
              </a:rPr>
              <a:t> Petty cash book: </a:t>
            </a:r>
          </a:p>
          <a:p>
            <a:pPr marL="114300" algn="just">
              <a:lnSpc>
                <a:spcPct val="115000"/>
              </a:lnSpc>
            </a:pPr>
            <a:r>
              <a:rPr lang="en-IN" sz="2000" dirty="0" smtClean="0">
                <a:solidFill>
                  <a:schemeClr val="bg1"/>
                </a:solidFill>
                <a:latin typeface="Times New Roman" panose="02020603050405020304" pitchFamily="18" charset="0"/>
                <a:ea typeface="Calibri"/>
                <a:cs typeface="Times New Roman" panose="02020603050405020304" pitchFamily="18" charset="0"/>
              </a:rPr>
              <a:t>In almost all businesses, it is found necessary to keep small sums of ready money with the cashier or petty cashier for the purpose of meeting small expenses such as postage, telegrams, stationary and office sundries etc. </a:t>
            </a:r>
          </a:p>
          <a:p>
            <a:pPr marL="114300" algn="just">
              <a:lnSpc>
                <a:spcPct val="115000"/>
              </a:lnSpc>
            </a:pPr>
            <a:r>
              <a:rPr lang="en-IN" sz="2000" dirty="0" smtClean="0">
                <a:solidFill>
                  <a:schemeClr val="bg1"/>
                </a:solidFill>
                <a:latin typeface="Times New Roman" panose="02020603050405020304" pitchFamily="18" charset="0"/>
                <a:ea typeface="Calibri"/>
                <a:cs typeface="Times New Roman" panose="02020603050405020304" pitchFamily="18" charset="0"/>
              </a:rPr>
              <a:t>The sum of money so kept in hand generally termed as petty cash and book in which the petty cash expenditures are recorded is termed as petty cash book.</a:t>
            </a:r>
          </a:p>
          <a:p>
            <a:r>
              <a:rPr lang="en-IN" sz="2400" dirty="0" smtClean="0">
                <a:solidFill>
                  <a:srgbClr val="FFFF00"/>
                </a:solidFill>
                <a:latin typeface="Times New Roman" panose="02020603050405020304" pitchFamily="18" charset="0"/>
                <a:cs typeface="Times New Roman" panose="02020603050405020304" pitchFamily="18" charset="0"/>
              </a:rPr>
              <a:t>Pro-forma of petty cash book</a:t>
            </a:r>
          </a:p>
          <a:p>
            <a:endParaRPr lang="en-IN" sz="2400" dirty="0" smtClean="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a:p>
            <a:pPr lvl="0" algn="just">
              <a:lnSpc>
                <a:spcPct val="115000"/>
              </a:lnSpc>
              <a:buFont typeface="Wingdings"/>
              <a:buChar char=""/>
            </a:pPr>
            <a:r>
              <a:rPr lang="en-IN" sz="2400" dirty="0" smtClean="0">
                <a:solidFill>
                  <a:srgbClr val="FFFF00"/>
                </a:solidFill>
                <a:latin typeface="Times New Roman" panose="02020603050405020304" pitchFamily="18" charset="0"/>
                <a:ea typeface="Calibri"/>
                <a:cs typeface="Times New Roman" panose="02020603050405020304" pitchFamily="18" charset="0"/>
              </a:rPr>
              <a:t>Bills receivable book: </a:t>
            </a:r>
          </a:p>
          <a:p>
            <a:pPr algn="just">
              <a:lnSpc>
                <a:spcPct val="115000"/>
              </a:lnSpc>
            </a:pPr>
            <a:r>
              <a:rPr lang="en-IN" sz="2000" dirty="0" smtClean="0">
                <a:solidFill>
                  <a:schemeClr val="bg1"/>
                </a:solidFill>
                <a:latin typeface="Times New Roman" panose="02020603050405020304" pitchFamily="18" charset="0"/>
                <a:ea typeface="Calibri"/>
                <a:cs typeface="Times New Roman" panose="02020603050405020304" pitchFamily="18" charset="0"/>
              </a:rPr>
              <a:t>This book is used to record all the bills and promissory notes are received from the customers.</a:t>
            </a:r>
            <a:endParaRPr lang="en-IN" sz="2400" dirty="0" smtClean="0">
              <a:solidFill>
                <a:schemeClr val="bg1"/>
              </a:solidFill>
              <a:latin typeface="Times New Roman" panose="02020603050405020304" pitchFamily="18" charset="0"/>
              <a:cs typeface="Times New Roman" panose="02020603050405020304" pitchFamily="18" charset="0"/>
            </a:endParaRPr>
          </a:p>
          <a:p>
            <a:r>
              <a:rPr lang="en-IN" sz="2400" dirty="0" smtClean="0">
                <a:solidFill>
                  <a:srgbClr val="FFFF00"/>
                </a:solidFill>
                <a:latin typeface="Times New Roman" panose="02020603050405020304" pitchFamily="18" charset="0"/>
                <a:cs typeface="Times New Roman" panose="02020603050405020304" pitchFamily="18" charset="0"/>
              </a:rPr>
              <a:t>Pro-forma of Bills Receivable book</a:t>
            </a:r>
          </a:p>
          <a:p>
            <a:endParaRPr lang="en-IN" sz="2400" dirty="0" smtClean="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a:p>
            <a:endParaRPr lang="en-IN" sz="2400" dirty="0" smtClean="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a:p>
            <a:endParaRPr lang="en-IN" sz="2400" dirty="0" smtClean="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565205425"/>
              </p:ext>
            </p:extLst>
          </p:nvPr>
        </p:nvGraphicFramePr>
        <p:xfrm>
          <a:off x="323528" y="3048000"/>
          <a:ext cx="8496944" cy="953884"/>
        </p:xfrm>
        <a:graphic>
          <a:graphicData uri="http://schemas.openxmlformats.org/drawingml/2006/table">
            <a:tbl>
              <a:tblPr firstRow="1" firstCol="1" bandRow="1">
                <a:tableStyleId>{E8B1032C-EA38-4F05-BA0D-38AFFFC7BED3}</a:tableStyleId>
              </a:tblPr>
              <a:tblGrid>
                <a:gridCol w="985335"/>
                <a:gridCol w="814865"/>
                <a:gridCol w="1169269"/>
                <a:gridCol w="937374"/>
                <a:gridCol w="1174662"/>
                <a:gridCol w="974398"/>
                <a:gridCol w="1024884"/>
                <a:gridCol w="1416157"/>
              </a:tblGrid>
              <a:tr h="0">
                <a:tc>
                  <a:txBody>
                    <a:bodyPr/>
                    <a:lstStyle/>
                    <a:p>
                      <a:pPr algn="ctr">
                        <a:lnSpc>
                          <a:spcPct val="115000"/>
                        </a:lnSpc>
                        <a:spcAft>
                          <a:spcPts val="0"/>
                        </a:spcAft>
                      </a:pPr>
                      <a:r>
                        <a:rPr lang="en-US" sz="1600" dirty="0">
                          <a:solidFill>
                            <a:srgbClr val="FFFF00"/>
                          </a:solidFill>
                          <a:effectLst/>
                        </a:rPr>
                        <a:t>Receipts</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FF00"/>
                          </a:solidFill>
                          <a:effectLst/>
                        </a:rPr>
                        <a:t>Date</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FF00"/>
                          </a:solidFill>
                          <a:effectLst/>
                        </a:rPr>
                        <a:t>Particulars</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FF00"/>
                          </a:solidFill>
                          <a:effectLst/>
                        </a:rPr>
                        <a:t>Total</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FF00"/>
                          </a:solidFill>
                          <a:effectLst/>
                        </a:rPr>
                        <a:t>Conveyance</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FF00"/>
                          </a:solidFill>
                          <a:effectLst/>
                        </a:rPr>
                        <a:t>Cartage</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FF00"/>
                          </a:solidFill>
                          <a:effectLst/>
                        </a:rPr>
                        <a:t>Stationary</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FF00"/>
                          </a:solidFill>
                          <a:effectLst/>
                        </a:rPr>
                        <a:t>Postage</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r>
              <a:tr h="673468">
                <a:tc>
                  <a:txBody>
                    <a:bodyPr/>
                    <a:lstStyle/>
                    <a:p>
                      <a:pPr algn="ctr">
                        <a:lnSpc>
                          <a:spcPct val="115000"/>
                        </a:lnSpc>
                        <a:spcAft>
                          <a:spcPts val="0"/>
                        </a:spcAft>
                      </a:pPr>
                      <a:r>
                        <a:rPr lang="en-US" sz="1200">
                          <a:effectLst/>
                        </a:rPr>
                        <a:t> </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200">
                          <a:effectLst/>
                        </a:rPr>
                        <a:t> </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200" dirty="0">
                          <a:effectLst/>
                        </a:rPr>
                        <a:t> </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200" dirty="0">
                          <a:effectLst/>
                        </a:rPr>
                        <a:t> </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200" dirty="0">
                          <a:effectLst/>
                        </a:rPr>
                        <a:t> </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200" dirty="0">
                          <a:effectLst/>
                        </a:rPr>
                        <a:t> </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200" dirty="0">
                          <a:effectLst/>
                        </a:rPr>
                        <a:t> </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200" dirty="0">
                          <a:effectLst/>
                        </a:rPr>
                        <a:t> </a:t>
                      </a:r>
                      <a:endParaRPr lang="en-IN" sz="1100" dirty="0">
                        <a:effectLst/>
                        <a:latin typeface="Calibri"/>
                        <a:ea typeface="Calibri"/>
                        <a:cs typeface="Times New Roman"/>
                      </a:endParaRPr>
                    </a:p>
                  </a:txBody>
                  <a:tcPr marL="68580" marR="6858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510288264"/>
              </p:ext>
            </p:extLst>
          </p:nvPr>
        </p:nvGraphicFramePr>
        <p:xfrm>
          <a:off x="323528" y="5715000"/>
          <a:ext cx="8568952" cy="1066800"/>
        </p:xfrm>
        <a:graphic>
          <a:graphicData uri="http://schemas.openxmlformats.org/drawingml/2006/table">
            <a:tbl>
              <a:tblPr firstRow="1" firstCol="1" bandRow="1">
                <a:tableStyleId>{E8B1032C-EA38-4F05-BA0D-38AFFFC7BED3}</a:tableStyleId>
              </a:tblPr>
              <a:tblGrid>
                <a:gridCol w="360040"/>
                <a:gridCol w="648072"/>
                <a:gridCol w="1152128"/>
                <a:gridCol w="1152128"/>
                <a:gridCol w="936104"/>
                <a:gridCol w="648072"/>
                <a:gridCol w="648072"/>
                <a:gridCol w="720080"/>
                <a:gridCol w="432048"/>
                <a:gridCol w="936104"/>
                <a:gridCol w="936104"/>
              </a:tblGrid>
              <a:tr h="0">
                <a:tc>
                  <a:txBody>
                    <a:bodyPr/>
                    <a:lstStyle/>
                    <a:p>
                      <a:pPr algn="ctr">
                        <a:lnSpc>
                          <a:spcPct val="115000"/>
                        </a:lnSpc>
                        <a:spcAft>
                          <a:spcPts val="0"/>
                        </a:spcAft>
                      </a:pPr>
                      <a:r>
                        <a:rPr lang="en-US" sz="1600" dirty="0" err="1" smtClean="0">
                          <a:solidFill>
                            <a:srgbClr val="FFFF00"/>
                          </a:solidFill>
                          <a:effectLst/>
                          <a:latin typeface="Times New Roman" panose="02020603050405020304" pitchFamily="18" charset="0"/>
                          <a:cs typeface="Times New Roman" panose="02020603050405020304" pitchFamily="18" charset="0"/>
                        </a:rPr>
                        <a:t>S.no</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FF00"/>
                          </a:solidFill>
                          <a:effectLst/>
                          <a:latin typeface="Times New Roman" panose="02020603050405020304" pitchFamily="18" charset="0"/>
                          <a:cs typeface="Times New Roman" panose="02020603050405020304" pitchFamily="18" charset="0"/>
                        </a:rPr>
                        <a:t>Date given</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FF00"/>
                          </a:solidFill>
                          <a:effectLst/>
                          <a:latin typeface="Times New Roman" panose="02020603050405020304" pitchFamily="18" charset="0"/>
                          <a:cs typeface="Times New Roman" panose="02020603050405020304" pitchFamily="18" charset="0"/>
                        </a:rPr>
                        <a:t>To whom given</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FF00"/>
                          </a:solidFill>
                          <a:effectLst/>
                          <a:latin typeface="Times New Roman" panose="02020603050405020304" pitchFamily="18" charset="0"/>
                          <a:cs typeface="Times New Roman" panose="02020603050405020304" pitchFamily="18" charset="0"/>
                        </a:rPr>
                        <a:t>Name of payee </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FF00"/>
                          </a:solidFill>
                          <a:effectLst/>
                          <a:latin typeface="Times New Roman" panose="02020603050405020304" pitchFamily="18" charset="0"/>
                          <a:cs typeface="Times New Roman" panose="02020603050405020304" pitchFamily="18" charset="0"/>
                        </a:rPr>
                        <a:t>Where payable</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FF00"/>
                          </a:solidFill>
                          <a:effectLst/>
                          <a:latin typeface="Times New Roman" panose="02020603050405020304" pitchFamily="18" charset="0"/>
                          <a:cs typeface="Times New Roman" panose="02020603050405020304" pitchFamily="18" charset="0"/>
                        </a:rPr>
                        <a:t>Date of bill</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FF00"/>
                          </a:solidFill>
                          <a:effectLst/>
                          <a:latin typeface="Times New Roman" panose="02020603050405020304" pitchFamily="18" charset="0"/>
                          <a:cs typeface="Times New Roman" panose="02020603050405020304" pitchFamily="18" charset="0"/>
                        </a:rPr>
                        <a:t>Term </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FF00"/>
                          </a:solidFill>
                          <a:effectLst/>
                          <a:latin typeface="Times New Roman" panose="02020603050405020304" pitchFamily="18" charset="0"/>
                          <a:cs typeface="Times New Roman" panose="02020603050405020304" pitchFamily="18" charset="0"/>
                        </a:rPr>
                        <a:t>due date</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FF00"/>
                          </a:solidFill>
                          <a:effectLst/>
                          <a:latin typeface="Times New Roman" panose="02020603050405020304" pitchFamily="18" charset="0"/>
                          <a:cs typeface="Times New Roman" panose="02020603050405020304" pitchFamily="18" charset="0"/>
                        </a:rPr>
                        <a:t>LF</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smtClean="0">
                          <a:solidFill>
                            <a:srgbClr val="FFFF00"/>
                          </a:solidFill>
                          <a:effectLst/>
                          <a:latin typeface="Times New Roman" panose="02020603050405020304" pitchFamily="18" charset="0"/>
                          <a:cs typeface="Times New Roman" panose="02020603050405020304" pitchFamily="18" charset="0"/>
                        </a:rPr>
                        <a:t>Amount</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FF00"/>
                          </a:solidFill>
                          <a:effectLst/>
                          <a:latin typeface="Times New Roman" panose="02020603050405020304" pitchFamily="18" charset="0"/>
                          <a:cs typeface="Times New Roman" panose="02020603050405020304" pitchFamily="18" charset="0"/>
                        </a:rPr>
                        <a:t>Remarks</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r>
              <a:tr h="505968">
                <a:tc>
                  <a:txBody>
                    <a:bodyPr/>
                    <a:lstStyle/>
                    <a:p>
                      <a:pPr>
                        <a:lnSpc>
                          <a:spcPct val="115000"/>
                        </a:lnSpc>
                        <a:spcAft>
                          <a:spcPts val="0"/>
                        </a:spcAft>
                      </a:pPr>
                      <a:r>
                        <a:rPr lang="en-US" sz="1200">
                          <a:effectLst/>
                        </a:rPr>
                        <a:t> </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200">
                          <a:effectLst/>
                        </a:rPr>
                        <a:t> </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200" dirty="0">
                          <a:effectLst/>
                        </a:rPr>
                        <a:t> </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200" dirty="0">
                          <a:effectLst/>
                        </a:rPr>
                        <a:t> </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200" dirty="0">
                          <a:effectLst/>
                        </a:rPr>
                        <a:t> </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200" dirty="0">
                          <a:effectLst/>
                        </a:rPr>
                        <a:t> </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200" dirty="0">
                          <a:effectLst/>
                        </a:rPr>
                        <a:t> </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200" dirty="0">
                          <a:effectLst/>
                        </a:rPr>
                        <a:t> </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200" dirty="0">
                          <a:effectLst/>
                        </a:rPr>
                        <a:t> </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200" dirty="0">
                          <a:effectLst/>
                        </a:rPr>
                        <a:t> </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200" dirty="0">
                          <a:effectLst/>
                        </a:rPr>
                        <a:t> </a:t>
                      </a:r>
                      <a:endParaRPr lang="en-IN"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xmlns="" val="235743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1000"/>
                                        <p:tgtEl>
                                          <p:spTgt spid="4"/>
                                        </p:tgtEl>
                                      </p:cBhvr>
                                    </p:animEffect>
                                    <p:anim calcmode="lin" valueType="num">
                                      <p:cBhvr>
                                        <p:cTn id="50" dur="1000" fill="hold"/>
                                        <p:tgtEl>
                                          <p:spTgt spid="4"/>
                                        </p:tgtEl>
                                        <p:attrNameLst>
                                          <p:attrName>ppt_x</p:attrName>
                                        </p:attrNameLst>
                                      </p:cBhvr>
                                      <p:tavLst>
                                        <p:tav tm="0">
                                          <p:val>
                                            <p:strVal val="#ppt_x"/>
                                          </p:val>
                                        </p:tav>
                                        <p:tav tm="100000">
                                          <p:val>
                                            <p:strVal val="#ppt_x"/>
                                          </p:val>
                                        </p:tav>
                                      </p:tavLst>
                                    </p:anim>
                                    <p:anim calcmode="lin" valueType="num">
                                      <p:cBhvr>
                                        <p:cTn id="5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1000"/>
                                        <p:tgtEl>
                                          <p:spTgt spid="6"/>
                                        </p:tgtEl>
                                      </p:cBhvr>
                                    </p:animEffect>
                                    <p:anim calcmode="lin" valueType="num">
                                      <p:cBhvr>
                                        <p:cTn id="64" dur="1000" fill="hold"/>
                                        <p:tgtEl>
                                          <p:spTgt spid="6"/>
                                        </p:tgtEl>
                                        <p:attrNameLst>
                                          <p:attrName>ppt_x</p:attrName>
                                        </p:attrNameLst>
                                      </p:cBhvr>
                                      <p:tavLst>
                                        <p:tav tm="0">
                                          <p:val>
                                            <p:strVal val="#ppt_x"/>
                                          </p:val>
                                        </p:tav>
                                        <p:tav tm="100000">
                                          <p:val>
                                            <p:strVal val="#ppt_x"/>
                                          </p:val>
                                        </p:tav>
                                      </p:tavLst>
                                    </p:anim>
                                    <p:anim calcmode="lin" valueType="num">
                                      <p:cBhvr>
                                        <p:cTn id="6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496944" cy="6192688"/>
          </a:xfrm>
        </p:spPr>
        <p:txBody>
          <a:bodyPr>
            <a:normAutofit/>
          </a:bodyPr>
          <a:lstStyle/>
          <a:p>
            <a:pPr lvl="0" algn="just">
              <a:lnSpc>
                <a:spcPct val="115000"/>
              </a:lnSpc>
              <a:buFont typeface="Wingdings"/>
              <a:buChar char=""/>
            </a:pPr>
            <a:r>
              <a:rPr lang="en-IN" sz="2600" dirty="0" smtClean="0">
                <a:solidFill>
                  <a:srgbClr val="FFFF00"/>
                </a:solidFill>
                <a:latin typeface="Times New Roman" panose="02020603050405020304" pitchFamily="18" charset="0"/>
                <a:ea typeface="Calibri"/>
                <a:cs typeface="Times New Roman" panose="02020603050405020304" pitchFamily="18" charset="0"/>
              </a:rPr>
              <a:t>Bills </a:t>
            </a:r>
            <a:r>
              <a:rPr lang="en-IN" sz="2600" dirty="0">
                <a:solidFill>
                  <a:srgbClr val="FFFF00"/>
                </a:solidFill>
                <a:latin typeface="Times New Roman" panose="02020603050405020304" pitchFamily="18" charset="0"/>
                <a:ea typeface="Calibri"/>
                <a:cs typeface="Times New Roman" panose="02020603050405020304" pitchFamily="18" charset="0"/>
              </a:rPr>
              <a:t>Payable book:</a:t>
            </a:r>
            <a:r>
              <a:rPr lang="en-IN" sz="2600" dirty="0">
                <a:solidFill>
                  <a:schemeClr val="bg1"/>
                </a:solidFill>
                <a:latin typeface="Times New Roman" panose="02020603050405020304" pitchFamily="18" charset="0"/>
                <a:ea typeface="Calibri"/>
                <a:cs typeface="Times New Roman" panose="02020603050405020304" pitchFamily="18" charset="0"/>
              </a:rPr>
              <a:t> </a:t>
            </a:r>
            <a:endParaRPr lang="en-IN" sz="2600" dirty="0" smtClean="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pPr>
            <a:r>
              <a:rPr lang="en-IN" sz="2600" dirty="0" smtClean="0">
                <a:solidFill>
                  <a:schemeClr val="bg1"/>
                </a:solidFill>
                <a:latin typeface="Times New Roman" panose="02020603050405020304" pitchFamily="18" charset="0"/>
                <a:ea typeface="Calibri"/>
                <a:cs typeface="Times New Roman" panose="02020603050405020304" pitchFamily="18" charset="0"/>
              </a:rPr>
              <a:t>this </a:t>
            </a:r>
            <a:r>
              <a:rPr lang="en-IN" sz="2600" dirty="0">
                <a:solidFill>
                  <a:schemeClr val="bg1"/>
                </a:solidFill>
                <a:latin typeface="Times New Roman" panose="02020603050405020304" pitchFamily="18" charset="0"/>
                <a:ea typeface="Calibri"/>
                <a:cs typeface="Times New Roman" panose="02020603050405020304" pitchFamily="18" charset="0"/>
              </a:rPr>
              <a:t>book is used to record all the bills and promissory notes accepted to the suppliers</a:t>
            </a:r>
            <a:r>
              <a:rPr lang="en-IN" sz="2600" dirty="0" smtClean="0">
                <a:solidFill>
                  <a:schemeClr val="bg1"/>
                </a:solidFill>
                <a:latin typeface="Times New Roman" panose="02020603050405020304" pitchFamily="18" charset="0"/>
                <a:ea typeface="Calibri"/>
                <a:cs typeface="Times New Roman" panose="02020603050405020304" pitchFamily="18" charset="0"/>
              </a:rPr>
              <a:t>.</a:t>
            </a:r>
          </a:p>
          <a:p>
            <a:pPr algn="ctr">
              <a:lnSpc>
                <a:spcPct val="115000"/>
              </a:lnSpc>
              <a:buNone/>
            </a:pPr>
            <a:r>
              <a:rPr lang="en-IN" sz="2600" dirty="0" smtClean="0">
                <a:solidFill>
                  <a:srgbClr val="FFFF00"/>
                </a:solidFill>
                <a:latin typeface="Times New Roman" panose="02020603050405020304" pitchFamily="18" charset="0"/>
                <a:ea typeface="Calibri"/>
                <a:cs typeface="Times New Roman" panose="02020603050405020304" pitchFamily="18" charset="0"/>
              </a:rPr>
              <a:t>Pro-from a Bills Payable Book</a:t>
            </a:r>
          </a:p>
          <a:p>
            <a:pPr algn="just">
              <a:lnSpc>
                <a:spcPct val="115000"/>
              </a:lnSpc>
            </a:pPr>
            <a:endParaRPr lang="en-IN" sz="2600" dirty="0" smtClean="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pPr>
            <a:endParaRPr lang="en-IN" sz="2600" dirty="0" smtClean="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buNone/>
            </a:pPr>
            <a:endParaRPr lang="en-IN" sz="2600" dirty="0" smtClean="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buNone/>
            </a:pPr>
            <a:endParaRPr lang="en-IN" sz="2600" dirty="0" smtClean="0">
              <a:solidFill>
                <a:schemeClr val="bg1"/>
              </a:solidFill>
              <a:latin typeface="Times New Roman" panose="02020603050405020304" pitchFamily="18" charset="0"/>
              <a:ea typeface="Calibri"/>
              <a:cs typeface="Times New Roman" panose="02020603050405020304" pitchFamily="18" charset="0"/>
            </a:endParaRPr>
          </a:p>
          <a:p>
            <a:pPr lvl="0" algn="just">
              <a:lnSpc>
                <a:spcPct val="115000"/>
              </a:lnSpc>
              <a:buFont typeface="Wingdings"/>
              <a:buChar char=""/>
            </a:pPr>
            <a:r>
              <a:rPr lang="en-IN" sz="2600" dirty="0">
                <a:solidFill>
                  <a:srgbClr val="FFFF00"/>
                </a:solidFill>
                <a:latin typeface="Times New Roman" panose="02020603050405020304" pitchFamily="18" charset="0"/>
                <a:ea typeface="Calibri"/>
                <a:cs typeface="Times New Roman" panose="02020603050405020304" pitchFamily="18" charset="0"/>
              </a:rPr>
              <a:t>Journal Proper: </a:t>
            </a:r>
            <a:endParaRPr lang="en-IN" sz="2600" dirty="0" smtClean="0">
              <a:solidFill>
                <a:srgbClr val="FFFF00"/>
              </a:solidFill>
              <a:latin typeface="Times New Roman" panose="02020603050405020304" pitchFamily="18" charset="0"/>
              <a:ea typeface="Calibri"/>
              <a:cs typeface="Times New Roman" panose="02020603050405020304" pitchFamily="18" charset="0"/>
            </a:endParaRPr>
          </a:p>
          <a:p>
            <a:pPr algn="just">
              <a:lnSpc>
                <a:spcPct val="115000"/>
              </a:lnSpc>
            </a:pPr>
            <a:r>
              <a:rPr lang="en-IN" sz="2600" dirty="0" smtClean="0">
                <a:solidFill>
                  <a:schemeClr val="bg1"/>
                </a:solidFill>
                <a:latin typeface="Times New Roman" panose="02020603050405020304" pitchFamily="18" charset="0"/>
                <a:ea typeface="Calibri"/>
                <a:cs typeface="Times New Roman" panose="02020603050405020304" pitchFamily="18" charset="0"/>
              </a:rPr>
              <a:t>The </a:t>
            </a:r>
            <a:r>
              <a:rPr lang="en-IN" sz="2600" dirty="0">
                <a:solidFill>
                  <a:schemeClr val="bg1"/>
                </a:solidFill>
                <a:latin typeface="Times New Roman" panose="02020603050405020304" pitchFamily="18" charset="0"/>
                <a:ea typeface="Calibri"/>
                <a:cs typeface="Times New Roman" panose="02020603050405020304" pitchFamily="18" charset="0"/>
              </a:rPr>
              <a:t>transaction which are not recorded in the above seven books is recorded in this book.</a:t>
            </a:r>
          </a:p>
          <a:p>
            <a:pPr marL="0" lvl="0" indent="0" algn="ctr">
              <a:buNone/>
            </a:pPr>
            <a:endParaRPr lang="en-IN" sz="2600" dirty="0">
              <a:solidFill>
                <a:prstClr val="black">
                  <a:tint val="75000"/>
                </a:prstClr>
              </a:solidFill>
              <a:latin typeface="Times New Roman" panose="02020603050405020304" pitchFamily="18" charset="0"/>
              <a:cs typeface="Times New Roman" panose="02020603050405020304" pitchFamily="18" charset="0"/>
            </a:endParaRPr>
          </a:p>
          <a:p>
            <a:pPr lvl="0">
              <a:lnSpc>
                <a:spcPct val="115000"/>
              </a:lnSpc>
              <a:buFont typeface="Wingdings"/>
              <a:buChar char=""/>
            </a:pPr>
            <a:endParaRPr lang="en-IN" dirty="0"/>
          </a:p>
        </p:txBody>
      </p:sp>
      <p:graphicFrame>
        <p:nvGraphicFramePr>
          <p:cNvPr id="4" name="Table 3"/>
          <p:cNvGraphicFramePr>
            <a:graphicFrameLocks noGrp="1"/>
          </p:cNvGraphicFramePr>
          <p:nvPr/>
        </p:nvGraphicFramePr>
        <p:xfrm>
          <a:off x="152399" y="2367280"/>
          <a:ext cx="8915401" cy="1207008"/>
        </p:xfrm>
        <a:graphic>
          <a:graphicData uri="http://schemas.openxmlformats.org/drawingml/2006/table">
            <a:tbl>
              <a:tblPr firstRow="1" bandRow="1">
                <a:tableStyleId>{16D9F66E-5EB9-4882-86FB-DCBF35E3C3E4}</a:tableStyleId>
              </a:tblPr>
              <a:tblGrid>
                <a:gridCol w="533401"/>
                <a:gridCol w="914400"/>
                <a:gridCol w="1184368"/>
                <a:gridCol w="873032"/>
                <a:gridCol w="990600"/>
                <a:gridCol w="838200"/>
                <a:gridCol w="609600"/>
                <a:gridCol w="609600"/>
                <a:gridCol w="609600"/>
                <a:gridCol w="228600"/>
                <a:gridCol w="914400"/>
                <a:gridCol w="609600"/>
              </a:tblGrid>
              <a:tr h="788361">
                <a:tc>
                  <a:txBody>
                    <a:bodyPr/>
                    <a:lstStyle/>
                    <a:p>
                      <a:pPr algn="ctr">
                        <a:lnSpc>
                          <a:spcPct val="115000"/>
                        </a:lnSpc>
                        <a:spcAft>
                          <a:spcPts val="0"/>
                        </a:spcAft>
                      </a:pPr>
                      <a:r>
                        <a:rPr lang="en-US" sz="1600" dirty="0" err="1" smtClean="0">
                          <a:solidFill>
                            <a:srgbClr val="FF0000"/>
                          </a:solidFill>
                          <a:effectLst/>
                          <a:latin typeface="Times New Roman" panose="02020603050405020304" pitchFamily="18" charset="0"/>
                          <a:cs typeface="Times New Roman" panose="02020603050405020304" pitchFamily="18" charset="0"/>
                        </a:rPr>
                        <a:t>S.no</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Date received</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From whom received</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Drawer</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Accepter</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Where payable</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Date of bill</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smtClean="0">
                          <a:solidFill>
                            <a:srgbClr val="FF0000"/>
                          </a:solidFill>
                          <a:effectLst/>
                          <a:latin typeface="Times New Roman" panose="02020603050405020304" pitchFamily="18" charset="0"/>
                          <a:cs typeface="Times New Roman" panose="02020603050405020304" pitchFamily="18" charset="0"/>
                        </a:rPr>
                        <a:t>term</a:t>
                      </a:r>
                    </a:p>
                    <a:p>
                      <a:pPr algn="ctr">
                        <a:lnSpc>
                          <a:spcPct val="115000"/>
                        </a:lnSpc>
                        <a:spcAft>
                          <a:spcPts val="0"/>
                        </a:spcAft>
                      </a:pPr>
                      <a:endParaRPr lang="en-US" sz="1600" dirty="0" smtClean="0">
                        <a:solidFill>
                          <a:srgbClr val="FF0000"/>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endParaRPr lang="en-US" sz="1600" dirty="0" smtClean="0">
                        <a:solidFill>
                          <a:srgbClr val="FF0000"/>
                        </a:solidFill>
                        <a:effectLst/>
                        <a:latin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Due date</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F</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0000"/>
                          </a:solidFill>
                          <a:effectLst/>
                          <a:latin typeface="Times New Roman" panose="02020603050405020304" pitchFamily="18" charset="0"/>
                          <a:cs typeface="Times New Roman" panose="02020603050405020304" pitchFamily="18" charset="0"/>
                        </a:rPr>
                        <a:t>Amount</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smtClean="0">
                          <a:solidFill>
                            <a:srgbClr val="FF0000"/>
                          </a:solidFill>
                          <a:effectLst/>
                          <a:latin typeface="Times New Roman" panose="02020603050405020304" pitchFamily="18" charset="0"/>
                          <a:cs typeface="Times New Roman" panose="02020603050405020304" pitchFamily="18" charset="0"/>
                        </a:rPr>
                        <a:t>Re-mark</a:t>
                      </a:r>
                      <a:endParaRPr lang="en-IN" sz="1600" dirty="0">
                        <a:solidFill>
                          <a:srgbClr val="FF0000"/>
                        </a:solidFill>
                        <a:effectLst/>
                        <a:latin typeface="Times New Roman" panose="02020603050405020304" pitchFamily="18" charset="0"/>
                        <a:ea typeface="Calibri"/>
                        <a:cs typeface="Times New Roman" panose="02020603050405020304" pitchFamily="18" charset="0"/>
                      </a:endParaRPr>
                    </a:p>
                  </a:txBody>
                  <a:tcPr marL="68580" marR="68580" marT="0" marB="0"/>
                </a:tc>
              </a:tr>
              <a:tr h="347527">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xmlns="" val="247988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anim calcmode="lin" valueType="num">
                                      <p:cBhvr>
                                        <p:cTn id="2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332656"/>
            <a:ext cx="8496944" cy="6192688"/>
          </a:xfrm>
        </p:spPr>
        <p:txBody>
          <a:bodyPr>
            <a:normAutofit/>
          </a:bodyPr>
          <a:lstStyle/>
          <a:p>
            <a:pPr algn="just">
              <a:lnSpc>
                <a:spcPct val="115000"/>
              </a:lnSpc>
              <a:spcAft>
                <a:spcPts val="0"/>
              </a:spcAft>
            </a:pPr>
            <a:r>
              <a:rPr lang="en-IN" sz="2800" b="1" dirty="0">
                <a:solidFill>
                  <a:srgbClr val="FFFF00"/>
                </a:solidFill>
                <a:latin typeface="Times New Roman" panose="02020603050405020304" pitchFamily="18" charset="0"/>
                <a:ea typeface="Calibri"/>
                <a:cs typeface="Times New Roman" panose="02020603050405020304" pitchFamily="18" charset="0"/>
              </a:rPr>
              <a:t>Trial Balance:-</a:t>
            </a:r>
            <a:endParaRPr lang="en-IN" sz="2800" dirty="0">
              <a:solidFill>
                <a:srgbClr val="FFFF00"/>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buFont typeface="Wingdings" pitchFamily="2" charset="2"/>
              <a:buChar char="Ø"/>
            </a:pPr>
            <a:r>
              <a:rPr lang="en-IN" sz="2400" dirty="0" smtClean="0">
                <a:solidFill>
                  <a:schemeClr val="bg1"/>
                </a:solidFill>
                <a:latin typeface="Times New Roman" panose="02020603050405020304" pitchFamily="18" charset="0"/>
                <a:ea typeface="Calibri"/>
                <a:cs typeface="Times New Roman" panose="02020603050405020304" pitchFamily="18" charset="0"/>
              </a:rPr>
              <a:t>After </a:t>
            </a:r>
            <a:r>
              <a:rPr lang="en-IN" sz="2400" dirty="0">
                <a:solidFill>
                  <a:schemeClr val="bg1"/>
                </a:solidFill>
                <a:latin typeface="Times New Roman" panose="02020603050405020304" pitchFamily="18" charset="0"/>
                <a:ea typeface="Calibri"/>
                <a:cs typeface="Times New Roman" panose="02020603050405020304" pitchFamily="18" charset="0"/>
              </a:rPr>
              <a:t>posting the journal entries into the respective ledger accounts and balancing them, the next step is preparation of “trial balance”. </a:t>
            </a:r>
            <a:endParaRPr lang="en-IN" sz="2400" dirty="0" smtClean="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buFont typeface="Wingdings" pitchFamily="2" charset="2"/>
              <a:buChar char="Ø"/>
            </a:pPr>
            <a:r>
              <a:rPr lang="en-IN" sz="2400" dirty="0" smtClean="0">
                <a:solidFill>
                  <a:schemeClr val="bg1"/>
                </a:solidFill>
                <a:latin typeface="Times New Roman" panose="02020603050405020304" pitchFamily="18" charset="0"/>
                <a:ea typeface="Calibri"/>
                <a:cs typeface="Times New Roman" panose="02020603050405020304" pitchFamily="18" charset="0"/>
              </a:rPr>
              <a:t>It </a:t>
            </a:r>
            <a:r>
              <a:rPr lang="en-IN" sz="2400" dirty="0">
                <a:solidFill>
                  <a:schemeClr val="bg1"/>
                </a:solidFill>
                <a:latin typeface="Times New Roman" panose="02020603050405020304" pitchFamily="18" charset="0"/>
                <a:ea typeface="Calibri"/>
                <a:cs typeface="Times New Roman" panose="02020603050405020304" pitchFamily="18" charset="0"/>
              </a:rPr>
              <a:t>is a statement prepared, after completion of ledger accounts to check the arithmetical accuracy of the books of accounting.</a:t>
            </a:r>
          </a:p>
          <a:p>
            <a:pPr algn="just">
              <a:lnSpc>
                <a:spcPct val="115000"/>
              </a:lnSpc>
              <a:spcAft>
                <a:spcPts val="0"/>
              </a:spcAft>
              <a:buFont typeface="Wingdings" pitchFamily="2" charset="2"/>
              <a:buChar char="Ø"/>
            </a:pPr>
            <a:r>
              <a:rPr lang="en-IN" sz="2400" dirty="0" smtClean="0">
                <a:solidFill>
                  <a:schemeClr val="bg1"/>
                </a:solidFill>
                <a:latin typeface="Times New Roman" panose="02020603050405020304" pitchFamily="18" charset="0"/>
                <a:ea typeface="Calibri"/>
                <a:cs typeface="Times New Roman" panose="02020603050405020304" pitchFamily="18" charset="0"/>
              </a:rPr>
              <a:t>According </a:t>
            </a:r>
            <a:r>
              <a:rPr lang="en-IN" sz="2400" dirty="0">
                <a:solidFill>
                  <a:schemeClr val="bg1"/>
                </a:solidFill>
                <a:latin typeface="Times New Roman" panose="02020603050405020304" pitchFamily="18" charset="0"/>
                <a:ea typeface="Calibri"/>
                <a:cs typeface="Times New Roman" panose="02020603050405020304" pitchFamily="18" charset="0"/>
              </a:rPr>
              <a:t>to double entry system every transaction should have debit and credit effect therefore the total of debit balances of all the accounts should equal to credit balances.</a:t>
            </a:r>
          </a:p>
          <a:p>
            <a:endParaRPr lang="en-IN" dirty="0"/>
          </a:p>
        </p:txBody>
      </p:sp>
    </p:spTree>
    <p:extLst>
      <p:ext uri="{BB962C8B-B14F-4D97-AF65-F5344CB8AC3E}">
        <p14:creationId xmlns:p14="http://schemas.microsoft.com/office/powerpoint/2010/main" xmlns="" val="355400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332656"/>
            <a:ext cx="8496944" cy="6192688"/>
          </a:xfrm>
        </p:spPr>
        <p:txBody>
          <a:bodyPr>
            <a:normAutofit/>
          </a:bodyPr>
          <a:lstStyle/>
          <a:p>
            <a:pPr algn="l"/>
            <a:r>
              <a:rPr lang="en-IN" sz="2400" dirty="0" smtClean="0">
                <a:solidFill>
                  <a:schemeClr val="bg1"/>
                </a:solidFill>
                <a:latin typeface="Times New Roman" panose="02020603050405020304" pitchFamily="18" charset="0"/>
                <a:cs typeface="Times New Roman" panose="02020603050405020304" pitchFamily="18" charset="0"/>
              </a:rPr>
              <a:t>Pro-forma of Trial </a:t>
            </a:r>
            <a:r>
              <a:rPr lang="en-IN" sz="2400" dirty="0" smtClean="0">
                <a:solidFill>
                  <a:schemeClr val="bg1"/>
                </a:solidFill>
                <a:latin typeface="Times New Roman" panose="02020603050405020304" pitchFamily="18" charset="0"/>
                <a:cs typeface="Times New Roman" panose="02020603050405020304" pitchFamily="18" charset="0"/>
              </a:rPr>
              <a:t>Balance: </a:t>
            </a:r>
            <a:r>
              <a:rPr lang="en-IN" sz="2400" dirty="0" smtClean="0">
                <a:solidFill>
                  <a:srgbClr val="FFFF00"/>
                </a:solidFill>
                <a:latin typeface="Times New Roman" panose="02020603050405020304" pitchFamily="18" charset="0"/>
                <a:cs typeface="Times New Roman" panose="02020603050405020304" pitchFamily="18" charset="0"/>
              </a:rPr>
              <a:t>Trial </a:t>
            </a:r>
            <a:r>
              <a:rPr lang="en-IN" sz="2400" dirty="0" smtClean="0">
                <a:solidFill>
                  <a:srgbClr val="FFFF00"/>
                </a:solidFill>
                <a:latin typeface="Times New Roman" panose="02020603050405020304" pitchFamily="18" charset="0"/>
                <a:cs typeface="Times New Roman" panose="02020603050405020304" pitchFamily="18" charset="0"/>
              </a:rPr>
              <a:t>Balance of……As on……</a:t>
            </a:r>
          </a:p>
          <a:p>
            <a:endParaRPr lang="en-IN" sz="2400" dirty="0">
              <a:solidFill>
                <a:srgbClr val="FFFF0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589657815"/>
              </p:ext>
            </p:extLst>
          </p:nvPr>
        </p:nvGraphicFramePr>
        <p:xfrm>
          <a:off x="228600" y="838200"/>
          <a:ext cx="8748464" cy="5873496"/>
        </p:xfrm>
        <a:graphic>
          <a:graphicData uri="http://schemas.openxmlformats.org/drawingml/2006/table">
            <a:tbl>
              <a:tblPr firstRow="1" firstCol="1" bandRow="1">
                <a:tableStyleId>{E8B1032C-EA38-4F05-BA0D-38AFFFC7BED3}</a:tableStyleId>
              </a:tblPr>
              <a:tblGrid>
                <a:gridCol w="6324600"/>
                <a:gridCol w="1174083"/>
                <a:gridCol w="1249781"/>
              </a:tblGrid>
              <a:tr h="290110">
                <a:tc>
                  <a:txBody>
                    <a:bodyPr/>
                    <a:lstStyle/>
                    <a:p>
                      <a:pPr algn="l">
                        <a:lnSpc>
                          <a:spcPct val="115000"/>
                        </a:lnSpc>
                        <a:spcAft>
                          <a:spcPts val="0"/>
                        </a:spcAft>
                      </a:pPr>
                      <a:r>
                        <a:rPr lang="en-US" sz="1900" dirty="0" smtClean="0">
                          <a:solidFill>
                            <a:srgbClr val="FFFF00"/>
                          </a:solidFill>
                          <a:effectLst/>
                          <a:latin typeface="Times New Roman" pitchFamily="18" charset="0"/>
                          <a:ea typeface="Calibri"/>
                          <a:cs typeface="Times New Roman" pitchFamily="18" charset="0"/>
                        </a:rPr>
                        <a:t>Particulars</a:t>
                      </a:r>
                      <a:endParaRPr lang="en-IN" sz="1900" dirty="0">
                        <a:solidFill>
                          <a:srgbClr val="FFFF00"/>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dirty="0">
                          <a:solidFill>
                            <a:srgbClr val="FFFF00"/>
                          </a:solidFill>
                          <a:effectLst/>
                          <a:latin typeface="Times New Roman" pitchFamily="18" charset="0"/>
                          <a:cs typeface="Times New Roman" pitchFamily="18" charset="0"/>
                        </a:rPr>
                        <a:t>Debit(</a:t>
                      </a:r>
                      <a:r>
                        <a:rPr lang="en-US" sz="1900" dirty="0" err="1">
                          <a:solidFill>
                            <a:srgbClr val="FFFF00"/>
                          </a:solidFill>
                          <a:effectLst/>
                          <a:latin typeface="Times New Roman" pitchFamily="18" charset="0"/>
                          <a:cs typeface="Times New Roman" pitchFamily="18" charset="0"/>
                        </a:rPr>
                        <a:t>Rs</a:t>
                      </a:r>
                      <a:r>
                        <a:rPr lang="en-US" sz="1900" dirty="0">
                          <a:solidFill>
                            <a:srgbClr val="FFFF00"/>
                          </a:solidFill>
                          <a:effectLst/>
                          <a:latin typeface="Times New Roman" pitchFamily="18" charset="0"/>
                          <a:cs typeface="Times New Roman" pitchFamily="18" charset="0"/>
                        </a:rPr>
                        <a:t>)</a:t>
                      </a:r>
                      <a:endParaRPr lang="en-IN" sz="1900" dirty="0">
                        <a:solidFill>
                          <a:srgbClr val="FFFF00"/>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dirty="0">
                          <a:solidFill>
                            <a:srgbClr val="FFFF00"/>
                          </a:solidFill>
                          <a:effectLst/>
                          <a:latin typeface="Times New Roman" pitchFamily="18" charset="0"/>
                          <a:cs typeface="Times New Roman" pitchFamily="18" charset="0"/>
                        </a:rPr>
                        <a:t>Credit(</a:t>
                      </a:r>
                      <a:r>
                        <a:rPr lang="en-US" sz="1900" dirty="0" err="1">
                          <a:solidFill>
                            <a:srgbClr val="FFFF00"/>
                          </a:solidFill>
                          <a:effectLst/>
                          <a:latin typeface="Times New Roman" pitchFamily="18" charset="0"/>
                          <a:cs typeface="Times New Roman" pitchFamily="18" charset="0"/>
                        </a:rPr>
                        <a:t>Rs</a:t>
                      </a:r>
                      <a:r>
                        <a:rPr lang="en-US" sz="1900" dirty="0">
                          <a:solidFill>
                            <a:srgbClr val="FFFF00"/>
                          </a:solidFill>
                          <a:effectLst/>
                          <a:latin typeface="Times New Roman" pitchFamily="18" charset="0"/>
                          <a:cs typeface="Times New Roman" pitchFamily="18" charset="0"/>
                        </a:rPr>
                        <a:t>)</a:t>
                      </a:r>
                      <a:endParaRPr lang="en-IN" sz="1900" dirty="0">
                        <a:solidFill>
                          <a:srgbClr val="FFFF00"/>
                        </a:solidFill>
                        <a:effectLst/>
                        <a:latin typeface="Times New Roman" pitchFamily="18" charset="0"/>
                        <a:ea typeface="Calibri"/>
                        <a:cs typeface="Times New Roman" pitchFamily="18" charset="0"/>
                      </a:endParaRPr>
                    </a:p>
                  </a:txBody>
                  <a:tcPr marL="68580" marR="68580" marT="0" marB="0"/>
                </a:tc>
              </a:tr>
              <a:tr h="290110">
                <a:tc>
                  <a:txBody>
                    <a:bodyPr/>
                    <a:lstStyle/>
                    <a:p>
                      <a:pPr>
                        <a:lnSpc>
                          <a:spcPct val="115000"/>
                        </a:lnSpc>
                        <a:spcAft>
                          <a:spcPts val="0"/>
                        </a:spcAft>
                      </a:pPr>
                      <a:r>
                        <a:rPr lang="en-US" sz="1900" dirty="0">
                          <a:solidFill>
                            <a:schemeClr val="bg1"/>
                          </a:solidFill>
                          <a:effectLst/>
                          <a:latin typeface="Times New Roman" pitchFamily="18" charset="0"/>
                          <a:cs typeface="Times New Roman" pitchFamily="18" charset="0"/>
                        </a:rPr>
                        <a:t>Capital A/c</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dirty="0">
                          <a:solidFill>
                            <a:schemeClr val="bg1"/>
                          </a:solidFill>
                          <a:effectLst/>
                          <a:latin typeface="Times New Roman" pitchFamily="18" charset="0"/>
                          <a:cs typeface="Times New Roman" pitchFamily="18" charset="0"/>
                        </a:rPr>
                        <a:t> </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dirty="0" smtClean="0">
                          <a:solidFill>
                            <a:schemeClr val="bg1"/>
                          </a:solidFill>
                          <a:effectLst/>
                          <a:latin typeface="Times New Roman" pitchFamily="18" charset="0"/>
                          <a:cs typeface="Times New Roman" pitchFamily="18" charset="0"/>
                        </a:rPr>
                        <a:t>XXX</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r>
              <a:tr h="290110">
                <a:tc>
                  <a:txBody>
                    <a:bodyPr/>
                    <a:lstStyle/>
                    <a:p>
                      <a:pPr>
                        <a:lnSpc>
                          <a:spcPct val="115000"/>
                        </a:lnSpc>
                        <a:spcAft>
                          <a:spcPts val="0"/>
                        </a:spcAft>
                      </a:pPr>
                      <a:r>
                        <a:rPr lang="en-US" sz="1900" dirty="0">
                          <a:solidFill>
                            <a:schemeClr val="bg1"/>
                          </a:solidFill>
                          <a:effectLst/>
                          <a:latin typeface="Times New Roman" pitchFamily="18" charset="0"/>
                          <a:cs typeface="Times New Roman" pitchFamily="18" charset="0"/>
                        </a:rPr>
                        <a:t>Drawings A/c</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dirty="0" smtClean="0">
                          <a:solidFill>
                            <a:schemeClr val="bg1"/>
                          </a:solidFill>
                          <a:effectLst/>
                          <a:latin typeface="Times New Roman" pitchFamily="18" charset="0"/>
                          <a:cs typeface="Times New Roman" pitchFamily="18" charset="0"/>
                        </a:rPr>
                        <a:t>XXX</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dirty="0">
                          <a:solidFill>
                            <a:schemeClr val="bg1"/>
                          </a:solidFill>
                          <a:effectLst/>
                          <a:latin typeface="Times New Roman" pitchFamily="18" charset="0"/>
                          <a:cs typeface="Times New Roman" pitchFamily="18" charset="0"/>
                        </a:rPr>
                        <a:t> </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r>
              <a:tr h="315368">
                <a:tc>
                  <a:txBody>
                    <a:bodyPr/>
                    <a:lstStyle/>
                    <a:p>
                      <a:pPr>
                        <a:lnSpc>
                          <a:spcPct val="115000"/>
                        </a:lnSpc>
                        <a:spcAft>
                          <a:spcPts val="0"/>
                        </a:spcAft>
                      </a:pPr>
                      <a:r>
                        <a:rPr lang="en-IN" sz="1900" dirty="0" smtClean="0">
                          <a:solidFill>
                            <a:schemeClr val="bg1"/>
                          </a:solidFill>
                          <a:effectLst/>
                          <a:latin typeface="Times New Roman" pitchFamily="18" charset="0"/>
                          <a:ea typeface="Calibri"/>
                          <a:cs typeface="Times New Roman" pitchFamily="18" charset="0"/>
                        </a:rPr>
                        <a:t>Debtors</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IN" sz="1900" dirty="0" smtClean="0">
                          <a:solidFill>
                            <a:schemeClr val="bg1"/>
                          </a:solidFill>
                          <a:effectLst/>
                          <a:latin typeface="Times New Roman" pitchFamily="18" charset="0"/>
                          <a:ea typeface="Calibri"/>
                          <a:cs typeface="Times New Roman" pitchFamily="18" charset="0"/>
                        </a:rPr>
                        <a:t>XXX</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r>
              <a:tr h="315368">
                <a:tc>
                  <a:txBody>
                    <a:bodyPr/>
                    <a:lstStyle/>
                    <a:p>
                      <a:pPr>
                        <a:lnSpc>
                          <a:spcPct val="115000"/>
                        </a:lnSpc>
                        <a:spcAft>
                          <a:spcPts val="0"/>
                        </a:spcAft>
                      </a:pPr>
                      <a:r>
                        <a:rPr lang="en-IN" sz="1900" dirty="0" smtClean="0">
                          <a:solidFill>
                            <a:schemeClr val="bg1"/>
                          </a:solidFill>
                          <a:effectLst/>
                          <a:latin typeface="Times New Roman" pitchFamily="18" charset="0"/>
                          <a:ea typeface="Calibri"/>
                          <a:cs typeface="Times New Roman" pitchFamily="18" charset="0"/>
                        </a:rPr>
                        <a:t>Creditors</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IN" sz="1900" dirty="0" smtClean="0">
                          <a:solidFill>
                            <a:schemeClr val="bg1"/>
                          </a:solidFill>
                          <a:effectLst/>
                          <a:latin typeface="Times New Roman" pitchFamily="18" charset="0"/>
                          <a:ea typeface="Calibri"/>
                          <a:cs typeface="Times New Roman" pitchFamily="18" charset="0"/>
                        </a:rPr>
                        <a:t>XXX</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r>
              <a:tr h="290110">
                <a:tc>
                  <a:txBody>
                    <a:bodyPr/>
                    <a:lstStyle/>
                    <a:p>
                      <a:pPr>
                        <a:lnSpc>
                          <a:spcPct val="115000"/>
                        </a:lnSpc>
                        <a:spcAft>
                          <a:spcPts val="0"/>
                        </a:spcAft>
                      </a:pPr>
                      <a:r>
                        <a:rPr lang="en-US" sz="1900" dirty="0">
                          <a:solidFill>
                            <a:schemeClr val="bg1"/>
                          </a:solidFill>
                          <a:effectLst/>
                          <a:latin typeface="Times New Roman" pitchFamily="18" charset="0"/>
                          <a:cs typeface="Times New Roman" pitchFamily="18" charset="0"/>
                        </a:rPr>
                        <a:t>Asset A/c</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dirty="0" smtClean="0">
                          <a:solidFill>
                            <a:schemeClr val="bg1"/>
                          </a:solidFill>
                          <a:effectLst/>
                          <a:latin typeface="Times New Roman" pitchFamily="18" charset="0"/>
                          <a:cs typeface="Times New Roman" pitchFamily="18" charset="0"/>
                        </a:rPr>
                        <a:t>XXX</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dirty="0">
                          <a:solidFill>
                            <a:schemeClr val="bg1"/>
                          </a:solidFill>
                          <a:effectLst/>
                          <a:latin typeface="Times New Roman" pitchFamily="18" charset="0"/>
                          <a:cs typeface="Times New Roman" pitchFamily="18" charset="0"/>
                        </a:rPr>
                        <a:t> </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r>
              <a:tr h="290110">
                <a:tc>
                  <a:txBody>
                    <a:bodyPr/>
                    <a:lstStyle/>
                    <a:p>
                      <a:pPr>
                        <a:lnSpc>
                          <a:spcPct val="115000"/>
                        </a:lnSpc>
                        <a:spcAft>
                          <a:spcPts val="0"/>
                        </a:spcAft>
                      </a:pPr>
                      <a:r>
                        <a:rPr lang="en-US" sz="1900" dirty="0">
                          <a:solidFill>
                            <a:schemeClr val="bg1"/>
                          </a:solidFill>
                          <a:effectLst/>
                          <a:latin typeface="Times New Roman" pitchFamily="18" charset="0"/>
                          <a:cs typeface="Times New Roman" pitchFamily="18" charset="0"/>
                        </a:rPr>
                        <a:t>Liabilities A/c</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a:solidFill>
                            <a:schemeClr val="bg1"/>
                          </a:solidFill>
                          <a:effectLst/>
                          <a:latin typeface="Times New Roman" pitchFamily="18" charset="0"/>
                          <a:cs typeface="Times New Roman" pitchFamily="18" charset="0"/>
                        </a:rPr>
                        <a:t> </a:t>
                      </a:r>
                      <a:endParaRPr lang="en-IN" sz="190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dirty="0" smtClean="0">
                          <a:solidFill>
                            <a:schemeClr val="bg1"/>
                          </a:solidFill>
                          <a:effectLst/>
                          <a:latin typeface="Times New Roman" pitchFamily="18" charset="0"/>
                          <a:cs typeface="Times New Roman" pitchFamily="18" charset="0"/>
                        </a:rPr>
                        <a:t>XXX</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r>
              <a:tr h="290110">
                <a:tc>
                  <a:txBody>
                    <a:bodyPr/>
                    <a:lstStyle/>
                    <a:p>
                      <a:pPr>
                        <a:lnSpc>
                          <a:spcPct val="115000"/>
                        </a:lnSpc>
                        <a:spcAft>
                          <a:spcPts val="0"/>
                        </a:spcAft>
                      </a:pPr>
                      <a:r>
                        <a:rPr lang="en-US" sz="1900" dirty="0">
                          <a:solidFill>
                            <a:schemeClr val="bg1"/>
                          </a:solidFill>
                          <a:effectLst/>
                          <a:latin typeface="Times New Roman" pitchFamily="18" charset="0"/>
                          <a:cs typeface="Times New Roman" pitchFamily="18" charset="0"/>
                        </a:rPr>
                        <a:t>Purchases A/c</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dirty="0" smtClean="0">
                          <a:solidFill>
                            <a:schemeClr val="bg1"/>
                          </a:solidFill>
                          <a:effectLst/>
                          <a:latin typeface="Times New Roman" pitchFamily="18" charset="0"/>
                          <a:cs typeface="Times New Roman" pitchFamily="18" charset="0"/>
                        </a:rPr>
                        <a:t>XXX</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dirty="0">
                          <a:solidFill>
                            <a:schemeClr val="bg1"/>
                          </a:solidFill>
                          <a:effectLst/>
                          <a:latin typeface="Times New Roman" pitchFamily="18" charset="0"/>
                          <a:cs typeface="Times New Roman" pitchFamily="18" charset="0"/>
                        </a:rPr>
                        <a:t> </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r>
              <a:tr h="290110">
                <a:tc>
                  <a:txBody>
                    <a:bodyPr/>
                    <a:lstStyle/>
                    <a:p>
                      <a:pPr>
                        <a:lnSpc>
                          <a:spcPct val="115000"/>
                        </a:lnSpc>
                        <a:spcAft>
                          <a:spcPts val="0"/>
                        </a:spcAft>
                      </a:pPr>
                      <a:r>
                        <a:rPr lang="en-US" sz="1900" dirty="0">
                          <a:solidFill>
                            <a:schemeClr val="bg1"/>
                          </a:solidFill>
                          <a:effectLst/>
                          <a:latin typeface="Times New Roman" pitchFamily="18" charset="0"/>
                          <a:cs typeface="Times New Roman" pitchFamily="18" charset="0"/>
                        </a:rPr>
                        <a:t>Purchase returns A/c</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a:solidFill>
                            <a:schemeClr val="bg1"/>
                          </a:solidFill>
                          <a:effectLst/>
                          <a:latin typeface="Times New Roman" pitchFamily="18" charset="0"/>
                          <a:cs typeface="Times New Roman" pitchFamily="18" charset="0"/>
                        </a:rPr>
                        <a:t> </a:t>
                      </a:r>
                      <a:endParaRPr lang="en-IN" sz="190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dirty="0" smtClean="0">
                          <a:solidFill>
                            <a:schemeClr val="bg1"/>
                          </a:solidFill>
                          <a:effectLst/>
                          <a:latin typeface="Times New Roman" pitchFamily="18" charset="0"/>
                          <a:cs typeface="Times New Roman" pitchFamily="18" charset="0"/>
                        </a:rPr>
                        <a:t>XXX</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r>
              <a:tr h="290110">
                <a:tc>
                  <a:txBody>
                    <a:bodyPr/>
                    <a:lstStyle/>
                    <a:p>
                      <a:pPr>
                        <a:lnSpc>
                          <a:spcPct val="115000"/>
                        </a:lnSpc>
                        <a:spcAft>
                          <a:spcPts val="0"/>
                        </a:spcAft>
                      </a:pPr>
                      <a:r>
                        <a:rPr lang="en-US" sz="1900" dirty="0">
                          <a:solidFill>
                            <a:schemeClr val="bg1"/>
                          </a:solidFill>
                          <a:effectLst/>
                          <a:latin typeface="Times New Roman" pitchFamily="18" charset="0"/>
                          <a:cs typeface="Times New Roman" pitchFamily="18" charset="0"/>
                        </a:rPr>
                        <a:t>Sales A/c</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a:solidFill>
                            <a:schemeClr val="bg1"/>
                          </a:solidFill>
                          <a:effectLst/>
                          <a:latin typeface="Times New Roman" pitchFamily="18" charset="0"/>
                          <a:cs typeface="Times New Roman" pitchFamily="18" charset="0"/>
                        </a:rPr>
                        <a:t> </a:t>
                      </a:r>
                      <a:endParaRPr lang="en-IN" sz="190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dirty="0" smtClean="0">
                          <a:solidFill>
                            <a:schemeClr val="bg1"/>
                          </a:solidFill>
                          <a:effectLst/>
                          <a:latin typeface="Times New Roman" pitchFamily="18" charset="0"/>
                          <a:cs typeface="Times New Roman" pitchFamily="18" charset="0"/>
                        </a:rPr>
                        <a:t>XXX</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r>
              <a:tr h="290110">
                <a:tc>
                  <a:txBody>
                    <a:bodyPr/>
                    <a:lstStyle/>
                    <a:p>
                      <a:pPr>
                        <a:lnSpc>
                          <a:spcPct val="115000"/>
                        </a:lnSpc>
                        <a:spcAft>
                          <a:spcPts val="0"/>
                        </a:spcAft>
                      </a:pPr>
                      <a:r>
                        <a:rPr lang="en-US" sz="1900" dirty="0">
                          <a:solidFill>
                            <a:schemeClr val="bg1"/>
                          </a:solidFill>
                          <a:effectLst/>
                          <a:latin typeface="Times New Roman" pitchFamily="18" charset="0"/>
                          <a:cs typeface="Times New Roman" pitchFamily="18" charset="0"/>
                        </a:rPr>
                        <a:t>Sales returns A/c</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dirty="0" smtClean="0">
                          <a:solidFill>
                            <a:schemeClr val="bg1"/>
                          </a:solidFill>
                          <a:effectLst/>
                          <a:latin typeface="Times New Roman" pitchFamily="18" charset="0"/>
                          <a:cs typeface="Times New Roman" pitchFamily="18" charset="0"/>
                        </a:rPr>
                        <a:t>XXX</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dirty="0">
                          <a:solidFill>
                            <a:schemeClr val="bg1"/>
                          </a:solidFill>
                          <a:effectLst/>
                          <a:latin typeface="Times New Roman" pitchFamily="18" charset="0"/>
                          <a:cs typeface="Times New Roman" pitchFamily="18" charset="0"/>
                        </a:rPr>
                        <a:t> </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r>
              <a:tr h="290110">
                <a:tc>
                  <a:txBody>
                    <a:bodyPr/>
                    <a:lstStyle/>
                    <a:p>
                      <a:pPr>
                        <a:lnSpc>
                          <a:spcPct val="115000"/>
                        </a:lnSpc>
                        <a:spcAft>
                          <a:spcPts val="0"/>
                        </a:spcAft>
                      </a:pPr>
                      <a:r>
                        <a:rPr lang="en-US" sz="1900" dirty="0">
                          <a:solidFill>
                            <a:schemeClr val="bg1"/>
                          </a:solidFill>
                          <a:effectLst/>
                          <a:latin typeface="Times New Roman" pitchFamily="18" charset="0"/>
                          <a:cs typeface="Times New Roman" pitchFamily="18" charset="0"/>
                        </a:rPr>
                        <a:t>Reserves and provisions A/c</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dirty="0">
                          <a:solidFill>
                            <a:schemeClr val="bg1"/>
                          </a:solidFill>
                          <a:effectLst/>
                          <a:latin typeface="Times New Roman" pitchFamily="18" charset="0"/>
                          <a:cs typeface="Times New Roman" pitchFamily="18" charset="0"/>
                        </a:rPr>
                        <a:t> </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dirty="0" smtClean="0">
                          <a:solidFill>
                            <a:schemeClr val="bg1"/>
                          </a:solidFill>
                          <a:effectLst/>
                          <a:latin typeface="Times New Roman" pitchFamily="18" charset="0"/>
                          <a:cs typeface="Times New Roman" pitchFamily="18" charset="0"/>
                        </a:rPr>
                        <a:t>XXX</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r>
              <a:tr h="290110">
                <a:tc>
                  <a:txBody>
                    <a:bodyPr/>
                    <a:lstStyle/>
                    <a:p>
                      <a:pPr>
                        <a:lnSpc>
                          <a:spcPct val="115000"/>
                        </a:lnSpc>
                        <a:spcAft>
                          <a:spcPts val="0"/>
                        </a:spcAft>
                      </a:pPr>
                      <a:r>
                        <a:rPr lang="en-US" sz="1900" dirty="0" smtClean="0">
                          <a:solidFill>
                            <a:schemeClr val="bg1"/>
                          </a:solidFill>
                          <a:effectLst/>
                          <a:latin typeface="Times New Roman" pitchFamily="18" charset="0"/>
                          <a:cs typeface="Times New Roman" pitchFamily="18" charset="0"/>
                        </a:rPr>
                        <a:t>Expenses </a:t>
                      </a:r>
                      <a:r>
                        <a:rPr lang="en-US" sz="1900" dirty="0">
                          <a:solidFill>
                            <a:schemeClr val="bg1"/>
                          </a:solidFill>
                          <a:effectLst/>
                          <a:latin typeface="Times New Roman" pitchFamily="18" charset="0"/>
                          <a:cs typeface="Times New Roman" pitchFamily="18" charset="0"/>
                        </a:rPr>
                        <a:t>&amp; Losses A/c</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dirty="0" smtClean="0">
                          <a:solidFill>
                            <a:schemeClr val="bg1"/>
                          </a:solidFill>
                          <a:effectLst/>
                          <a:latin typeface="Times New Roman" pitchFamily="18" charset="0"/>
                          <a:cs typeface="Times New Roman" pitchFamily="18" charset="0"/>
                        </a:rPr>
                        <a:t>XXX</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dirty="0">
                          <a:solidFill>
                            <a:schemeClr val="bg1"/>
                          </a:solidFill>
                          <a:effectLst/>
                          <a:latin typeface="Times New Roman" pitchFamily="18" charset="0"/>
                          <a:cs typeface="Times New Roman" pitchFamily="18" charset="0"/>
                        </a:rPr>
                        <a:t> </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r>
              <a:tr h="290110">
                <a:tc>
                  <a:txBody>
                    <a:bodyPr/>
                    <a:lstStyle/>
                    <a:p>
                      <a:pPr>
                        <a:lnSpc>
                          <a:spcPct val="115000"/>
                        </a:lnSpc>
                        <a:spcAft>
                          <a:spcPts val="0"/>
                        </a:spcAft>
                      </a:pPr>
                      <a:r>
                        <a:rPr lang="en-US" sz="1900" dirty="0">
                          <a:solidFill>
                            <a:schemeClr val="bg1"/>
                          </a:solidFill>
                          <a:effectLst/>
                          <a:latin typeface="Times New Roman" pitchFamily="18" charset="0"/>
                          <a:cs typeface="Times New Roman" pitchFamily="18" charset="0"/>
                        </a:rPr>
                        <a:t>Outstanding </a:t>
                      </a:r>
                      <a:r>
                        <a:rPr lang="en-US" sz="1900" dirty="0" smtClean="0">
                          <a:solidFill>
                            <a:schemeClr val="bg1"/>
                          </a:solidFill>
                          <a:effectLst/>
                          <a:latin typeface="Times New Roman" pitchFamily="18" charset="0"/>
                          <a:cs typeface="Times New Roman" pitchFamily="18" charset="0"/>
                        </a:rPr>
                        <a:t>Expenses </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a:solidFill>
                            <a:schemeClr val="bg1"/>
                          </a:solidFill>
                          <a:effectLst/>
                          <a:latin typeface="Times New Roman" pitchFamily="18" charset="0"/>
                          <a:cs typeface="Times New Roman" pitchFamily="18" charset="0"/>
                        </a:rPr>
                        <a:t> </a:t>
                      </a:r>
                      <a:endParaRPr lang="en-IN" sz="190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dirty="0" smtClean="0">
                          <a:solidFill>
                            <a:schemeClr val="bg1"/>
                          </a:solidFill>
                          <a:effectLst/>
                          <a:latin typeface="Times New Roman" pitchFamily="18" charset="0"/>
                          <a:ea typeface="Calibri"/>
                          <a:cs typeface="Times New Roman" pitchFamily="18" charset="0"/>
                        </a:rPr>
                        <a:t>XXX</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r>
              <a:tr h="290110">
                <a:tc>
                  <a:txBody>
                    <a:bodyPr/>
                    <a:lstStyle/>
                    <a:p>
                      <a:pPr>
                        <a:lnSpc>
                          <a:spcPct val="115000"/>
                        </a:lnSpc>
                        <a:spcAft>
                          <a:spcPts val="0"/>
                        </a:spcAft>
                      </a:pPr>
                      <a:r>
                        <a:rPr lang="en-US" sz="1900" dirty="0">
                          <a:solidFill>
                            <a:schemeClr val="bg1"/>
                          </a:solidFill>
                          <a:effectLst/>
                          <a:latin typeface="Times New Roman" pitchFamily="18" charset="0"/>
                          <a:cs typeface="Times New Roman" pitchFamily="18" charset="0"/>
                        </a:rPr>
                        <a:t>Incomes &amp; gains A/c</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dirty="0">
                          <a:solidFill>
                            <a:schemeClr val="bg1"/>
                          </a:solidFill>
                          <a:effectLst/>
                          <a:latin typeface="Times New Roman" pitchFamily="18" charset="0"/>
                          <a:cs typeface="Times New Roman" pitchFamily="18" charset="0"/>
                        </a:rPr>
                        <a:t> </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dirty="0" smtClean="0">
                          <a:solidFill>
                            <a:schemeClr val="bg1"/>
                          </a:solidFill>
                          <a:effectLst/>
                          <a:latin typeface="Times New Roman" pitchFamily="18" charset="0"/>
                          <a:cs typeface="Times New Roman" pitchFamily="18" charset="0"/>
                        </a:rPr>
                        <a:t>XXX</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r>
              <a:tr h="290110">
                <a:tc>
                  <a:txBody>
                    <a:bodyPr/>
                    <a:lstStyle/>
                    <a:p>
                      <a:pPr>
                        <a:lnSpc>
                          <a:spcPct val="115000"/>
                        </a:lnSpc>
                        <a:spcAft>
                          <a:spcPts val="0"/>
                        </a:spcAft>
                      </a:pPr>
                      <a:r>
                        <a:rPr lang="en-US" sz="1900" dirty="0">
                          <a:solidFill>
                            <a:schemeClr val="bg1"/>
                          </a:solidFill>
                          <a:effectLst/>
                          <a:latin typeface="Times New Roman" pitchFamily="18" charset="0"/>
                          <a:cs typeface="Times New Roman" pitchFamily="18" charset="0"/>
                        </a:rPr>
                        <a:t>Prepaid Expenses A/c (Un expired expenses) </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dirty="0" smtClean="0">
                          <a:solidFill>
                            <a:schemeClr val="bg1"/>
                          </a:solidFill>
                          <a:effectLst/>
                          <a:latin typeface="Times New Roman" pitchFamily="18" charset="0"/>
                          <a:cs typeface="Times New Roman" pitchFamily="18" charset="0"/>
                        </a:rPr>
                        <a:t>XXX</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dirty="0">
                          <a:solidFill>
                            <a:schemeClr val="bg1"/>
                          </a:solidFill>
                          <a:effectLst/>
                          <a:latin typeface="Times New Roman" pitchFamily="18" charset="0"/>
                          <a:cs typeface="Times New Roman" pitchFamily="18" charset="0"/>
                        </a:rPr>
                        <a:t> </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r>
              <a:tr h="290110">
                <a:tc>
                  <a:txBody>
                    <a:bodyPr/>
                    <a:lstStyle/>
                    <a:p>
                      <a:pPr>
                        <a:lnSpc>
                          <a:spcPct val="115000"/>
                        </a:lnSpc>
                        <a:spcAft>
                          <a:spcPts val="0"/>
                        </a:spcAft>
                      </a:pPr>
                      <a:r>
                        <a:rPr lang="en-US" sz="1900" dirty="0">
                          <a:solidFill>
                            <a:schemeClr val="bg1"/>
                          </a:solidFill>
                          <a:effectLst/>
                          <a:latin typeface="Times New Roman" pitchFamily="18" charset="0"/>
                          <a:cs typeface="Times New Roman" pitchFamily="18" charset="0"/>
                        </a:rPr>
                        <a:t>Income Receivable A/c (Accrued Income A/c)</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dirty="0" smtClean="0">
                          <a:solidFill>
                            <a:schemeClr val="bg1"/>
                          </a:solidFill>
                          <a:effectLst/>
                          <a:latin typeface="Times New Roman" pitchFamily="18" charset="0"/>
                          <a:cs typeface="Times New Roman" pitchFamily="18" charset="0"/>
                        </a:rPr>
                        <a:t>XXX</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dirty="0">
                          <a:solidFill>
                            <a:schemeClr val="bg1"/>
                          </a:solidFill>
                          <a:effectLst/>
                          <a:latin typeface="Times New Roman" pitchFamily="18" charset="0"/>
                          <a:cs typeface="Times New Roman" pitchFamily="18" charset="0"/>
                        </a:rPr>
                        <a:t> </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r>
              <a:tr h="290110">
                <a:tc>
                  <a:txBody>
                    <a:bodyPr/>
                    <a:lstStyle/>
                    <a:p>
                      <a:pPr>
                        <a:lnSpc>
                          <a:spcPct val="115000"/>
                        </a:lnSpc>
                        <a:spcAft>
                          <a:spcPts val="0"/>
                        </a:spcAft>
                      </a:pPr>
                      <a:r>
                        <a:rPr lang="en-US" sz="1900" dirty="0">
                          <a:solidFill>
                            <a:schemeClr val="bg1"/>
                          </a:solidFill>
                          <a:effectLst/>
                          <a:latin typeface="Times New Roman" pitchFamily="18" charset="0"/>
                          <a:cs typeface="Times New Roman" pitchFamily="18" charset="0"/>
                        </a:rPr>
                        <a:t>Income Received in advance</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dirty="0">
                          <a:solidFill>
                            <a:schemeClr val="bg1"/>
                          </a:solidFill>
                          <a:effectLst/>
                          <a:latin typeface="Times New Roman" pitchFamily="18" charset="0"/>
                          <a:cs typeface="Times New Roman" pitchFamily="18" charset="0"/>
                        </a:rPr>
                        <a:t> </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dirty="0" smtClean="0">
                          <a:solidFill>
                            <a:schemeClr val="bg1"/>
                          </a:solidFill>
                          <a:effectLst/>
                          <a:latin typeface="Times New Roman" pitchFamily="18" charset="0"/>
                          <a:cs typeface="Times New Roman" pitchFamily="18" charset="0"/>
                        </a:rPr>
                        <a:t>XXX</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r>
              <a:tr h="290110">
                <a:tc>
                  <a:txBody>
                    <a:bodyPr/>
                    <a:lstStyle/>
                    <a:p>
                      <a:pPr>
                        <a:lnSpc>
                          <a:spcPct val="115000"/>
                        </a:lnSpc>
                        <a:spcAft>
                          <a:spcPts val="0"/>
                        </a:spcAft>
                      </a:pPr>
                      <a:r>
                        <a:rPr lang="en-US" sz="1900" dirty="0">
                          <a:solidFill>
                            <a:schemeClr val="bg1"/>
                          </a:solidFill>
                          <a:effectLst/>
                          <a:latin typeface="Times New Roman" pitchFamily="18" charset="0"/>
                          <a:cs typeface="Times New Roman" pitchFamily="18" charset="0"/>
                        </a:rPr>
                        <a:t>Total</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dirty="0" smtClean="0">
                          <a:solidFill>
                            <a:schemeClr val="bg1"/>
                          </a:solidFill>
                          <a:effectLst/>
                          <a:latin typeface="Times New Roman" pitchFamily="18" charset="0"/>
                          <a:cs typeface="Times New Roman" pitchFamily="18" charset="0"/>
                        </a:rPr>
                        <a:t>XXX</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900" dirty="0" smtClean="0">
                          <a:solidFill>
                            <a:schemeClr val="bg1"/>
                          </a:solidFill>
                          <a:effectLst/>
                          <a:latin typeface="Times New Roman" pitchFamily="18" charset="0"/>
                          <a:cs typeface="Times New Roman" pitchFamily="18" charset="0"/>
                        </a:rPr>
                        <a:t>XXX</a:t>
                      </a:r>
                      <a:endParaRPr lang="en-IN" sz="1900" dirty="0">
                        <a:solidFill>
                          <a:schemeClr val="bg1"/>
                        </a:solidFill>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xmlns="" val="61758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332656"/>
            <a:ext cx="8496944" cy="6192688"/>
          </a:xfrm>
        </p:spPr>
        <p:txBody>
          <a:bodyPr>
            <a:normAutofit fontScale="77500" lnSpcReduction="20000"/>
          </a:bodyPr>
          <a:lstStyle/>
          <a:p>
            <a:pPr>
              <a:lnSpc>
                <a:spcPct val="115000"/>
              </a:lnSpc>
              <a:spcAft>
                <a:spcPts val="0"/>
              </a:spcAft>
            </a:pPr>
            <a:r>
              <a:rPr lang="en-IN" sz="3300" b="1" dirty="0">
                <a:solidFill>
                  <a:srgbClr val="FFFF00"/>
                </a:solidFill>
                <a:latin typeface="Times New Roman" panose="02020603050405020304" pitchFamily="18" charset="0"/>
                <a:ea typeface="Calibri"/>
                <a:cs typeface="Times New Roman" panose="02020603050405020304" pitchFamily="18" charset="0"/>
              </a:rPr>
              <a:t> Final Accounts:</a:t>
            </a:r>
          </a:p>
          <a:p>
            <a:pPr algn="just">
              <a:lnSpc>
                <a:spcPct val="115000"/>
              </a:lnSpc>
              <a:spcAft>
                <a:spcPts val="0"/>
              </a:spcAft>
            </a:pPr>
            <a:r>
              <a:rPr lang="en-IN" dirty="0">
                <a:solidFill>
                  <a:schemeClr val="bg1"/>
                </a:solidFill>
                <a:latin typeface="Times New Roman" panose="02020603050405020304" pitchFamily="18" charset="0"/>
                <a:ea typeface="Calibri"/>
                <a:cs typeface="Times New Roman" panose="02020603050405020304" pitchFamily="18" charset="0"/>
              </a:rPr>
              <a:t>Final accounts are prepared by an organization at end of the financial years to know the operational efficiency and financial position of the business. </a:t>
            </a:r>
            <a:endParaRPr lang="en-IN" dirty="0" smtClean="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pPr>
            <a:r>
              <a:rPr lang="en-IN" dirty="0" smtClean="0">
                <a:solidFill>
                  <a:schemeClr val="bg1"/>
                </a:solidFill>
                <a:latin typeface="Times New Roman" panose="02020603050405020304" pitchFamily="18" charset="0"/>
                <a:ea typeface="Calibri"/>
                <a:cs typeface="Times New Roman" panose="02020603050405020304" pitchFamily="18" charset="0"/>
              </a:rPr>
              <a:t>Financial </a:t>
            </a:r>
            <a:r>
              <a:rPr lang="en-IN" dirty="0">
                <a:solidFill>
                  <a:schemeClr val="bg1"/>
                </a:solidFill>
                <a:latin typeface="Times New Roman" panose="02020603050405020304" pitchFamily="18" charset="0"/>
                <a:ea typeface="Calibri"/>
                <a:cs typeface="Times New Roman" panose="02020603050405020304" pitchFamily="18" charset="0"/>
              </a:rPr>
              <a:t>account for a trading firm refers to</a:t>
            </a:r>
            <a:endParaRPr lang="en-IN" sz="2800" dirty="0">
              <a:solidFill>
                <a:schemeClr val="bg1"/>
              </a:solidFill>
              <a:latin typeface="Times New Roman" panose="02020603050405020304" pitchFamily="18" charset="0"/>
              <a:ea typeface="Calibri"/>
              <a:cs typeface="Times New Roman" panose="02020603050405020304" pitchFamily="18" charset="0"/>
            </a:endParaRPr>
          </a:p>
          <a:p>
            <a:pPr marL="342900" lvl="0" indent="-342900" algn="just">
              <a:lnSpc>
                <a:spcPct val="115000"/>
              </a:lnSpc>
              <a:spcAft>
                <a:spcPts val="0"/>
              </a:spcAft>
              <a:buFont typeface="Wingdings"/>
              <a:buChar char=""/>
            </a:pPr>
            <a:r>
              <a:rPr lang="en-IN" dirty="0">
                <a:solidFill>
                  <a:schemeClr val="bg1"/>
                </a:solidFill>
                <a:latin typeface="Times New Roman" panose="02020603050405020304" pitchFamily="18" charset="0"/>
                <a:ea typeface="Calibri"/>
                <a:cs typeface="Times New Roman" panose="02020603050405020304" pitchFamily="18" charset="0"/>
              </a:rPr>
              <a:t>Trading and profit loss A/c.</a:t>
            </a:r>
            <a:endParaRPr lang="en-IN" sz="2800" dirty="0">
              <a:solidFill>
                <a:schemeClr val="bg1"/>
              </a:solidFill>
              <a:latin typeface="Times New Roman" panose="02020603050405020304" pitchFamily="18" charset="0"/>
              <a:ea typeface="Calibri"/>
              <a:cs typeface="Times New Roman" panose="02020603050405020304" pitchFamily="18" charset="0"/>
            </a:endParaRPr>
          </a:p>
          <a:p>
            <a:pPr marL="342900" lvl="0" indent="-342900" algn="just">
              <a:lnSpc>
                <a:spcPct val="115000"/>
              </a:lnSpc>
              <a:spcAft>
                <a:spcPts val="0"/>
              </a:spcAft>
              <a:buFont typeface="Wingdings"/>
              <a:buChar char=""/>
            </a:pPr>
            <a:r>
              <a:rPr lang="en-IN" dirty="0">
                <a:solidFill>
                  <a:schemeClr val="bg1"/>
                </a:solidFill>
                <a:latin typeface="Times New Roman" panose="02020603050405020304" pitchFamily="18" charset="0"/>
                <a:ea typeface="Calibri"/>
                <a:cs typeface="Times New Roman" panose="02020603050405020304" pitchFamily="18" charset="0"/>
              </a:rPr>
              <a:t>Balance sheet.</a:t>
            </a:r>
            <a:endParaRPr lang="en-IN" sz="2800" dirty="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pPr>
            <a:r>
              <a:rPr lang="en-IN" b="1" i="1" dirty="0">
                <a:solidFill>
                  <a:srgbClr val="FFFF00"/>
                </a:solidFill>
                <a:latin typeface="Times New Roman" panose="02020603050405020304" pitchFamily="18" charset="0"/>
                <a:ea typeface="Calibri"/>
                <a:cs typeface="Times New Roman" panose="02020603050405020304" pitchFamily="18" charset="0"/>
              </a:rPr>
              <a:t>Trading Account</a:t>
            </a:r>
            <a:r>
              <a:rPr lang="en-IN" i="1" dirty="0">
                <a:solidFill>
                  <a:srgbClr val="FFFF00"/>
                </a:solidFill>
                <a:latin typeface="Times New Roman" panose="02020603050405020304" pitchFamily="18" charset="0"/>
                <a:ea typeface="Calibri"/>
                <a:cs typeface="Times New Roman" panose="02020603050405020304" pitchFamily="18" charset="0"/>
              </a:rPr>
              <a:t>:</a:t>
            </a:r>
            <a:endParaRPr lang="en-IN" sz="2800" i="1" dirty="0">
              <a:solidFill>
                <a:srgbClr val="FFFF00"/>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buFont typeface="Wingdings" pitchFamily="2" charset="2"/>
              <a:buChar char="Ø"/>
            </a:pPr>
            <a:r>
              <a:rPr lang="en-IN" dirty="0" smtClean="0">
                <a:solidFill>
                  <a:schemeClr val="bg1"/>
                </a:solidFill>
                <a:latin typeface="Times New Roman" panose="02020603050405020304" pitchFamily="18" charset="0"/>
                <a:ea typeface="Calibri"/>
                <a:cs typeface="Times New Roman" panose="02020603050405020304" pitchFamily="18" charset="0"/>
              </a:rPr>
              <a:t>This </a:t>
            </a:r>
            <a:r>
              <a:rPr lang="en-IN" dirty="0">
                <a:solidFill>
                  <a:schemeClr val="bg1"/>
                </a:solidFill>
                <a:latin typeface="Times New Roman" panose="02020603050405020304" pitchFamily="18" charset="0"/>
                <a:ea typeface="Calibri"/>
                <a:cs typeface="Times New Roman" panose="02020603050405020304" pitchFamily="18" charset="0"/>
              </a:rPr>
              <a:t>account is prepared to ascertain the profit or loss earned by the business from buying and selling of goods manufactured during a particular period of time. </a:t>
            </a:r>
            <a:endParaRPr lang="en-IN" dirty="0" smtClean="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buFont typeface="Wingdings" pitchFamily="2" charset="2"/>
              <a:buChar char="Ø"/>
            </a:pPr>
            <a:r>
              <a:rPr lang="en-IN" dirty="0" smtClean="0">
                <a:solidFill>
                  <a:schemeClr val="bg1"/>
                </a:solidFill>
                <a:latin typeface="Times New Roman" panose="02020603050405020304" pitchFamily="18" charset="0"/>
                <a:ea typeface="Calibri"/>
                <a:cs typeface="Times New Roman" panose="02020603050405020304" pitchFamily="18" charset="0"/>
              </a:rPr>
              <a:t>Normally </a:t>
            </a:r>
            <a:r>
              <a:rPr lang="en-IN" dirty="0">
                <a:solidFill>
                  <a:schemeClr val="bg1"/>
                </a:solidFill>
                <a:latin typeface="Times New Roman" panose="02020603050405020304" pitchFamily="18" charset="0"/>
                <a:ea typeface="Calibri"/>
                <a:cs typeface="Times New Roman" panose="02020603050405020304" pitchFamily="18" charset="0"/>
              </a:rPr>
              <a:t>the period is financial year. The profit earned in this account is called “GROSS PROFIT” and the profit or loss earned from this account is transferred to profit or loss A/c.</a:t>
            </a:r>
            <a:endParaRPr lang="en-IN" sz="2800" dirty="0">
              <a:solidFill>
                <a:schemeClr val="bg1"/>
              </a:solidFill>
              <a:latin typeface="Times New Roman" panose="02020603050405020304" pitchFamily="18" charset="0"/>
              <a:ea typeface="Calibri"/>
              <a:cs typeface="Times New Roman" panose="02020603050405020304" pitchFamily="18" charset="0"/>
            </a:endParaRPr>
          </a:p>
          <a:p>
            <a:endParaRPr lang="en-IN" dirty="0"/>
          </a:p>
        </p:txBody>
      </p:sp>
    </p:spTree>
    <p:extLst>
      <p:ext uri="{BB962C8B-B14F-4D97-AF65-F5344CB8AC3E}">
        <p14:creationId xmlns:p14="http://schemas.microsoft.com/office/powerpoint/2010/main" xmlns="" val="340729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332656"/>
            <a:ext cx="8496944" cy="6192688"/>
          </a:xfrm>
        </p:spPr>
        <p:txBody>
          <a:bodyPr>
            <a:normAutofit/>
          </a:bodyPr>
          <a:lstStyle/>
          <a:p>
            <a:r>
              <a:rPr lang="en-IN" sz="2800" dirty="0" smtClean="0">
                <a:solidFill>
                  <a:schemeClr val="bg1"/>
                </a:solidFill>
                <a:latin typeface="Times New Roman" panose="02020603050405020304" pitchFamily="18" charset="0"/>
                <a:cs typeface="Times New Roman" panose="02020603050405020304" pitchFamily="18" charset="0"/>
              </a:rPr>
              <a:t>Pro-forma or Trading A/c</a:t>
            </a:r>
          </a:p>
          <a:p>
            <a:r>
              <a:rPr lang="en-IN" sz="2400" dirty="0" smtClean="0">
                <a:solidFill>
                  <a:schemeClr val="bg1"/>
                </a:solidFill>
                <a:latin typeface="Times New Roman" panose="02020603050405020304" pitchFamily="18" charset="0"/>
                <a:cs typeface="Times New Roman" panose="02020603050405020304" pitchFamily="18" charset="0"/>
              </a:rPr>
              <a:t>Trading A/c of……for the year ended…….</a:t>
            </a:r>
          </a:p>
          <a:p>
            <a:endParaRPr lang="en-IN" sz="2400" dirty="0">
              <a:solidFill>
                <a:schemeClr val="bg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4013969300"/>
              </p:ext>
            </p:extLst>
          </p:nvPr>
        </p:nvGraphicFramePr>
        <p:xfrm>
          <a:off x="323528" y="1268761"/>
          <a:ext cx="8424935" cy="5395732"/>
        </p:xfrm>
        <a:graphic>
          <a:graphicData uri="http://schemas.openxmlformats.org/drawingml/2006/table">
            <a:tbl>
              <a:tblPr firstRow="1" firstCol="1" bandRow="1">
                <a:tableStyleId>{E8B1032C-EA38-4F05-BA0D-38AFFFC7BED3}</a:tableStyleId>
              </a:tblPr>
              <a:tblGrid>
                <a:gridCol w="2304256"/>
                <a:gridCol w="1296144"/>
                <a:gridCol w="1214230"/>
                <a:gridCol w="1882114"/>
                <a:gridCol w="864096"/>
                <a:gridCol w="864095"/>
              </a:tblGrid>
              <a:tr h="628660">
                <a:tc>
                  <a:txBody>
                    <a:bodyPr/>
                    <a:lstStyle/>
                    <a:p>
                      <a:pPr algn="ctr">
                        <a:lnSpc>
                          <a:spcPct val="115000"/>
                        </a:lnSpc>
                        <a:spcAft>
                          <a:spcPts val="0"/>
                        </a:spcAft>
                      </a:pPr>
                      <a:r>
                        <a:rPr lang="en-US" sz="1600" dirty="0">
                          <a:solidFill>
                            <a:srgbClr val="FFFF00"/>
                          </a:solidFill>
                          <a:effectLst/>
                          <a:latin typeface="Times New Roman" panose="02020603050405020304" pitchFamily="18" charset="0"/>
                          <a:cs typeface="Times New Roman" panose="02020603050405020304" pitchFamily="18" charset="0"/>
                        </a:rPr>
                        <a:t>particulars</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FF00"/>
                          </a:solidFill>
                          <a:effectLst/>
                          <a:latin typeface="Times New Roman" panose="02020603050405020304" pitchFamily="18" charset="0"/>
                          <a:cs typeface="Times New Roman" panose="02020603050405020304" pitchFamily="18" charset="0"/>
                        </a:rPr>
                        <a:t>Amount </a:t>
                      </a:r>
                      <a:endParaRPr lang="en-US" sz="1600" dirty="0" smtClean="0">
                        <a:solidFill>
                          <a:srgbClr val="FFFF00"/>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US" sz="1600" dirty="0" smtClean="0">
                          <a:solidFill>
                            <a:srgbClr val="FFFF00"/>
                          </a:solidFill>
                          <a:effectLst/>
                          <a:latin typeface="Times New Roman" panose="02020603050405020304" pitchFamily="18" charset="0"/>
                          <a:cs typeface="Times New Roman" panose="02020603050405020304" pitchFamily="18" charset="0"/>
                        </a:rPr>
                        <a:t>(</a:t>
                      </a:r>
                      <a:r>
                        <a:rPr lang="en-US" sz="1600" dirty="0" err="1">
                          <a:solidFill>
                            <a:srgbClr val="FFFF00"/>
                          </a:solidFill>
                          <a:effectLst/>
                          <a:latin typeface="Times New Roman" panose="02020603050405020304" pitchFamily="18" charset="0"/>
                          <a:cs typeface="Times New Roman" panose="02020603050405020304" pitchFamily="18" charset="0"/>
                        </a:rPr>
                        <a:t>Rs</a:t>
                      </a:r>
                      <a:r>
                        <a:rPr lang="en-US" sz="1600" dirty="0">
                          <a:solidFill>
                            <a:srgbClr val="FFFF00"/>
                          </a:solidFill>
                          <a:effectLst/>
                          <a:latin typeface="Times New Roman" panose="02020603050405020304" pitchFamily="18" charset="0"/>
                          <a:cs typeface="Times New Roman" panose="02020603050405020304" pitchFamily="18" charset="0"/>
                        </a:rPr>
                        <a:t>)</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FF00"/>
                          </a:solidFill>
                          <a:effectLst/>
                          <a:latin typeface="Times New Roman" panose="02020603050405020304" pitchFamily="18" charset="0"/>
                          <a:cs typeface="Times New Roman" panose="02020603050405020304" pitchFamily="18" charset="0"/>
                        </a:rPr>
                        <a:t>Amount (</a:t>
                      </a:r>
                      <a:r>
                        <a:rPr lang="en-US" sz="1600" dirty="0" err="1">
                          <a:solidFill>
                            <a:srgbClr val="FFFF00"/>
                          </a:solidFill>
                          <a:effectLst/>
                          <a:latin typeface="Times New Roman" panose="02020603050405020304" pitchFamily="18" charset="0"/>
                          <a:cs typeface="Times New Roman" panose="02020603050405020304" pitchFamily="18" charset="0"/>
                        </a:rPr>
                        <a:t>Rs</a:t>
                      </a:r>
                      <a:r>
                        <a:rPr lang="en-US" sz="1600" dirty="0">
                          <a:solidFill>
                            <a:srgbClr val="FFFF00"/>
                          </a:solidFill>
                          <a:effectLst/>
                          <a:latin typeface="Times New Roman" panose="02020603050405020304" pitchFamily="18" charset="0"/>
                          <a:cs typeface="Times New Roman" panose="02020603050405020304" pitchFamily="18" charset="0"/>
                        </a:rPr>
                        <a:t>)</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FF00"/>
                          </a:solidFill>
                          <a:effectLst/>
                          <a:latin typeface="Times New Roman" panose="02020603050405020304" pitchFamily="18" charset="0"/>
                          <a:cs typeface="Times New Roman" panose="02020603050405020304" pitchFamily="18" charset="0"/>
                        </a:rPr>
                        <a:t>particulars</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FF00"/>
                          </a:solidFill>
                          <a:effectLst/>
                          <a:latin typeface="Times New Roman" panose="02020603050405020304" pitchFamily="18" charset="0"/>
                          <a:cs typeface="Times New Roman" panose="02020603050405020304" pitchFamily="18" charset="0"/>
                        </a:rPr>
                        <a:t>Amount (</a:t>
                      </a:r>
                      <a:r>
                        <a:rPr lang="en-US" sz="1600" dirty="0" err="1">
                          <a:solidFill>
                            <a:srgbClr val="FFFF00"/>
                          </a:solidFill>
                          <a:effectLst/>
                          <a:latin typeface="Times New Roman" panose="02020603050405020304" pitchFamily="18" charset="0"/>
                          <a:cs typeface="Times New Roman" panose="02020603050405020304" pitchFamily="18" charset="0"/>
                        </a:rPr>
                        <a:t>Rs</a:t>
                      </a:r>
                      <a:r>
                        <a:rPr lang="en-US" sz="1600" dirty="0">
                          <a:solidFill>
                            <a:srgbClr val="FFFF00"/>
                          </a:solidFill>
                          <a:effectLst/>
                          <a:latin typeface="Times New Roman" panose="02020603050405020304" pitchFamily="18" charset="0"/>
                          <a:cs typeface="Times New Roman" panose="02020603050405020304" pitchFamily="18" charset="0"/>
                        </a:rPr>
                        <a:t>)</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rgbClr val="FFFF00"/>
                          </a:solidFill>
                          <a:effectLst/>
                          <a:latin typeface="Times New Roman" panose="02020603050405020304" pitchFamily="18" charset="0"/>
                          <a:cs typeface="Times New Roman" panose="02020603050405020304" pitchFamily="18" charset="0"/>
                        </a:rPr>
                        <a:t>Amount (</a:t>
                      </a:r>
                      <a:r>
                        <a:rPr lang="en-US" sz="1600" dirty="0" err="1">
                          <a:solidFill>
                            <a:srgbClr val="FFFF00"/>
                          </a:solidFill>
                          <a:effectLst/>
                          <a:latin typeface="Times New Roman" panose="02020603050405020304" pitchFamily="18" charset="0"/>
                          <a:cs typeface="Times New Roman" panose="02020603050405020304" pitchFamily="18" charset="0"/>
                        </a:rPr>
                        <a:t>Rs</a:t>
                      </a:r>
                      <a:r>
                        <a:rPr lang="en-US" sz="1600" dirty="0">
                          <a:solidFill>
                            <a:srgbClr val="FFFF00"/>
                          </a:solidFill>
                          <a:effectLst/>
                          <a:latin typeface="Times New Roman" panose="02020603050405020304" pitchFamily="18" charset="0"/>
                          <a:cs typeface="Times New Roman" panose="02020603050405020304" pitchFamily="18" charset="0"/>
                        </a:rPr>
                        <a:t>)</a:t>
                      </a:r>
                      <a:endParaRPr lang="en-IN" sz="1600" dirty="0">
                        <a:solidFill>
                          <a:srgbClr val="FFFF00"/>
                        </a:solidFill>
                        <a:effectLst/>
                        <a:latin typeface="Times New Roman" panose="02020603050405020304" pitchFamily="18" charset="0"/>
                        <a:ea typeface="Calibri"/>
                        <a:cs typeface="Times New Roman" panose="02020603050405020304" pitchFamily="18" charset="0"/>
                      </a:endParaRPr>
                    </a:p>
                  </a:txBody>
                  <a:tcPr marL="68580" marR="68580" marT="0" marB="0"/>
                </a:tc>
              </a:tr>
              <a:tr h="272017">
                <a:tc>
                  <a:txBody>
                    <a:bodyPr/>
                    <a:lstStyle/>
                    <a:p>
                      <a:pPr algn="l">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To opening stock</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Xxx</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rowSpan="3">
                  <a:txBody>
                    <a:bodyPr/>
                    <a:lstStyle/>
                    <a:p>
                      <a:pPr algn="l">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By sales</a:t>
                      </a:r>
                      <a:endParaRPr lang="en-IN" sz="1600" dirty="0">
                        <a:solidFill>
                          <a:schemeClr val="bg1"/>
                        </a:solidFill>
                        <a:effectLst/>
                        <a:latin typeface="Times New Roman" panose="02020603050405020304" pitchFamily="18" charset="0"/>
                        <a:cs typeface="Times New Roman" panose="02020603050405020304" pitchFamily="18" charset="0"/>
                      </a:endParaRPr>
                    </a:p>
                    <a:p>
                      <a:pPr algn="l">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Loss: Sales returns</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xxx</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rowSpan="3">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IN" sz="1600">
                        <a:solidFill>
                          <a:schemeClr val="bg1"/>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xxx</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r>
              <a:tr h="272017">
                <a:tc rowSpan="2">
                  <a:txBody>
                    <a:bodyPr/>
                    <a:lstStyle/>
                    <a:p>
                      <a:pPr algn="l">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To purchases</a:t>
                      </a:r>
                      <a:endParaRPr lang="en-IN" sz="1600" dirty="0">
                        <a:solidFill>
                          <a:schemeClr val="bg1"/>
                        </a:solidFill>
                        <a:effectLst/>
                        <a:latin typeface="Times New Roman" panose="02020603050405020304" pitchFamily="18" charset="0"/>
                        <a:cs typeface="Times New Roman" panose="02020603050405020304" pitchFamily="18" charset="0"/>
                      </a:endParaRPr>
                    </a:p>
                    <a:p>
                      <a:pPr algn="l">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Less: purchase returns</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xxx</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rowSpan="2">
                  <a:txBody>
                    <a:bodyPr/>
                    <a:lstStyle/>
                    <a:p>
                      <a:pPr algn="ctr">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 </a:t>
                      </a:r>
                      <a:endParaRPr lang="en-IN" sz="1600" dirty="0">
                        <a:solidFill>
                          <a:schemeClr val="bg1"/>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xxx</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vMerge="1">
                  <a:txBody>
                    <a:bodyPr/>
                    <a:lstStyle/>
                    <a:p>
                      <a:endParaRPr lang="en-IN"/>
                    </a:p>
                  </a:txBody>
                  <a:tcPr/>
                </a:tc>
                <a:tc rowSpan="2">
                  <a:txBody>
                    <a:bodyPr/>
                    <a:lstStyle/>
                    <a:p>
                      <a:pPr algn="ctr">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xx</a:t>
                      </a:r>
                      <a:endParaRPr lang="en-IN" sz="1600" dirty="0">
                        <a:solidFill>
                          <a:schemeClr val="bg1"/>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 </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vMerge="1">
                  <a:txBody>
                    <a:bodyPr/>
                    <a:lstStyle/>
                    <a:p>
                      <a:endParaRPr lang="en-IN"/>
                    </a:p>
                  </a:txBody>
                  <a:tcPr/>
                </a:tc>
              </a:tr>
              <a:tr h="275657">
                <a:tc vMerge="1">
                  <a:txBody>
                    <a:bodyPr/>
                    <a:lstStyle/>
                    <a:p>
                      <a:endParaRPr lang="en-IN"/>
                    </a:p>
                  </a:txBody>
                  <a:tcPr/>
                </a:tc>
                <a:tc>
                  <a:txBody>
                    <a:bodyPr/>
                    <a:lstStyle/>
                    <a:p>
                      <a:pPr algn="ctr">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xx</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r>
              <a:tr h="272017">
                <a:tc>
                  <a:txBody>
                    <a:bodyPr/>
                    <a:lstStyle/>
                    <a:p>
                      <a:pPr algn="l">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To carriage inwards</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xxx</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l">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By closing stock</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 </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xxx</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r>
              <a:tr h="272017">
                <a:tc>
                  <a:txBody>
                    <a:bodyPr/>
                    <a:lstStyle/>
                    <a:p>
                      <a:pPr algn="l">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To fuel and power</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xxx</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l">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By gross loss c/d</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 </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xxx</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r>
              <a:tr h="272017">
                <a:tc>
                  <a:txBody>
                    <a:bodyPr/>
                    <a:lstStyle/>
                    <a:p>
                      <a:pPr algn="l">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To manufacturing </a:t>
                      </a:r>
                      <a:r>
                        <a:rPr lang="en-US" sz="1600" dirty="0" smtClean="0">
                          <a:solidFill>
                            <a:schemeClr val="bg1"/>
                          </a:solidFill>
                          <a:effectLst/>
                          <a:latin typeface="Times New Roman" panose="02020603050405020304" pitchFamily="18" charset="0"/>
                          <a:cs typeface="Times New Roman" panose="02020603050405020304" pitchFamily="18" charset="0"/>
                        </a:rPr>
                        <a:t>exp</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xxx</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 </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 </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r>
              <a:tr h="272017">
                <a:tc>
                  <a:txBody>
                    <a:bodyPr/>
                    <a:lstStyle/>
                    <a:p>
                      <a:pPr algn="l">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To coal, water and gas</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xxx</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 </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 </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r>
              <a:tr h="272017">
                <a:tc>
                  <a:txBody>
                    <a:bodyPr/>
                    <a:lstStyle/>
                    <a:p>
                      <a:pPr algn="l">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To motive power</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xxx</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 </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r>
              <a:tr h="272017">
                <a:tc>
                  <a:txBody>
                    <a:bodyPr/>
                    <a:lstStyle/>
                    <a:p>
                      <a:pPr algn="l">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To </a:t>
                      </a:r>
                      <a:r>
                        <a:rPr lang="en-US" sz="1600" dirty="0" err="1">
                          <a:solidFill>
                            <a:schemeClr val="bg1"/>
                          </a:solidFill>
                          <a:effectLst/>
                          <a:latin typeface="Times New Roman" panose="02020603050405020304" pitchFamily="18" charset="0"/>
                          <a:cs typeface="Times New Roman" panose="02020603050405020304" pitchFamily="18" charset="0"/>
                        </a:rPr>
                        <a:t>octroi</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xxx</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 </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r>
              <a:tr h="272017">
                <a:tc>
                  <a:txBody>
                    <a:bodyPr/>
                    <a:lstStyle/>
                    <a:p>
                      <a:pPr algn="l">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To import duty</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xxx</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 </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r>
              <a:tr h="272017">
                <a:tc>
                  <a:txBody>
                    <a:bodyPr/>
                    <a:lstStyle/>
                    <a:p>
                      <a:pPr algn="l">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To custom duty</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xxx</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 </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r>
              <a:tr h="272017">
                <a:tc>
                  <a:txBody>
                    <a:bodyPr/>
                    <a:lstStyle/>
                    <a:p>
                      <a:pPr algn="l">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To consumable stores</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xxx</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 </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 </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r>
              <a:tr h="544033">
                <a:tc>
                  <a:txBody>
                    <a:bodyPr/>
                    <a:lstStyle/>
                    <a:p>
                      <a:pPr algn="l">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To salary to foreman/ works manager</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xxx</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 </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 </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r>
              <a:tr h="272017">
                <a:tc>
                  <a:txBody>
                    <a:bodyPr/>
                    <a:lstStyle/>
                    <a:p>
                      <a:pPr algn="l">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To royally on </a:t>
                      </a:r>
                      <a:r>
                        <a:rPr lang="en-US" sz="1600" dirty="0" err="1">
                          <a:solidFill>
                            <a:schemeClr val="bg1"/>
                          </a:solidFill>
                          <a:effectLst/>
                          <a:latin typeface="Times New Roman" panose="02020603050405020304" pitchFamily="18" charset="0"/>
                          <a:cs typeface="Times New Roman" panose="02020603050405020304" pitchFamily="18" charset="0"/>
                        </a:rPr>
                        <a:t>mfg</a:t>
                      </a:r>
                      <a:r>
                        <a:rPr lang="en-US" sz="1600" dirty="0">
                          <a:solidFill>
                            <a:schemeClr val="bg1"/>
                          </a:solidFill>
                          <a:effectLst/>
                          <a:latin typeface="Times New Roman" panose="02020603050405020304" pitchFamily="18" charset="0"/>
                          <a:cs typeface="Times New Roman" panose="02020603050405020304" pitchFamily="18" charset="0"/>
                        </a:rPr>
                        <a:t> goods</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xxx</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 </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 </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r>
              <a:tr h="272017">
                <a:tc>
                  <a:txBody>
                    <a:bodyPr/>
                    <a:lstStyle/>
                    <a:p>
                      <a:pPr algn="l">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To gross profit c/d</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smtClean="0">
                          <a:solidFill>
                            <a:schemeClr val="bg1"/>
                          </a:solidFill>
                          <a:effectLst/>
                          <a:latin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cs typeface="Times New Roman" panose="02020603050405020304" pitchFamily="18" charset="0"/>
                        </a:rPr>
                        <a:t>xxx</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 </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r>
              <a:tr h="272017">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XXX</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IN" sz="160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 </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XXX</a:t>
                      </a:r>
                      <a:endParaRPr lang="en-IN" sz="16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xmlns="" val="355660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496944" cy="6192688"/>
          </a:xfrm>
        </p:spPr>
        <p:txBody>
          <a:bodyPr>
            <a:normAutofit fontScale="70000" lnSpcReduction="20000"/>
          </a:bodyPr>
          <a:lstStyle/>
          <a:p>
            <a:pPr marL="0" indent="0" algn="just">
              <a:lnSpc>
                <a:spcPct val="115000"/>
              </a:lnSpc>
              <a:spcAft>
                <a:spcPts val="0"/>
              </a:spcAft>
              <a:buNone/>
            </a:pPr>
            <a:r>
              <a:rPr lang="en-IN" sz="4000" b="1" dirty="0">
                <a:solidFill>
                  <a:srgbClr val="FFFF00"/>
                </a:solidFill>
                <a:latin typeface="Times New Roman" panose="02020603050405020304" pitchFamily="18" charset="0"/>
                <a:ea typeface="Calibri"/>
                <a:cs typeface="Times New Roman" panose="02020603050405020304" pitchFamily="18" charset="0"/>
              </a:rPr>
              <a:t>Users of Accounting Information</a:t>
            </a:r>
            <a:r>
              <a:rPr lang="en-IN" b="1" dirty="0">
                <a:solidFill>
                  <a:srgbClr val="FFFF00"/>
                </a:solidFill>
                <a:ea typeface="Calibri"/>
                <a:cs typeface="Times New Roman"/>
              </a:rPr>
              <a:t> :</a:t>
            </a:r>
            <a:endParaRPr lang="en-IN" sz="2800" dirty="0">
              <a:solidFill>
                <a:srgbClr val="FFFF00"/>
              </a:solidFill>
              <a:ea typeface="Calibri"/>
              <a:cs typeface="Times New Roman"/>
            </a:endParaRPr>
          </a:p>
          <a:p>
            <a:pPr marL="0" indent="0" algn="just">
              <a:lnSpc>
                <a:spcPct val="115000"/>
              </a:lnSpc>
              <a:spcAft>
                <a:spcPts val="0"/>
              </a:spcAft>
              <a:buNone/>
            </a:pPr>
            <a:r>
              <a:rPr lang="en-IN" sz="3400" dirty="0">
                <a:solidFill>
                  <a:schemeClr val="bg1"/>
                </a:solidFill>
                <a:latin typeface="Times New Roman" panose="02020603050405020304" pitchFamily="18" charset="0"/>
                <a:ea typeface="Calibri"/>
                <a:cs typeface="Times New Roman" panose="02020603050405020304" pitchFamily="18" charset="0"/>
              </a:rPr>
              <a:t>Accounting information helps users to make better financial decisions. Users of financial information may be both internal and external to the organization.</a:t>
            </a:r>
          </a:p>
          <a:p>
            <a:pPr marL="0" indent="0" algn="just">
              <a:lnSpc>
                <a:spcPct val="115000"/>
              </a:lnSpc>
              <a:spcAft>
                <a:spcPts val="0"/>
              </a:spcAft>
              <a:buNone/>
            </a:pPr>
            <a:r>
              <a:rPr lang="en-IN" sz="3400" b="1" dirty="0">
                <a:solidFill>
                  <a:srgbClr val="FFFF00"/>
                </a:solidFill>
                <a:latin typeface="Times New Roman" panose="02020603050405020304" pitchFamily="18" charset="0"/>
                <a:ea typeface="Calibri"/>
                <a:cs typeface="Times New Roman" panose="02020603050405020304" pitchFamily="18" charset="0"/>
              </a:rPr>
              <a:t>Internal users</a:t>
            </a:r>
            <a:r>
              <a:rPr lang="en-IN" sz="3400" b="1" dirty="0">
                <a:solidFill>
                  <a:schemeClr val="bg1"/>
                </a:solidFill>
                <a:latin typeface="Times New Roman" panose="02020603050405020304" pitchFamily="18" charset="0"/>
                <a:ea typeface="Calibri"/>
                <a:cs typeface="Times New Roman" panose="02020603050405020304" pitchFamily="18" charset="0"/>
              </a:rPr>
              <a:t> </a:t>
            </a:r>
            <a:r>
              <a:rPr lang="en-IN" sz="3400" b="1" i="1" dirty="0">
                <a:solidFill>
                  <a:schemeClr val="bg1"/>
                </a:solidFill>
                <a:latin typeface="Times New Roman" panose="02020603050405020304" pitchFamily="18" charset="0"/>
                <a:ea typeface="Calibri"/>
                <a:cs typeface="Times New Roman" panose="02020603050405020304" pitchFamily="18" charset="0"/>
              </a:rPr>
              <a:t>(Primary Users)</a:t>
            </a:r>
            <a:r>
              <a:rPr lang="en-IN" sz="3400" dirty="0">
                <a:solidFill>
                  <a:schemeClr val="bg1"/>
                </a:solidFill>
                <a:latin typeface="Times New Roman" panose="02020603050405020304" pitchFamily="18" charset="0"/>
                <a:ea typeface="Calibri"/>
                <a:cs typeface="Times New Roman" panose="02020603050405020304" pitchFamily="18" charset="0"/>
              </a:rPr>
              <a:t> of accounting information include the following:</a:t>
            </a:r>
          </a:p>
          <a:p>
            <a:pPr lvl="0" algn="just">
              <a:lnSpc>
                <a:spcPct val="115000"/>
              </a:lnSpc>
              <a:buSzPts val="1000"/>
              <a:buFont typeface="Wingdings"/>
              <a:buChar char=""/>
              <a:tabLst>
                <a:tab pos="457200" algn="l"/>
              </a:tabLst>
            </a:pPr>
            <a:r>
              <a:rPr lang="en-IN" sz="3400" b="1" dirty="0">
                <a:solidFill>
                  <a:srgbClr val="FFFF00"/>
                </a:solidFill>
                <a:latin typeface="Times New Roman" panose="02020603050405020304" pitchFamily="18" charset="0"/>
                <a:ea typeface="Calibri"/>
                <a:cs typeface="Times New Roman" panose="02020603050405020304" pitchFamily="18" charset="0"/>
              </a:rPr>
              <a:t>Management:</a:t>
            </a:r>
            <a:r>
              <a:rPr lang="en-IN" sz="3400" dirty="0">
                <a:solidFill>
                  <a:srgbClr val="FFFF00"/>
                </a:solidFill>
                <a:latin typeface="Times New Roman" panose="02020603050405020304" pitchFamily="18" charset="0"/>
                <a:ea typeface="Calibri"/>
                <a:cs typeface="Times New Roman" panose="02020603050405020304" pitchFamily="18" charset="0"/>
              </a:rPr>
              <a:t> </a:t>
            </a:r>
            <a:r>
              <a:rPr lang="en-IN" sz="3400" dirty="0">
                <a:solidFill>
                  <a:schemeClr val="bg1"/>
                </a:solidFill>
                <a:latin typeface="Times New Roman" panose="02020603050405020304" pitchFamily="18" charset="0"/>
                <a:ea typeface="Calibri"/>
                <a:cs typeface="Times New Roman" panose="02020603050405020304" pitchFamily="18" charset="0"/>
              </a:rPr>
              <a:t>for analysing the organization's performance and position and taking appropriate measures to improve the company results.</a:t>
            </a:r>
          </a:p>
          <a:p>
            <a:pPr lvl="0" algn="just">
              <a:lnSpc>
                <a:spcPct val="115000"/>
              </a:lnSpc>
              <a:buSzPts val="1000"/>
              <a:buFont typeface="Wingdings"/>
              <a:buChar char=""/>
              <a:tabLst>
                <a:tab pos="457200" algn="l"/>
              </a:tabLst>
            </a:pPr>
            <a:r>
              <a:rPr lang="en-IN" sz="3400" b="1" dirty="0">
                <a:solidFill>
                  <a:srgbClr val="FFFF00"/>
                </a:solidFill>
                <a:latin typeface="Times New Roman" panose="02020603050405020304" pitchFamily="18" charset="0"/>
                <a:ea typeface="Calibri"/>
                <a:cs typeface="Times New Roman" panose="02020603050405020304" pitchFamily="18" charset="0"/>
              </a:rPr>
              <a:t>Employees:</a:t>
            </a:r>
            <a:r>
              <a:rPr lang="en-IN" sz="3400" dirty="0">
                <a:solidFill>
                  <a:schemeClr val="bg1"/>
                </a:solidFill>
                <a:latin typeface="Times New Roman" panose="02020603050405020304" pitchFamily="18" charset="0"/>
                <a:ea typeface="Calibri"/>
                <a:cs typeface="Times New Roman" panose="02020603050405020304" pitchFamily="18" charset="0"/>
              </a:rPr>
              <a:t> for assessing company's profitability and its consequence on their future remuneration and job security.</a:t>
            </a:r>
          </a:p>
          <a:p>
            <a:pPr lvl="0" algn="just">
              <a:lnSpc>
                <a:spcPct val="115000"/>
              </a:lnSpc>
              <a:buSzPts val="1000"/>
              <a:buFont typeface="Wingdings"/>
              <a:buChar char=""/>
              <a:tabLst>
                <a:tab pos="457200" algn="l"/>
              </a:tabLst>
            </a:pPr>
            <a:r>
              <a:rPr lang="en-IN" sz="3400" b="1" dirty="0">
                <a:solidFill>
                  <a:srgbClr val="FFFF00"/>
                </a:solidFill>
                <a:latin typeface="Times New Roman" panose="02020603050405020304" pitchFamily="18" charset="0"/>
                <a:ea typeface="Calibri"/>
                <a:cs typeface="Times New Roman" panose="02020603050405020304" pitchFamily="18" charset="0"/>
              </a:rPr>
              <a:t>Owners:</a:t>
            </a:r>
            <a:r>
              <a:rPr lang="en-IN" sz="3400" dirty="0">
                <a:solidFill>
                  <a:schemeClr val="bg1"/>
                </a:solidFill>
                <a:latin typeface="Times New Roman" panose="02020603050405020304" pitchFamily="18" charset="0"/>
                <a:ea typeface="Calibri"/>
                <a:cs typeface="Times New Roman" panose="02020603050405020304" pitchFamily="18" charset="0"/>
              </a:rPr>
              <a:t> for analysing the viability and profitability of their investment and determining any future course of action.</a:t>
            </a:r>
          </a:p>
          <a:p>
            <a:pPr marL="0" indent="0" algn="just">
              <a:lnSpc>
                <a:spcPct val="115000"/>
              </a:lnSpc>
              <a:spcAft>
                <a:spcPts val="0"/>
              </a:spcAft>
              <a:buNone/>
            </a:pPr>
            <a:r>
              <a:rPr lang="en-IN" sz="3400" dirty="0">
                <a:solidFill>
                  <a:schemeClr val="bg1"/>
                </a:solidFill>
                <a:latin typeface="Times New Roman" panose="02020603050405020304" pitchFamily="18" charset="0"/>
                <a:ea typeface="Calibri"/>
                <a:cs typeface="Times New Roman" panose="02020603050405020304" pitchFamily="18" charset="0"/>
              </a:rPr>
              <a:t>Accounting information is presented to internal users usually in the form of management accounts, budgets, forecasts and financial </a:t>
            </a:r>
            <a:r>
              <a:rPr lang="en-IN" sz="3400" dirty="0" smtClean="0">
                <a:solidFill>
                  <a:schemeClr val="bg1"/>
                </a:solidFill>
                <a:latin typeface="Times New Roman" panose="02020603050405020304" pitchFamily="18" charset="0"/>
                <a:ea typeface="Calibri"/>
                <a:cs typeface="Times New Roman" panose="02020603050405020304" pitchFamily="18" charset="0"/>
              </a:rPr>
              <a:t>statements.</a:t>
            </a:r>
            <a:endParaRPr lang="en-IN" sz="3400" dirty="0">
              <a:solidFill>
                <a:schemeClr val="bg1"/>
              </a:solidFill>
              <a:latin typeface="Times New Roman" panose="02020603050405020304" pitchFamily="18" charset="0"/>
              <a:ea typeface="Calibri"/>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302374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332656"/>
            <a:ext cx="8496944" cy="6120680"/>
          </a:xfrm>
        </p:spPr>
        <p:txBody>
          <a:bodyPr>
            <a:normAutofit fontScale="55000" lnSpcReduction="20000"/>
          </a:bodyPr>
          <a:lstStyle/>
          <a:p>
            <a:pPr algn="just">
              <a:lnSpc>
                <a:spcPct val="115000"/>
              </a:lnSpc>
              <a:spcAft>
                <a:spcPts val="0"/>
              </a:spcAft>
            </a:pPr>
            <a:r>
              <a:rPr lang="en-IN" sz="4500" b="1" dirty="0">
                <a:solidFill>
                  <a:srgbClr val="FFFF00"/>
                </a:solidFill>
                <a:latin typeface="Times New Roman" panose="02020603050405020304" pitchFamily="18" charset="0"/>
                <a:ea typeface="Calibri"/>
                <a:cs typeface="Times New Roman" panose="02020603050405020304" pitchFamily="18" charset="0"/>
              </a:rPr>
              <a:t>Profit &amp; Loss A/C:</a:t>
            </a:r>
          </a:p>
          <a:p>
            <a:pPr algn="just">
              <a:lnSpc>
                <a:spcPct val="115000"/>
              </a:lnSpc>
              <a:spcAft>
                <a:spcPts val="0"/>
              </a:spcAft>
              <a:buFont typeface="Wingdings" pitchFamily="2" charset="2"/>
              <a:buChar char="Ø"/>
            </a:pPr>
            <a:r>
              <a:rPr lang="en-IN" sz="3800" dirty="0" smtClean="0">
                <a:solidFill>
                  <a:schemeClr val="bg1"/>
                </a:solidFill>
                <a:latin typeface="Times New Roman" panose="02020603050405020304" pitchFamily="18" charset="0"/>
                <a:ea typeface="Calibri"/>
                <a:cs typeface="Times New Roman" panose="02020603050405020304" pitchFamily="18" charset="0"/>
              </a:rPr>
              <a:t>It </a:t>
            </a:r>
            <a:r>
              <a:rPr lang="en-IN" sz="3800" dirty="0">
                <a:solidFill>
                  <a:schemeClr val="bg1"/>
                </a:solidFill>
                <a:latin typeface="Times New Roman" panose="02020603050405020304" pitchFamily="18" charset="0"/>
                <a:ea typeface="Calibri"/>
                <a:cs typeface="Times New Roman" panose="02020603050405020304" pitchFamily="18" charset="0"/>
              </a:rPr>
              <a:t>is an account meant for showing net financial result of the business i.e., Net profit or Net loss.</a:t>
            </a:r>
          </a:p>
          <a:p>
            <a:pPr algn="just">
              <a:lnSpc>
                <a:spcPct val="115000"/>
              </a:lnSpc>
              <a:spcAft>
                <a:spcPts val="0"/>
              </a:spcAft>
              <a:buFont typeface="Wingdings" pitchFamily="2" charset="2"/>
              <a:buChar char="Ø"/>
            </a:pPr>
            <a:r>
              <a:rPr lang="en-IN" sz="3800" dirty="0">
                <a:solidFill>
                  <a:schemeClr val="bg1"/>
                </a:solidFill>
                <a:latin typeface="Times New Roman" panose="02020603050405020304" pitchFamily="18" charset="0"/>
                <a:ea typeface="Calibri"/>
                <a:cs typeface="Times New Roman" panose="02020603050405020304" pitchFamily="18" charset="0"/>
              </a:rPr>
              <a:t> The profit or loss is arrived at by carrying forward gross profit or gross loss from trading account credit or debit side respectively. </a:t>
            </a:r>
          </a:p>
          <a:p>
            <a:pPr algn="just">
              <a:lnSpc>
                <a:spcPct val="115000"/>
              </a:lnSpc>
              <a:spcAft>
                <a:spcPts val="0"/>
              </a:spcAft>
              <a:buFont typeface="Wingdings" pitchFamily="2" charset="2"/>
              <a:buChar char="Ø"/>
            </a:pPr>
            <a:r>
              <a:rPr lang="en-IN" sz="3800" dirty="0" smtClean="0">
                <a:solidFill>
                  <a:schemeClr val="bg1"/>
                </a:solidFill>
                <a:latin typeface="Times New Roman" panose="02020603050405020304" pitchFamily="18" charset="0"/>
                <a:ea typeface="Calibri"/>
                <a:cs typeface="Times New Roman" panose="02020603050405020304" pitchFamily="18" charset="0"/>
              </a:rPr>
              <a:t>Apart </a:t>
            </a:r>
            <a:r>
              <a:rPr lang="en-IN" sz="3800" dirty="0">
                <a:solidFill>
                  <a:schemeClr val="bg1"/>
                </a:solidFill>
                <a:latin typeface="Times New Roman" panose="02020603050405020304" pitchFamily="18" charset="0"/>
                <a:ea typeface="Calibri"/>
                <a:cs typeface="Times New Roman" panose="02020603050405020304" pitchFamily="18" charset="0"/>
              </a:rPr>
              <a:t>from this all expenses, other than showing in trading account and debited to profit or loss A/c. these expenses could be all office and administration  and selling or distribution etc. any income is credited to this account like commissions received, rent received, dividends received, discount received etc.</a:t>
            </a:r>
          </a:p>
          <a:p>
            <a:pPr algn="just">
              <a:lnSpc>
                <a:spcPct val="115000"/>
              </a:lnSpc>
              <a:spcAft>
                <a:spcPts val="0"/>
              </a:spcAft>
              <a:buFont typeface="Wingdings" pitchFamily="2" charset="2"/>
              <a:buChar char="Ø"/>
            </a:pPr>
            <a:r>
              <a:rPr lang="en-IN" sz="3800" dirty="0" smtClean="0">
                <a:solidFill>
                  <a:schemeClr val="bg1"/>
                </a:solidFill>
                <a:latin typeface="Times New Roman" panose="02020603050405020304" pitchFamily="18" charset="0"/>
                <a:ea typeface="Calibri"/>
                <a:cs typeface="Times New Roman" panose="02020603050405020304" pitchFamily="18" charset="0"/>
              </a:rPr>
              <a:t>If </a:t>
            </a:r>
            <a:r>
              <a:rPr lang="en-IN" sz="3800" dirty="0">
                <a:solidFill>
                  <a:schemeClr val="bg1"/>
                </a:solidFill>
                <a:latin typeface="Times New Roman" panose="02020603050405020304" pitchFamily="18" charset="0"/>
                <a:ea typeface="Calibri"/>
                <a:cs typeface="Times New Roman" panose="02020603050405020304" pitchFamily="18" charset="0"/>
              </a:rPr>
              <a:t>the total of the credit side is greater than debit side, the difference is net profit. This is written on debit side as “TO NET PROFIT transferred to capital account”</a:t>
            </a:r>
          </a:p>
          <a:p>
            <a:pPr algn="just">
              <a:lnSpc>
                <a:spcPct val="115000"/>
              </a:lnSpc>
              <a:spcAft>
                <a:spcPts val="0"/>
              </a:spcAft>
              <a:buFont typeface="Wingdings" pitchFamily="2" charset="2"/>
              <a:buChar char="Ø"/>
            </a:pPr>
            <a:r>
              <a:rPr lang="en-IN" sz="3800" dirty="0">
                <a:solidFill>
                  <a:schemeClr val="bg1"/>
                </a:solidFill>
                <a:latin typeface="Times New Roman" panose="02020603050405020304" pitchFamily="18" charset="0"/>
                <a:ea typeface="Calibri"/>
                <a:cs typeface="Times New Roman" panose="02020603050405020304" pitchFamily="18" charset="0"/>
              </a:rPr>
              <a:t>If the total of debit side greater than credit side, the difference is net loss. This is shown on credit side as “BY NET LOSS transferred to capital account”.</a:t>
            </a:r>
          </a:p>
          <a:p>
            <a:pPr>
              <a:lnSpc>
                <a:spcPct val="115000"/>
              </a:lnSpc>
            </a:pPr>
            <a:r>
              <a:rPr lang="en-IN" b="1" dirty="0">
                <a:ea typeface="Calibri"/>
                <a:cs typeface="Times New Roman"/>
              </a:rPr>
              <a:t> </a:t>
            </a:r>
            <a:endParaRPr lang="en-IN" sz="2800" dirty="0">
              <a:ea typeface="Calibri"/>
              <a:cs typeface="Times New Roman"/>
            </a:endParaRPr>
          </a:p>
          <a:p>
            <a:endParaRPr lang="en-IN" dirty="0"/>
          </a:p>
        </p:txBody>
      </p:sp>
    </p:spTree>
    <p:extLst>
      <p:ext uri="{BB962C8B-B14F-4D97-AF65-F5344CB8AC3E}">
        <p14:creationId xmlns:p14="http://schemas.microsoft.com/office/powerpoint/2010/main" xmlns="" val="384850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332656"/>
            <a:ext cx="8496944" cy="6120680"/>
          </a:xfrm>
        </p:spPr>
        <p:txBody>
          <a:bodyPr>
            <a:normAutofit/>
          </a:bodyPr>
          <a:lstStyle/>
          <a:p>
            <a:r>
              <a:rPr lang="en-IN" sz="2400" dirty="0" smtClean="0">
                <a:solidFill>
                  <a:srgbClr val="FFC000"/>
                </a:solidFill>
                <a:latin typeface="Times New Roman" panose="02020603050405020304" pitchFamily="18" charset="0"/>
                <a:cs typeface="Times New Roman" panose="02020603050405020304" pitchFamily="18" charset="0"/>
              </a:rPr>
              <a:t>Pro-forma of Profit &amp; Loss A/c</a:t>
            </a:r>
          </a:p>
          <a:p>
            <a:endParaRPr lang="en-IN" sz="2800" dirty="0">
              <a:solidFill>
                <a:schemeClr val="bg1"/>
              </a:solidFill>
              <a:latin typeface="Times New Roman" panose="02020603050405020304" pitchFamily="18" charset="0"/>
              <a:cs typeface="Times New Roman" panose="02020603050405020304" pitchFamily="18" charset="0"/>
            </a:endParaRPr>
          </a:p>
        </p:txBody>
      </p:sp>
      <p:pic>
        <p:nvPicPr>
          <p:cNvPr id="4" name="Picture 3" descr="http://2.bp.blogspot.com/-Bghl0hDOx2w/UrGVqtPRbQI/AAAAAAAAAJ4/xR-NLlKkkOI/s1600/PL+Account+Mba+Made+Easy.png"/>
          <p:cNvPicPr/>
          <p:nvPr/>
        </p:nvPicPr>
        <p:blipFill>
          <a:blip r:embed="rId2">
            <a:extLst>
              <a:ext uri="{28A0092B-C50C-407E-A947-70E740481C1C}">
                <a14:useLocalDpi xmlns:a14="http://schemas.microsoft.com/office/drawing/2010/main" xmlns="" val="0"/>
              </a:ext>
            </a:extLst>
          </a:blip>
          <a:srcRect/>
          <a:stretch>
            <a:fillRect/>
          </a:stretch>
        </p:blipFill>
        <p:spPr bwMode="auto">
          <a:xfrm>
            <a:off x="323528" y="764704"/>
            <a:ext cx="8496944" cy="5832648"/>
          </a:xfrm>
          <a:prstGeom prst="rect">
            <a:avLst/>
          </a:prstGeom>
          <a:noFill/>
          <a:ln>
            <a:noFill/>
          </a:ln>
        </p:spPr>
      </p:pic>
    </p:spTree>
    <p:extLst>
      <p:ext uri="{BB962C8B-B14F-4D97-AF65-F5344CB8AC3E}">
        <p14:creationId xmlns:p14="http://schemas.microsoft.com/office/powerpoint/2010/main" xmlns="" val="282108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332656"/>
            <a:ext cx="8496944" cy="6192688"/>
          </a:xfrm>
        </p:spPr>
        <p:txBody>
          <a:bodyPr>
            <a:normAutofit fontScale="85000" lnSpcReduction="10000"/>
          </a:bodyPr>
          <a:lstStyle/>
          <a:p>
            <a:pPr algn="just">
              <a:lnSpc>
                <a:spcPct val="115000"/>
              </a:lnSpc>
            </a:pPr>
            <a:r>
              <a:rPr lang="en-IN" sz="3300" b="1" dirty="0">
                <a:solidFill>
                  <a:srgbClr val="FFFF00"/>
                </a:solidFill>
                <a:latin typeface="Times New Roman" panose="02020603050405020304" pitchFamily="18" charset="0"/>
                <a:ea typeface="Calibri"/>
                <a:cs typeface="Times New Roman" panose="02020603050405020304" pitchFamily="18" charset="0"/>
              </a:rPr>
              <a:t>Balance </a:t>
            </a:r>
            <a:r>
              <a:rPr lang="en-IN" sz="3300" b="1" dirty="0" smtClean="0">
                <a:solidFill>
                  <a:srgbClr val="FFFF00"/>
                </a:solidFill>
                <a:latin typeface="Times New Roman" panose="02020603050405020304" pitchFamily="18" charset="0"/>
                <a:ea typeface="Calibri"/>
                <a:cs typeface="Times New Roman" panose="02020603050405020304" pitchFamily="18" charset="0"/>
              </a:rPr>
              <a:t>sheet:</a:t>
            </a:r>
            <a:endParaRPr lang="en-IN" sz="3300" dirty="0">
              <a:solidFill>
                <a:srgbClr val="FFFF00"/>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pPr>
            <a:r>
              <a:rPr lang="en-IN" sz="3100" dirty="0">
                <a:solidFill>
                  <a:schemeClr val="bg1"/>
                </a:solidFill>
                <a:latin typeface="Times New Roman" panose="02020603050405020304" pitchFamily="18" charset="0"/>
                <a:ea typeface="Calibri"/>
                <a:cs typeface="Times New Roman" panose="02020603050405020304" pitchFamily="18" charset="0"/>
              </a:rPr>
              <a:t>After preparing the trading account and profit and loss A/c. a business organization prepares a statement called “BALANCE SHEET” By the preparation of this statement, the financial position of the business can be derived.</a:t>
            </a:r>
          </a:p>
          <a:p>
            <a:pPr algn="just">
              <a:lnSpc>
                <a:spcPct val="115000"/>
              </a:lnSpc>
              <a:spcAft>
                <a:spcPts val="0"/>
              </a:spcAft>
            </a:pPr>
            <a:r>
              <a:rPr lang="en-IN" sz="3100" dirty="0">
                <a:solidFill>
                  <a:schemeClr val="bg1"/>
                </a:solidFill>
                <a:latin typeface="Times New Roman" panose="02020603050405020304" pitchFamily="18" charset="0"/>
                <a:ea typeface="Calibri"/>
                <a:cs typeface="Times New Roman" panose="02020603050405020304" pitchFamily="18" charset="0"/>
              </a:rPr>
              <a:t>                    This statement called balance sheet is in a tabular form. The left side is called LIABILITIES and the right side is called ASSETS. It is known fact that the assets of a business should be equal to the sum of capital and liabilities </a:t>
            </a:r>
          </a:p>
          <a:p>
            <a:pPr>
              <a:lnSpc>
                <a:spcPct val="115000"/>
              </a:lnSpc>
            </a:pPr>
            <a:r>
              <a:rPr lang="en-IN" sz="3100" b="1" i="1" dirty="0">
                <a:solidFill>
                  <a:srgbClr val="FFFF00"/>
                </a:solidFill>
                <a:latin typeface="Times New Roman" panose="02020603050405020304" pitchFamily="18" charset="0"/>
                <a:ea typeface="Calibri"/>
                <a:cs typeface="Times New Roman" panose="02020603050405020304" pitchFamily="18" charset="0"/>
              </a:rPr>
              <a:t>Capital + liabilities=Assets</a:t>
            </a:r>
            <a:r>
              <a:rPr lang="en-IN" sz="3100" b="1" i="1" dirty="0">
                <a:solidFill>
                  <a:schemeClr val="bg1"/>
                </a:solidFill>
                <a:latin typeface="Times New Roman" panose="02020603050405020304" pitchFamily="18" charset="0"/>
                <a:ea typeface="Calibri"/>
                <a:cs typeface="Times New Roman" panose="02020603050405020304" pitchFamily="18" charset="0"/>
              </a:rPr>
              <a:t>.</a:t>
            </a:r>
            <a:endParaRPr lang="en-IN" sz="3100" dirty="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pPr>
            <a:r>
              <a:rPr lang="en-IN" sz="3100" dirty="0">
                <a:solidFill>
                  <a:schemeClr val="bg1"/>
                </a:solidFill>
                <a:latin typeface="Times New Roman" panose="02020603050405020304" pitchFamily="18" charset="0"/>
                <a:ea typeface="Calibri"/>
                <a:cs typeface="Times New Roman" panose="02020603050405020304" pitchFamily="18" charset="0"/>
              </a:rPr>
              <a:t>Thus the liabilities side and assets side of the balance sheet tally i.e., the total of liabilities should be equal to the assets.</a:t>
            </a:r>
          </a:p>
          <a:p>
            <a:endParaRPr lang="en-IN" dirty="0"/>
          </a:p>
        </p:txBody>
      </p:sp>
    </p:spTree>
    <p:extLst>
      <p:ext uri="{BB962C8B-B14F-4D97-AF65-F5344CB8AC3E}">
        <p14:creationId xmlns:p14="http://schemas.microsoft.com/office/powerpoint/2010/main" xmlns="" val="345487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332656"/>
            <a:ext cx="8496944" cy="6192688"/>
          </a:xfrm>
        </p:spPr>
        <p:txBody>
          <a:bodyPr>
            <a:normAutofit/>
          </a:bodyPr>
          <a:lstStyle/>
          <a:p>
            <a:r>
              <a:rPr lang="en-IN" sz="2800" b="1" dirty="0" smtClean="0">
                <a:solidFill>
                  <a:srgbClr val="FFC000"/>
                </a:solidFill>
                <a:latin typeface="Times New Roman" panose="02020603050405020304" pitchFamily="18" charset="0"/>
                <a:cs typeface="Times New Roman" panose="02020603050405020304" pitchFamily="18" charset="0"/>
              </a:rPr>
              <a:t>Pro-forma of Balance </a:t>
            </a:r>
            <a:r>
              <a:rPr lang="en-IN" sz="2800" b="1" dirty="0" smtClean="0">
                <a:solidFill>
                  <a:srgbClr val="FFC000"/>
                </a:solidFill>
                <a:latin typeface="Times New Roman" panose="02020603050405020304" pitchFamily="18" charset="0"/>
                <a:cs typeface="Times New Roman" panose="02020603050405020304" pitchFamily="18" charset="0"/>
              </a:rPr>
              <a:t>sheet</a:t>
            </a:r>
            <a:endParaRPr lang="en-IN" sz="2800" b="1" dirty="0" smtClean="0">
              <a:solidFill>
                <a:srgbClr val="FFC000"/>
              </a:solidFill>
              <a:latin typeface="Times New Roman" panose="02020603050405020304" pitchFamily="18" charset="0"/>
              <a:cs typeface="Times New Roman" panose="02020603050405020304" pitchFamily="18" charset="0"/>
            </a:endParaRPr>
          </a:p>
          <a:p>
            <a:endParaRPr lang="en-IN" sz="2800" b="1" dirty="0">
              <a:solidFill>
                <a:schemeClr val="bg1"/>
              </a:solidFill>
              <a:latin typeface="Times New Roman" panose="02020603050405020304" pitchFamily="18" charset="0"/>
              <a:cs typeface="Times New Roman" panose="02020603050405020304" pitchFamily="18" charset="0"/>
            </a:endParaRPr>
          </a:p>
        </p:txBody>
      </p:sp>
      <p:pic>
        <p:nvPicPr>
          <p:cNvPr id="4" name="Picture 3" descr="http://www.expertsmind.com/CMSImages/1590_proforma%20of%20balance%20sheet.png"/>
          <p:cNvPicPr/>
          <p:nvPr/>
        </p:nvPicPr>
        <p:blipFill>
          <a:blip r:embed="rId2">
            <a:extLst>
              <a:ext uri="{28A0092B-C50C-407E-A947-70E740481C1C}">
                <a14:useLocalDpi xmlns:a14="http://schemas.microsoft.com/office/drawing/2010/main" xmlns="" val="0"/>
              </a:ext>
            </a:extLst>
          </a:blip>
          <a:srcRect/>
          <a:stretch>
            <a:fillRect/>
          </a:stretch>
        </p:blipFill>
        <p:spPr bwMode="auto">
          <a:xfrm>
            <a:off x="323528" y="764704"/>
            <a:ext cx="8496944" cy="5760640"/>
          </a:xfrm>
          <a:prstGeom prst="rect">
            <a:avLst/>
          </a:prstGeom>
          <a:noFill/>
          <a:ln>
            <a:noFill/>
          </a:ln>
        </p:spPr>
      </p:pic>
    </p:spTree>
    <p:extLst>
      <p:ext uri="{BB962C8B-B14F-4D97-AF65-F5344CB8AC3E}">
        <p14:creationId xmlns:p14="http://schemas.microsoft.com/office/powerpoint/2010/main" xmlns="" val="17513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496944" cy="6192688"/>
          </a:xfrm>
        </p:spPr>
        <p:txBody>
          <a:bodyPr>
            <a:normAutofit fontScale="62500" lnSpcReduction="20000"/>
          </a:bodyPr>
          <a:lstStyle/>
          <a:p>
            <a:pPr marL="0" indent="0">
              <a:buNone/>
            </a:pPr>
            <a:endParaRPr lang="en-IN" dirty="0" smtClean="0"/>
          </a:p>
          <a:p>
            <a:pPr marL="0" indent="0">
              <a:buNone/>
            </a:pPr>
            <a:endParaRPr lang="en-IN" dirty="0"/>
          </a:p>
          <a:p>
            <a:pPr marL="0" indent="0">
              <a:buNone/>
            </a:pPr>
            <a:endParaRPr lang="en-IN" dirty="0" smtClean="0"/>
          </a:p>
          <a:p>
            <a:pPr marL="0" indent="0" algn="ctr">
              <a:buNone/>
            </a:pPr>
            <a:r>
              <a:rPr lang="en-IN" sz="11400" dirty="0" smtClean="0">
                <a:solidFill>
                  <a:schemeClr val="accent2">
                    <a:lumMod val="60000"/>
                    <a:lumOff val="40000"/>
                  </a:schemeClr>
                </a:solidFill>
                <a:latin typeface="Edwardian Script ITC" panose="030303020407070D0804" pitchFamily="66" charset="0"/>
              </a:rPr>
              <a:t>Thank You</a:t>
            </a:r>
          </a:p>
          <a:p>
            <a:pPr marL="0" indent="0">
              <a:buNone/>
            </a:pPr>
            <a:endParaRPr lang="en-IN" sz="9600" dirty="0" smtClean="0">
              <a:solidFill>
                <a:schemeClr val="accent2">
                  <a:lumMod val="60000"/>
                  <a:lumOff val="40000"/>
                </a:schemeClr>
              </a:solidFill>
              <a:latin typeface="Edwardian Script ITC" panose="030303020407070D0804" pitchFamily="66" charset="0"/>
            </a:endParaRPr>
          </a:p>
          <a:p>
            <a:pPr marL="0" indent="0">
              <a:buNone/>
            </a:pPr>
            <a:endParaRPr lang="en-IN" sz="9600" dirty="0">
              <a:solidFill>
                <a:schemeClr val="accent2">
                  <a:lumMod val="60000"/>
                  <a:lumOff val="40000"/>
                </a:schemeClr>
              </a:solidFill>
              <a:latin typeface="Edwardian Script ITC" panose="030303020407070D0804" pitchFamily="66" charset="0"/>
            </a:endParaRPr>
          </a:p>
          <a:p>
            <a:pPr marL="0" indent="0">
              <a:buNone/>
            </a:pPr>
            <a:r>
              <a:rPr lang="en-IN" sz="9600" dirty="0" smtClean="0">
                <a:solidFill>
                  <a:schemeClr val="accent2">
                    <a:lumMod val="60000"/>
                    <a:lumOff val="40000"/>
                  </a:schemeClr>
                </a:solidFill>
                <a:latin typeface="Edwardian Script ITC" panose="030303020407070D0804" pitchFamily="66" charset="0"/>
              </a:rPr>
              <a:t>                                 Prepared by</a:t>
            </a:r>
          </a:p>
          <a:p>
            <a:pPr marL="0" indent="0">
              <a:buNone/>
            </a:pPr>
            <a:r>
              <a:rPr lang="en-IN" sz="9600" dirty="0">
                <a:solidFill>
                  <a:schemeClr val="accent2">
                    <a:lumMod val="60000"/>
                    <a:lumOff val="40000"/>
                  </a:schemeClr>
                </a:solidFill>
                <a:latin typeface="Edwardian Script ITC" panose="030303020407070D0804" pitchFamily="66" charset="0"/>
              </a:rPr>
              <a:t> </a:t>
            </a:r>
            <a:r>
              <a:rPr lang="en-IN" sz="9600" dirty="0" smtClean="0">
                <a:solidFill>
                  <a:schemeClr val="accent2">
                    <a:lumMod val="60000"/>
                    <a:lumOff val="40000"/>
                  </a:schemeClr>
                </a:solidFill>
                <a:latin typeface="Edwardian Script ITC" panose="030303020407070D0804" pitchFamily="66" charset="0"/>
              </a:rPr>
              <a:t>                         </a:t>
            </a:r>
            <a:r>
              <a:rPr lang="en-IN" sz="9600" dirty="0" smtClean="0">
                <a:solidFill>
                  <a:schemeClr val="bg1"/>
                </a:solidFill>
                <a:latin typeface="Edwardian Script ITC" panose="030303020407070D0804" pitchFamily="66" charset="0"/>
              </a:rPr>
              <a:t>Lakshma Reddy</a:t>
            </a:r>
            <a:endParaRPr lang="en-IN" sz="9600" dirty="0">
              <a:solidFill>
                <a:schemeClr val="bg1"/>
              </a:solidFill>
              <a:latin typeface="Edwardian Script ITC" panose="030303020407070D0804" pitchFamily="66" charset="0"/>
            </a:endParaRPr>
          </a:p>
        </p:txBody>
      </p:sp>
    </p:spTree>
    <p:extLst>
      <p:ext uri="{BB962C8B-B14F-4D97-AF65-F5344CB8AC3E}">
        <p14:creationId xmlns:p14="http://schemas.microsoft.com/office/powerpoint/2010/main" xmlns="" val="424150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wheel(1)">
                                      <p:cBhvr>
                                        <p:cTn id="1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332656"/>
            <a:ext cx="8496944" cy="6192688"/>
          </a:xfrm>
        </p:spPr>
        <p:txBody>
          <a:bodyPr>
            <a:normAutofit fontScale="62500" lnSpcReduction="20000"/>
          </a:bodyPr>
          <a:lstStyle/>
          <a:p>
            <a:pPr algn="just">
              <a:lnSpc>
                <a:spcPct val="115000"/>
              </a:lnSpc>
              <a:spcAft>
                <a:spcPts val="0"/>
              </a:spcAft>
            </a:pPr>
            <a:r>
              <a:rPr lang="en-IN" sz="3400" b="1" dirty="0">
                <a:solidFill>
                  <a:srgbClr val="FFFF00"/>
                </a:solidFill>
                <a:latin typeface="Times New Roman" panose="02020603050405020304" pitchFamily="18" charset="0"/>
                <a:ea typeface="Calibri"/>
                <a:cs typeface="Times New Roman" panose="02020603050405020304" pitchFamily="18" charset="0"/>
              </a:rPr>
              <a:t>(c) The customers and suppliers</a:t>
            </a:r>
            <a:r>
              <a:rPr lang="en-IN" sz="3400" dirty="0">
                <a:solidFill>
                  <a:srgbClr val="FFFF00"/>
                </a:solidFill>
                <a:latin typeface="Times New Roman" panose="02020603050405020304" pitchFamily="18" charset="0"/>
                <a:ea typeface="Calibri"/>
                <a:cs typeface="Times New Roman" panose="02020603050405020304" pitchFamily="18" charset="0"/>
              </a:rPr>
              <a:t> </a:t>
            </a:r>
            <a:r>
              <a:rPr lang="en-IN" sz="3400" dirty="0">
                <a:solidFill>
                  <a:schemeClr val="bg1"/>
                </a:solidFill>
                <a:latin typeface="Times New Roman" panose="02020603050405020304" pitchFamily="18" charset="0"/>
                <a:ea typeface="Calibri"/>
                <a:cs typeface="Times New Roman" panose="02020603050405020304" pitchFamily="18" charset="0"/>
              </a:rPr>
              <a:t>– While customers are interested in the ability of the organisation to provide goods/services, the suppliers are interested in the capability of the organisation to pay their dues as and when due.</a:t>
            </a:r>
          </a:p>
          <a:p>
            <a:pPr algn="just">
              <a:lnSpc>
                <a:spcPct val="115000"/>
              </a:lnSpc>
              <a:spcAft>
                <a:spcPts val="0"/>
              </a:spcAft>
            </a:pPr>
            <a:r>
              <a:rPr lang="en-IN" sz="3400" b="1" dirty="0">
                <a:solidFill>
                  <a:srgbClr val="FFFF00"/>
                </a:solidFill>
                <a:latin typeface="Times New Roman" panose="02020603050405020304" pitchFamily="18" charset="0"/>
                <a:ea typeface="Calibri"/>
                <a:cs typeface="Times New Roman" panose="02020603050405020304" pitchFamily="18" charset="0"/>
              </a:rPr>
              <a:t>(d) The government </a:t>
            </a:r>
            <a:r>
              <a:rPr lang="en-IN" sz="3400" b="1" dirty="0">
                <a:solidFill>
                  <a:schemeClr val="bg1"/>
                </a:solidFill>
                <a:latin typeface="Times New Roman" panose="02020603050405020304" pitchFamily="18" charset="0"/>
                <a:ea typeface="Calibri"/>
                <a:cs typeface="Times New Roman" panose="02020603050405020304" pitchFamily="18" charset="0"/>
              </a:rPr>
              <a:t>–</a:t>
            </a:r>
            <a:r>
              <a:rPr lang="en-IN" sz="3400" dirty="0">
                <a:solidFill>
                  <a:schemeClr val="bg1"/>
                </a:solidFill>
                <a:latin typeface="Times New Roman" panose="02020603050405020304" pitchFamily="18" charset="0"/>
                <a:ea typeface="Calibri"/>
                <a:cs typeface="Times New Roman" panose="02020603050405020304" pitchFamily="18" charset="0"/>
              </a:rPr>
              <a:t> This group includes various taxation authorities viz. Income tax, Excise department, Sales tax department etc. and also various other government authorities for statistical purposes and for framing various economic and planning policies.</a:t>
            </a:r>
          </a:p>
          <a:p>
            <a:pPr algn="just">
              <a:lnSpc>
                <a:spcPct val="115000"/>
              </a:lnSpc>
              <a:spcAft>
                <a:spcPts val="0"/>
              </a:spcAft>
            </a:pPr>
            <a:r>
              <a:rPr lang="en-IN" sz="3400" b="1" dirty="0">
                <a:solidFill>
                  <a:srgbClr val="FFFF00"/>
                </a:solidFill>
                <a:latin typeface="Times New Roman" panose="02020603050405020304" pitchFamily="18" charset="0"/>
                <a:ea typeface="Calibri"/>
                <a:cs typeface="Times New Roman" panose="02020603050405020304" pitchFamily="18" charset="0"/>
              </a:rPr>
              <a:t>(e) The employee </a:t>
            </a:r>
            <a:r>
              <a:rPr lang="en-IN" sz="3400" b="1" dirty="0">
                <a:solidFill>
                  <a:schemeClr val="bg1"/>
                </a:solidFill>
                <a:latin typeface="Times New Roman" panose="02020603050405020304" pitchFamily="18" charset="0"/>
                <a:ea typeface="Calibri"/>
                <a:cs typeface="Times New Roman" panose="02020603050405020304" pitchFamily="18" charset="0"/>
              </a:rPr>
              <a:t>group</a:t>
            </a:r>
            <a:r>
              <a:rPr lang="en-IN" sz="3400" dirty="0">
                <a:solidFill>
                  <a:schemeClr val="bg1"/>
                </a:solidFill>
                <a:latin typeface="Times New Roman" panose="02020603050405020304" pitchFamily="18" charset="0"/>
                <a:ea typeface="Calibri"/>
                <a:cs typeface="Times New Roman" panose="02020603050405020304" pitchFamily="18" charset="0"/>
              </a:rPr>
              <a:t> – The employees are concerned with the capability of an organisation to pay their present emoluments and future retirement benefits. Moreover, financial statements help them to asses job security.</a:t>
            </a:r>
          </a:p>
          <a:p>
            <a:pPr algn="just">
              <a:lnSpc>
                <a:spcPct val="115000"/>
              </a:lnSpc>
              <a:spcAft>
                <a:spcPts val="0"/>
              </a:spcAft>
            </a:pPr>
            <a:r>
              <a:rPr lang="en-IN" sz="3400" b="1" dirty="0">
                <a:solidFill>
                  <a:srgbClr val="FFFF00"/>
                </a:solidFill>
                <a:latin typeface="Times New Roman" panose="02020603050405020304" pitchFamily="18" charset="0"/>
                <a:ea typeface="Calibri"/>
                <a:cs typeface="Times New Roman" panose="02020603050405020304" pitchFamily="18" charset="0"/>
              </a:rPr>
              <a:t>(f) The analyst</a:t>
            </a:r>
            <a:r>
              <a:rPr lang="en-IN" sz="3400" dirty="0">
                <a:solidFill>
                  <a:srgbClr val="FFFF00"/>
                </a:solidFill>
                <a:latin typeface="Times New Roman" panose="02020603050405020304" pitchFamily="18" charset="0"/>
                <a:ea typeface="Calibri"/>
                <a:cs typeface="Times New Roman" panose="02020603050405020304" pitchFamily="18" charset="0"/>
              </a:rPr>
              <a:t> </a:t>
            </a:r>
            <a:r>
              <a:rPr lang="en-IN" sz="3400" dirty="0">
                <a:solidFill>
                  <a:schemeClr val="bg1"/>
                </a:solidFill>
                <a:latin typeface="Times New Roman" panose="02020603050405020304" pitchFamily="18" charset="0"/>
                <a:ea typeface="Calibri"/>
                <a:cs typeface="Times New Roman" panose="02020603050405020304" pitchFamily="18" charset="0"/>
              </a:rPr>
              <a:t>– Advisors to the management, investors, employees or public at large collect various data from financial statements to advise their clients.</a:t>
            </a:r>
          </a:p>
          <a:p>
            <a:pPr algn="just">
              <a:lnSpc>
                <a:spcPct val="115000"/>
              </a:lnSpc>
              <a:spcAft>
                <a:spcPts val="0"/>
              </a:spcAft>
            </a:pPr>
            <a:r>
              <a:rPr lang="en-IN" sz="3400" b="1" dirty="0">
                <a:solidFill>
                  <a:srgbClr val="FFFF00"/>
                </a:solidFill>
                <a:latin typeface="Times New Roman" panose="02020603050405020304" pitchFamily="18" charset="0"/>
                <a:ea typeface="Calibri"/>
                <a:cs typeface="Times New Roman" panose="02020603050405020304" pitchFamily="18" charset="0"/>
              </a:rPr>
              <a:t>(g) The Management</a:t>
            </a:r>
            <a:r>
              <a:rPr lang="en-IN" sz="3400" dirty="0">
                <a:solidFill>
                  <a:srgbClr val="FFFF00"/>
                </a:solidFill>
                <a:latin typeface="Times New Roman" panose="02020603050405020304" pitchFamily="18" charset="0"/>
                <a:ea typeface="Calibri"/>
                <a:cs typeface="Times New Roman" panose="02020603050405020304" pitchFamily="18" charset="0"/>
              </a:rPr>
              <a:t> </a:t>
            </a:r>
            <a:r>
              <a:rPr lang="en-IN" sz="3400" dirty="0">
                <a:solidFill>
                  <a:schemeClr val="bg1"/>
                </a:solidFill>
                <a:latin typeface="Times New Roman" panose="02020603050405020304" pitchFamily="18" charset="0"/>
                <a:ea typeface="Calibri"/>
                <a:cs typeface="Times New Roman" panose="02020603050405020304" pitchFamily="18" charset="0"/>
              </a:rPr>
              <a:t>– Financial statements provide required information to different levels of management to assist them in making decisions at each appropriate level.</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8904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496944" cy="6192688"/>
          </a:xfrm>
        </p:spPr>
        <p:txBody>
          <a:bodyPr>
            <a:normAutofit fontScale="25000" lnSpcReduction="20000"/>
          </a:bodyPr>
          <a:lstStyle/>
          <a:p>
            <a:pPr marL="0" indent="0" algn="just">
              <a:lnSpc>
                <a:spcPct val="115000"/>
              </a:lnSpc>
              <a:spcAft>
                <a:spcPts val="0"/>
              </a:spcAft>
              <a:buNone/>
            </a:pPr>
            <a:r>
              <a:rPr lang="en-IN" sz="7400" b="1" dirty="0">
                <a:solidFill>
                  <a:srgbClr val="FFFF00"/>
                </a:solidFill>
                <a:latin typeface="Times New Roman" panose="02020603050405020304" pitchFamily="18" charset="0"/>
                <a:ea typeface="Calibri"/>
                <a:cs typeface="Times New Roman" panose="02020603050405020304" pitchFamily="18" charset="0"/>
              </a:rPr>
              <a:t>External users </a:t>
            </a:r>
            <a:r>
              <a:rPr lang="en-IN" sz="7400" b="1" i="1" dirty="0">
                <a:solidFill>
                  <a:schemeClr val="bg1"/>
                </a:solidFill>
                <a:latin typeface="Times New Roman" panose="02020603050405020304" pitchFamily="18" charset="0"/>
                <a:ea typeface="Calibri"/>
                <a:cs typeface="Times New Roman" panose="02020603050405020304" pitchFamily="18" charset="0"/>
              </a:rPr>
              <a:t>(Secondary Users)</a:t>
            </a:r>
            <a:r>
              <a:rPr lang="en-IN" sz="7400" dirty="0">
                <a:solidFill>
                  <a:schemeClr val="bg1"/>
                </a:solidFill>
                <a:latin typeface="Times New Roman" panose="02020603050405020304" pitchFamily="18" charset="0"/>
                <a:ea typeface="Calibri"/>
                <a:cs typeface="Times New Roman" panose="02020603050405020304" pitchFamily="18" charset="0"/>
              </a:rPr>
              <a:t> of accounting information include the following:</a:t>
            </a:r>
          </a:p>
          <a:p>
            <a:pPr lvl="0" algn="just">
              <a:lnSpc>
                <a:spcPct val="115000"/>
              </a:lnSpc>
              <a:buSzPts val="1000"/>
              <a:buFont typeface="Wingdings"/>
              <a:buChar char=""/>
              <a:tabLst>
                <a:tab pos="457200" algn="l"/>
              </a:tabLst>
            </a:pPr>
            <a:r>
              <a:rPr lang="en-IN" sz="7400" b="1" dirty="0" smtClean="0">
                <a:solidFill>
                  <a:srgbClr val="FFFF00"/>
                </a:solidFill>
                <a:latin typeface="Times New Roman" panose="02020603050405020304" pitchFamily="18" charset="0"/>
                <a:ea typeface="Calibri"/>
                <a:cs typeface="Times New Roman" panose="02020603050405020304" pitchFamily="18" charset="0"/>
              </a:rPr>
              <a:t>Creditors, banks, financial institutions, debenture holders:</a:t>
            </a:r>
            <a:r>
              <a:rPr lang="en-IN" sz="7400" dirty="0">
                <a:solidFill>
                  <a:schemeClr val="bg1"/>
                </a:solidFill>
                <a:latin typeface="Times New Roman" panose="02020603050405020304" pitchFamily="18" charset="0"/>
                <a:ea typeface="Calibri"/>
                <a:cs typeface="Times New Roman" panose="02020603050405020304" pitchFamily="18" charset="0"/>
              </a:rPr>
              <a:t> for </a:t>
            </a:r>
            <a:r>
              <a:rPr lang="en-IN" sz="7400" dirty="0" smtClean="0">
                <a:solidFill>
                  <a:schemeClr val="bg1"/>
                </a:solidFill>
                <a:latin typeface="Times New Roman" panose="02020603050405020304" pitchFamily="18" charset="0"/>
                <a:ea typeface="Calibri"/>
                <a:cs typeface="Times New Roman" panose="02020603050405020304" pitchFamily="18" charset="0"/>
              </a:rPr>
              <a:t>evaluating the risk of lending money to a particular business organisation on the basis of accounting information.</a:t>
            </a:r>
            <a:endParaRPr lang="en-IN" sz="7400" dirty="0">
              <a:solidFill>
                <a:schemeClr val="bg1"/>
              </a:solidFill>
              <a:latin typeface="Times New Roman" panose="02020603050405020304" pitchFamily="18" charset="0"/>
              <a:ea typeface="Calibri"/>
              <a:cs typeface="Times New Roman" panose="02020603050405020304" pitchFamily="18" charset="0"/>
            </a:endParaRPr>
          </a:p>
          <a:p>
            <a:pPr lvl="0" algn="just">
              <a:lnSpc>
                <a:spcPct val="115000"/>
              </a:lnSpc>
              <a:buSzPts val="1000"/>
              <a:buFont typeface="Wingdings"/>
              <a:buChar char=""/>
              <a:tabLst>
                <a:tab pos="457200" algn="l"/>
              </a:tabLst>
            </a:pPr>
            <a:r>
              <a:rPr lang="en-IN" sz="7400" b="1" dirty="0" smtClean="0">
                <a:solidFill>
                  <a:srgbClr val="FFFF00"/>
                </a:solidFill>
                <a:latin typeface="Times New Roman" panose="02020603050405020304" pitchFamily="18" charset="0"/>
                <a:ea typeface="Calibri"/>
                <a:cs typeface="Times New Roman" panose="02020603050405020304" pitchFamily="18" charset="0"/>
              </a:rPr>
              <a:t>Government, Tax Authorities:</a:t>
            </a:r>
            <a:r>
              <a:rPr lang="en-IN" sz="7400" dirty="0">
                <a:solidFill>
                  <a:srgbClr val="FFFF00"/>
                </a:solidFill>
                <a:latin typeface="Times New Roman" panose="02020603050405020304" pitchFamily="18" charset="0"/>
                <a:ea typeface="Calibri"/>
                <a:cs typeface="Times New Roman" panose="02020603050405020304" pitchFamily="18" charset="0"/>
              </a:rPr>
              <a:t> </a:t>
            </a:r>
            <a:r>
              <a:rPr lang="en-IN" sz="7400" dirty="0">
                <a:solidFill>
                  <a:schemeClr val="bg1"/>
                </a:solidFill>
                <a:latin typeface="Times New Roman" panose="02020603050405020304" pitchFamily="18" charset="0"/>
                <a:ea typeface="Calibri"/>
                <a:cs typeface="Times New Roman" panose="02020603050405020304" pitchFamily="18" charset="0"/>
              </a:rPr>
              <a:t>for determining the credibility of the tax returns filed on behalf of the company.</a:t>
            </a:r>
          </a:p>
          <a:p>
            <a:pPr lvl="0" algn="just">
              <a:lnSpc>
                <a:spcPct val="115000"/>
              </a:lnSpc>
              <a:buSzPts val="1000"/>
              <a:buFont typeface="Wingdings"/>
              <a:buChar char=""/>
              <a:tabLst>
                <a:tab pos="457200" algn="l"/>
              </a:tabLst>
            </a:pPr>
            <a:r>
              <a:rPr lang="en-IN" sz="7400" b="1" dirty="0">
                <a:solidFill>
                  <a:srgbClr val="FFFF00"/>
                </a:solidFill>
                <a:latin typeface="Times New Roman" panose="02020603050405020304" pitchFamily="18" charset="0"/>
                <a:ea typeface="Calibri"/>
                <a:cs typeface="Times New Roman" panose="02020603050405020304" pitchFamily="18" charset="0"/>
              </a:rPr>
              <a:t>Investors:</a:t>
            </a:r>
            <a:r>
              <a:rPr lang="en-IN" sz="7400" dirty="0">
                <a:solidFill>
                  <a:schemeClr val="bg1"/>
                </a:solidFill>
                <a:latin typeface="Times New Roman" panose="02020603050405020304" pitchFamily="18" charset="0"/>
                <a:ea typeface="Calibri"/>
                <a:cs typeface="Times New Roman" panose="02020603050405020304" pitchFamily="18" charset="0"/>
              </a:rPr>
              <a:t> for analysing the feasibility of investing in the company. Investors want to make sure they can earn a reasonable return on their investment before they commit any financial resources to the company.</a:t>
            </a:r>
          </a:p>
          <a:p>
            <a:pPr lvl="0" algn="just">
              <a:lnSpc>
                <a:spcPct val="115000"/>
              </a:lnSpc>
              <a:buSzPts val="1000"/>
              <a:buFont typeface="Wingdings"/>
              <a:buChar char=""/>
              <a:tabLst>
                <a:tab pos="457200" algn="l"/>
              </a:tabLst>
            </a:pPr>
            <a:r>
              <a:rPr lang="en-IN" sz="7400" b="1" dirty="0">
                <a:solidFill>
                  <a:srgbClr val="FFFF00"/>
                </a:solidFill>
                <a:latin typeface="Times New Roman" panose="02020603050405020304" pitchFamily="18" charset="0"/>
                <a:ea typeface="Calibri"/>
                <a:cs typeface="Times New Roman" panose="02020603050405020304" pitchFamily="18" charset="0"/>
              </a:rPr>
              <a:t>Customers:</a:t>
            </a:r>
            <a:r>
              <a:rPr lang="en-IN" sz="7400" dirty="0">
                <a:solidFill>
                  <a:srgbClr val="FFFF00"/>
                </a:solidFill>
                <a:latin typeface="Times New Roman" panose="02020603050405020304" pitchFamily="18" charset="0"/>
                <a:ea typeface="Calibri"/>
                <a:cs typeface="Times New Roman" panose="02020603050405020304" pitchFamily="18" charset="0"/>
              </a:rPr>
              <a:t> </a:t>
            </a:r>
            <a:r>
              <a:rPr lang="en-IN" sz="7400" dirty="0">
                <a:solidFill>
                  <a:schemeClr val="bg1"/>
                </a:solidFill>
                <a:latin typeface="Times New Roman" panose="02020603050405020304" pitchFamily="18" charset="0"/>
                <a:ea typeface="Calibri"/>
                <a:cs typeface="Times New Roman" panose="02020603050405020304" pitchFamily="18" charset="0"/>
              </a:rPr>
              <a:t>for assessing the financial position of its suppliers which is necessary for them to maintain a stable source of supply in the long term</a:t>
            </a:r>
            <a:r>
              <a:rPr lang="en-IN" sz="7400" dirty="0" smtClean="0">
                <a:solidFill>
                  <a:schemeClr val="bg1"/>
                </a:solidFill>
                <a:latin typeface="Times New Roman" panose="02020603050405020304" pitchFamily="18" charset="0"/>
                <a:ea typeface="Calibri"/>
                <a:cs typeface="Times New Roman" panose="02020603050405020304" pitchFamily="18" charset="0"/>
              </a:rPr>
              <a:t>.</a:t>
            </a:r>
          </a:p>
          <a:p>
            <a:pPr lvl="0" algn="just">
              <a:lnSpc>
                <a:spcPct val="115000"/>
              </a:lnSpc>
              <a:buSzPts val="1000"/>
              <a:buFont typeface="Wingdings"/>
              <a:buChar char=""/>
              <a:tabLst>
                <a:tab pos="457200" algn="l"/>
              </a:tabLst>
            </a:pPr>
            <a:r>
              <a:rPr lang="en-IN" sz="7400" b="1" dirty="0" smtClean="0">
                <a:solidFill>
                  <a:srgbClr val="FFFF00"/>
                </a:solidFill>
                <a:latin typeface="Times New Roman" panose="02020603050405020304" pitchFamily="18" charset="0"/>
                <a:ea typeface="Calibri"/>
                <a:cs typeface="Times New Roman" panose="02020603050405020304" pitchFamily="18" charset="0"/>
              </a:rPr>
              <a:t>Workers:</a:t>
            </a:r>
            <a:r>
              <a:rPr lang="en-IN" sz="7400" dirty="0" smtClean="0">
                <a:solidFill>
                  <a:schemeClr val="bg1"/>
                </a:solidFill>
                <a:latin typeface="Times New Roman" panose="02020603050405020304" pitchFamily="18" charset="0"/>
                <a:ea typeface="Calibri"/>
                <a:cs typeface="Times New Roman" panose="02020603050405020304" pitchFamily="18" charset="0"/>
              </a:rPr>
              <a:t> for negotiating the payment of bonus and wages is correct or not on the size of profit earned.</a:t>
            </a:r>
            <a:endParaRPr lang="en-IN" sz="7400" dirty="0">
              <a:solidFill>
                <a:schemeClr val="bg1"/>
              </a:solidFill>
              <a:latin typeface="Times New Roman" panose="02020603050405020304" pitchFamily="18" charset="0"/>
              <a:ea typeface="Calibri"/>
              <a:cs typeface="Times New Roman" panose="02020603050405020304" pitchFamily="18" charset="0"/>
            </a:endParaRPr>
          </a:p>
          <a:p>
            <a:pPr lvl="0" algn="just">
              <a:lnSpc>
                <a:spcPct val="115000"/>
              </a:lnSpc>
              <a:buSzPts val="1000"/>
              <a:buFont typeface="Wingdings"/>
              <a:buChar char=""/>
              <a:tabLst>
                <a:tab pos="457200" algn="l"/>
              </a:tabLst>
            </a:pPr>
            <a:r>
              <a:rPr lang="en-IN" sz="7400" b="1" dirty="0" smtClean="0">
                <a:solidFill>
                  <a:srgbClr val="FFFF00"/>
                </a:solidFill>
                <a:latin typeface="Times New Roman" panose="02020603050405020304" pitchFamily="18" charset="0"/>
                <a:ea typeface="Calibri"/>
                <a:cs typeface="Times New Roman" panose="02020603050405020304" pitchFamily="18" charset="0"/>
              </a:rPr>
              <a:t>Researchers: </a:t>
            </a:r>
            <a:r>
              <a:rPr lang="en-IN" sz="7400" dirty="0" smtClean="0">
                <a:solidFill>
                  <a:schemeClr val="bg1"/>
                </a:solidFill>
                <a:latin typeface="Times New Roman" panose="02020603050405020304" pitchFamily="18" charset="0"/>
                <a:ea typeface="Calibri"/>
                <a:cs typeface="Times New Roman" panose="02020603050405020304" pitchFamily="18" charset="0"/>
              </a:rPr>
              <a:t>for studying the efficiency of an organisation and find reasons for profit or losses.</a:t>
            </a:r>
            <a:endParaRPr lang="en-IN" sz="7400" dirty="0">
              <a:solidFill>
                <a:schemeClr val="bg1"/>
              </a:solidFill>
              <a:latin typeface="Times New Roman" panose="02020603050405020304" pitchFamily="18" charset="0"/>
              <a:ea typeface="Calibri"/>
              <a:cs typeface="Times New Roman" panose="02020603050405020304" pitchFamily="18" charset="0"/>
            </a:endParaRPr>
          </a:p>
          <a:p>
            <a:pPr marL="0" indent="0" algn="just">
              <a:lnSpc>
                <a:spcPct val="115000"/>
              </a:lnSpc>
              <a:spcAft>
                <a:spcPts val="0"/>
              </a:spcAft>
              <a:buNone/>
            </a:pPr>
            <a:r>
              <a:rPr lang="en-IN" sz="7400" dirty="0">
                <a:solidFill>
                  <a:schemeClr val="bg1"/>
                </a:solidFill>
                <a:latin typeface="Times New Roman" panose="02020603050405020304" pitchFamily="18" charset="0"/>
                <a:ea typeface="Calibri"/>
                <a:cs typeface="Times New Roman" panose="02020603050405020304" pitchFamily="18" charset="0"/>
              </a:rPr>
              <a:t>External users are communicated accounting information usually in the form of financial statements. The purpose of financial statements is to cater for the needs of such diverse users of accounting information in order to assist them in making sound financial decisions. </a:t>
            </a:r>
          </a:p>
          <a:p>
            <a:endParaRPr lang="en-IN" dirty="0">
              <a:solidFill>
                <a:schemeClr val="bg1"/>
              </a:solidFill>
            </a:endParaRPr>
          </a:p>
        </p:txBody>
      </p:sp>
    </p:spTree>
    <p:extLst>
      <p:ext uri="{BB962C8B-B14F-4D97-AF65-F5344CB8AC3E}">
        <p14:creationId xmlns:p14="http://schemas.microsoft.com/office/powerpoint/2010/main" xmlns="" val="408952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640960" cy="6192688"/>
          </a:xfrm>
        </p:spPr>
        <p:txBody>
          <a:bodyPr>
            <a:normAutofit/>
          </a:bodyPr>
          <a:lstStyle/>
          <a:p>
            <a:pPr marL="0" indent="0" algn="just">
              <a:spcAft>
                <a:spcPts val="0"/>
              </a:spcAft>
              <a:buFont typeface="Wingdings" pitchFamily="2" charset="2"/>
              <a:buChar char="Ø"/>
            </a:pPr>
            <a:r>
              <a:rPr lang="en-IN" sz="2000" b="1" dirty="0">
                <a:solidFill>
                  <a:srgbClr val="FFFF00"/>
                </a:solidFill>
                <a:latin typeface="Times New Roman" pitchFamily="18" charset="0"/>
                <a:ea typeface="Calibri"/>
                <a:cs typeface="Times New Roman" pitchFamily="18" charset="0"/>
              </a:rPr>
              <a:t>Accounting Cycle:</a:t>
            </a:r>
            <a:endParaRPr lang="en-IN" sz="2000" dirty="0">
              <a:solidFill>
                <a:srgbClr val="FFFF00"/>
              </a:solidFill>
              <a:latin typeface="Times New Roman" pitchFamily="18" charset="0"/>
              <a:ea typeface="Calibri"/>
              <a:cs typeface="Times New Roman" pitchFamily="18" charset="0"/>
            </a:endParaRPr>
          </a:p>
          <a:p>
            <a:pPr marL="0" lvl="0" indent="0" algn="just">
              <a:lnSpc>
                <a:spcPct val="115000"/>
              </a:lnSpc>
              <a:buSzPts val="1000"/>
              <a:buFont typeface="Wingdings" pitchFamily="2" charset="2"/>
              <a:buChar char="Ø"/>
              <a:tabLst>
                <a:tab pos="457200" algn="l"/>
              </a:tabLst>
            </a:pPr>
            <a:r>
              <a:rPr lang="en-IN" sz="2000" dirty="0" smtClean="0">
                <a:solidFill>
                  <a:schemeClr val="bg1"/>
                </a:solidFill>
                <a:latin typeface="Times New Roman" pitchFamily="18" charset="0"/>
                <a:ea typeface="Calibri"/>
                <a:cs typeface="Times New Roman" pitchFamily="18" charset="0"/>
              </a:rPr>
              <a:t>Accounting cycle covers all the important stages in accounting.</a:t>
            </a:r>
          </a:p>
          <a:p>
            <a:pPr marL="0" lvl="0" indent="0" algn="just">
              <a:lnSpc>
                <a:spcPct val="115000"/>
              </a:lnSpc>
              <a:buSzPts val="1000"/>
              <a:buFont typeface="Wingdings" pitchFamily="2" charset="2"/>
              <a:buChar char="Ø"/>
              <a:tabLst>
                <a:tab pos="457200" algn="l"/>
              </a:tabLst>
            </a:pPr>
            <a:endParaRPr lang="en-IN" sz="2000" dirty="0" smtClean="0">
              <a:solidFill>
                <a:schemeClr val="bg1"/>
              </a:solidFill>
              <a:latin typeface="Times New Roman" pitchFamily="18" charset="0"/>
              <a:ea typeface="Calibri"/>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1838325" y="1701006"/>
            <a:ext cx="5467350" cy="4324350"/>
          </a:xfrm>
          <a:prstGeom prst="rect">
            <a:avLst/>
          </a:prstGeom>
          <a:noFill/>
          <a:ln w="9525">
            <a:noFill/>
            <a:miter lim="800000"/>
            <a:headEnd/>
            <a:tailEnd/>
          </a:ln>
          <a:effectLst/>
        </p:spPr>
      </p:pic>
    </p:spTree>
    <p:extLst>
      <p:ext uri="{BB962C8B-B14F-4D97-AF65-F5344CB8AC3E}">
        <p14:creationId xmlns:p14="http://schemas.microsoft.com/office/powerpoint/2010/main" xmlns="" val="335098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640960" cy="6192688"/>
          </a:xfrm>
        </p:spPr>
        <p:txBody>
          <a:bodyPr>
            <a:normAutofit/>
          </a:bodyPr>
          <a:lstStyle/>
          <a:p>
            <a:pPr marL="0" lvl="0" indent="0" algn="just">
              <a:lnSpc>
                <a:spcPct val="115000"/>
              </a:lnSpc>
              <a:buSzPts val="1000"/>
              <a:buFont typeface="Wingdings" pitchFamily="2" charset="2"/>
              <a:buChar char="Ø"/>
              <a:tabLst>
                <a:tab pos="457200" algn="l"/>
              </a:tabLst>
            </a:pPr>
            <a:r>
              <a:rPr lang="en-IN" sz="2400" dirty="0" smtClean="0">
                <a:solidFill>
                  <a:schemeClr val="bg1"/>
                </a:solidFill>
                <a:latin typeface="Times New Roman" pitchFamily="18" charset="0"/>
                <a:ea typeface="Calibri"/>
                <a:cs typeface="Times New Roman" pitchFamily="18" charset="0"/>
              </a:rPr>
              <a:t>They include the process of preparing journal, ledger, trial balance, and final accounts.</a:t>
            </a:r>
          </a:p>
          <a:p>
            <a:pPr marL="0" lvl="0" indent="0" algn="just">
              <a:lnSpc>
                <a:spcPct val="115000"/>
              </a:lnSpc>
              <a:buSzPts val="1000"/>
              <a:buFont typeface="Wingdings" pitchFamily="2" charset="2"/>
              <a:buChar char="Ø"/>
              <a:tabLst>
                <a:tab pos="457200" algn="l"/>
              </a:tabLst>
            </a:pPr>
            <a:r>
              <a:rPr lang="en-IN" sz="2400" dirty="0" smtClean="0">
                <a:solidFill>
                  <a:schemeClr val="bg1"/>
                </a:solidFill>
                <a:latin typeface="Times New Roman" pitchFamily="18" charset="0"/>
                <a:ea typeface="Calibri"/>
                <a:cs typeface="Times New Roman" pitchFamily="18" charset="0"/>
              </a:rPr>
              <a:t>The moment transactions take place in business, these are recorded in the first book called journal.</a:t>
            </a:r>
          </a:p>
          <a:p>
            <a:pPr marL="0" lvl="0" indent="0" algn="just">
              <a:lnSpc>
                <a:spcPct val="115000"/>
              </a:lnSpc>
              <a:buSzPts val="1000"/>
              <a:buFont typeface="Wingdings" pitchFamily="2" charset="2"/>
              <a:buChar char="Ø"/>
              <a:tabLst>
                <a:tab pos="457200" algn="l"/>
              </a:tabLst>
            </a:pPr>
            <a:r>
              <a:rPr lang="en-IN" sz="2400" dirty="0" smtClean="0">
                <a:solidFill>
                  <a:schemeClr val="bg1"/>
                </a:solidFill>
                <a:latin typeface="Times New Roman" pitchFamily="18" charset="0"/>
                <a:ea typeface="Calibri"/>
                <a:cs typeface="Times New Roman" pitchFamily="18" charset="0"/>
              </a:rPr>
              <a:t>From journal, entries are posted into ledger accounts.</a:t>
            </a:r>
          </a:p>
          <a:p>
            <a:pPr marL="0" lvl="0" indent="0" algn="just">
              <a:lnSpc>
                <a:spcPct val="115000"/>
              </a:lnSpc>
              <a:buSzPts val="1000"/>
              <a:buFont typeface="Wingdings" pitchFamily="2" charset="2"/>
              <a:buChar char="Ø"/>
              <a:tabLst>
                <a:tab pos="457200" algn="l"/>
              </a:tabLst>
            </a:pPr>
            <a:r>
              <a:rPr lang="en-IN" sz="2400" dirty="0" smtClean="0">
                <a:solidFill>
                  <a:schemeClr val="bg1"/>
                </a:solidFill>
                <a:latin typeface="Times New Roman" pitchFamily="18" charset="0"/>
                <a:ea typeface="Calibri"/>
                <a:cs typeface="Times New Roman" pitchFamily="18" charset="0"/>
              </a:rPr>
              <a:t>On the basis balances shown by ledger accounts, a statement showing debit and credit balances is prepared to ensure arithmetic accuracy of the accounts. This statement is called trial balance.</a:t>
            </a:r>
          </a:p>
          <a:p>
            <a:pPr marL="0" lvl="0" indent="0" algn="just">
              <a:lnSpc>
                <a:spcPct val="115000"/>
              </a:lnSpc>
              <a:buSzPts val="1000"/>
              <a:buFont typeface="Wingdings" pitchFamily="2" charset="2"/>
              <a:buChar char="Ø"/>
              <a:tabLst>
                <a:tab pos="457200" algn="l"/>
              </a:tabLst>
            </a:pPr>
            <a:r>
              <a:rPr lang="en-IN" sz="2400" dirty="0" smtClean="0">
                <a:solidFill>
                  <a:schemeClr val="bg1"/>
                </a:solidFill>
                <a:latin typeface="Times New Roman" pitchFamily="18" charset="0"/>
                <a:ea typeface="Calibri"/>
                <a:cs typeface="Times New Roman" pitchFamily="18" charset="0"/>
              </a:rPr>
              <a:t>From the trial balance, final a/</a:t>
            </a:r>
            <a:r>
              <a:rPr lang="en-IN" sz="2400" dirty="0" err="1" smtClean="0">
                <a:solidFill>
                  <a:schemeClr val="bg1"/>
                </a:solidFill>
                <a:latin typeface="Times New Roman" pitchFamily="18" charset="0"/>
                <a:ea typeface="Calibri"/>
                <a:cs typeface="Times New Roman" pitchFamily="18" charset="0"/>
              </a:rPr>
              <a:t>cs</a:t>
            </a:r>
            <a:r>
              <a:rPr lang="en-IN" sz="2400" dirty="0" smtClean="0">
                <a:solidFill>
                  <a:schemeClr val="bg1"/>
                </a:solidFill>
                <a:latin typeface="Times New Roman" pitchFamily="18" charset="0"/>
                <a:ea typeface="Calibri"/>
                <a:cs typeface="Times New Roman" pitchFamily="18" charset="0"/>
              </a:rPr>
              <a:t> are prepared. It includes trading a/c, P&amp;L a/c, for the end of the given accounting period and balance sheet as on the given date.</a:t>
            </a:r>
            <a:endParaRPr lang="en-IN"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27393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332656"/>
            <a:ext cx="8496944" cy="6192688"/>
          </a:xfrm>
        </p:spPr>
        <p:txBody>
          <a:bodyPr>
            <a:normAutofit fontScale="47500" lnSpcReduction="20000"/>
          </a:bodyPr>
          <a:lstStyle/>
          <a:p>
            <a:pPr algn="just">
              <a:lnSpc>
                <a:spcPct val="115000"/>
              </a:lnSpc>
              <a:spcAft>
                <a:spcPts val="0"/>
              </a:spcAft>
            </a:pPr>
            <a:r>
              <a:rPr lang="en-IN" sz="5100" b="1" dirty="0">
                <a:solidFill>
                  <a:srgbClr val="FFFF00"/>
                </a:solidFill>
                <a:latin typeface="Times New Roman" panose="02020603050405020304" pitchFamily="18" charset="0"/>
                <a:ea typeface="Calibri"/>
                <a:cs typeface="Times New Roman" panose="02020603050405020304" pitchFamily="18" charset="0"/>
              </a:rPr>
              <a:t>GAAP (Generally Accepted Accounting Principles):</a:t>
            </a:r>
            <a:endParaRPr lang="en-IN" sz="5100" dirty="0">
              <a:solidFill>
                <a:srgbClr val="FFFF00"/>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pPr>
            <a:r>
              <a:rPr lang="en-IN" sz="4200" dirty="0">
                <a:solidFill>
                  <a:schemeClr val="bg1"/>
                </a:solidFill>
                <a:latin typeface="Times New Roman" panose="02020603050405020304" pitchFamily="18" charset="0"/>
                <a:ea typeface="Calibri"/>
                <a:cs typeface="Times New Roman" panose="02020603050405020304" pitchFamily="18" charset="0"/>
              </a:rPr>
              <a:t>Accounting principles are the guidelines which provide a procedure to be followed in the process of accounting. But it is very difficult to have principles which are universally acceptable.so we have a set of principles which are general accepted by the makers of financial statements. These principles are called as “Generally Accepted Accounting Principles” (GAAP</a:t>
            </a:r>
            <a:r>
              <a:rPr lang="en-IN" sz="4200" dirty="0" smtClean="0">
                <a:solidFill>
                  <a:schemeClr val="bg1"/>
                </a:solidFill>
                <a:latin typeface="Times New Roman" panose="02020603050405020304" pitchFamily="18" charset="0"/>
                <a:ea typeface="Calibri"/>
                <a:cs typeface="Times New Roman" panose="02020603050405020304" pitchFamily="18" charset="0"/>
              </a:rPr>
              <a:t>).</a:t>
            </a:r>
          </a:p>
          <a:p>
            <a:pPr algn="just">
              <a:lnSpc>
                <a:spcPct val="115000"/>
              </a:lnSpc>
              <a:spcAft>
                <a:spcPts val="0"/>
              </a:spcAft>
            </a:pPr>
            <a:r>
              <a:rPr lang="en-IN" sz="3600" dirty="0">
                <a:solidFill>
                  <a:schemeClr val="bg1"/>
                </a:solidFill>
                <a:ea typeface="Calibri"/>
                <a:cs typeface="Times New Roman"/>
              </a:rPr>
              <a:t>Accounting principles can be broadly divided into two categories</a:t>
            </a:r>
            <a:endParaRPr lang="en-IN" sz="2400" dirty="0">
              <a:solidFill>
                <a:schemeClr val="bg1"/>
              </a:solidFill>
              <a:ea typeface="Calibri"/>
              <a:cs typeface="Times New Roman"/>
            </a:endParaRPr>
          </a:p>
          <a:p>
            <a:pPr algn="just">
              <a:lnSpc>
                <a:spcPct val="115000"/>
              </a:lnSpc>
              <a:spcAft>
                <a:spcPts val="0"/>
              </a:spcAft>
            </a:pPr>
            <a:r>
              <a:rPr lang="en-IN" sz="4200" b="1" dirty="0">
                <a:solidFill>
                  <a:srgbClr val="FFFF00"/>
                </a:solidFill>
                <a:latin typeface="Times New Roman" panose="02020603050405020304" pitchFamily="18" charset="0"/>
                <a:ea typeface="Calibri"/>
                <a:cs typeface="Times New Roman" panose="02020603050405020304" pitchFamily="18" charset="0"/>
              </a:rPr>
              <a:t>A. Accounting Concepts			B. Accounting </a:t>
            </a:r>
            <a:r>
              <a:rPr lang="en-IN" sz="4200" b="1" dirty="0" smtClean="0">
                <a:solidFill>
                  <a:srgbClr val="FFFF00"/>
                </a:solidFill>
                <a:latin typeface="Times New Roman" panose="02020603050405020304" pitchFamily="18" charset="0"/>
                <a:ea typeface="Calibri"/>
                <a:cs typeface="Times New Roman" panose="02020603050405020304" pitchFamily="18" charset="0"/>
              </a:rPr>
              <a:t>Conventions</a:t>
            </a:r>
            <a:endParaRPr lang="en-IN" sz="4200" b="1" dirty="0">
              <a:solidFill>
                <a:srgbClr val="FFFF00"/>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pPr>
            <a:r>
              <a:rPr lang="en-IN" sz="4400" dirty="0" smtClean="0">
                <a:solidFill>
                  <a:schemeClr val="bg1"/>
                </a:solidFill>
                <a:latin typeface="Times New Roman" panose="02020603050405020304" pitchFamily="18" charset="0"/>
                <a:ea typeface="Calibri"/>
                <a:cs typeface="Times New Roman" panose="02020603050405020304" pitchFamily="18" charset="0"/>
              </a:rPr>
              <a:t>1</a:t>
            </a:r>
            <a:r>
              <a:rPr lang="en-IN" sz="4400" dirty="0">
                <a:solidFill>
                  <a:schemeClr val="bg1"/>
                </a:solidFill>
                <a:latin typeface="Times New Roman" panose="02020603050405020304" pitchFamily="18" charset="0"/>
                <a:ea typeface="Calibri"/>
                <a:cs typeface="Times New Roman" panose="02020603050405020304" pitchFamily="18" charset="0"/>
              </a:rPr>
              <a:t>. Business Entity </a:t>
            </a:r>
            <a:r>
              <a:rPr lang="en-IN" sz="4400" dirty="0" smtClean="0">
                <a:solidFill>
                  <a:schemeClr val="bg1"/>
                </a:solidFill>
                <a:latin typeface="Times New Roman" panose="02020603050405020304" pitchFamily="18" charset="0"/>
                <a:ea typeface="Calibri"/>
                <a:cs typeface="Times New Roman" panose="02020603050405020304" pitchFamily="18" charset="0"/>
              </a:rPr>
              <a:t>Concept		1. </a:t>
            </a:r>
            <a:r>
              <a:rPr lang="en-IN" sz="4400" dirty="0">
                <a:solidFill>
                  <a:schemeClr val="bg1"/>
                </a:solidFill>
                <a:latin typeface="Times New Roman" panose="02020603050405020304" pitchFamily="18" charset="0"/>
                <a:ea typeface="Calibri"/>
                <a:cs typeface="Times New Roman" panose="02020603050405020304" pitchFamily="18" charset="0"/>
              </a:rPr>
              <a:t>Full disclosure</a:t>
            </a:r>
          </a:p>
          <a:p>
            <a:pPr algn="just">
              <a:lnSpc>
                <a:spcPct val="115000"/>
              </a:lnSpc>
              <a:spcAft>
                <a:spcPts val="0"/>
              </a:spcAft>
            </a:pPr>
            <a:r>
              <a:rPr lang="en-IN" sz="4400" dirty="0">
                <a:solidFill>
                  <a:schemeClr val="bg1"/>
                </a:solidFill>
                <a:latin typeface="Times New Roman" panose="02020603050405020304" pitchFamily="18" charset="0"/>
                <a:ea typeface="Calibri"/>
                <a:cs typeface="Times New Roman" panose="02020603050405020304" pitchFamily="18" charset="0"/>
              </a:rPr>
              <a:t>2. Money Measurement </a:t>
            </a:r>
            <a:r>
              <a:rPr lang="en-IN" sz="4400" dirty="0" smtClean="0">
                <a:solidFill>
                  <a:schemeClr val="bg1"/>
                </a:solidFill>
                <a:latin typeface="Times New Roman" panose="02020603050405020304" pitchFamily="18" charset="0"/>
                <a:ea typeface="Calibri"/>
                <a:cs typeface="Times New Roman" panose="02020603050405020304" pitchFamily="18" charset="0"/>
              </a:rPr>
              <a:t>Concept		2. Materiality</a:t>
            </a:r>
            <a:endParaRPr lang="en-IN" sz="4400" dirty="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pPr>
            <a:r>
              <a:rPr lang="en-IN" sz="4400" dirty="0">
                <a:solidFill>
                  <a:schemeClr val="bg1"/>
                </a:solidFill>
                <a:latin typeface="Times New Roman" panose="02020603050405020304" pitchFamily="18" charset="0"/>
                <a:ea typeface="Calibri"/>
                <a:cs typeface="Times New Roman" panose="02020603050405020304" pitchFamily="18" charset="0"/>
              </a:rPr>
              <a:t>3. Cost </a:t>
            </a:r>
            <a:r>
              <a:rPr lang="en-IN" sz="4400" dirty="0" smtClean="0">
                <a:solidFill>
                  <a:schemeClr val="bg1"/>
                </a:solidFill>
                <a:latin typeface="Times New Roman" panose="02020603050405020304" pitchFamily="18" charset="0"/>
                <a:ea typeface="Calibri"/>
                <a:cs typeface="Times New Roman" panose="02020603050405020304" pitchFamily="18" charset="0"/>
              </a:rPr>
              <a:t>Concept				3. Consistency</a:t>
            </a:r>
            <a:endParaRPr lang="en-IN" sz="4400" dirty="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pPr>
            <a:r>
              <a:rPr lang="en-IN" sz="4400" dirty="0">
                <a:solidFill>
                  <a:schemeClr val="bg1"/>
                </a:solidFill>
                <a:latin typeface="Times New Roman" panose="02020603050405020304" pitchFamily="18" charset="0"/>
                <a:ea typeface="Calibri"/>
                <a:cs typeface="Times New Roman" panose="02020603050405020304" pitchFamily="18" charset="0"/>
              </a:rPr>
              <a:t>4. Going Concern </a:t>
            </a:r>
            <a:r>
              <a:rPr lang="en-IN" sz="4400" dirty="0" smtClean="0">
                <a:solidFill>
                  <a:schemeClr val="bg1"/>
                </a:solidFill>
                <a:latin typeface="Times New Roman" panose="02020603050405020304" pitchFamily="18" charset="0"/>
                <a:ea typeface="Calibri"/>
                <a:cs typeface="Times New Roman" panose="02020603050405020304" pitchFamily="18" charset="0"/>
              </a:rPr>
              <a:t>Concept		4. </a:t>
            </a:r>
            <a:r>
              <a:rPr lang="en-IN" sz="4400" dirty="0">
                <a:solidFill>
                  <a:schemeClr val="bg1"/>
                </a:solidFill>
                <a:latin typeface="Times New Roman" panose="02020603050405020304" pitchFamily="18" charset="0"/>
                <a:ea typeface="Calibri"/>
                <a:cs typeface="Times New Roman" panose="02020603050405020304" pitchFamily="18" charset="0"/>
              </a:rPr>
              <a:t>Conservation</a:t>
            </a:r>
          </a:p>
          <a:p>
            <a:pPr algn="just">
              <a:lnSpc>
                <a:spcPct val="115000"/>
              </a:lnSpc>
              <a:spcAft>
                <a:spcPts val="0"/>
              </a:spcAft>
            </a:pPr>
            <a:r>
              <a:rPr lang="en-IN" sz="4400" dirty="0">
                <a:solidFill>
                  <a:schemeClr val="bg1"/>
                </a:solidFill>
                <a:latin typeface="Times New Roman" panose="02020603050405020304" pitchFamily="18" charset="0"/>
                <a:ea typeface="Calibri"/>
                <a:cs typeface="Times New Roman" panose="02020603050405020304" pitchFamily="18" charset="0"/>
              </a:rPr>
              <a:t>5. Dual-aspect Concept</a:t>
            </a:r>
          </a:p>
          <a:p>
            <a:pPr algn="just">
              <a:lnSpc>
                <a:spcPct val="115000"/>
              </a:lnSpc>
              <a:spcAft>
                <a:spcPts val="0"/>
              </a:spcAft>
            </a:pPr>
            <a:r>
              <a:rPr lang="en-IN" sz="4400" dirty="0">
                <a:solidFill>
                  <a:schemeClr val="bg1"/>
                </a:solidFill>
                <a:latin typeface="Times New Roman" panose="02020603050405020304" pitchFamily="18" charset="0"/>
                <a:ea typeface="Calibri"/>
                <a:cs typeface="Times New Roman" panose="02020603050405020304" pitchFamily="18" charset="0"/>
              </a:rPr>
              <a:t>6. Realisation Concept</a:t>
            </a:r>
          </a:p>
          <a:p>
            <a:pPr algn="just">
              <a:lnSpc>
                <a:spcPct val="115000"/>
              </a:lnSpc>
              <a:spcAft>
                <a:spcPts val="0"/>
              </a:spcAft>
            </a:pPr>
            <a:r>
              <a:rPr lang="en-IN" sz="4400" dirty="0">
                <a:solidFill>
                  <a:schemeClr val="bg1"/>
                </a:solidFill>
                <a:latin typeface="Times New Roman" panose="02020603050405020304" pitchFamily="18" charset="0"/>
                <a:ea typeface="Calibri"/>
                <a:cs typeface="Times New Roman" panose="02020603050405020304" pitchFamily="18" charset="0"/>
              </a:rPr>
              <a:t>7. </a:t>
            </a:r>
            <a:r>
              <a:rPr lang="en-IN" sz="4400" dirty="0" smtClean="0">
                <a:solidFill>
                  <a:schemeClr val="bg1"/>
                </a:solidFill>
                <a:latin typeface="Times New Roman" panose="02020603050405020304" pitchFamily="18" charset="0"/>
                <a:ea typeface="Calibri"/>
                <a:cs typeface="Times New Roman" panose="02020603050405020304" pitchFamily="18" charset="0"/>
              </a:rPr>
              <a:t>Matching Concept</a:t>
            </a:r>
            <a:endParaRPr lang="en-IN" sz="4400" dirty="0">
              <a:solidFill>
                <a:schemeClr val="bg1"/>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pPr>
            <a:r>
              <a:rPr lang="en-IN" sz="4400" dirty="0">
                <a:solidFill>
                  <a:schemeClr val="bg1"/>
                </a:solidFill>
                <a:latin typeface="Times New Roman" panose="02020603050405020304" pitchFamily="18" charset="0"/>
                <a:ea typeface="Calibri"/>
                <a:cs typeface="Times New Roman" panose="02020603050405020304" pitchFamily="18" charset="0"/>
              </a:rPr>
              <a:t>8. Accounting Period Concept</a:t>
            </a:r>
          </a:p>
          <a:p>
            <a:pPr algn="just">
              <a:lnSpc>
                <a:spcPct val="115000"/>
              </a:lnSpc>
              <a:spcAft>
                <a:spcPts val="0"/>
              </a:spcAft>
            </a:pPr>
            <a:r>
              <a:rPr lang="en-IN" sz="4400" dirty="0">
                <a:solidFill>
                  <a:schemeClr val="bg1"/>
                </a:solidFill>
                <a:latin typeface="Times New Roman" panose="02020603050405020304" pitchFamily="18" charset="0"/>
                <a:ea typeface="Calibri"/>
                <a:cs typeface="Times New Roman" panose="02020603050405020304" pitchFamily="18" charset="0"/>
              </a:rPr>
              <a:t>9. Objective Evident Concept</a:t>
            </a:r>
          </a:p>
          <a:p>
            <a:endParaRPr lang="en-IN" dirty="0"/>
          </a:p>
        </p:txBody>
      </p:sp>
    </p:spTree>
    <p:extLst>
      <p:ext uri="{BB962C8B-B14F-4D97-AF65-F5344CB8AC3E}">
        <p14:creationId xmlns:p14="http://schemas.microsoft.com/office/powerpoint/2010/main" xmlns="" val="380753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animEffect transition="in" filter="fade">
                                      <p:cBhvr>
                                        <p:cTn id="91" dur="1000"/>
                                        <p:tgtEl>
                                          <p:spTgt spid="3">
                                            <p:txEl>
                                              <p:pRg st="12" end="12"/>
                                            </p:txEl>
                                          </p:spTgt>
                                        </p:tgtEl>
                                      </p:cBhvr>
                                    </p:animEffect>
                                    <p:anim calcmode="lin" valueType="num">
                                      <p:cBhvr>
                                        <p:cTn id="9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hapter9-inflationaccounting-130917064443-phpapp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emplate>chapter9-inflationaccounting-130917064443-phpapp02</Template>
  <TotalTime>719</TotalTime>
  <Words>4038</Words>
  <Application>Microsoft Office PowerPoint</Application>
  <PresentationFormat>On-screen Show (4:3)</PresentationFormat>
  <Paragraphs>636</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chapter9-inflationaccounting-130917064443-phpapp02</vt:lpstr>
      <vt:lpstr> Financial Accounting </vt:lpstr>
      <vt:lpstr>Slide 2</vt:lpstr>
      <vt:lpstr> Significance of Accounting </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Accounting</dc:title>
  <dc:creator>lenovo pc</dc:creator>
  <cp:lastModifiedBy>Admin</cp:lastModifiedBy>
  <cp:revision>194</cp:revision>
  <dcterms:created xsi:type="dcterms:W3CDTF">2014-11-09T10:28:48Z</dcterms:created>
  <dcterms:modified xsi:type="dcterms:W3CDTF">2020-11-28T08:24:51Z</dcterms:modified>
</cp:coreProperties>
</file>